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7" r:id="rId2"/>
    <p:sldId id="258" r:id="rId3"/>
    <p:sldId id="259" r:id="rId4"/>
    <p:sldId id="256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61" r:id="rId13"/>
    <p:sldId id="262" r:id="rId14"/>
    <p:sldId id="264" r:id="rId15"/>
    <p:sldId id="265" r:id="rId16"/>
    <p:sldId id="270" r:id="rId17"/>
    <p:sldId id="267" r:id="rId18"/>
    <p:sldId id="271" r:id="rId19"/>
    <p:sldId id="272" r:id="rId20"/>
    <p:sldId id="274" r:id="rId21"/>
    <p:sldId id="275" r:id="rId22"/>
    <p:sldId id="278" r:id="rId23"/>
    <p:sldId id="276" r:id="rId24"/>
    <p:sldId id="280" r:id="rId25"/>
    <p:sldId id="273" r:id="rId26"/>
    <p:sldId id="277" r:id="rId27"/>
    <p:sldId id="281" r:id="rId28"/>
    <p:sldId id="282" r:id="rId29"/>
    <p:sldId id="283" r:id="rId30"/>
    <p:sldId id="284" r:id="rId31"/>
    <p:sldId id="285" r:id="rId32"/>
    <p:sldId id="286" r:id="rId3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ED9FC1-A0D6-4239-839C-35F506C1D811}" type="datetimeFigureOut">
              <a:rPr lang="ru-RU" smtClean="0"/>
              <a:t>07.02.2021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F6A669-3F2F-477D-828D-9B7EDE6BE4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6407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0E280ECC-2E65-40EA-A6B2-52239E8C664E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1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82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01688"/>
            <a:ext cx="7126287" cy="40100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82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08063" y="5078413"/>
            <a:ext cx="5543550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13458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0E92D-DD81-4B5D-B756-3B04E6C982F7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4672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0E92D-DD81-4B5D-B756-3B04E6C982F7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8914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0899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  <p:sp>
        <p:nvSpPr>
          <p:cNvPr id="80900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2AEAC718-F449-4E31-AB1F-F7710C60830D}" type="slidenum">
              <a:rPr lang="ru-RU" altLang="ru-RU" sz="1200">
                <a:solidFill>
                  <a:srgbClr val="292934"/>
                </a:solidFill>
              </a:rPr>
              <a:pPr algn="r" eaLnBrk="1" hangingPunct="1">
                <a:buClrTx/>
                <a:buFontTx/>
                <a:buNone/>
              </a:pPr>
              <a:t>11</a:t>
            </a:fld>
            <a:endParaRPr lang="ru-RU" altLang="ru-RU" sz="1200">
              <a:solidFill>
                <a:srgbClr val="2929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7084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F86ABA2-58AC-4C3D-ABD5-5A561F9DB99A}" type="slidenum">
              <a:rPr lang="ru-RU" altLang="ru-RU">
                <a:latin typeface="Arial" panose="020B0604020202020204" pitchFamily="34" charset="0"/>
              </a:rPr>
              <a:pPr eaLnBrk="1" hangingPunct="1"/>
              <a:t>12</a:t>
            </a:fld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6838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BE491FC-5503-4633-B8ED-F121B324D6E6}" type="slidenum">
              <a:rPr lang="ru-RU" altLang="ru-RU">
                <a:latin typeface="Arial" panose="020B0604020202020204" pitchFamily="34" charset="0"/>
              </a:rPr>
              <a:pPr eaLnBrk="1" hangingPunct="1"/>
              <a:t>13</a:t>
            </a:fld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0091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61A33FC-6A2B-437B-922F-CBD0E4931BEF}" type="slidenum">
              <a:rPr lang="ru-RU" altLang="ru-RU">
                <a:latin typeface="Arial" panose="020B0604020202020204" pitchFamily="34" charset="0"/>
              </a:rPr>
              <a:pPr eaLnBrk="1" hangingPunct="1"/>
              <a:t>18</a:t>
            </a:fld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173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434B641-8883-4122-A224-08312FA5E39D}" type="slidenum">
              <a:rPr lang="ru-RU" altLang="ru-RU">
                <a:latin typeface="Arial" panose="020B0604020202020204" pitchFamily="34" charset="0"/>
              </a:rPr>
              <a:pPr eaLnBrk="1" hangingPunct="1"/>
              <a:t>19</a:t>
            </a:fld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30457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F552FFA-76C3-47D9-A69A-89EBD11F83F5}" type="slidenum">
              <a:rPr lang="ru-RU" altLang="ru-RU">
                <a:latin typeface="Arial" panose="020B0604020202020204" pitchFamily="34" charset="0"/>
              </a:rPr>
              <a:pPr eaLnBrk="1" hangingPunct="1"/>
              <a:t>20</a:t>
            </a:fld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93471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0C4752E-287F-4C5F-AB8B-C9B841495995}" type="slidenum">
              <a:rPr lang="ru-RU" altLang="ru-RU">
                <a:latin typeface="Arial" panose="020B0604020202020204" pitchFamily="34" charset="0"/>
              </a:rPr>
              <a:pPr eaLnBrk="1" hangingPunct="1"/>
              <a:t>23</a:t>
            </a:fld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04534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0E92D-DD81-4B5D-B756-3B04E6C982F7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2533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58DD1-0CF8-4910-BA93-0F01769ED0ED}" type="datetimeFigureOut">
              <a:rPr lang="ru-RU" smtClean="0"/>
              <a:t>07.02.2021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64D40-77D9-48E5-8CDF-EA636758CC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3808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58DD1-0CF8-4910-BA93-0F01769ED0ED}" type="datetimeFigureOut">
              <a:rPr lang="ru-RU" smtClean="0"/>
              <a:t>07.02.2021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64D40-77D9-48E5-8CDF-EA636758CC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2606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58DD1-0CF8-4910-BA93-0F01769ED0ED}" type="datetimeFigureOut">
              <a:rPr lang="ru-RU" smtClean="0"/>
              <a:t>07.02.2021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64D40-77D9-48E5-8CDF-EA636758CC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8018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58DD1-0CF8-4910-BA93-0F01769ED0ED}" type="datetimeFigureOut">
              <a:rPr lang="ru-RU" smtClean="0"/>
              <a:t>07.02.2021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64D40-77D9-48E5-8CDF-EA636758CC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1082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58DD1-0CF8-4910-BA93-0F01769ED0ED}" type="datetimeFigureOut">
              <a:rPr lang="ru-RU" smtClean="0"/>
              <a:t>07.02.2021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64D40-77D9-48E5-8CDF-EA636758CC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704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58DD1-0CF8-4910-BA93-0F01769ED0ED}" type="datetimeFigureOut">
              <a:rPr lang="ru-RU" smtClean="0"/>
              <a:t>07.02.2021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64D40-77D9-48E5-8CDF-EA636758CC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0355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58DD1-0CF8-4910-BA93-0F01769ED0ED}" type="datetimeFigureOut">
              <a:rPr lang="ru-RU" smtClean="0"/>
              <a:t>07.02.2021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64D40-77D9-48E5-8CDF-EA636758CC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7935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58DD1-0CF8-4910-BA93-0F01769ED0ED}" type="datetimeFigureOut">
              <a:rPr lang="ru-RU" smtClean="0"/>
              <a:t>07.02.2021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64D40-77D9-48E5-8CDF-EA636758CC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57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58DD1-0CF8-4910-BA93-0F01769ED0ED}" type="datetimeFigureOut">
              <a:rPr lang="ru-RU" smtClean="0"/>
              <a:t>07.02.2021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64D40-77D9-48E5-8CDF-EA636758CC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4392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58DD1-0CF8-4910-BA93-0F01769ED0ED}" type="datetimeFigureOut">
              <a:rPr lang="ru-RU" smtClean="0"/>
              <a:t>07.02.2021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64D40-77D9-48E5-8CDF-EA636758CC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1754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58DD1-0CF8-4910-BA93-0F01769ED0ED}" type="datetimeFigureOut">
              <a:rPr lang="ru-RU" smtClean="0"/>
              <a:t>07.02.2021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64D40-77D9-48E5-8CDF-EA636758CC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8870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358DD1-0CF8-4910-BA93-0F01769ED0ED}" type="datetimeFigureOut">
              <a:rPr lang="ru-RU" smtClean="0"/>
              <a:t>07.02.2021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464D40-77D9-48E5-8CDF-EA636758CC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229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4318" y="466259"/>
            <a:ext cx="4688498" cy="1429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066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788" y="251106"/>
            <a:ext cx="3857976" cy="4691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760682" y="3360556"/>
            <a:ext cx="11107271" cy="182829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4600"/>
              </a:lnSpc>
            </a:pPr>
            <a:r>
              <a:rPr lang="ru-RU" b="1" dirty="0" smtClean="0">
                <a:solidFill>
                  <a:srgbClr val="C00000"/>
                </a:solidFill>
              </a:rPr>
              <a:t>Организация образовательной деятельности с использованием электронного обучения и дистанционных образовательных технологий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20482" name="Picture 2" descr="Teachbase-LM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3118" y="5102566"/>
            <a:ext cx="3156101" cy="1550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86129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37648" y="193360"/>
            <a:ext cx="9144000" cy="861717"/>
          </a:xfrm>
          <a:solidFill>
            <a:srgbClr val="FFFFFF"/>
          </a:solidFill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ru-RU" sz="3200" b="1" cap="all" dirty="0">
                <a:solidFill>
                  <a:srgbClr val="003399"/>
                </a:solidFill>
                <a:effectLst>
                  <a:reflection blurRad="12700" stA="48000" endA="300" endPos="55000" dir="5400000" sy="-90000" algn="bl" rotWithShape="0"/>
                </a:effectLst>
              </a:rPr>
              <a:t>Положительное и  отрицательное</a:t>
            </a:r>
          </a:p>
        </p:txBody>
      </p:sp>
      <p:graphicFrame>
        <p:nvGraphicFramePr>
          <p:cNvPr id="73756" name="Group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4444180"/>
              </p:ext>
            </p:extLst>
          </p:nvPr>
        </p:nvGraphicFramePr>
        <p:xfrm>
          <a:off x="668740" y="1246146"/>
          <a:ext cx="11122926" cy="5254267"/>
        </p:xfrm>
        <a:graphic>
          <a:graphicData uri="http://schemas.openxmlformats.org/drawingml/2006/table">
            <a:tbl>
              <a:tblPr/>
              <a:tblGrid>
                <a:gridCol w="51452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77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769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Расширение ресурсной базы и прочности усвоения материала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Ограниченный объем изучаемого материала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494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Высокая степень мотивации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Первоначально сформулированная тема может остаться недостаточно глубоко рассмотренной (поверхностность знаний)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69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Максимальная </a:t>
                      </a:r>
                      <a:r>
                        <a:rPr kumimoji="0" lang="ru-RU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индивидуальность преподавания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Трудности установления и поддержания дисциплины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69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Акцент на деятельность, практику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Неопределенное число обучающихся в группе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870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Широкие возможности для творчества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Давление авторитета лидера в групповой деятельности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353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ext Box 1"/>
          <p:cNvSpPr txBox="1">
            <a:spLocks noChangeArrowheads="1"/>
          </p:cNvSpPr>
          <p:nvPr/>
        </p:nvSpPr>
        <p:spPr bwMode="auto">
          <a:xfrm>
            <a:off x="3391673" y="1096845"/>
            <a:ext cx="7642225" cy="3960813"/>
          </a:xfrm>
          <a:prstGeom prst="rect">
            <a:avLst/>
          </a:prstGeom>
          <a:solidFill>
            <a:srgbClr val="EEEEE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33375" eaLnBrk="0" hangingPunct="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hangingPunct="1">
              <a:spcBef>
                <a:spcPts val="1000"/>
              </a:spcBef>
            </a:pPr>
            <a:r>
              <a:rPr lang="ru-RU" altLang="ru-RU" sz="3600" dirty="0">
                <a:solidFill>
                  <a:srgbClr val="292929"/>
                </a:solidFill>
                <a:latin typeface="Monotype Corsiva" pitchFamily="64" charset="0"/>
              </a:rPr>
              <a:t>Нет такого способа обучения, который превосходил бы все остальные.</a:t>
            </a:r>
          </a:p>
          <a:p>
            <a:pPr algn="ctr" eaLnBrk="1" hangingPunct="1">
              <a:spcBef>
                <a:spcPts val="1000"/>
              </a:spcBef>
            </a:pPr>
            <a:r>
              <a:rPr lang="ru-RU" altLang="ru-RU" sz="3600" dirty="0">
                <a:solidFill>
                  <a:srgbClr val="292929"/>
                </a:solidFill>
                <a:latin typeface="Monotype Corsiva" pitchFamily="64" charset="0"/>
              </a:rPr>
              <a:t>То, как вы учитесь зависит от вашего характера, обстоятельств, потребностей, вкусов и амбиций</a:t>
            </a:r>
          </a:p>
          <a:p>
            <a:pPr algn="r" eaLnBrk="1" hangingPunct="1">
              <a:spcBef>
                <a:spcPts val="900"/>
              </a:spcBef>
            </a:pPr>
            <a:r>
              <a:rPr lang="ru-RU" altLang="ru-RU" sz="3200" b="1" dirty="0">
                <a:solidFill>
                  <a:srgbClr val="292929"/>
                </a:solidFill>
                <a:latin typeface="Monotype Corsiva" pitchFamily="64" charset="0"/>
              </a:rPr>
              <a:t>Р. Гросс</a:t>
            </a:r>
          </a:p>
        </p:txBody>
      </p:sp>
      <p:pic>
        <p:nvPicPr>
          <p:cNvPr id="4096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461" y="3240089"/>
            <a:ext cx="1881188" cy="295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97961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419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1" dur="2000"/>
                                        <p:tgtEl>
                                          <p:spTgt spid="419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5" dur="2000"/>
                                        <p:tgtEl>
                                          <p:spTgt spid="419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ъект 2"/>
          <p:cNvSpPr>
            <a:spLocks noGrp="1"/>
          </p:cNvSpPr>
          <p:nvPr>
            <p:ph idx="4294967295"/>
          </p:nvPr>
        </p:nvSpPr>
        <p:spPr>
          <a:xfrm>
            <a:off x="734518" y="490643"/>
            <a:ext cx="10583056" cy="3025775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LMS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(Learning Management System) 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система управления обучением</a:t>
            </a:r>
          </a:p>
        </p:txBody>
      </p:sp>
      <p:pic>
        <p:nvPicPr>
          <p:cNvPr id="12291" name="Picture 3" descr="C:\Documents and Settings\ovsorokina\Рабочий стол\lms 5 lektt\e-learning-300x23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7874" y="3193689"/>
            <a:ext cx="3457575" cy="267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4" name="Picture 2" descr="Teachbase-LM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073" y="4147659"/>
            <a:ext cx="4082115" cy="2273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279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553980" y="0"/>
            <a:ext cx="8229600" cy="1371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4900" b="1" dirty="0">
                <a:latin typeface="Times New Roman" pitchFamily="18" charset="0"/>
                <a:cs typeface="Times New Roman" pitchFamily="18" charset="0"/>
              </a:rPr>
              <a:t>Возможности </a:t>
            </a:r>
            <a:r>
              <a:rPr lang="en-US" sz="4900" b="1" dirty="0">
                <a:latin typeface="Times New Roman" pitchFamily="18" charset="0"/>
                <a:cs typeface="Times New Roman" pitchFamily="18" charset="0"/>
              </a:rPr>
              <a:t>LMS </a:t>
            </a:r>
            <a:r>
              <a:rPr lang="ru-RU" sz="4900" b="1" dirty="0">
                <a:latin typeface="Times New Roman" pitchFamily="18" charset="0"/>
                <a:cs typeface="Times New Roman" pitchFamily="18" charset="0"/>
              </a:rPr>
              <a:t>систем</a:t>
            </a:r>
          </a:p>
        </p:txBody>
      </p:sp>
      <p:pic>
        <p:nvPicPr>
          <p:cNvPr id="16387" name="Picture 4" descr="C:\Documents and Settings\ovsorokina\Рабочий стол\lms 5 lektt\images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7404" y="267091"/>
            <a:ext cx="1604962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Рисунок 6" descr="blended-learning-technologynew-4-638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194" y="1371600"/>
            <a:ext cx="8689298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831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Рисунок 1" descr="104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169" y="1341437"/>
            <a:ext cx="9899761" cy="5374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4" descr="http://2y5mo62gdufr3ganc332cx3n.wpengine.netdna-cdn.com/wp-content/uploads/integrations-lm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968" y="-984641"/>
            <a:ext cx="4468162" cy="3377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96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Рисунок 1" descr="rusgidro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625" y="1222221"/>
            <a:ext cx="5156618" cy="5635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 descr="http://2y5mo62gdufr3ganc332cx3n.wpengine.netdna-cdn.com/wp-content/uploads/integrations-lm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872" y="-774778"/>
            <a:ext cx="2953062" cy="2690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1" descr="LM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6243" y="134911"/>
            <a:ext cx="6625652" cy="6899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182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Рисунок 3" descr="struktur_lms_engl_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687" y="3213101"/>
            <a:ext cx="7153925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5" descr="https://edtechtoolkit.files.wordpress.com/2014/01/lms-smackdown.jpg?w=6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100" y="322380"/>
            <a:ext cx="6287072" cy="3342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7" descr="Картинки по запросу лмс системы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95" y="4304466"/>
            <a:ext cx="2755067" cy="2186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2" descr="200806271822582.4c36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6" y="0"/>
            <a:ext cx="5684441" cy="3987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189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89"/>
          <a:stretch>
            <a:fillRect/>
          </a:stretch>
        </p:blipFill>
        <p:spPr bwMode="auto">
          <a:xfrm>
            <a:off x="1109272" y="0"/>
            <a:ext cx="1023828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307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ъект 2"/>
          <p:cNvSpPr>
            <a:spLocks noGrp="1"/>
          </p:cNvSpPr>
          <p:nvPr>
            <p:ph idx="4294967295"/>
          </p:nvPr>
        </p:nvSpPr>
        <p:spPr>
          <a:xfrm>
            <a:off x="728664" y="1874306"/>
            <a:ext cx="11068596" cy="50726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Этот </a:t>
            </a: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программный продукт используется более чем в 100 странах мира университетами, школами, компаниями и независимыми преподавателями. </a:t>
            </a:r>
            <a:endParaRPr lang="ru-RU" alt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своим возможностям </a:t>
            </a:r>
            <a:r>
              <a:rPr lang="ru-RU" alt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Moodle</a:t>
            </a: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выдерживает сравнение с известными коммерческими системами управления учебным процессом, в то же время выгодно отличается от них тем, что распространяется в открытых исходных кодах - это дает возможность адаптировать ее под особенности каждого образовательного проекта, дополнить новыми сервисами.</a:t>
            </a:r>
          </a:p>
        </p:txBody>
      </p:sp>
      <p:pic>
        <p:nvPicPr>
          <p:cNvPr id="3" name="Picture 4" descr="C:\Documents and Settings\ovsorokina\Рабочий стол\lms 5 lektt\images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766" y="136951"/>
            <a:ext cx="1604962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2474259" y="279761"/>
            <a:ext cx="9323002" cy="1576481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b="1" dirty="0" err="1" smtClean="0">
                <a:solidFill>
                  <a:srgbClr val="C00000"/>
                </a:solidFill>
              </a:rPr>
              <a:t>Moodle</a:t>
            </a:r>
            <a:r>
              <a:rPr lang="de-DE" b="1" dirty="0" smtClean="0"/>
              <a:t> (</a:t>
            </a:r>
            <a:r>
              <a:rPr lang="ru-RU" b="1" dirty="0" smtClean="0"/>
              <a:t>М</a:t>
            </a:r>
            <a:r>
              <a:rPr lang="de-DE" b="1" dirty="0" err="1" smtClean="0"/>
              <a:t>odule</a:t>
            </a:r>
            <a:r>
              <a:rPr lang="de-DE" b="1" dirty="0" smtClean="0"/>
              <a:t> </a:t>
            </a:r>
            <a:r>
              <a:rPr lang="de-DE" b="1" dirty="0" err="1" smtClean="0"/>
              <a:t>Object-Oriented</a:t>
            </a:r>
            <a:r>
              <a:rPr lang="de-DE" b="1" dirty="0" smtClean="0"/>
              <a:t> Dynamic Learning Environment, </a:t>
            </a:r>
            <a:r>
              <a:rPr lang="ru-RU" b="1" dirty="0" smtClean="0"/>
              <a:t>Модульная </a:t>
            </a:r>
            <a:r>
              <a:rPr lang="ru-RU" b="1" dirty="0" err="1" smtClean="0"/>
              <a:t>Объектно</a:t>
            </a:r>
            <a:r>
              <a:rPr lang="de-DE" b="1" dirty="0" smtClean="0"/>
              <a:t>-</a:t>
            </a:r>
            <a:r>
              <a:rPr lang="ru-RU" b="1" dirty="0" smtClean="0"/>
              <a:t>Ориентированная Динамическая Учебная Среда</a:t>
            </a:r>
            <a:r>
              <a:rPr lang="de-DE" b="1" dirty="0" smtClean="0"/>
              <a:t>) </a:t>
            </a:r>
            <a:r>
              <a:rPr lang="de-DE" dirty="0" smtClean="0"/>
              <a:t>– </a:t>
            </a:r>
            <a:r>
              <a:rPr lang="ru-RU" dirty="0" smtClean="0"/>
              <a:t>свободная система управления обучением</a:t>
            </a:r>
            <a:r>
              <a:rPr lang="de-DE" dirty="0" smtClean="0"/>
              <a:t> (Learning Management System</a:t>
            </a:r>
            <a:r>
              <a:rPr lang="ru-RU" dirty="0" smtClean="0"/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3685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191870" y="186128"/>
            <a:ext cx="9119016" cy="1371600"/>
          </a:xfrm>
        </p:spPr>
        <p:txBody>
          <a:bodyPr/>
          <a:lstStyle/>
          <a:p>
            <a:pPr>
              <a:defRPr/>
            </a:pP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MOODLE 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139908" y="4792664"/>
            <a:ext cx="12052092" cy="170887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anose="05000000000000000000" pitchFamily="2" charset="2"/>
              <a:buNone/>
            </a:pPr>
            <a:r>
              <a:rPr lang="ru-RU" alt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Курс может содержать произвольное количество ресурсов (веб-страницы, книги, ссылки на файлы, каталоги) и произвольное количество интерактивных элементов курса</a:t>
            </a:r>
            <a:endParaRPr lang="ru-RU" altLang="ru-RU" sz="2000" dirty="0"/>
          </a:p>
        </p:txBody>
      </p:sp>
      <p:pic>
        <p:nvPicPr>
          <p:cNvPr id="5" name="Picture 4" descr="C:\Documents and Settings\ovsorokina\Рабочий стол\lms 5 lektt\images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41" y="186128"/>
            <a:ext cx="1397188" cy="1398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860612" y="1815353"/>
            <a:ext cx="11331388" cy="244736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dirty="0" smtClean="0"/>
              <a:t>система управления содержимым сайта</a:t>
            </a:r>
            <a:r>
              <a:rPr lang="en-US" sz="3600" dirty="0" smtClean="0"/>
              <a:t>;</a:t>
            </a:r>
          </a:p>
          <a:p>
            <a:r>
              <a:rPr lang="ru-RU" sz="3600" dirty="0" smtClean="0"/>
              <a:t>инструментальная среда для разработки как отдельных онлайн-курсов, так и образовательных веб-сайтов</a:t>
            </a:r>
            <a:r>
              <a:rPr lang="en-US" sz="3600" dirty="0" smtClean="0"/>
              <a:t>;</a:t>
            </a:r>
          </a:p>
          <a:p>
            <a:r>
              <a:rPr lang="ru-RU" sz="3600" dirty="0" smtClean="0"/>
              <a:t>система управления обучением</a:t>
            </a:r>
            <a:r>
              <a:rPr lang="en-US" sz="3600" dirty="0" smtClean="0"/>
              <a:t>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83302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8188" y="398148"/>
            <a:ext cx="10757648" cy="946557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</a:rPr>
              <a:t>Электронные образовательные ресурсы в образовательном процессе:</a:t>
            </a:r>
            <a:endParaRPr lang="ru-RU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76" y="1753144"/>
            <a:ext cx="12084424" cy="4903150"/>
          </a:xfrm>
        </p:spPr>
        <p:txBody>
          <a:bodyPr>
            <a:normAutofit/>
          </a:bodyPr>
          <a:lstStyle/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sz="2800" dirty="0"/>
              <a:t>Повышение качества образования за счёт интеграции электронных и классических форм обучения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sz="2800" dirty="0"/>
              <a:t>Снижение аудиторной нагрузки обучающихся при одновременном повышении эффективности самостоятельной работы за счёт внедрения новых форм ее организации (использование онлайн-курсов, МООС и </a:t>
            </a:r>
            <a:r>
              <a:rPr lang="ru-RU" sz="2800" dirty="0" err="1" smtClean="0"/>
              <a:t>тп</a:t>
            </a:r>
            <a:r>
              <a:rPr lang="ru-RU" sz="2800" dirty="0" smtClean="0"/>
              <a:t>)</a:t>
            </a:r>
            <a:endParaRPr lang="ru-RU" sz="2800" dirty="0"/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sz="2800" dirty="0"/>
              <a:t>Расширение образовательных возможностей за счёт использования ресурсов других университетов путем использования открытых курсов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sz="2800" dirty="0"/>
              <a:t>Повышение эффективности работы преподавателя за счёт активного использования электронной информационной образовательной среды для взаимодействия с обучающимися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473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838794" y="239843"/>
            <a:ext cx="8229600" cy="689547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Обучающие ресурсы 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Moodle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59698" y="1171731"/>
            <a:ext cx="11407515" cy="5289029"/>
          </a:xfrm>
        </p:spPr>
        <p:txBody>
          <a:bodyPr>
            <a:normAutofit lnSpcReduction="10000"/>
          </a:bodyPr>
          <a:lstStyle/>
          <a:p>
            <a:pPr>
              <a:buFont typeface="Wingdings 2"/>
              <a:buChar char=""/>
              <a:defRPr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 Задания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позволяют преподавателю ставить задачу, которая требует от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студентов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подготовить ответ в электронном виде (в любом формате) и загрузить его на сервер.</a:t>
            </a:r>
          </a:p>
          <a:p>
            <a:pPr>
              <a:buFont typeface="Wingdings 2"/>
              <a:buChar char=""/>
              <a:defRPr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 Опрос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. Одно из его применений - проводить голосование среди студентов. Это может быть полезным в качестве быстрого опроса, чтобы стимулировать мышление или найти общее мнение в процессе исследования проблемы.</a:t>
            </a:r>
            <a:r>
              <a:rPr lang="ru-RU" alt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 typeface="Wingdings 2"/>
              <a:buChar char=""/>
              <a:defRPr/>
            </a:pPr>
            <a:r>
              <a:rPr lang="ru-RU" alt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Занятие </a:t>
            </a:r>
            <a:r>
              <a:rPr lang="ru-RU" alt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(лекция) </a:t>
            </a: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преподносит учебный материал в интересной и гибкой форме. Он состоит из набора страниц. Каждая страница обычно заканчивается вопросом, на который учащийся должен ответить. В зависимости от правильности ответа </a:t>
            </a:r>
            <a: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 </a:t>
            </a: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переходит на следующую страницу или возвращается на предыдущую.</a:t>
            </a:r>
          </a:p>
          <a:p>
            <a:pPr>
              <a:buFont typeface="Wingdings 2"/>
              <a:buChar char=""/>
              <a:defRPr/>
            </a:pPr>
            <a:endParaRPr lang="ru-RU" sz="30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/>
              <a:buChar char=""/>
              <a:defRPr/>
            </a:pPr>
            <a:endParaRPr lang="ru-RU" sz="3000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299803" y="2629395"/>
            <a:ext cx="8229600" cy="39512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97730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/>
          </p:cNvSpPr>
          <p:nvPr/>
        </p:nvSpPr>
        <p:spPr>
          <a:xfrm>
            <a:off x="409731" y="989351"/>
            <a:ext cx="11782269" cy="46469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ru-RU" alt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Пояснение. </a:t>
            </a:r>
            <a:r>
              <a:rPr lang="ru-RU" alt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Этот элемент позволяет помещать текст и графику на главную страницу курса. С помощью такой надписи можно пояснить назначение какой-либо темы, недели или используемого инструмента.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ru-RU" alt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Тесты. </a:t>
            </a:r>
            <a:r>
              <a:rPr lang="ru-RU" alt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Этот элемент позволяет преподавателю создать набор тестовых вопросов. 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alt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Вопросы могут быть:</a:t>
            </a:r>
          </a:p>
          <a:p>
            <a:pPr marL="809625">
              <a:lnSpc>
                <a:spcPct val="80000"/>
              </a:lnSpc>
              <a:spcBef>
                <a:spcPts val="0"/>
              </a:spcBef>
            </a:pPr>
            <a:r>
              <a:rPr lang="ru-RU" alt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закрытой форме (множественный выбор), </a:t>
            </a:r>
          </a:p>
          <a:p>
            <a:pPr marL="809625">
              <a:lnSpc>
                <a:spcPct val="80000"/>
              </a:lnSpc>
              <a:spcBef>
                <a:spcPts val="0"/>
              </a:spcBef>
            </a:pPr>
            <a:r>
              <a:rPr lang="ru-RU" alt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выбором верно/не верно, </a:t>
            </a:r>
          </a:p>
          <a:p>
            <a:pPr marL="809625">
              <a:lnSpc>
                <a:spcPct val="80000"/>
              </a:lnSpc>
              <a:spcBef>
                <a:spcPts val="0"/>
              </a:spcBef>
            </a:pPr>
            <a:r>
              <a:rPr lang="ru-RU" alt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соответствие, </a:t>
            </a:r>
          </a:p>
          <a:p>
            <a:pPr marL="809625">
              <a:lnSpc>
                <a:spcPct val="80000"/>
              </a:lnSpc>
              <a:spcBef>
                <a:spcPts val="0"/>
              </a:spcBef>
            </a:pPr>
            <a:r>
              <a:rPr lang="ru-RU" alt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предполагать короткий текстовый ответ, а также числовой или вычисляемый. </a:t>
            </a: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524000" y="149902"/>
            <a:ext cx="8229600" cy="68954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Обучающие ресурсы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Moodle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9731" y="5786204"/>
            <a:ext cx="11627371" cy="7880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вопросы хранятся в базе данных и могут быть впоследствии использованы снова в этом же курсе (или в других).</a:t>
            </a:r>
            <a:endParaRPr lang="ru-RU" altLang="ru-RU" sz="2800" dirty="0"/>
          </a:p>
        </p:txBody>
      </p:sp>
    </p:spTree>
    <p:extLst>
      <p:ext uri="{BB962C8B-B14F-4D97-AF65-F5344CB8AC3E}">
        <p14:creationId xmlns:p14="http://schemas.microsoft.com/office/powerpoint/2010/main" val="3003039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58" y="188640"/>
            <a:ext cx="11066929" cy="6494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9119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337861" y="146612"/>
            <a:ext cx="9754859" cy="1007630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Интерактивные элементы 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Moodle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87" name="Объект 2"/>
          <p:cNvSpPr>
            <a:spLocks noGrp="1"/>
          </p:cNvSpPr>
          <p:nvPr>
            <p:ph idx="4294967295"/>
          </p:nvPr>
        </p:nvSpPr>
        <p:spPr>
          <a:xfrm>
            <a:off x="479685" y="1412875"/>
            <a:ext cx="11467475" cy="4713288"/>
          </a:xfrm>
        </p:spPr>
        <p:txBody>
          <a:bodyPr>
            <a:normAutofit lnSpcReduction="10000"/>
          </a:bodyPr>
          <a:lstStyle/>
          <a:p>
            <a:pPr algn="just" eaLnBrk="1" hangingPunct="1">
              <a:lnSpc>
                <a:spcPct val="80000"/>
              </a:lnSpc>
              <a:spcBef>
                <a:spcPts val="1800"/>
              </a:spcBef>
            </a:pPr>
            <a:r>
              <a:rPr lang="ru-RU" alt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Wiki</a:t>
            </a:r>
            <a:r>
              <a:rPr lang="ru-RU" alt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который позволяет создавать документ несколькими людьми сразу с помощью простого языка разметки прямо в окне браузера, то есть с его помощью учащиеся могут работать вместе, добавляя, расширяя и изменяя содержимое. Предыдущие версии документа не удаляются и могут быть в любой момент восстановлены.</a:t>
            </a:r>
          </a:p>
          <a:p>
            <a:pPr algn="just" eaLnBrk="1" hangingPunct="1">
              <a:lnSpc>
                <a:spcPct val="80000"/>
              </a:lnSpc>
              <a:spcBef>
                <a:spcPts val="1800"/>
              </a:spcBef>
            </a:pPr>
            <a:r>
              <a:rPr lang="ru-RU" alt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Анкеты. </a:t>
            </a: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Этот элемент предоставляет несколько способов обследования, которые могут быть полезны при оценивании и стимулировании обучения в дистанционных курсах.</a:t>
            </a:r>
          </a:p>
          <a:p>
            <a:pPr algn="just" eaLnBrk="1" hangingPunct="1">
              <a:lnSpc>
                <a:spcPct val="80000"/>
              </a:lnSpc>
              <a:spcBef>
                <a:spcPts val="1800"/>
              </a:spcBef>
            </a:pPr>
            <a:r>
              <a:rPr lang="ru-RU" alt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Глоссарий. </a:t>
            </a: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помощью него создается основной словарь понятий, используемых программой, а также словарь основных терминов каждой лекции.</a:t>
            </a:r>
          </a:p>
          <a:p>
            <a:pPr eaLnBrk="1" hangingPunct="1">
              <a:lnSpc>
                <a:spcPct val="80000"/>
              </a:lnSpc>
            </a:pPr>
            <a:endParaRPr lang="ru-RU" altLang="ru-RU" sz="2500" dirty="0"/>
          </a:p>
        </p:txBody>
      </p:sp>
    </p:spTree>
    <p:extLst>
      <p:ext uri="{BB962C8B-B14F-4D97-AF65-F5344CB8AC3E}">
        <p14:creationId xmlns:p14="http://schemas.microsoft.com/office/powerpoint/2010/main" val="1518357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2282" y="365125"/>
            <a:ext cx="9901518" cy="1325563"/>
          </a:xfrm>
        </p:spPr>
        <p:txBody>
          <a:bodyPr/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Элементы курса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17059" y="1825625"/>
            <a:ext cx="4276166" cy="4351338"/>
          </a:xfrm>
        </p:spPr>
        <p:txBody>
          <a:bodyPr/>
          <a:lstStyle/>
          <a:p>
            <a:pPr lvl="0"/>
            <a:r>
              <a:rPr lang="ru-RU" dirty="0"/>
              <a:t>глоссарий</a:t>
            </a:r>
          </a:p>
          <a:p>
            <a:pPr lvl="0"/>
            <a:r>
              <a:rPr lang="ru-RU" dirty="0"/>
              <a:t>ресурс</a:t>
            </a:r>
          </a:p>
          <a:p>
            <a:pPr lvl="0"/>
            <a:r>
              <a:rPr lang="ru-RU" dirty="0"/>
              <a:t>задание</a:t>
            </a:r>
          </a:p>
          <a:p>
            <a:pPr lvl="0"/>
            <a:r>
              <a:rPr lang="ru-RU" dirty="0"/>
              <a:t>форум</a:t>
            </a:r>
          </a:p>
          <a:p>
            <a:pPr lvl="0"/>
            <a:r>
              <a:rPr lang="ru-RU" dirty="0" err="1"/>
              <a:t>wiki</a:t>
            </a:r>
            <a:endParaRPr lang="ru-RU" dirty="0"/>
          </a:p>
          <a:p>
            <a:pPr lvl="0"/>
            <a:r>
              <a:rPr lang="ru-RU" dirty="0"/>
              <a:t>лекция</a:t>
            </a:r>
          </a:p>
          <a:p>
            <a:pPr lvl="0"/>
            <a:r>
              <a:rPr lang="ru-RU" dirty="0"/>
              <a:t>тест и др.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8647" y="0"/>
            <a:ext cx="3395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850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9666" y="160838"/>
            <a:ext cx="11542425" cy="66582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ru-RU" sz="2600" b="1" dirty="0">
                <a:solidFill>
                  <a:srgbClr val="40485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Достоинства </a:t>
            </a:r>
            <a:r>
              <a:rPr lang="en-US" sz="2600" b="1" dirty="0">
                <a:solidFill>
                  <a:srgbClr val="40485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LMS</a:t>
            </a:r>
            <a:r>
              <a:rPr lang="ru-RU" sz="2600" b="1" dirty="0">
                <a:solidFill>
                  <a:srgbClr val="40485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ru-RU" sz="2600" b="1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lvl="0" indent="-457200">
              <a:lnSpc>
                <a:spcPts val="27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2600" b="1" dirty="0">
                <a:solidFill>
                  <a:srgbClr val="40485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Вся информация в одном </a:t>
            </a:r>
            <a:r>
              <a:rPr lang="ru-RU" sz="2600" b="1" dirty="0" smtClean="0">
                <a:solidFill>
                  <a:srgbClr val="40485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месте</a:t>
            </a:r>
            <a:r>
              <a:rPr lang="ru-RU" sz="2600" dirty="0">
                <a:solidFill>
                  <a:srgbClr val="40485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2600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lvl="0" indent="-457200">
              <a:lnSpc>
                <a:spcPts val="27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2600" b="1" dirty="0">
                <a:solidFill>
                  <a:srgbClr val="40485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Свободный доступ </a:t>
            </a:r>
            <a:r>
              <a:rPr lang="ru-RU" sz="2600" dirty="0">
                <a:solidFill>
                  <a:srgbClr val="40485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 необходимому контенту. </a:t>
            </a:r>
            <a:r>
              <a:rPr lang="ru-RU" sz="2400" dirty="0">
                <a:solidFill>
                  <a:srgbClr val="40485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 любого устройства персональные компьютеры,  смартфоны и  гаджеты. </a:t>
            </a:r>
            <a:endParaRPr lang="en-US" sz="2400" dirty="0" smtClean="0">
              <a:solidFill>
                <a:srgbClr val="404852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lvl="0" indent="-457200">
              <a:lnSpc>
                <a:spcPts val="27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2600" b="1" dirty="0" smtClean="0">
                <a:solidFill>
                  <a:srgbClr val="40485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Анализ </a:t>
            </a:r>
            <a:r>
              <a:rPr lang="ru-RU" sz="2600" b="1" dirty="0">
                <a:solidFill>
                  <a:srgbClr val="40485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процесса обучения</a:t>
            </a:r>
            <a:r>
              <a:rPr lang="ru-RU" sz="2400" b="1" dirty="0">
                <a:solidFill>
                  <a:srgbClr val="40485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ru-RU" sz="2400" dirty="0">
                <a:solidFill>
                  <a:srgbClr val="40485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отличие от традиционного обучения, СДО дает возможность отлеживать курс и гарантировать его </a:t>
            </a:r>
            <a:r>
              <a:rPr lang="ru-RU" sz="2400" dirty="0" smtClean="0">
                <a:solidFill>
                  <a:srgbClr val="40485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прохождение</a:t>
            </a:r>
            <a:endParaRPr lang="ru-RU" sz="2400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lvl="0" indent="-457200">
              <a:lnSpc>
                <a:spcPts val="27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2600" b="1" dirty="0">
                <a:solidFill>
                  <a:srgbClr val="40485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Минимальные расходы. </a:t>
            </a:r>
            <a:endParaRPr lang="ru-RU" sz="2600" b="1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lvl="0" indent="-457200">
              <a:lnSpc>
                <a:spcPts val="27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2600" b="1" dirty="0">
                <a:solidFill>
                  <a:srgbClr val="40485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Высокая эффективность</a:t>
            </a:r>
            <a:r>
              <a:rPr lang="ru-RU" sz="2600" dirty="0">
                <a:solidFill>
                  <a:srgbClr val="40485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ru-RU" sz="2400" dirty="0">
                <a:solidFill>
                  <a:srgbClr val="40485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СДО позволяет убрать все неважные компоненты в обучении, оставив базисную информацию. Студенты сами вправе выбрать любой раздел </a:t>
            </a:r>
            <a:r>
              <a:rPr lang="ru-RU" sz="2400" dirty="0" smtClean="0">
                <a:solidFill>
                  <a:srgbClr val="40485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курса</a:t>
            </a:r>
            <a:r>
              <a:rPr lang="en-US" sz="2400" dirty="0" smtClean="0">
                <a:solidFill>
                  <a:srgbClr val="40485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solidFill>
                  <a:srgbClr val="40485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</a:t>
            </a:r>
            <a:r>
              <a:rPr lang="en-US" sz="2400" dirty="0" smtClean="0">
                <a:solidFill>
                  <a:srgbClr val="40485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solidFill>
                  <a:srgbClr val="40485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сразу </a:t>
            </a:r>
            <a:r>
              <a:rPr lang="ru-RU" sz="2400" dirty="0">
                <a:solidFill>
                  <a:srgbClr val="40485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же могут проверить свои знания, пройдя тест, экзамен или специальный тренажер.</a:t>
            </a:r>
            <a:endParaRPr lang="ru-RU" sz="2400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lvl="0" indent="-457200">
              <a:lnSpc>
                <a:spcPts val="27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2600" b="1" dirty="0">
                <a:solidFill>
                  <a:srgbClr val="40485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Учет всех требований</a:t>
            </a:r>
            <a:r>
              <a:rPr lang="ru-RU" sz="2400" b="1" dirty="0">
                <a:solidFill>
                  <a:srgbClr val="40485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ru-RU" sz="2400" dirty="0">
                <a:solidFill>
                  <a:srgbClr val="40485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связи с тем, что в каждой компании или организации существуют свои нормы и правила, онлайн курсы подстраиваются под нормы, утвержденные руководством. </a:t>
            </a:r>
            <a:endParaRPr lang="en-US" sz="2400" dirty="0" smtClean="0">
              <a:solidFill>
                <a:srgbClr val="404852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lvl="0" indent="-457200">
              <a:lnSpc>
                <a:spcPts val="27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2600" b="1" dirty="0" smtClean="0">
                <a:solidFill>
                  <a:srgbClr val="40485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Обновление </a:t>
            </a:r>
            <a:r>
              <a:rPr lang="ru-RU" sz="2600" b="1" dirty="0">
                <a:solidFill>
                  <a:srgbClr val="40485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материалов</a:t>
            </a:r>
            <a:r>
              <a:rPr lang="ru-RU" sz="2600" dirty="0">
                <a:solidFill>
                  <a:srgbClr val="40485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ru-RU" sz="2400" dirty="0">
                <a:solidFill>
                  <a:srgbClr val="40485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Студенты получают последние научные доказательства, не упуская из вида важную информацию</a:t>
            </a:r>
            <a:r>
              <a:rPr lang="ru-RU" sz="2600" dirty="0">
                <a:solidFill>
                  <a:srgbClr val="40485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2600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lvl="0" indent="-457200">
              <a:lnSpc>
                <a:spcPts val="27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2600" b="1" dirty="0" smtClean="0">
                <a:solidFill>
                  <a:srgbClr val="40485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Интеграция</a:t>
            </a:r>
            <a:r>
              <a:rPr lang="ru-RU" sz="2600" dirty="0" smtClean="0">
                <a:solidFill>
                  <a:srgbClr val="40485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600" dirty="0">
                <a:solidFill>
                  <a:srgbClr val="40485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 различными сайтами, форумами и </a:t>
            </a:r>
            <a:r>
              <a:rPr lang="ru-RU" sz="2600" dirty="0" err="1">
                <a:solidFill>
                  <a:srgbClr val="40485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соцсетями</a:t>
            </a:r>
            <a:r>
              <a:rPr lang="ru-RU" sz="2600" dirty="0">
                <a:solidFill>
                  <a:srgbClr val="40485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ru-RU" sz="2400" dirty="0">
                <a:solidFill>
                  <a:srgbClr val="40485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Система быстро и легко интегрирует e-</a:t>
            </a:r>
            <a:r>
              <a:rPr lang="ru-RU" sz="2400" dirty="0" err="1">
                <a:solidFill>
                  <a:srgbClr val="40485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Learning</a:t>
            </a:r>
            <a:r>
              <a:rPr lang="ru-RU" sz="2400" dirty="0">
                <a:solidFill>
                  <a:srgbClr val="40485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в социальные сети (VK, </a:t>
            </a:r>
            <a:r>
              <a:rPr lang="ru-RU" sz="2400" dirty="0" err="1">
                <a:solidFill>
                  <a:srgbClr val="40485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Facebook</a:t>
            </a:r>
            <a:r>
              <a:rPr lang="ru-RU" sz="2400" dirty="0">
                <a:solidFill>
                  <a:srgbClr val="40485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solidFill>
                  <a:srgbClr val="40485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Twitter</a:t>
            </a:r>
            <a:r>
              <a:rPr lang="ru-RU" sz="2400" dirty="0">
                <a:solidFill>
                  <a:srgbClr val="40485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solidFill>
                  <a:srgbClr val="40485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LinkedIn</a:t>
            </a:r>
            <a:r>
              <a:rPr lang="ru-RU" sz="2400" dirty="0">
                <a:solidFill>
                  <a:srgbClr val="40485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). </a:t>
            </a:r>
            <a:endParaRPr lang="ru-RU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45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161365" y="147918"/>
            <a:ext cx="11846859" cy="6548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93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695400" y="116632"/>
            <a:ext cx="10873208" cy="9087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5B9BD5"/>
                </a:solidFill>
                <a:latin typeface="Cambria" panose="02040503050406030204" pitchFamily="18" charset="0"/>
              </a:rPr>
              <a:t>   </a:t>
            </a:r>
            <a:r>
              <a:rPr lang="ru-RU" sz="2800" b="1" dirty="0">
                <a:solidFill>
                  <a:srgbClr val="5B9BD5"/>
                </a:solidFill>
                <a:latin typeface="Cambria" panose="02040503050406030204" pitchFamily="18" charset="0"/>
              </a:rPr>
              <a:t>ОБНОВЛЕНИЕ ВЕРСИИ САЙТА ДИСТАНЦИОННОГО ОБУЧЕНИЯ ДО НОВОЙ ВЕРСИИ </a:t>
            </a:r>
            <a:r>
              <a:rPr lang="en-US" sz="2800" b="1" dirty="0">
                <a:solidFill>
                  <a:srgbClr val="5B9BD5"/>
                </a:solidFill>
                <a:latin typeface="Cambria" panose="02040503050406030204" pitchFamily="18" charset="0"/>
              </a:rPr>
              <a:t>MOODLE 3.9.2</a:t>
            </a:r>
            <a:r>
              <a:rPr lang="ru-RU" sz="2800" b="1" dirty="0">
                <a:solidFill>
                  <a:srgbClr val="5B9BD5"/>
                </a:solidFill>
                <a:latin typeface="Cambria" panose="02040503050406030204" pitchFamily="18" charset="0"/>
              </a:rPr>
              <a:t> </a:t>
            </a:r>
            <a:endParaRPr lang="ru-RU" sz="3200" b="1" dirty="0">
              <a:solidFill>
                <a:srgbClr val="5B9BD5"/>
              </a:solidFill>
              <a:latin typeface="Cambria" panose="020405030504060302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48547" y="1066802"/>
            <a:ext cx="8567057" cy="5661931"/>
          </a:xfrm>
          <a:prstGeom prst="rect">
            <a:avLst/>
          </a:prstGeom>
          <a:solidFill>
            <a:srgbClr val="FFFFFF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3271" y="2209802"/>
            <a:ext cx="3657600" cy="3482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8543" y="1066800"/>
            <a:ext cx="8414659" cy="5660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919536" y="1052736"/>
            <a:ext cx="8567057" cy="5661931"/>
          </a:xfrm>
          <a:prstGeom prst="rect">
            <a:avLst/>
          </a:prstGeom>
          <a:solidFill>
            <a:srgbClr val="FFFFFF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5671" y="2362202"/>
            <a:ext cx="3657600" cy="3482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http://cdo.krasgmu.ru/do/images/logo_x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9336" y="116632"/>
            <a:ext cx="936104" cy="936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0685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1784" y="116632"/>
            <a:ext cx="3838575" cy="25717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0216" y="116632"/>
            <a:ext cx="3867150" cy="25812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344" y="116632"/>
            <a:ext cx="3857625" cy="2581275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711624" y="2276872"/>
            <a:ext cx="7046201" cy="1008112"/>
          </a:xfrm>
          <a:prstGeom prst="rect">
            <a:avLst/>
          </a:prstGeom>
          <a:solidFill>
            <a:schemeClr val="bg1"/>
          </a:solidFill>
          <a:ln w="28575">
            <a:solidFill>
              <a:srgbClr val="9D2235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altLang="ru-RU" b="1" dirty="0">
                <a:solidFill>
                  <a:srgbClr val="FF0000"/>
                </a:solidFill>
                <a:latin typeface="+mn-lt"/>
              </a:rPr>
              <a:t>1599</a:t>
            </a:r>
            <a:r>
              <a:rPr lang="ru-RU" altLang="ru-RU" sz="40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ru-RU" altLang="ru-RU" sz="4000" b="1" dirty="0">
                <a:solidFill>
                  <a:srgbClr val="5B9BD5"/>
                </a:solidFill>
                <a:latin typeface="+mn-lt"/>
              </a:rPr>
              <a:t>ВИДЕОЛЕКЦИИ</a:t>
            </a:r>
            <a:endParaRPr lang="ru-RU" sz="4000" b="1" dirty="0">
              <a:solidFill>
                <a:srgbClr val="5B9BD5"/>
              </a:solidFill>
              <a:latin typeface="+mn-lt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3352" y="3356992"/>
            <a:ext cx="3867150" cy="26003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51784" y="3356992"/>
            <a:ext cx="3876675" cy="25908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12224" y="3356992"/>
            <a:ext cx="3857625" cy="260985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703512" y="5445224"/>
            <a:ext cx="8701504" cy="1384995"/>
          </a:xfrm>
          <a:prstGeom prst="rect">
            <a:avLst/>
          </a:prstGeom>
          <a:solidFill>
            <a:schemeClr val="bg1"/>
          </a:solidFill>
          <a:ln w="28575">
            <a:solidFill>
              <a:srgbClr val="9D2235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4400" b="1" dirty="0">
                <a:solidFill>
                  <a:srgbClr val="FF0000"/>
                </a:solidFill>
                <a:ea typeface="+mj-ea"/>
                <a:cs typeface="+mj-cs"/>
              </a:rPr>
              <a:t>408</a:t>
            </a:r>
            <a:r>
              <a:rPr lang="ru-RU" altLang="ru-RU" sz="4000" b="1" dirty="0">
                <a:solidFill>
                  <a:srgbClr val="C00000"/>
                </a:solidFill>
                <a:ea typeface="+mj-ea"/>
                <a:cs typeface="+mj-cs"/>
              </a:rPr>
              <a:t> </a:t>
            </a:r>
            <a:r>
              <a:rPr lang="ru-RU" altLang="ru-RU" sz="4000" b="1" dirty="0">
                <a:solidFill>
                  <a:srgbClr val="5B9BD5"/>
                </a:solidFill>
                <a:ea typeface="+mj-ea"/>
                <a:cs typeface="+mj-cs"/>
              </a:rPr>
              <a:t>ВИДЕОУРОКОВ </a:t>
            </a:r>
          </a:p>
          <a:p>
            <a:pPr algn="ctr"/>
            <a:r>
              <a:rPr lang="ru-RU" altLang="ru-RU" sz="4000" b="1" dirty="0">
                <a:solidFill>
                  <a:srgbClr val="5B9BD5"/>
                </a:solidFill>
                <a:ea typeface="+mj-ea"/>
                <a:cs typeface="+mj-cs"/>
              </a:rPr>
              <a:t>ПРАКТИЧЕСКИХ НАВЫКОВ</a:t>
            </a:r>
            <a:endParaRPr lang="ru-RU" sz="4000" b="1" dirty="0">
              <a:solidFill>
                <a:srgbClr val="5B9BD5"/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5472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5652" y="512676"/>
            <a:ext cx="9427339" cy="99417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5B9BD5"/>
                </a:solidFill>
                <a:latin typeface="Cambria" panose="02040503050406030204" pitchFamily="18" charset="0"/>
              </a:rPr>
              <a:t>ОТЗЫВЫ СТУДЕНТОВ </a:t>
            </a:r>
            <a:br>
              <a:rPr lang="ru-RU" b="1" dirty="0">
                <a:solidFill>
                  <a:srgbClr val="5B9BD5"/>
                </a:solidFill>
                <a:latin typeface="Cambria" panose="02040503050406030204" pitchFamily="18" charset="0"/>
              </a:rPr>
            </a:br>
            <a:r>
              <a:rPr lang="ru-RU" b="1" dirty="0">
                <a:solidFill>
                  <a:srgbClr val="5B9BD5"/>
                </a:solidFill>
                <a:latin typeface="Cambria" panose="02040503050406030204" pitchFamily="18" charset="0"/>
              </a:rPr>
              <a:t>ОБ ОСОБЕННОСТЯХ ДО </a:t>
            </a:r>
            <a:r>
              <a:rPr lang="ru-RU" b="1" dirty="0" smtClean="0">
                <a:solidFill>
                  <a:srgbClr val="5B9BD5"/>
                </a:solidFill>
                <a:latin typeface="Cambria" panose="02040503050406030204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+</a:t>
            </a:r>
            <a:endParaRPr lang="ru-RU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9650" y="2051880"/>
            <a:ext cx="10399059" cy="4424507"/>
          </a:xfrm>
        </p:spPr>
        <p:txBody>
          <a:bodyPr>
            <a:normAutofit/>
          </a:bodyPr>
          <a:lstStyle/>
          <a:p>
            <a:r>
              <a:rPr lang="ru-RU" dirty="0"/>
              <a:t>Можно сделать запись и повторно пересмотреть.</a:t>
            </a:r>
          </a:p>
          <a:p>
            <a:r>
              <a:rPr lang="ru-RU" dirty="0"/>
              <a:t>Есть интересные ролики и ресурсы.</a:t>
            </a:r>
          </a:p>
          <a:p>
            <a:r>
              <a:rPr lang="ru-RU" dirty="0"/>
              <a:t>Есть возможность написать преподавателю в любое время суток, но часто не отвечают.</a:t>
            </a:r>
          </a:p>
          <a:p>
            <a:r>
              <a:rPr lang="ru-RU" dirty="0"/>
              <a:t>Стали больше давать ссылок на литературу, обучающие ресурсы.</a:t>
            </a:r>
          </a:p>
          <a:p>
            <a:endParaRPr lang="ru-RU" sz="2400" dirty="0"/>
          </a:p>
          <a:p>
            <a:endParaRPr lang="ru-RU" dirty="0"/>
          </a:p>
        </p:txBody>
      </p:sp>
      <p:pic>
        <p:nvPicPr>
          <p:cNvPr id="4" name="Picture 5" descr="http://cdo.krasgmu.ru/do/images/logo_x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7008" y="73657"/>
            <a:ext cx="936104" cy="936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1711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2729" y="376518"/>
            <a:ext cx="11685495" cy="934307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Документы. </a:t>
            </a:r>
            <a:r>
              <a:rPr lang="ru-RU" sz="3600" b="1" dirty="0" smtClean="0"/>
              <a:t>Федеральный закон от 29 декабря 2012 №273-ФЗ </a:t>
            </a:r>
            <a:br>
              <a:rPr lang="ru-RU" sz="3600" b="1" dirty="0" smtClean="0"/>
            </a:br>
            <a:r>
              <a:rPr lang="ru-RU" sz="3600" b="1" dirty="0" smtClean="0"/>
              <a:t>«Об образовании в Российской Федерации»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4435" y="1469037"/>
            <a:ext cx="11667565" cy="5216576"/>
          </a:xfrm>
        </p:spPr>
        <p:txBody>
          <a:bodyPr>
            <a:noAutofit/>
          </a:bodyPr>
          <a:lstStyle/>
          <a:p>
            <a:pPr marL="53327" indent="0">
              <a:lnSpc>
                <a:spcPts val="2700"/>
              </a:lnSpc>
              <a:spcBef>
                <a:spcPts val="0"/>
              </a:spcBef>
              <a:buNone/>
            </a:pPr>
            <a:r>
              <a:rPr lang="ru-RU" b="1" dirty="0" smtClean="0"/>
              <a:t>Статья </a:t>
            </a:r>
            <a:r>
              <a:rPr lang="ru-RU" b="1" dirty="0"/>
              <a:t>16</a:t>
            </a:r>
          </a:p>
          <a:p>
            <a:pPr marL="53327" indent="0">
              <a:lnSpc>
                <a:spcPts val="2700"/>
              </a:lnSpc>
              <a:spcBef>
                <a:spcPts val="0"/>
              </a:spcBef>
              <a:buNone/>
            </a:pPr>
            <a:r>
              <a:rPr lang="ru-RU" dirty="0"/>
              <a:t>Под электронным обучением понимается организация образовательной деятельности с применением содержащейся в базах данных и используемой при реализации образовательных программ информации и обеспечивающих ее обработку информационных технологий, технических средств, а также информационно-телекоммуникационных сетей, обеспечивающих передачу по линиям связи указанной информации, взаимодействие обучающихся и педагогических работников.</a:t>
            </a:r>
          </a:p>
          <a:p>
            <a:pPr marL="53327" indent="0">
              <a:lnSpc>
                <a:spcPts val="2700"/>
              </a:lnSpc>
              <a:spcBef>
                <a:spcPts val="0"/>
              </a:spcBef>
              <a:buNone/>
            </a:pPr>
            <a:endParaRPr lang="ru-RU" dirty="0"/>
          </a:p>
          <a:p>
            <a:pPr marL="53327" indent="0">
              <a:lnSpc>
                <a:spcPts val="2700"/>
              </a:lnSpc>
              <a:spcBef>
                <a:spcPts val="0"/>
              </a:spcBef>
              <a:buNone/>
            </a:pPr>
            <a:r>
              <a:rPr lang="ru-RU" dirty="0"/>
              <a:t>К электронному обучению относится:</a:t>
            </a:r>
          </a:p>
          <a:p>
            <a:pPr>
              <a:lnSpc>
                <a:spcPts val="2700"/>
              </a:lnSpc>
              <a:spcBef>
                <a:spcPts val="0"/>
              </a:spcBef>
              <a:buBlip>
                <a:blip r:embed="rId2"/>
              </a:buBlip>
            </a:pPr>
            <a:r>
              <a:rPr lang="ru-RU" dirty="0"/>
              <a:t>Самостоятельная работа с электронными образовательными ресурсами, в том числе, электронными учебными курсами и открытыми онлайн-курсами.</a:t>
            </a:r>
          </a:p>
          <a:p>
            <a:pPr>
              <a:lnSpc>
                <a:spcPts val="2700"/>
              </a:lnSpc>
              <a:spcBef>
                <a:spcPts val="0"/>
              </a:spcBef>
              <a:buBlip>
                <a:blip r:embed="rId2"/>
              </a:buBlip>
            </a:pPr>
            <a:r>
              <a:rPr lang="ru-RU" dirty="0"/>
              <a:t>Возможность дистанционного взаимодействия (консультации, оценки) с преподавателем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622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19868" y="332656"/>
            <a:ext cx="9836771" cy="99417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5B9BD5"/>
                </a:solidFill>
                <a:latin typeface="Cambria" panose="02040503050406030204" pitchFamily="18" charset="0"/>
              </a:rPr>
              <a:t>ОТЗЫВЫ СТУДЕНТОВ </a:t>
            </a:r>
            <a:br>
              <a:rPr lang="ru-RU" b="1" dirty="0">
                <a:solidFill>
                  <a:srgbClr val="5B9BD5"/>
                </a:solidFill>
                <a:latin typeface="Cambria" panose="02040503050406030204" pitchFamily="18" charset="0"/>
              </a:rPr>
            </a:br>
            <a:r>
              <a:rPr lang="ru-RU" b="1" dirty="0">
                <a:solidFill>
                  <a:srgbClr val="5B9BD5"/>
                </a:solidFill>
                <a:latin typeface="Cambria" panose="02040503050406030204" pitchFamily="18" charset="0"/>
              </a:rPr>
              <a:t>ОБ ОСОБЕННОСТЯХ ДО </a:t>
            </a:r>
            <a:r>
              <a:rPr lang="ru-RU" b="1" dirty="0" smtClean="0">
                <a:solidFill>
                  <a:srgbClr val="5B9BD5"/>
                </a:solidFill>
                <a:latin typeface="Cambria" panose="02040503050406030204" pitchFamily="18" charset="0"/>
              </a:rPr>
              <a:t> </a:t>
            </a:r>
            <a:r>
              <a:rPr lang="ru-RU" sz="49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-</a:t>
            </a:r>
            <a:endParaRPr lang="ru-RU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37229" y="1340768"/>
            <a:ext cx="10819409" cy="5517232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Слишком много заданий дают, но времени мало на выполнение. Надо успеть написать, сфотографировать, перекинуть с телефона на компьютер и потом отправить на сайт или преподавателю. </a:t>
            </a:r>
          </a:p>
          <a:p>
            <a:r>
              <a:rPr lang="ru-RU" dirty="0" smtClean="0"/>
              <a:t>На </a:t>
            </a:r>
            <a:r>
              <a:rPr lang="ru-RU" dirty="0"/>
              <a:t>занятии или лекции был, но опоздал с ответом. Преподаватель считает это неявкой, но в чате или «логах» я зафиксирован.</a:t>
            </a:r>
          </a:p>
          <a:p>
            <a:r>
              <a:rPr lang="ru-RU" dirty="0" smtClean="0"/>
              <a:t>Нет </a:t>
            </a:r>
            <a:r>
              <a:rPr lang="ru-RU" dirty="0"/>
              <a:t>мотивации при дистанционном обучении, тяжело себя заставить учиться.</a:t>
            </a:r>
          </a:p>
          <a:p>
            <a:r>
              <a:rPr lang="ru-RU" dirty="0" smtClean="0"/>
              <a:t>Много </a:t>
            </a:r>
            <a:r>
              <a:rPr lang="ru-RU" dirty="0"/>
              <a:t>отвлекающих факторов. Есть интернет, телефон, телевизор, холодильник. Мешает собака, кошка, ребенок, родственники и т.д.</a:t>
            </a:r>
          </a:p>
          <a:p>
            <a:r>
              <a:rPr lang="ru-RU" dirty="0" smtClean="0"/>
              <a:t>Отвечать </a:t>
            </a:r>
            <a:r>
              <a:rPr lang="ru-RU" dirty="0"/>
              <a:t>на вопросы или спрашивать преподавателя не удобно.</a:t>
            </a:r>
          </a:p>
          <a:p>
            <a:r>
              <a:rPr lang="ru-RU" dirty="0" smtClean="0"/>
              <a:t>При </a:t>
            </a:r>
            <a:r>
              <a:rPr lang="ru-RU" dirty="0"/>
              <a:t>чтении лекции, проведении занятия не все преподаватели не смотрят чат. А там много вопросов может быть.</a:t>
            </a:r>
          </a:p>
          <a:p>
            <a:r>
              <a:rPr lang="ru-RU" dirty="0" smtClean="0"/>
              <a:t>Иногда </a:t>
            </a:r>
            <a:r>
              <a:rPr lang="ru-RU" dirty="0"/>
              <a:t>не понятно задание и можно уйти от нужного направления в ответе и преподаватель вовремя не задаст наводящий вопрос.</a:t>
            </a:r>
          </a:p>
          <a:p>
            <a:endParaRPr lang="ru-RU" dirty="0"/>
          </a:p>
        </p:txBody>
      </p:sp>
      <p:pic>
        <p:nvPicPr>
          <p:cNvPr id="4" name="Picture 5" descr="http://cdo.krasgmu.ru/do/images/logo_x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44" y="198519"/>
            <a:ext cx="936104" cy="936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99213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01754" y="332656"/>
            <a:ext cx="9754885" cy="99417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5B9BD5"/>
                </a:solidFill>
                <a:latin typeface="Cambria" panose="02040503050406030204" pitchFamily="18" charset="0"/>
              </a:rPr>
              <a:t>ОТЗЫВЫ СТУДЕНТОВ </a:t>
            </a:r>
            <a:br>
              <a:rPr lang="ru-RU" b="1" dirty="0">
                <a:solidFill>
                  <a:srgbClr val="5B9BD5"/>
                </a:solidFill>
                <a:latin typeface="Cambria" panose="02040503050406030204" pitchFamily="18" charset="0"/>
              </a:rPr>
            </a:br>
            <a:r>
              <a:rPr lang="ru-RU" b="1" dirty="0">
                <a:solidFill>
                  <a:srgbClr val="5B9BD5"/>
                </a:solidFill>
                <a:latin typeface="Cambria" panose="02040503050406030204" pitchFamily="18" charset="0"/>
              </a:rPr>
              <a:t>ОБ ОСОБЕННОСТЯХ ДО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75519" y="1978924"/>
            <a:ext cx="9934259" cy="4879075"/>
          </a:xfrm>
        </p:spPr>
        <p:txBody>
          <a:bodyPr>
            <a:normAutofit/>
          </a:bodyPr>
          <a:lstStyle/>
          <a:p>
            <a:r>
              <a:rPr lang="ru-RU" dirty="0"/>
              <a:t>Не хватает общения с преподавателем, не чувствуешь, как отвечаешь, хорошо или плохо. </a:t>
            </a:r>
          </a:p>
          <a:p>
            <a:pPr marL="0" indent="0">
              <a:buNone/>
            </a:pPr>
            <a:endParaRPr lang="ru-RU" sz="900" dirty="0"/>
          </a:p>
          <a:p>
            <a:r>
              <a:rPr lang="ru-RU" dirty="0"/>
              <a:t>Нет эмоций. </a:t>
            </a:r>
          </a:p>
          <a:p>
            <a:pPr marL="0" indent="0">
              <a:buNone/>
            </a:pPr>
            <a:endParaRPr lang="ru-RU" sz="900" dirty="0"/>
          </a:p>
          <a:p>
            <a:r>
              <a:rPr lang="ru-RU" dirty="0"/>
              <a:t>Не хватает практики.</a:t>
            </a:r>
          </a:p>
          <a:p>
            <a:pPr marL="0" indent="0">
              <a:buNone/>
            </a:pPr>
            <a:endParaRPr lang="ru-RU" sz="900" dirty="0"/>
          </a:p>
          <a:p>
            <a:r>
              <a:rPr lang="ru-RU" dirty="0"/>
              <a:t>Нет строгости при проверке заданий.</a:t>
            </a:r>
          </a:p>
          <a:p>
            <a:pPr marL="0" indent="0">
              <a:buNone/>
            </a:pPr>
            <a:endParaRPr lang="ru-RU" sz="900" dirty="0"/>
          </a:p>
          <a:p>
            <a:r>
              <a:rPr lang="ru-RU" dirty="0"/>
              <a:t>Преподаватели слишком строго оценивают.</a:t>
            </a:r>
          </a:p>
          <a:p>
            <a:endParaRPr lang="ru-RU" dirty="0"/>
          </a:p>
        </p:txBody>
      </p:sp>
      <p:pic>
        <p:nvPicPr>
          <p:cNvPr id="4" name="Picture 5" descr="http://cdo.krasgmu.ru/do/images/logo_x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336" y="116632"/>
            <a:ext cx="936104" cy="936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79085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3958" y="332656"/>
            <a:ext cx="10382682" cy="99417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5B9BD5"/>
                </a:solidFill>
                <a:latin typeface="Cambria" panose="02040503050406030204" pitchFamily="18" charset="0"/>
              </a:rPr>
              <a:t>ОТЗЫВЫ ППС ОБ ОСОБЕННОСТЯХ ДО </a:t>
            </a:r>
            <a:br>
              <a:rPr lang="ru-RU" b="1" dirty="0">
                <a:solidFill>
                  <a:srgbClr val="5B9BD5"/>
                </a:solidFill>
                <a:latin typeface="Cambria" panose="02040503050406030204" pitchFamily="18" charset="0"/>
              </a:rPr>
            </a:br>
            <a:endParaRPr lang="ru-RU" b="1" dirty="0">
              <a:solidFill>
                <a:srgbClr val="5B9BD5"/>
              </a:solidFill>
              <a:latin typeface="Cambria" panose="02040503050406030204" pitchFamily="18" charset="0"/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774174" y="1245063"/>
            <a:ext cx="5779917" cy="554461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14308" indent="-21430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400" dirty="0"/>
              <a:t>Все преподаватели адаптировались к условиям дистанционного обучения</a:t>
            </a:r>
          </a:p>
          <a:p>
            <a:pPr marL="214308" indent="-21430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400" dirty="0" smtClean="0"/>
              <a:t>Часть </a:t>
            </a:r>
            <a:r>
              <a:rPr lang="ru-RU" sz="2400" dirty="0"/>
              <a:t>преподавателей отмечает, что дистанционное обучение достаточно удобно и им нравится такой режим обучения</a:t>
            </a:r>
          </a:p>
          <a:p>
            <a:pPr marL="214308" indent="-21430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400" dirty="0" smtClean="0"/>
              <a:t>Большая </a:t>
            </a:r>
            <a:r>
              <a:rPr lang="ru-RU" sz="2400" dirty="0"/>
              <a:t>часть преподавателей отмечает, что дистанционное обучение удобно, но сложнее, чем обычный режим обучения</a:t>
            </a:r>
          </a:p>
          <a:p>
            <a:pPr marL="214308" indent="-21430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400" dirty="0" smtClean="0"/>
              <a:t>Часть </a:t>
            </a:r>
            <a:r>
              <a:rPr lang="ru-RU" sz="2400" dirty="0"/>
              <a:t>преподавателей не удовлетворены дистанционным режимом обучения</a:t>
            </a:r>
            <a:endParaRPr lang="ru-RU" dirty="0"/>
          </a:p>
        </p:txBody>
      </p:sp>
      <p:sp>
        <p:nvSpPr>
          <p:cNvPr id="6" name="Rectangle 9"/>
          <p:cNvSpPr/>
          <p:nvPr/>
        </p:nvSpPr>
        <p:spPr>
          <a:xfrm>
            <a:off x="6763350" y="1124748"/>
            <a:ext cx="4805257" cy="5544615"/>
          </a:xfrm>
          <a:prstGeom prst="rect">
            <a:avLst/>
          </a:prstGeom>
          <a:solidFill>
            <a:schemeClr val="bg1"/>
          </a:solidFill>
          <a:ln>
            <a:solidFill>
              <a:srgbClr val="A5A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14308" indent="-21430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</a:rPr>
              <a:t>Большая часть преподавателей считает, что уровень мотивации студентов снизился</a:t>
            </a:r>
          </a:p>
          <a:p>
            <a:pPr marL="214308" indent="-21430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</a:rPr>
              <a:t>Большая </a:t>
            </a:r>
            <a:r>
              <a:rPr lang="ru-RU" sz="2400" dirty="0">
                <a:solidFill>
                  <a:schemeClr val="tx1"/>
                </a:solidFill>
              </a:rPr>
              <a:t>часть преподавателей отмечает, что нагрузка на студентов увеличилась</a:t>
            </a:r>
          </a:p>
          <a:p>
            <a:pPr marL="214308" indent="-21430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</a:rPr>
              <a:t>Практически </a:t>
            </a:r>
            <a:r>
              <a:rPr lang="ru-RU" sz="2400" dirty="0">
                <a:solidFill>
                  <a:schemeClr val="tx1"/>
                </a:solidFill>
              </a:rPr>
              <a:t>все преподаватели отмечают, что нагрузка на профессорско-преподавательский состав увеличилась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271464" y="1124744"/>
            <a:ext cx="4104456" cy="668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377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Удобство и адаптация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888088" y="1124744"/>
            <a:ext cx="4032448" cy="6683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377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00" b="1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Мотивация и нагрузка</a:t>
            </a:r>
          </a:p>
        </p:txBody>
      </p:sp>
      <p:pic>
        <p:nvPicPr>
          <p:cNvPr id="9" name="Picture 5" descr="http://cdo.krasgmu.ru/do/images/logo_x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9336" y="116632"/>
            <a:ext cx="936104" cy="936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5866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5"/>
          <p:cNvSpPr>
            <a:spLocks noGrp="1"/>
          </p:cNvSpPr>
          <p:nvPr>
            <p:ph type="ctrTitle"/>
          </p:nvPr>
        </p:nvSpPr>
        <p:spPr>
          <a:xfrm>
            <a:off x="684550" y="133014"/>
            <a:ext cx="11302584" cy="78138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tx1"/>
                </a:solidFill>
              </a:rPr>
              <a:t>Требования к  информационно-образовательной среде</a:t>
            </a:r>
          </a:p>
        </p:txBody>
      </p:sp>
      <p:sp>
        <p:nvSpPr>
          <p:cNvPr id="5" name="Объект 6"/>
          <p:cNvSpPr txBox="1">
            <a:spLocks/>
          </p:cNvSpPr>
          <p:nvPr/>
        </p:nvSpPr>
        <p:spPr>
          <a:xfrm>
            <a:off x="479685" y="1094282"/>
            <a:ext cx="11712315" cy="55463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327">
              <a:spcBef>
                <a:spcPts val="0"/>
              </a:spcBef>
            </a:pPr>
            <a:r>
              <a:rPr lang="ru-RU" b="1" dirty="0" smtClean="0"/>
              <a:t>ФГОС ВО</a:t>
            </a:r>
          </a:p>
          <a:p>
            <a:pPr marL="53327">
              <a:spcBef>
                <a:spcPts val="0"/>
              </a:spcBef>
            </a:pPr>
            <a:r>
              <a:rPr lang="en-US" b="1" dirty="0" smtClean="0"/>
              <a:t>VII</a:t>
            </a:r>
            <a:r>
              <a:rPr lang="ru-RU" b="1" dirty="0" smtClean="0"/>
              <a:t>. Требования к условиям реализации</a:t>
            </a:r>
          </a:p>
          <a:p>
            <a:pPr marL="53327" algn="l"/>
            <a:r>
              <a:rPr lang="ru-RU" sz="2000" b="1" dirty="0" smtClean="0"/>
              <a:t>7.1.2</a:t>
            </a:r>
          </a:p>
          <a:p>
            <a:pPr marL="53327" algn="l">
              <a:lnSpc>
                <a:spcPts val="2400"/>
              </a:lnSpc>
              <a:spcBef>
                <a:spcPts val="0"/>
              </a:spcBef>
            </a:pPr>
            <a:r>
              <a:rPr lang="ru-RU" dirty="0" smtClean="0"/>
              <a:t>Электронная информационно-образовательная среда организации должна обеспечивать:</a:t>
            </a:r>
          </a:p>
          <a:p>
            <a:pPr algn="l">
              <a:lnSpc>
                <a:spcPts val="2400"/>
              </a:lnSpc>
              <a:spcBef>
                <a:spcPts val="0"/>
              </a:spcBef>
              <a:buFont typeface="Arial" panose="020B0604020202020204" pitchFamily="34" charset="0"/>
              <a:buBlip>
                <a:blip r:embed="rId2"/>
              </a:buBlip>
            </a:pPr>
            <a:r>
              <a:rPr lang="ru-RU" dirty="0" smtClean="0"/>
              <a:t>доступ к учебным планам, рабочим программам дисциплин (модулей), практик, к изданиям электронных библиотечных систем и электронным образовательным ресурсам, указанным в рабочих программах;</a:t>
            </a:r>
          </a:p>
          <a:p>
            <a:pPr algn="l">
              <a:lnSpc>
                <a:spcPts val="2400"/>
              </a:lnSpc>
              <a:spcBef>
                <a:spcPts val="0"/>
              </a:spcBef>
              <a:buFont typeface="Arial" panose="020B0604020202020204" pitchFamily="34" charset="0"/>
              <a:buBlip>
                <a:blip r:embed="rId2"/>
              </a:buBlip>
            </a:pPr>
            <a:r>
              <a:rPr lang="ru-RU" dirty="0" smtClean="0"/>
              <a:t>фиксацию хода образовательного процесса, результатов промежуточной аттестации и результатов освоения основной образовательной программы;</a:t>
            </a:r>
          </a:p>
          <a:p>
            <a:pPr algn="l">
              <a:lnSpc>
                <a:spcPts val="2400"/>
              </a:lnSpc>
              <a:spcBef>
                <a:spcPts val="0"/>
              </a:spcBef>
              <a:buFont typeface="Arial" panose="020B0604020202020204" pitchFamily="34" charset="0"/>
              <a:buBlip>
                <a:blip r:embed="rId2"/>
              </a:buBlip>
            </a:pPr>
            <a:r>
              <a:rPr lang="ru-RU" dirty="0" smtClean="0"/>
              <a:t>проведение всех видов занятий, процедур оценки результатов обучения, реализация которых предусмотрена с применением электронного обучения, дистанционных образовательных технологий;</a:t>
            </a:r>
          </a:p>
          <a:p>
            <a:pPr algn="l">
              <a:lnSpc>
                <a:spcPts val="2400"/>
              </a:lnSpc>
              <a:spcBef>
                <a:spcPts val="0"/>
              </a:spcBef>
              <a:buFont typeface="Arial" panose="020B0604020202020204" pitchFamily="34" charset="0"/>
              <a:buBlip>
                <a:blip r:embed="rId2"/>
              </a:buBlip>
            </a:pPr>
            <a:r>
              <a:rPr lang="ru-RU" dirty="0" smtClean="0"/>
              <a:t>формирование электронного портфолио обучающегося, в том числе сохранение работ обучающегося, рецензий и оценок на эти работы со стороны любых участников образовательного процесса;</a:t>
            </a:r>
          </a:p>
          <a:p>
            <a:pPr algn="l">
              <a:lnSpc>
                <a:spcPts val="2400"/>
              </a:lnSpc>
              <a:spcBef>
                <a:spcPts val="0"/>
              </a:spcBef>
              <a:buFont typeface="Arial" panose="020B0604020202020204" pitchFamily="34" charset="0"/>
              <a:buBlip>
                <a:blip r:embed="rId2"/>
              </a:buBlip>
            </a:pPr>
            <a:r>
              <a:rPr lang="ru-RU" dirty="0" smtClean="0"/>
              <a:t>взаимодействие между участниками образовательного процесса, в том числе синхронное и (или) асинхронное взаимодействие посредством сети "Интернет".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871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latin typeface="Arial" panose="020B0604020202020204" pitchFamily="34" charset="0"/>
              </a:rPr>
              <a:t>                                                                                         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latin typeface="Arial" panose="020B0604020202020204" pitchFamily="34" charset="0"/>
              </a:rPr>
              <a:t>                                                                                        </a:t>
            </a:r>
          </a:p>
        </p:txBody>
      </p:sp>
      <p:pic>
        <p:nvPicPr>
          <p:cNvPr id="20483" name="Picture 3" descr="i?id=29853063-14-2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7326" y="5684838"/>
            <a:ext cx="1655763" cy="117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484" name="Group 4"/>
          <p:cNvGrpSpPr>
            <a:grpSpLocks/>
          </p:cNvGrpSpPr>
          <p:nvPr/>
        </p:nvGrpSpPr>
        <p:grpSpPr bwMode="auto">
          <a:xfrm>
            <a:off x="1524000" y="0"/>
            <a:ext cx="9144000" cy="6669088"/>
            <a:chOff x="0" y="0"/>
            <a:chExt cx="5760" cy="4201"/>
          </a:xfrm>
        </p:grpSpPr>
        <p:sp>
          <p:nvSpPr>
            <p:cNvPr id="20487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5760" cy="7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lnSpc>
                  <a:spcPts val="3300"/>
                </a:lnSpc>
                <a:spcBef>
                  <a:spcPct val="0"/>
                </a:spcBef>
                <a:buNone/>
              </a:pPr>
              <a:r>
                <a:rPr lang="ru-RU" altLang="ru-RU" b="1" dirty="0">
                  <a:solidFill>
                    <a:schemeClr val="tx2"/>
                  </a:solidFill>
                  <a:latin typeface="Arial" panose="020B0604020202020204" pitchFamily="34" charset="0"/>
                </a:rPr>
                <a:t>Схема </a:t>
              </a:r>
              <a:r>
                <a:rPr lang="ru-RU" altLang="ru-RU" b="1" dirty="0">
                  <a:solidFill>
                    <a:schemeClr val="tx2"/>
                  </a:solidFill>
                  <a:latin typeface="Arial" panose="020B0604020202020204" pitchFamily="34" charset="0"/>
                </a:rPr>
                <a:t>интерактивного взаимодействия </a:t>
              </a:r>
            </a:p>
            <a:p>
              <a:pPr algn="ctr" eaLnBrk="1" hangingPunct="1">
                <a:lnSpc>
                  <a:spcPts val="3300"/>
                </a:lnSpc>
                <a:spcBef>
                  <a:spcPct val="0"/>
                </a:spcBef>
                <a:buNone/>
              </a:pPr>
              <a:r>
                <a:rPr lang="ru-RU" altLang="ru-RU" b="1" dirty="0">
                  <a:solidFill>
                    <a:schemeClr val="tx2"/>
                  </a:solidFill>
                  <a:latin typeface="Arial" panose="020B0604020202020204" pitchFamily="34" charset="0"/>
                </a:rPr>
                <a:t>«преподаватель – студент»</a:t>
              </a:r>
            </a:p>
          </p:txBody>
        </p:sp>
        <p:grpSp>
          <p:nvGrpSpPr>
            <p:cNvPr id="20488" name="Group 6"/>
            <p:cNvGrpSpPr>
              <a:grpSpLocks/>
            </p:cNvGrpSpPr>
            <p:nvPr/>
          </p:nvGrpSpPr>
          <p:grpSpPr bwMode="auto">
            <a:xfrm>
              <a:off x="158" y="844"/>
              <a:ext cx="4899" cy="3357"/>
              <a:chOff x="158" y="844"/>
              <a:chExt cx="4899" cy="3357"/>
            </a:xfrm>
          </p:grpSpPr>
          <p:pic>
            <p:nvPicPr>
              <p:cNvPr id="20489" name="Picture 7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" y="935"/>
                <a:ext cx="1351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490" name="Picture 8" descr="i?id=258283845-13-24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50" y="1389"/>
                <a:ext cx="900" cy="8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491" name="Picture 9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4" y="3249"/>
                <a:ext cx="984" cy="8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492" name="Line 10"/>
              <p:cNvSpPr>
                <a:spLocks noChangeShapeType="1"/>
              </p:cNvSpPr>
              <p:nvPr/>
            </p:nvSpPr>
            <p:spPr bwMode="auto">
              <a:xfrm flipV="1">
                <a:off x="295" y="1933"/>
                <a:ext cx="226" cy="1270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493" name="Rectangle 11"/>
              <p:cNvSpPr>
                <a:spLocks noChangeArrowheads="1"/>
              </p:cNvSpPr>
              <p:nvPr/>
            </p:nvSpPr>
            <p:spPr bwMode="auto">
              <a:xfrm>
                <a:off x="511" y="2099"/>
                <a:ext cx="1315" cy="8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ru-RU" altLang="ru-RU" sz="1800" b="1" dirty="0">
                    <a:solidFill>
                      <a:srgbClr val="FF3300"/>
                    </a:solidFill>
                    <a:latin typeface="Arial" panose="020B0604020202020204" pitchFamily="34" charset="0"/>
                  </a:rPr>
                  <a:t>ЗАДАНИЯ И 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ru-RU" altLang="ru-RU" sz="1800" b="1" dirty="0">
                    <a:solidFill>
                      <a:srgbClr val="FF3300"/>
                    </a:solidFill>
                    <a:latin typeface="Arial" panose="020B0604020202020204" pitchFamily="34" charset="0"/>
                  </a:rPr>
                  <a:t>ПОЯСНЯЮЩИЕ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ru-RU" altLang="ru-RU" sz="1800" b="1" dirty="0">
                    <a:solidFill>
                      <a:srgbClr val="FF3300"/>
                    </a:solidFill>
                    <a:latin typeface="Arial" panose="020B0604020202020204" pitchFamily="34" charset="0"/>
                  </a:rPr>
                  <a:t>МАТЕРИАЛЫ</a:t>
                </a:r>
              </a:p>
            </p:txBody>
          </p:sp>
          <p:sp>
            <p:nvSpPr>
              <p:cNvPr id="20494" name="Line 12"/>
              <p:cNvSpPr>
                <a:spLocks noChangeShapeType="1"/>
              </p:cNvSpPr>
              <p:nvPr/>
            </p:nvSpPr>
            <p:spPr bwMode="auto">
              <a:xfrm>
                <a:off x="1542" y="1344"/>
                <a:ext cx="2676" cy="68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495" name="Line 13"/>
              <p:cNvSpPr>
                <a:spLocks noChangeShapeType="1"/>
              </p:cNvSpPr>
              <p:nvPr/>
            </p:nvSpPr>
            <p:spPr bwMode="auto">
              <a:xfrm flipH="1" flipV="1">
                <a:off x="1474" y="1117"/>
                <a:ext cx="2676" cy="408"/>
              </a:xfrm>
              <a:prstGeom prst="line">
                <a:avLst/>
              </a:prstGeom>
              <a:noFill/>
              <a:ln w="19050">
                <a:solidFill>
                  <a:srgbClr val="0099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496" name="Rectangle 14"/>
              <p:cNvSpPr>
                <a:spLocks noChangeArrowheads="1"/>
              </p:cNvSpPr>
              <p:nvPr/>
            </p:nvSpPr>
            <p:spPr bwMode="auto">
              <a:xfrm>
                <a:off x="1927" y="844"/>
                <a:ext cx="1860" cy="4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ru-RU" altLang="ru-RU" sz="1800" b="1">
                    <a:solidFill>
                      <a:srgbClr val="0099FF"/>
                    </a:solidFill>
                    <a:latin typeface="Arial" panose="020B0604020202020204" pitchFamily="34" charset="0"/>
                  </a:rPr>
                  <a:t>ВЫЗОВ САЙТА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ru-RU" altLang="ru-RU" sz="1800" b="1">
                    <a:solidFill>
                      <a:srgbClr val="0099FF"/>
                    </a:solidFill>
                    <a:latin typeface="Arial" panose="020B0604020202020204" pitchFamily="34" charset="0"/>
                  </a:rPr>
                  <a:t>ЧЕРЕЗ  ИНТЕРНЕТ</a:t>
                </a:r>
              </a:p>
            </p:txBody>
          </p:sp>
          <p:sp>
            <p:nvSpPr>
              <p:cNvPr id="20497" name="Rectangle 15"/>
              <p:cNvSpPr>
                <a:spLocks noChangeArrowheads="1"/>
              </p:cNvSpPr>
              <p:nvPr/>
            </p:nvSpPr>
            <p:spPr bwMode="auto">
              <a:xfrm>
                <a:off x="1610" y="1570"/>
                <a:ext cx="1679" cy="5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ru-RU" altLang="ru-RU" sz="1800" b="1">
                    <a:latin typeface="Arial" panose="020B0604020202020204" pitchFamily="34" charset="0"/>
                  </a:rPr>
                  <a:t>ПОЛУЧЕНИЕ 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ru-RU" altLang="ru-RU" sz="1800" b="1">
                    <a:latin typeface="Arial" panose="020B0604020202020204" pitchFamily="34" charset="0"/>
                  </a:rPr>
                  <a:t>ЗАДАНИЯ</a:t>
                </a:r>
              </a:p>
            </p:txBody>
          </p:sp>
          <p:pic>
            <p:nvPicPr>
              <p:cNvPr id="20498" name="Picture 16" descr="i?id=29853063-14-24"/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72" y="2160"/>
                <a:ext cx="1043" cy="7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499" name="Line 17"/>
              <p:cNvSpPr>
                <a:spLocks noChangeShapeType="1"/>
              </p:cNvSpPr>
              <p:nvPr/>
            </p:nvSpPr>
            <p:spPr bwMode="auto">
              <a:xfrm flipH="1">
                <a:off x="3152" y="2296"/>
                <a:ext cx="1452" cy="1588"/>
              </a:xfrm>
              <a:prstGeom prst="line">
                <a:avLst/>
              </a:prstGeom>
              <a:noFill/>
              <a:ln w="19050">
                <a:solidFill>
                  <a:srgbClr val="33CC33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500" name="Rectangle 18"/>
              <p:cNvSpPr>
                <a:spLocks noChangeArrowheads="1"/>
              </p:cNvSpPr>
              <p:nvPr/>
            </p:nvSpPr>
            <p:spPr bwMode="auto">
              <a:xfrm>
                <a:off x="3833" y="3022"/>
                <a:ext cx="1224" cy="6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ru-RU" altLang="ru-RU" sz="1800" b="1">
                    <a:latin typeface="Arial" panose="020B0604020202020204" pitchFamily="34" charset="0"/>
                  </a:rPr>
                  <a:t>ВЫПОЛНЕННЫЕ 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ru-RU" altLang="ru-RU" sz="1800" b="1">
                    <a:latin typeface="Arial" panose="020B0604020202020204" pitchFamily="34" charset="0"/>
                  </a:rPr>
                  <a:t>ЗАДАНИЯ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ru-RU" altLang="ru-RU" sz="1800" b="1">
                    <a:latin typeface="Arial" panose="020B0604020202020204" pitchFamily="34" charset="0"/>
                  </a:rPr>
                  <a:t>И ВОПРОСЫ</a:t>
                </a:r>
              </a:p>
            </p:txBody>
          </p:sp>
          <p:sp>
            <p:nvSpPr>
              <p:cNvPr id="20501" name="Line 19"/>
              <p:cNvSpPr>
                <a:spLocks noChangeShapeType="1"/>
              </p:cNvSpPr>
              <p:nvPr/>
            </p:nvSpPr>
            <p:spPr bwMode="auto">
              <a:xfrm flipH="1" flipV="1">
                <a:off x="1247" y="3929"/>
                <a:ext cx="1361" cy="272"/>
              </a:xfrm>
              <a:prstGeom prst="line">
                <a:avLst/>
              </a:prstGeom>
              <a:noFill/>
              <a:ln w="28575">
                <a:solidFill>
                  <a:srgbClr val="33CC33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502" name="Line 20"/>
              <p:cNvSpPr>
                <a:spLocks noChangeShapeType="1"/>
              </p:cNvSpPr>
              <p:nvPr/>
            </p:nvSpPr>
            <p:spPr bwMode="auto">
              <a:xfrm flipV="1">
                <a:off x="1247" y="2341"/>
                <a:ext cx="1497" cy="861"/>
              </a:xfrm>
              <a:prstGeom prst="line">
                <a:avLst/>
              </a:prstGeom>
              <a:noFill/>
              <a:ln w="28575">
                <a:solidFill>
                  <a:srgbClr val="CC66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503" name="Rectangle 21"/>
              <p:cNvSpPr>
                <a:spLocks noChangeArrowheads="1"/>
              </p:cNvSpPr>
              <p:nvPr/>
            </p:nvSpPr>
            <p:spPr bwMode="auto">
              <a:xfrm>
                <a:off x="1656" y="2840"/>
                <a:ext cx="1451" cy="4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ru-RU" altLang="ru-RU" sz="1800" b="1">
                    <a:solidFill>
                      <a:srgbClr val="CC6600"/>
                    </a:solidFill>
                    <a:latin typeface="Arial" panose="020B0604020202020204" pitchFamily="34" charset="0"/>
                  </a:rPr>
                  <a:t>ЗАМЕЧАНИЯ 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ru-RU" altLang="ru-RU" sz="1800" b="1">
                    <a:solidFill>
                      <a:srgbClr val="CC6600"/>
                    </a:solidFill>
                    <a:latin typeface="Arial" panose="020B0604020202020204" pitchFamily="34" charset="0"/>
                  </a:rPr>
                  <a:t>ПОМОЩЬ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ru-RU" altLang="ru-RU" sz="1800" b="1">
                    <a:solidFill>
                      <a:srgbClr val="CC6600"/>
                    </a:solidFill>
                    <a:latin typeface="Arial" panose="020B0604020202020204" pitchFamily="34" charset="0"/>
                  </a:rPr>
                  <a:t>ОЦЕНКИ</a:t>
                </a:r>
              </a:p>
            </p:txBody>
          </p:sp>
          <p:sp>
            <p:nvSpPr>
              <p:cNvPr id="20504" name="Line 22"/>
              <p:cNvSpPr>
                <a:spLocks noChangeShapeType="1"/>
              </p:cNvSpPr>
              <p:nvPr/>
            </p:nvSpPr>
            <p:spPr bwMode="auto">
              <a:xfrm flipV="1">
                <a:off x="3288" y="2160"/>
                <a:ext cx="817" cy="227"/>
              </a:xfrm>
              <a:prstGeom prst="line">
                <a:avLst/>
              </a:prstGeom>
              <a:noFill/>
              <a:ln w="28575">
                <a:solidFill>
                  <a:srgbClr val="CC66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505" name="Line 23"/>
              <p:cNvSpPr>
                <a:spLocks noChangeShapeType="1"/>
              </p:cNvSpPr>
              <p:nvPr/>
            </p:nvSpPr>
            <p:spPr bwMode="auto">
              <a:xfrm flipH="1">
                <a:off x="3379" y="2341"/>
                <a:ext cx="817" cy="227"/>
              </a:xfrm>
              <a:prstGeom prst="line">
                <a:avLst/>
              </a:prstGeom>
              <a:noFill/>
              <a:ln w="28575">
                <a:solidFill>
                  <a:srgbClr val="CC66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506" name="Line 24"/>
              <p:cNvSpPr>
                <a:spLocks noChangeShapeType="1"/>
              </p:cNvSpPr>
              <p:nvPr/>
            </p:nvSpPr>
            <p:spPr bwMode="auto">
              <a:xfrm>
                <a:off x="1247" y="3612"/>
                <a:ext cx="1361" cy="272"/>
              </a:xfrm>
              <a:prstGeom prst="line">
                <a:avLst/>
              </a:prstGeom>
              <a:noFill/>
              <a:ln w="28575">
                <a:solidFill>
                  <a:srgbClr val="33CC33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pic>
        <p:nvPicPr>
          <p:cNvPr id="24601" name="Picture 2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8" y="4437063"/>
            <a:ext cx="798512" cy="98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602" name="Line 26"/>
          <p:cNvSpPr>
            <a:spLocks noChangeShapeType="1"/>
          </p:cNvSpPr>
          <p:nvPr/>
        </p:nvSpPr>
        <p:spPr bwMode="auto">
          <a:xfrm flipV="1">
            <a:off x="8543926" y="2349501"/>
            <a:ext cx="144463" cy="7302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8706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46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46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4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42775E-6 C -0.02413 -0.18359 -0.04826 -0.36717 0.06893 -0.42798 C 0.18611 -0.48879 0.64427 -0.47237 0.7033 -0.36463 C 0.76233 -0.25688 0.53143 0.14821 0.42292 0.21826 C 0.31441 0.28809 0.0559 0.13156 0.05243 0.05433 C 0.04896 -0.02266 0.28559 -0.1785 0.40174 -0.24463 C 0.51788 -0.31075 0.74497 -0.42197 0.74913 -0.34289 C 0.7533 -0.26382 0.53629 0.16323 0.42622 0.22913 C 0.31615 0.29503 0.04479 0.14821 0.08854 0.05225 C 0.13229 -0.0437 0.57379 -0.25665 0.68854 -0.34729 C 0.8033 -0.43792 0.76233 -0.46729 0.77708 -0.49133 " pathEditMode="relative" rAng="0" ptsTypes="aaaaaaaaaaA">
                                      <p:cBhvr>
                                        <p:cTn id="12" dur="12000" fill="hold"/>
                                        <p:tgtEl>
                                          <p:spTgt spid="246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9.36416E-6 C 0.00487 -0.00439 0.00921 -0.00624 0.01476 -0.00878 C 0.01702 -0.00647 0.01945 -0.00462 0.02136 -0.00208 C 0.03438 0.01527 0.00556 0.0148 0.00157 0.01527 C -3.88889E-6 0.01573 -0.01718 0.01896 -0.00329 0.03053 C -3.88889E-6 0.0333 0.00435 0.02914 0.00816 0.02844 C 0.01459 0.02567 0.01841 0.02798 0.02466 0.03053 C 0.0224 0.03954 0.01962 0.04093 0.01303 0.0437 C 0.00816 0.04301 0.00261 0.04463 -0.00173 0.04162 C -0.00347 0.04047 0.00157 0.03862 0.0033 0.03723 C 0.0106 0.03168 0.00938 0.03307 0.01806 0.03053 C 0.00903 0.02313 0.00296 0.02983 -0.00329 0.01758 C 0.00556 -0.00046 0.0125 0.01989 0.02136 0.00232 C 0.01441 -0.01179 0.01511 -0.01456 -0.00815 -0.00208 C -0.01076 -0.00069 -0.0085 0.00625 -0.00659 0.00879 C -0.00399 0.01226 0.00955 0.01457 0.01303 0.01527 C 0.01441 0.02891 0.01181 0.03723 0.02136 0.04162 C 0.0224 0.037 0.02587 0.0333 0.02622 0.02844 C 0.02691 0.01642 0.02483 0.00509 0.02292 -0.00647 C 0.01303 -0.00578 0.00313 -0.00693 -0.00659 -0.00439 C -0.0085 -0.00394 -0.00972 -0.00023 -0.00989 0.00232 C -0.01093 0.01388 -0.00277 0.02266 -3.88889E-6 0.03284 C 0.00209 0.05665 0.00035 0.05573 0.01806 0.05249 C 0.02483 0.03931 0.02657 0.03862 0.01962 0.01318 C 0.01823 0.00833 0.0099 0.0044 0.0099 0.0044 C 0.00435 0.0155 0.00035 0.01711 0.00487 0.03053 C 0.00591 0.0333 0.00816 0.03492 0.0099 0.03723 C 0.0132 0.03654 0.01685 0.037 0.01962 0.03492 C 0.02119 0.03376 0.02049 0.03053 0.02136 0.02844 C 0.02327 0.02382 0.02778 0.01527 0.02778 0.01527 C 0.02553 0.01064 0.02171 0.00717 0.01962 0.00232 C 0.01858 -0.00023 0.01945 -0.00416 0.01806 -0.00647 C 0.01702 -0.00832 0.01476 -0.00832 0.01303 -0.00878 C 0.00816 -0.00994 0.00313 -0.01017 -0.00173 -0.01086 C -0.00329 -0.01156 -0.00659 -0.01063 -0.00659 -0.01294 C -0.00659 -0.01526 -0.00347 -0.01526 -0.00173 -0.01526 C 0.00591 -0.01526 0.01372 -0.01364 0.02136 -0.01294 C 0.02553 0.0044 0.01841 0.01711 0.00816 0.02636 C 0.00764 0.02844 0.0073 0.03076 0.0066 0.03284 C 0.00573 0.03515 0.00296 0.03677 0.0033 0.03931 C 0.00365 0.04185 0.0066 0.04232 0.00816 0.0437 C 0.03994 0.0407 0.0323 0.04255 0.01962 0.03723 C 0.02014 0.03492 0.02032 0.03261 0.02136 0.03053 C 0.02257 0.02798 0.02622 0.02706 0.02622 0.02405 C 0.02622 0.02151 0.02292 0.02105 0.02136 0.01966 C 0.00973 0.02382 0.0191 0.01873 0.0099 0.02844 C 0.00678 0.03168 -3.88889E-6 0.03723 -3.88889E-6 0.03723 C -0.00104 0.03492 -0.00243 0.03307 -0.00329 0.03053 C -0.00468 0.02636 -0.00659 0.01758 -0.00659 0.01758 C 0.00139 0.01318 0.0073 0.01087 0.01632 0.01087 " pathEditMode="relative" ptsTypes="fffffffffffffffffffffffffffffffffffffffffffffffffA">
                                      <p:cBhvr>
                                        <p:cTn id="14" dur="12000" fill="hold"/>
                                        <p:tgtEl>
                                          <p:spTgt spid="246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9" descr="distance-learning-system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0561" y="387773"/>
            <a:ext cx="2555776" cy="2031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7" descr="a7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0481" y="4175918"/>
            <a:ext cx="3275856" cy="2492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5" descr="HID0jsqUZlOY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42" y="455169"/>
            <a:ext cx="2581378" cy="1398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5131" y="4804978"/>
            <a:ext cx="5860330" cy="1863836"/>
          </a:xfrm>
        </p:spPr>
        <p:txBody>
          <a:bodyPr>
            <a:normAutofit lnSpcReduction="10000"/>
          </a:bodyPr>
          <a:lstStyle/>
          <a:p>
            <a:pPr marL="457200" indent="-457200">
              <a:lnSpc>
                <a:spcPct val="80000"/>
              </a:lnSpc>
            </a:pPr>
            <a:r>
              <a:rPr lang="ru-RU" altLang="ru-RU" sz="32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видеоконсультации</a:t>
            </a:r>
            <a:r>
              <a:rPr lang="ru-RU" altLang="ru-RU" sz="32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и программные приложения совместного использования </a:t>
            </a:r>
            <a:r>
              <a:rPr lang="ru-RU" altLang="ru-RU" i="1" dirty="0">
                <a:solidFill>
                  <a:srgbClr val="0000FF"/>
                </a:solidFill>
                <a:latin typeface="Times New Roman" panose="02020603050405020304" pitchFamily="18" charset="0"/>
              </a:rPr>
              <a:t>(разделяемые рабочие пространства). </a:t>
            </a:r>
            <a:endParaRPr lang="ru-RU" altLang="ru-RU" sz="3200" i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3425589" y="428419"/>
            <a:ext cx="5239478" cy="2173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000">
                <a:solidFill>
                  <a:srgbClr val="D2533C"/>
                </a:solidFill>
                <a:latin typeface="+mj-lt"/>
                <a:ea typeface="+mj-ea"/>
                <a:cs typeface="+mj-cs"/>
              </a:defRPr>
            </a:lvl1pPr>
            <a:lvl2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000">
                <a:solidFill>
                  <a:srgbClr val="D2533C"/>
                </a:solidFill>
                <a:latin typeface="Arial" charset="0"/>
                <a:ea typeface="Microsoft YaHei" charset="-122"/>
              </a:defRPr>
            </a:lvl2pPr>
            <a:lvl3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000">
                <a:solidFill>
                  <a:srgbClr val="D2533C"/>
                </a:solidFill>
                <a:latin typeface="Arial" charset="0"/>
                <a:ea typeface="Microsoft YaHei" charset="-122"/>
              </a:defRPr>
            </a:lvl3pPr>
            <a:lvl4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000">
                <a:solidFill>
                  <a:srgbClr val="D2533C"/>
                </a:solidFill>
                <a:latin typeface="Arial" charset="0"/>
                <a:ea typeface="Microsoft YaHei" charset="-122"/>
              </a:defRPr>
            </a:lvl4pPr>
            <a:lvl5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000">
                <a:solidFill>
                  <a:srgbClr val="D2533C"/>
                </a:solidFill>
                <a:latin typeface="Arial" charset="0"/>
                <a:ea typeface="Microsoft YaHei" charset="-122"/>
              </a:defRPr>
            </a:lvl5pPr>
            <a:lvl6pPr marL="25146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000">
                <a:solidFill>
                  <a:srgbClr val="D2533C"/>
                </a:solidFill>
                <a:latin typeface="Arial" charset="0"/>
                <a:ea typeface="Microsoft YaHei" charset="-122"/>
              </a:defRPr>
            </a:lvl6pPr>
            <a:lvl7pPr marL="29718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000">
                <a:solidFill>
                  <a:srgbClr val="D2533C"/>
                </a:solidFill>
                <a:latin typeface="Arial" charset="0"/>
                <a:ea typeface="Microsoft YaHei" charset="-122"/>
              </a:defRPr>
            </a:lvl7pPr>
            <a:lvl8pPr marL="3429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000">
                <a:solidFill>
                  <a:srgbClr val="D2533C"/>
                </a:solidFill>
                <a:latin typeface="Arial" charset="0"/>
                <a:ea typeface="Microsoft YaHei" charset="-122"/>
              </a:defRPr>
            </a:lvl8pPr>
            <a:lvl9pPr marL="3886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000">
                <a:solidFill>
                  <a:srgbClr val="D2533C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hangingPunct="1">
              <a:lnSpc>
                <a:spcPts val="3600"/>
              </a:lnSpc>
              <a:defRPr/>
            </a:pPr>
            <a:r>
              <a:rPr lang="ru-RU" b="1" kern="0" dirty="0">
                <a:solidFill>
                  <a:srgbClr val="FF0000"/>
                </a:solidFill>
                <a:latin typeface="Comic Sans MS" pitchFamily="66" charset="0"/>
              </a:rPr>
              <a:t>Технологии электронного интерактивного обучения</a:t>
            </a:r>
            <a:r>
              <a:rPr lang="ru-RU" b="1" kern="0" dirty="0"/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73708" y="2742876"/>
            <a:ext cx="895474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altLang="ru-RU" sz="32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обучающие материалы и курсы, </a:t>
            </a: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altLang="ru-RU" sz="32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обсуждения в реальном режиме времени, </a:t>
            </a: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altLang="ru-RU" sz="32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чаты, </a:t>
            </a:r>
            <a:r>
              <a:rPr lang="ru-RU" altLang="ru-RU" sz="32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видеочаты</a:t>
            </a:r>
            <a:r>
              <a:rPr lang="ru-RU" altLang="ru-RU" sz="32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altLang="ru-RU" sz="32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электронная почта, </a:t>
            </a: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altLang="ru-RU" sz="32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видеоконференции, </a:t>
            </a:r>
            <a:endParaRPr lang="ru-RU" altLang="ru-RU" sz="3200" i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60901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3" descr="1255256393_33867e4fa85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356" y="1731390"/>
            <a:ext cx="4373488" cy="3584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15" descr="0p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5101" y="3046382"/>
            <a:ext cx="740296" cy="687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72994" y="406400"/>
            <a:ext cx="8686800" cy="965200"/>
          </a:xfrm>
        </p:spPr>
        <p:txBody>
          <a:bodyPr>
            <a:normAutofit fontScale="90000"/>
          </a:bodyPr>
          <a:lstStyle/>
          <a:p>
            <a:pPr algn="ctr">
              <a:lnSpc>
                <a:spcPts val="4200"/>
              </a:lnSpc>
              <a:defRPr/>
            </a:pPr>
            <a:r>
              <a:rPr lang="ru-RU" sz="4000" b="1" i="1" dirty="0">
                <a:solidFill>
                  <a:srgbClr val="FF0000"/>
                </a:solidFill>
                <a:latin typeface="Comic Sans MS" pitchFamily="66" charset="0"/>
              </a:rPr>
              <a:t>Инструменты электронного интерактивного обучения</a:t>
            </a:r>
            <a:r>
              <a:rPr lang="ru-RU" sz="4000" dirty="0"/>
              <a:t> </a:t>
            </a: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5029200"/>
            <a:ext cx="6324600" cy="1295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ru-RU" altLang="ru-RU" b="1" i="1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b="1" i="1" smtClean="0">
                <a:solidFill>
                  <a:srgbClr val="0000FF"/>
                </a:solidFill>
                <a:latin typeface="Comic Sans MS" panose="030F0702030302020204" pitchFamily="66" charset="0"/>
              </a:rPr>
              <a:t>  *Вебинар (особый тип веб-конференций )</a:t>
            </a:r>
          </a:p>
        </p:txBody>
      </p:sp>
      <p:pic>
        <p:nvPicPr>
          <p:cNvPr id="22534" name="Picture 7" descr="webinar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176" y="4829261"/>
            <a:ext cx="2819400" cy="1946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4" name="Text Box 8"/>
          <p:cNvSpPr txBox="1">
            <a:spLocks noChangeArrowheads="1"/>
          </p:cNvSpPr>
          <p:nvPr/>
        </p:nvSpPr>
        <p:spPr bwMode="auto">
          <a:xfrm>
            <a:off x="1750027" y="1754790"/>
            <a:ext cx="3276600" cy="810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ts val="2800"/>
              </a:lnSpc>
              <a:defRPr/>
            </a:pPr>
            <a:r>
              <a:rPr lang="ru-RU" sz="2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rPr>
              <a:t>*Веб-конференции</a:t>
            </a:r>
            <a:r>
              <a:rPr lang="ru-RU" sz="2800" i="1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</a:t>
            </a:r>
          </a:p>
        </p:txBody>
      </p:sp>
      <p:sp>
        <p:nvSpPr>
          <p:cNvPr id="80905" name="Text Box 9"/>
          <p:cNvSpPr txBox="1">
            <a:spLocks noChangeArrowheads="1"/>
          </p:cNvSpPr>
          <p:nvPr/>
        </p:nvSpPr>
        <p:spPr bwMode="auto">
          <a:xfrm>
            <a:off x="8616280" y="1600201"/>
            <a:ext cx="2051720" cy="1225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  <a:defRPr/>
            </a:pPr>
            <a:r>
              <a:rPr lang="ru-RU" sz="2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rPr>
              <a:t>*Онлайн-семинар</a:t>
            </a:r>
          </a:p>
          <a:p>
            <a:pPr>
              <a:spcBef>
                <a:spcPct val="50000"/>
              </a:spcBef>
              <a:defRPr/>
            </a:pPr>
            <a:endParaRPr lang="ru-RU" dirty="0">
              <a:cs typeface="Arial" charset="0"/>
            </a:endParaRPr>
          </a:p>
        </p:txBody>
      </p:sp>
      <p:pic>
        <p:nvPicPr>
          <p:cNvPr id="22537" name="Picture 11" descr="ain-conference-ju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994" y="2667001"/>
            <a:ext cx="2903806" cy="2367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65898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5" descr="250px-Computer-aj_aj_ashton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7375" y="-69130"/>
            <a:ext cx="238125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723331" y="308742"/>
            <a:ext cx="8344469" cy="1314450"/>
          </a:xfrm>
        </p:spPr>
        <p:txBody>
          <a:bodyPr>
            <a:normAutofit/>
          </a:bodyPr>
          <a:lstStyle/>
          <a:p>
            <a:pPr>
              <a:lnSpc>
                <a:spcPts val="4000"/>
              </a:lnSpc>
              <a:defRPr/>
            </a:pPr>
            <a:r>
              <a:rPr lang="ru-RU" sz="4000" b="1" i="1" dirty="0">
                <a:solidFill>
                  <a:srgbClr val="FF0000"/>
                </a:solidFill>
                <a:latin typeface="Comic Sans MS" pitchFamily="66" charset="0"/>
              </a:rPr>
              <a:t>Преимущества электронно- интерактивного обучения</a:t>
            </a:r>
            <a:endParaRPr lang="ru-RU" sz="4000" dirty="0">
              <a:latin typeface="Times New Roman" pitchFamily="18" charset="0"/>
            </a:endParaRP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2137" y="2033516"/>
            <a:ext cx="10285863" cy="4443484"/>
          </a:xfrm>
        </p:spPr>
        <p:txBody>
          <a:bodyPr>
            <a:normAutofit/>
          </a:bodyPr>
          <a:lstStyle/>
          <a:p>
            <a:pPr marL="609600" indent="-609600">
              <a:lnSpc>
                <a:spcPct val="80000"/>
              </a:lnSpc>
            </a:pPr>
            <a:r>
              <a:rPr lang="ru-RU" altLang="ru-RU" sz="2600" dirty="0">
                <a:solidFill>
                  <a:srgbClr val="0000FF"/>
                </a:solidFill>
                <a:latin typeface="Comic Sans MS" panose="030F0702030302020204" pitchFamily="66" charset="0"/>
              </a:rPr>
              <a:t>Обучающиеся осваивают новый материал не в качестве пассивных слушателей, а в качестве активных участников процесса обучения. Сокращается доля аудиторной нагрузки и увеличивается объем самостоятельной работы; </a:t>
            </a:r>
          </a:p>
          <a:p>
            <a:pPr marL="609600" indent="-609600">
              <a:lnSpc>
                <a:spcPct val="80000"/>
              </a:lnSpc>
            </a:pPr>
            <a:endParaRPr lang="ru-RU" altLang="ru-RU" sz="2600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marL="609600" indent="-609600">
              <a:lnSpc>
                <a:spcPct val="80000"/>
              </a:lnSpc>
            </a:pPr>
            <a:r>
              <a:rPr lang="ru-RU" altLang="ru-RU" sz="2600" dirty="0">
                <a:solidFill>
                  <a:srgbClr val="0000FF"/>
                </a:solidFill>
                <a:latin typeface="Comic Sans MS" panose="030F0702030302020204" pitchFamily="66" charset="0"/>
              </a:rPr>
              <a:t>Обучающиеся приобретают навык владения современными техническими средствами и способами обработки информации; </a:t>
            </a:r>
          </a:p>
          <a:p>
            <a:pPr marL="609600" indent="-609600">
              <a:lnSpc>
                <a:spcPct val="80000"/>
              </a:lnSpc>
              <a:buNone/>
            </a:pPr>
            <a:endParaRPr lang="ru-RU" altLang="ru-RU" sz="2600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marL="609600" indent="-609600">
              <a:lnSpc>
                <a:spcPct val="80000"/>
              </a:lnSpc>
            </a:pPr>
            <a:r>
              <a:rPr lang="ru-RU" altLang="ru-RU" sz="2600" dirty="0">
                <a:solidFill>
                  <a:srgbClr val="0000FF"/>
                </a:solidFill>
                <a:latin typeface="Comic Sans MS" panose="030F0702030302020204" pitchFamily="66" charset="0"/>
              </a:rPr>
              <a:t>Вырабатывается умение самостоятельно находить информацию и определять уровень ее достоверности;</a:t>
            </a:r>
            <a:r>
              <a:rPr lang="ru-RU" altLang="ru-RU" sz="2400" dirty="0">
                <a:latin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230591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5" descr="Osnovyi-rabotyi-s-window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2092" y="1"/>
            <a:ext cx="2797006" cy="2797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1" y="3573016"/>
            <a:ext cx="9263753" cy="280789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400" b="1" dirty="0">
                <a:solidFill>
                  <a:srgbClr val="0000FF"/>
                </a:solidFill>
                <a:latin typeface="Comic Sans MS" panose="030F0702030302020204" pitchFamily="66" charset="0"/>
              </a:rPr>
              <a:t>Гибкость и доступность</a:t>
            </a:r>
            <a:r>
              <a:rPr lang="ru-RU" altLang="ru-RU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. Обучающиеся могут подключаться к учебным ресурсам и программам с любого компьютера, находящегося в сети;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altLang="ru-RU" sz="800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altLang="ru-RU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Интерактивные технологии дают возможность постоянных, а не эпизодических (по расписанию) контактов студентов с преподавателем. Они делают образование более индивидуальным.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title"/>
          </p:nvPr>
        </p:nvSpPr>
        <p:spPr>
          <a:xfrm>
            <a:off x="914401" y="2"/>
            <a:ext cx="6937691" cy="1556791"/>
          </a:xfrm>
          <a:solidFill>
            <a:srgbClr val="FFFFFF"/>
          </a:solidFill>
        </p:spPr>
        <p:txBody>
          <a:bodyPr anchor="ctr">
            <a:normAutofit/>
          </a:bodyPr>
          <a:lstStyle/>
          <a:p>
            <a:pPr>
              <a:lnSpc>
                <a:spcPts val="3200"/>
              </a:lnSpc>
              <a:defRPr/>
            </a:pPr>
            <a:r>
              <a:rPr lang="ru-RU" sz="3600" b="1" i="1" dirty="0">
                <a:solidFill>
                  <a:srgbClr val="FF0000"/>
                </a:solidFill>
                <a:latin typeface="Comic Sans MS" pitchFamily="66" charset="0"/>
              </a:rPr>
              <a:t>Преимущества электронно-интерактивного обучения</a:t>
            </a:r>
            <a:endParaRPr lang="ru-RU" sz="3600" dirty="0">
              <a:latin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14401" y="1457626"/>
            <a:ext cx="74858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b="1" dirty="0">
                <a:solidFill>
                  <a:srgbClr val="0000FF"/>
                </a:solidFill>
                <a:latin typeface="Comic Sans MS" panose="030F0702030302020204" pitchFamily="66" charset="0"/>
              </a:rPr>
              <a:t>Актуальность и оперативность</a:t>
            </a:r>
            <a:r>
              <a:rPr lang="ru-RU" altLang="ru-RU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 получаемой информации; обучающиеся оказываются вовлеченными в решение глобальных, а не региональных проблем – расширяется их кругозор</a:t>
            </a:r>
            <a:r>
              <a:rPr lang="ru-RU" altLang="ru-RU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;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87474097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1546</Words>
  <Application>Microsoft Office PowerPoint</Application>
  <PresentationFormat>Широкоэкранный</PresentationFormat>
  <Paragraphs>194</Paragraphs>
  <Slides>32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43" baseType="lpstr">
      <vt:lpstr>Microsoft YaHei</vt:lpstr>
      <vt:lpstr>Arial</vt:lpstr>
      <vt:lpstr>Calibri</vt:lpstr>
      <vt:lpstr>Calibri Light</vt:lpstr>
      <vt:lpstr>Cambria</vt:lpstr>
      <vt:lpstr>Comic Sans MS</vt:lpstr>
      <vt:lpstr>Monotype Corsiva</vt:lpstr>
      <vt:lpstr>Times New Roman</vt:lpstr>
      <vt:lpstr>Wingdings</vt:lpstr>
      <vt:lpstr>Wingdings 2</vt:lpstr>
      <vt:lpstr>Тема Office</vt:lpstr>
      <vt:lpstr>Презентация PowerPoint</vt:lpstr>
      <vt:lpstr>Электронные образовательные ресурсы в образовательном процессе:</vt:lpstr>
      <vt:lpstr>Документы. Федеральный закон от 29 декабря 2012 №273-ФЗ  «Об образовании в Российской Федерации»</vt:lpstr>
      <vt:lpstr>Требования к  информационно-образовательной среде</vt:lpstr>
      <vt:lpstr>Презентация PowerPoint</vt:lpstr>
      <vt:lpstr>Презентация PowerPoint</vt:lpstr>
      <vt:lpstr>Инструменты электронного интерактивного обучения </vt:lpstr>
      <vt:lpstr>Преимущества электронно- интерактивного обучения</vt:lpstr>
      <vt:lpstr>Преимущества электронно-интерактивного обучения</vt:lpstr>
      <vt:lpstr>Положительное и  отрицательное</vt:lpstr>
      <vt:lpstr>Презентация PowerPoint</vt:lpstr>
      <vt:lpstr>Презентация PowerPoint</vt:lpstr>
      <vt:lpstr>Возможности LMS систем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MOODLE </vt:lpstr>
      <vt:lpstr>Обучающие ресурсы Moodle</vt:lpstr>
      <vt:lpstr>Презентация PowerPoint</vt:lpstr>
      <vt:lpstr>Презентация PowerPoint</vt:lpstr>
      <vt:lpstr>Интерактивные элементы  Moodle</vt:lpstr>
      <vt:lpstr>Элементы курса</vt:lpstr>
      <vt:lpstr>Презентация PowerPoint</vt:lpstr>
      <vt:lpstr>Презентация PowerPoint</vt:lpstr>
      <vt:lpstr>Презентация PowerPoint</vt:lpstr>
      <vt:lpstr>Презентация PowerPoint</vt:lpstr>
      <vt:lpstr>ОТЗЫВЫ СТУДЕНТОВ  ОБ ОСОБЕННОСТЯХ ДО  +</vt:lpstr>
      <vt:lpstr>ОТЗЫВЫ СТУДЕНТОВ  ОБ ОСОБЕННОСТЯХ ДО  -</vt:lpstr>
      <vt:lpstr>ОТЗЫВЫ СТУДЕНТОВ  ОБ ОСОБЕННОСТЯХ ДО </vt:lpstr>
      <vt:lpstr>ОТЗЫВЫ ППС ОБ ОСОБЕННОСТЯХ ДО  </vt:lpstr>
    </vt:vector>
  </TitlesOfParts>
  <Company>StartSoft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w7</dc:creator>
  <cp:lastModifiedBy>Гуров</cp:lastModifiedBy>
  <cp:revision>37</cp:revision>
  <dcterms:created xsi:type="dcterms:W3CDTF">2019-12-22T02:49:22Z</dcterms:created>
  <dcterms:modified xsi:type="dcterms:W3CDTF">2021-02-07T15:27:47Z</dcterms:modified>
</cp:coreProperties>
</file>