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1" r:id="rId4"/>
    <p:sldId id="259" r:id="rId5"/>
    <p:sldId id="260" r:id="rId6"/>
    <p:sldId id="262" r:id="rId7"/>
    <p:sldId id="263" r:id="rId8"/>
    <p:sldId id="264" r:id="rId9"/>
    <p:sldId id="265" r:id="rId10"/>
    <p:sldId id="274" r:id="rId11"/>
    <p:sldId id="275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D686-BA1C-4532-AB22-E88F4198805E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ED59D-B4C9-41A3-AF76-57A8042C2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9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864EE-503F-48A2-A2DB-C512A2391D0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9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864EE-503F-48A2-A2DB-C512A2391D0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6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6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8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5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6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1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3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9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030E-E9D4-499A-A1D4-86A8F7AE83E3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5C15-4754-4E00-8BF8-FA0CC77D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4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467544" y="1577653"/>
            <a:ext cx="8331200" cy="2211387"/>
          </a:xfrm>
        </p:spPr>
        <p:txBody>
          <a:bodyPr/>
          <a:lstStyle/>
          <a:p>
            <a:pPr algn="ctr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Результаты государственной итоговой аттестации</a:t>
            </a:r>
            <a:br>
              <a:rPr lang="ru-RU" altLang="ru-RU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по специальности</a:t>
            </a:r>
            <a:br>
              <a:rPr lang="ru-RU" altLang="ru-RU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31.05.01  Лечебное дело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7991475" cy="2520279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Председатель ГЭК: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д.м.н., профессор  Лобанов С. 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.,</a:t>
            </a:r>
            <a:endParaRPr lang="ru-RU" sz="2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заведующий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кафедрой факультетской хирургии с курсом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урологии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ФГБОУ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ВО «Читинская государственная медицинская академия» Минздрава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России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ru-RU" sz="2000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i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27 июня 2019 года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913"/>
            <a:ext cx="126523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gazenkampfaa\Documents\ДЕКАНАТ\Деканат_новая_эра\Разное\ЛОГОТИП\Логотип_ЛФ_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913"/>
            <a:ext cx="1872208" cy="143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02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C00000"/>
                </a:solidFill>
                <a:latin typeface="+mn-lt"/>
                <a:cs typeface="Arial" charset="0"/>
              </a:rPr>
              <a:t>Замечания по 3-му этапу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3047652"/>
            <a:ext cx="8280920" cy="26135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5214" y="1340768"/>
            <a:ext cx="8280920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32892" y="1268760"/>
            <a:ext cx="8229600" cy="12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rgbClr val="C00000"/>
                </a:solidFill>
              </a:rPr>
              <a:t>Часть выпускников шаблонно подходили к процессу сбора анамнеза и осмотру пациента. Четко следуя алгоритму, теряются при «нестандартных» ситуациях.</a:t>
            </a: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34058" y="3068960"/>
            <a:ext cx="814724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Предложения по реализации:</a:t>
            </a:r>
            <a:endParaRPr lang="ru-RU" sz="2400" dirty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Обратить внимание </a:t>
            </a:r>
            <a:r>
              <a:rPr lang="ru-RU" sz="2400" dirty="0" smtClean="0">
                <a:solidFill>
                  <a:srgbClr val="002060"/>
                </a:solidFill>
              </a:rPr>
              <a:t>преподавателей клинических </a:t>
            </a:r>
            <a:r>
              <a:rPr lang="ru-RU" sz="2400" dirty="0" smtClean="0">
                <a:solidFill>
                  <a:srgbClr val="002060"/>
                </a:solidFill>
              </a:rPr>
              <a:t>кафедр и </a:t>
            </a:r>
            <a:r>
              <a:rPr lang="ru-RU" sz="2400" dirty="0" smtClean="0">
                <a:solidFill>
                  <a:srgbClr val="002060"/>
                </a:solidFill>
              </a:rPr>
              <a:t>обучающихся на работу с пациентами.</a:t>
            </a:r>
          </a:p>
          <a:p>
            <a:pPr marL="457200" lvl="1" indent="0" eaLnBrk="1" hangingPunct="1"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(Ответственные: заведующие клинических кафедр, </a:t>
            </a:r>
            <a:r>
              <a:rPr lang="ru-RU" sz="2400" b="1" dirty="0" smtClean="0">
                <a:solidFill>
                  <a:srgbClr val="002060"/>
                </a:solidFill>
              </a:rPr>
              <a:t>декан)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ru-RU" alt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1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C00000"/>
                </a:solidFill>
                <a:latin typeface="+mn-lt"/>
                <a:cs typeface="Arial" charset="0"/>
              </a:rPr>
              <a:t>Замечания по 3-му этапу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3407692"/>
            <a:ext cx="8280920" cy="26135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5214" y="1412776"/>
            <a:ext cx="8280920" cy="1584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32892" y="1412776"/>
            <a:ext cx="8229600" cy="149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rgbClr val="C00000"/>
                </a:solidFill>
              </a:rPr>
              <a:t>Часть выпускников затруднялись в выборе оптимальных антибактериальных препаратов для лечения инфекционных заболеваний.</a:t>
            </a: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34058" y="3429000"/>
            <a:ext cx="814724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Предложения по реализации:</a:t>
            </a:r>
            <a:endParaRPr lang="ru-RU" sz="2400" dirty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Пересмотреть рабочую программу по дисциплине «Клиническая фармакология» с увеличением количества часов, отведенных на раздел, касающийся антибиотикотерапии.</a:t>
            </a:r>
          </a:p>
          <a:p>
            <a:pPr marL="457200" lvl="1" indent="0" eaLnBrk="1" hangingPunct="1"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(Ответственные: доцент Веселова О.Ф.)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ru-RU" alt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73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8032" y="116632"/>
            <a:ext cx="7772400" cy="100841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Дипломы с отличием</a:t>
            </a:r>
          </a:p>
        </p:txBody>
      </p:sp>
      <p:pic>
        <p:nvPicPr>
          <p:cNvPr id="5122" name="Picture 2" descr="C:\Users\gazenkampfaa\Pictures\ФОТО\Леч_фак_2019\Screenshot_20190626-142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66877"/>
            <a:ext cx="4283208" cy="42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5040560" cy="1800200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002060"/>
                </a:solidFill>
                <a:cs typeface="Arial" charset="0"/>
              </a:rPr>
              <a:t>2017 г. – 25 студентов (10,1%)</a:t>
            </a:r>
          </a:p>
          <a:p>
            <a:r>
              <a:rPr lang="ru-RU" altLang="ru-RU" sz="2800" dirty="0">
                <a:solidFill>
                  <a:srgbClr val="002060"/>
                </a:solidFill>
                <a:cs typeface="Arial" charset="0"/>
              </a:rPr>
              <a:t>2018 г. – 66 студентов (17,8%)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cs typeface="Arial" charset="0"/>
              </a:rPr>
              <a:t>2019 г. – 63 студента (17,1%)</a:t>
            </a:r>
          </a:p>
        </p:txBody>
      </p:sp>
    </p:spTree>
    <p:extLst>
      <p:ext uri="{BB962C8B-B14F-4D97-AF65-F5344CB8AC3E}">
        <p14:creationId xmlns:p14="http://schemas.microsoft.com/office/powerpoint/2010/main" val="454543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35496" y="5661248"/>
            <a:ext cx="3600400" cy="122413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Благодарю</a:t>
            </a:r>
            <a:br>
              <a:rPr lang="ru-RU" altLang="ru-RU" sz="32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за внимание!</a:t>
            </a:r>
            <a:endParaRPr lang="ru-RU" altLang="ru-RU" sz="32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46" name="Picture 2" descr="C:\Users\gazenkampfaa\Pictures\ФОТО\Леч_фак_2019\Screenshot_20190626-145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89" y="0"/>
            <a:ext cx="5466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gazenkampfaa\Documents\ДЕКАНАТ\Деканат_новая_эра\Разное\ЛОГОТИП\Логотип_ЛФ_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808312" cy="21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60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512" y="-14287"/>
            <a:ext cx="8784976" cy="99501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Проведение ГИА осуществлялось согласно  нормативным документам: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8100" y="980728"/>
            <a:ext cx="8926388" cy="59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/>
            <a:r>
              <a:rPr lang="ru-RU" sz="1800" dirty="0" smtClean="0"/>
              <a:t> Федеральный </a:t>
            </a:r>
            <a:r>
              <a:rPr lang="ru-RU" sz="1800" dirty="0"/>
              <a:t>закон от 29.12.2012 N 273-ФЗ «Об </a:t>
            </a:r>
            <a:r>
              <a:rPr lang="ru-RU" sz="1800" dirty="0" smtClean="0"/>
              <a:t>образовании в </a:t>
            </a:r>
            <a:r>
              <a:rPr lang="ru-RU" sz="1800" dirty="0"/>
              <a:t>Российской Федерации».</a:t>
            </a:r>
          </a:p>
          <a:p>
            <a:pPr lvl="0" algn="just"/>
            <a:r>
              <a:rPr lang="ru-RU" sz="1800" dirty="0" smtClean="0"/>
              <a:t> Приказ </a:t>
            </a:r>
            <a:r>
              <a:rPr lang="ru-RU" sz="1800" dirty="0" err="1"/>
              <a:t>Минобрнауки</a:t>
            </a:r>
            <a:r>
              <a:rPr lang="ru-RU" sz="1800" dirty="0"/>
              <a:t> России от 01 марта 2016г. № </a:t>
            </a:r>
            <a:r>
              <a:rPr lang="ru-RU" sz="1800" dirty="0" smtClean="0"/>
              <a:t>95 «Об </a:t>
            </a:r>
            <a:r>
              <a:rPr lang="ru-RU" sz="1800" dirty="0"/>
              <a:t>утверждении федерального государственного образовательного стандарта высшего образования по направлению 31.05.01 Лечебное дело (уровень </a:t>
            </a:r>
            <a:r>
              <a:rPr lang="ru-RU" sz="1800" dirty="0" err="1"/>
              <a:t>специалитета</a:t>
            </a:r>
            <a:r>
              <a:rPr lang="ru-RU" sz="1800" dirty="0"/>
              <a:t>)».</a:t>
            </a:r>
          </a:p>
          <a:p>
            <a:pPr lvl="0" algn="just"/>
            <a:r>
              <a:rPr lang="ru-RU" sz="1800" dirty="0" smtClean="0"/>
              <a:t> Приказ </a:t>
            </a:r>
            <a:r>
              <a:rPr lang="ru-RU" sz="1800" dirty="0"/>
              <a:t>Минтруда и социальной защиты России от 21 марта 2017г. № 293н «Об </a:t>
            </a:r>
            <a:r>
              <a:rPr lang="ru-RU" sz="1800" dirty="0" smtClean="0"/>
              <a:t>утверждении </a:t>
            </a:r>
            <a:r>
              <a:rPr lang="ru-RU" sz="1800" dirty="0"/>
              <a:t>профессионального стандарта «Врач-лечебник (врач-терапевт участковый)».</a:t>
            </a:r>
          </a:p>
          <a:p>
            <a:pPr lvl="0" algn="just"/>
            <a:r>
              <a:rPr lang="ru-RU" sz="1800" dirty="0" smtClean="0"/>
              <a:t> Приказ </a:t>
            </a:r>
            <a:r>
              <a:rPr lang="ru-RU" sz="1800" dirty="0" err="1"/>
              <a:t>Минобрнауки</a:t>
            </a:r>
            <a:r>
              <a:rPr lang="ru-RU" sz="1800" dirty="0"/>
              <a:t> России от 05.04.2017 № </a:t>
            </a:r>
            <a:r>
              <a:rPr lang="ru-RU" sz="1800" dirty="0" smtClean="0"/>
              <a:t>301 «Об </a:t>
            </a:r>
            <a:r>
              <a:rPr lang="ru-RU" sz="1800" dirty="0"/>
              <a:t>утверждении порядка организации и осуществления образовательной деятельности по образовательным программам высшего образования – программам </a:t>
            </a:r>
            <a:r>
              <a:rPr lang="ru-RU" sz="1800" dirty="0" err="1"/>
              <a:t>бакалавриата</a:t>
            </a:r>
            <a:r>
              <a:rPr lang="ru-RU" sz="1800" dirty="0"/>
              <a:t>, программам </a:t>
            </a:r>
            <a:r>
              <a:rPr lang="ru-RU" sz="1800" dirty="0" err="1"/>
              <a:t>специалитета</a:t>
            </a:r>
            <a:r>
              <a:rPr lang="ru-RU" sz="1800" dirty="0"/>
              <a:t>, программам магистратуры».</a:t>
            </a:r>
          </a:p>
          <a:p>
            <a:pPr lvl="0" algn="just"/>
            <a:r>
              <a:rPr lang="ru-RU" sz="1800" dirty="0" smtClean="0"/>
              <a:t> Приказ </a:t>
            </a:r>
            <a:r>
              <a:rPr lang="ru-RU" sz="1800" dirty="0" err="1"/>
              <a:t>Минобрнауки</a:t>
            </a:r>
            <a:r>
              <a:rPr lang="ru-RU" sz="1800" dirty="0"/>
              <a:t> России от 29.06.2015 № </a:t>
            </a:r>
            <a:r>
              <a:rPr lang="ru-RU" sz="1800" dirty="0" smtClean="0"/>
              <a:t>636 «Об </a:t>
            </a:r>
            <a:r>
              <a:rPr lang="ru-RU" sz="1800" dirty="0"/>
              <a:t>утверждении Порядка проведения государственной итоговой аттестации по образовательным программам высшего образования – программам </a:t>
            </a:r>
            <a:r>
              <a:rPr lang="ru-RU" sz="1800" dirty="0" err="1"/>
              <a:t>бакалавриата</a:t>
            </a:r>
            <a:r>
              <a:rPr lang="ru-RU" sz="1800" dirty="0"/>
              <a:t>, программам </a:t>
            </a:r>
            <a:r>
              <a:rPr lang="ru-RU" sz="1800" dirty="0" err="1" smtClean="0"/>
              <a:t>специалитета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программам магистратуры».</a:t>
            </a:r>
          </a:p>
          <a:p>
            <a:pPr lvl="0" algn="just"/>
            <a:r>
              <a:rPr lang="ru-RU" sz="1800" dirty="0" smtClean="0"/>
              <a:t> Устав </a:t>
            </a:r>
            <a:r>
              <a:rPr lang="ru-RU" sz="1800" dirty="0"/>
              <a:t>ФГБОУ ВО </a:t>
            </a:r>
            <a:r>
              <a:rPr lang="ru-RU" sz="1800" dirty="0" err="1"/>
              <a:t>КрасГМУ</a:t>
            </a:r>
            <a:r>
              <a:rPr lang="ru-RU" sz="1800" dirty="0"/>
              <a:t> им. проф. В.Ф. </a:t>
            </a:r>
            <a:r>
              <a:rPr lang="ru-RU" sz="1800" dirty="0" err="1"/>
              <a:t>Войно-Ясенецкого</a:t>
            </a:r>
            <a:r>
              <a:rPr lang="ru-RU" sz="1800" dirty="0"/>
              <a:t> Минздрава России, утвержденный приказом Минздрава России от 23.06.2016 № 405. </a:t>
            </a:r>
          </a:p>
          <a:p>
            <a:pPr lvl="0" algn="just"/>
            <a:r>
              <a:rPr lang="ru-RU" sz="1800" dirty="0" smtClean="0"/>
              <a:t> Локальные </a:t>
            </a:r>
            <a:r>
              <a:rPr lang="ru-RU" sz="1800" dirty="0"/>
              <a:t>и распорядительные акты Университета, регулирующие вопросы высшего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61273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751512" y="188640"/>
            <a:ext cx="4140968" cy="288032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ГИА по специальности 31.05.01 Лечебное дело проводится в форме Государственного экзамена, состоящего</a:t>
            </a:r>
            <a:b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из 3-х этапов.</a:t>
            </a:r>
          </a:p>
        </p:txBody>
      </p:sp>
      <p:pic>
        <p:nvPicPr>
          <p:cNvPr id="2050" name="Picture 2" descr="C:\Users\gazenkampfaa\Pictures\ФОТО\Леч_фак_2019\ГИ_2019\Программа ГИА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5" y="332656"/>
            <a:ext cx="4474903" cy="63346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81399" y="3140968"/>
            <a:ext cx="4392488" cy="2671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Порядок подготовки</a:t>
            </a:r>
            <a:b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и проведения ГЭ представлен в ежегодно-обновляемой программе ГИА</a:t>
            </a:r>
            <a:endParaRPr lang="ru-RU" alt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7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107950" y="44624"/>
            <a:ext cx="857885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cs typeface="Arial" pitchFamily="34" charset="0"/>
              </a:rPr>
              <a:t>1 ЭТАП </a:t>
            </a:r>
            <a:r>
              <a:rPr lang="en-US" altLang="ru-RU" sz="3600" b="1" dirty="0" smtClean="0">
                <a:solidFill>
                  <a:srgbClr val="C00000"/>
                </a:solidFill>
                <a:cs typeface="Arial" pitchFamily="34" charset="0"/>
              </a:rPr>
              <a:t>( </a:t>
            </a:r>
            <a:r>
              <a:rPr lang="ru-RU" altLang="ru-RU" sz="3600" b="1" dirty="0" smtClean="0">
                <a:solidFill>
                  <a:srgbClr val="C00000"/>
                </a:solidFill>
                <a:cs typeface="Arial" pitchFamily="34" charset="0"/>
              </a:rPr>
              <a:t>тестирование)</a:t>
            </a:r>
          </a:p>
        </p:txBody>
      </p:sp>
      <p:sp>
        <p:nvSpPr>
          <p:cNvPr id="4099" name="AutoShape 5" descr="ÐÑÐ¾Ð±ÑÐ°Ð¶Ð°ÐµÑÑÑ ÑÐ°Ð¹Ð» &quot;IMG_9981.jpg&quot;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Perpetua" pitchFamily="18" charset="0"/>
            </a:endParaRPr>
          </a:p>
        </p:txBody>
      </p:sp>
      <p:pic>
        <p:nvPicPr>
          <p:cNvPr id="1026" name="Picture 2" descr="C:\Users\gazenkampfaa\Pictures\ФОТО\Леч_фак_2019\ГИ_2019\1 этап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869783" cy="51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1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09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Результаты 1-го этапа</a:t>
            </a:r>
            <a:br>
              <a:rPr lang="ru-RU" alt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за 2017-2019 гг. </a:t>
            </a:r>
            <a:endParaRPr lang="ru-RU" altLang="ru-RU" sz="3200" b="1" dirty="0" smtClean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94827"/>
              </p:ext>
            </p:extLst>
          </p:nvPr>
        </p:nvGraphicFramePr>
        <p:xfrm>
          <a:off x="683840" y="1484313"/>
          <a:ext cx="7848600" cy="3456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337"/>
                <a:gridCol w="1091257"/>
                <a:gridCol w="818916"/>
                <a:gridCol w="1160130"/>
                <a:gridCol w="750673"/>
                <a:gridCol w="1198864"/>
                <a:gridCol w="848423"/>
              </a:tblGrid>
              <a:tr h="447335">
                <a:tc>
                  <a:txBody>
                    <a:bodyPr/>
                    <a:lstStyle/>
                    <a:p>
                      <a:pPr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ru-RU" sz="20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20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2019 год</a:t>
                      </a:r>
                      <a:endParaRPr lang="ru-RU" sz="2000" b="1" dirty="0" smtClean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4" marR="25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Кол-во человек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Итог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Кол-во человек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Итог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Кол-во человек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Итог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35">
                <a:tc>
                  <a:txBody>
                    <a:bodyPr/>
                    <a:lstStyle/>
                    <a:p>
                      <a:pPr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Arial" panose="020B0604020202020204" pitchFamily="34" charset="0"/>
                        </a:rPr>
                        <a:t>Средний бал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247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4,41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371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</a:rPr>
                        <a:t>4,86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369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4,7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641">
                <a:tc>
                  <a:txBody>
                    <a:bodyPr/>
                    <a:lstStyle/>
                    <a:p>
                      <a:pPr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Качественный показатель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85,8%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4" marR="25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</a:rPr>
                        <a:t>97,6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4" marR="25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95,4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945">
                <a:tc>
                  <a:txBody>
                    <a:bodyPr/>
                    <a:lstStyle/>
                    <a:p>
                      <a:pPr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Общая успеваемость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4" marR="25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</a:rPr>
                        <a:t>100%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4" marR="25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100%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25402" marR="25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301208"/>
            <a:ext cx="87130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2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Замечания по проведению 1-го этапа нет.</a:t>
            </a:r>
            <a:endParaRPr lang="ru-RU" altLang="ru-RU" sz="320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6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 txBox="1">
            <a:spLocks/>
          </p:cNvSpPr>
          <p:nvPr/>
        </p:nvSpPr>
        <p:spPr bwMode="auto">
          <a:xfrm>
            <a:off x="546100" y="188640"/>
            <a:ext cx="8075613" cy="122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+mn-lt"/>
              </a:rPr>
              <a:t>2-ой этап (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оценка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уровня освоения практических умений и навыков </a:t>
            </a:r>
            <a:r>
              <a:rPr lang="ru-RU" altLang="ru-RU" sz="3200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ru-RU" alt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5" name="Picture 3" descr="C:\Users\gazenkampfaa\Pictures\ФОТО\Леч_фак_2019\ГИ_2019\IMG-20190618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46195"/>
            <a:ext cx="3527314" cy="4703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zenkampfaa\Pictures\ФОТО\Леч_фак_2019\ГИ_2019\IMG-20190618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2996952"/>
            <a:ext cx="2862318" cy="38164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azenkampfaa\Pictures\ФОТО\Леч_фак_2019\ГИ_2019\IMG-20190618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700808"/>
            <a:ext cx="3456385" cy="460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2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201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Результаты 2-го этапа</a:t>
            </a:r>
            <a:br>
              <a:rPr lang="ru-RU" alt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за 2017-2019 гг. </a:t>
            </a:r>
            <a:endParaRPr lang="ru-RU" altLang="ru-RU" sz="3200" b="1" dirty="0" smtClean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89019"/>
              </p:ext>
            </p:extLst>
          </p:nvPr>
        </p:nvGraphicFramePr>
        <p:xfrm>
          <a:off x="322262" y="2204864"/>
          <a:ext cx="8354194" cy="3313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064"/>
                <a:gridCol w="1113713"/>
                <a:gridCol w="974499"/>
                <a:gridCol w="1183320"/>
                <a:gridCol w="974499"/>
                <a:gridCol w="1258499"/>
                <a:gridCol w="969600"/>
              </a:tblGrid>
              <a:tr h="442642">
                <a:tc rowSpan="2">
                  <a:txBody>
                    <a:bodyPr/>
                    <a:lstStyle/>
                    <a:p>
                      <a:pPr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2017 год</a:t>
                      </a:r>
                      <a:endParaRPr lang="ru-RU" sz="2000" b="0" dirty="0" smtClean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20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2019 год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4" marR="25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89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5404" marR="25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Кол-во человек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Итог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Кол-во человек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Итог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Кол-во человек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Итог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642">
                <a:tc>
                  <a:txBody>
                    <a:bodyPr/>
                    <a:lstStyle/>
                    <a:p>
                      <a:pPr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cs typeface="Arial" panose="020B0604020202020204" pitchFamily="34" charset="0"/>
                        </a:rPr>
                        <a:t>Средний бал</a:t>
                      </a:r>
                      <a:endParaRPr lang="ru-RU" sz="200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247</a:t>
                      </a:r>
                      <a:endParaRPr kumimoji="0"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4,8</a:t>
                      </a:r>
                      <a:endParaRPr kumimoji="0"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371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4,72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369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4,71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5465">
                <a:tc>
                  <a:txBody>
                    <a:bodyPr/>
                    <a:lstStyle/>
                    <a:p>
                      <a:pPr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Качественный показатель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kumimoji="0" lang="ru-RU" sz="2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4" marR="25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98,8%</a:t>
                      </a:r>
                      <a:endParaRPr kumimoji="0"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kumimoji="0" lang="ru-RU" sz="2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4" marR="25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97,8%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98,1%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5465">
                <a:tc>
                  <a:txBody>
                    <a:bodyPr/>
                    <a:lstStyle/>
                    <a:p>
                      <a:pPr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Общая успеваемость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kumimoji="0" lang="ru-RU" sz="2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4" marR="25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kumimoji="0"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endParaRPr kumimoji="0" lang="ru-RU" sz="2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4" marR="25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6" marR="25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100%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41" name="TextBox 2"/>
          <p:cNvSpPr txBox="1">
            <a:spLocks noChangeArrowheads="1"/>
          </p:cNvSpPr>
          <p:nvPr/>
        </p:nvSpPr>
        <p:spPr bwMode="auto">
          <a:xfrm>
            <a:off x="395536" y="6120797"/>
            <a:ext cx="828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00B0F0"/>
                </a:solidFill>
                <a:latin typeface="Arial" charset="0"/>
              </a:rPr>
              <a:t>Замечаний по </a:t>
            </a:r>
            <a:r>
              <a:rPr lang="ru-RU" altLang="ru-RU" sz="2400" dirty="0" smtClean="0">
                <a:solidFill>
                  <a:srgbClr val="00B0F0"/>
                </a:solidFill>
                <a:latin typeface="Arial" charset="0"/>
              </a:rPr>
              <a:t>проведению 2-го </a:t>
            </a:r>
            <a:r>
              <a:rPr lang="ru-RU" altLang="ru-RU" sz="2400" dirty="0">
                <a:solidFill>
                  <a:srgbClr val="00B0F0"/>
                </a:solidFill>
                <a:latin typeface="Arial" charset="0"/>
              </a:rPr>
              <a:t>этапа  </a:t>
            </a:r>
            <a:r>
              <a:rPr lang="ru-RU" altLang="ru-RU" sz="2400" dirty="0" smtClean="0">
                <a:solidFill>
                  <a:srgbClr val="00B0F0"/>
                </a:solidFill>
                <a:latin typeface="Arial" charset="0"/>
              </a:rPr>
              <a:t>нет.</a:t>
            </a:r>
            <a:endParaRPr lang="ru-RU" altLang="ru-RU" sz="2400" dirty="0">
              <a:solidFill>
                <a:srgbClr val="00B0F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5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387" y="0"/>
            <a:ext cx="87122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3-й этап</a:t>
            </a:r>
            <a:br>
              <a:rPr lang="ru-RU" alt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(</a:t>
            </a:r>
            <a:r>
              <a:rPr lang="ru-RU" altLang="ru-RU" sz="3200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курация</a:t>
            </a:r>
            <a:r>
              <a:rPr lang="ru-RU" alt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пациента, итоговое собеседование) </a:t>
            </a:r>
          </a:p>
        </p:txBody>
      </p:sp>
      <p:pic>
        <p:nvPicPr>
          <p:cNvPr id="4098" name="Picture 2" descr="C:\Users\gazenkampfaa\Pictures\ФОТО\Леч_фак_2019\ГИ_2019\20190621_103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" y="1173418"/>
            <a:ext cx="5205564" cy="29282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azenkampfaa\Pictures\ФОТО\Леч_фак_2019\ГИ_2019\20190621_105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58726"/>
            <a:ext cx="5256584" cy="29568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27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13593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Результаты 3-го этапа</a:t>
            </a:r>
            <a:br>
              <a:rPr lang="ru-RU" alt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за 2016-2018гг.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767149"/>
              </p:ext>
            </p:extLst>
          </p:nvPr>
        </p:nvGraphicFramePr>
        <p:xfrm>
          <a:off x="251396" y="1916682"/>
          <a:ext cx="8641084" cy="43206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44403"/>
                <a:gridCol w="1152357"/>
                <a:gridCol w="949186"/>
                <a:gridCol w="1117437"/>
                <a:gridCol w="957121"/>
                <a:gridCol w="1361875"/>
                <a:gridCol w="1158705"/>
              </a:tblGrid>
              <a:tr h="441594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Показатели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2017 год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2018 год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2019 год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919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Кол-во человек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Итог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Кол-во человек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Итог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Кол-во человек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Итог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1594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Средний бал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247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4,45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371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4,45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369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4,42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4126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Качественный показатель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95,5%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92,4%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92,1%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4126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Общая успеваемость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100%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100%</a:t>
                      </a:r>
                      <a:endParaRPr lang="ru-R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402" marR="2540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033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464</Words>
  <Application>Microsoft Office PowerPoint</Application>
  <PresentationFormat>Экран (4:3)</PresentationFormat>
  <Paragraphs>121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Perpetua</vt:lpstr>
      <vt:lpstr>Times New Roman</vt:lpstr>
      <vt:lpstr>Wingdings 2</vt:lpstr>
      <vt:lpstr>Тема Office</vt:lpstr>
      <vt:lpstr>Результаты государственной итоговой аттестации по специальности 31.05.01  Лечебное дело</vt:lpstr>
      <vt:lpstr>Проведение ГИА осуществлялось согласно  нормативным документам:</vt:lpstr>
      <vt:lpstr>ГИА по специальности 31.05.01 Лечебное дело проводится в форме Государственного экзамена, состоящего из 3-х этапов.</vt:lpstr>
      <vt:lpstr>1 ЭТАП ( тестирование)</vt:lpstr>
      <vt:lpstr>Результаты 1-го этапа за 2017-2019 гг. </vt:lpstr>
      <vt:lpstr>Презентация PowerPoint</vt:lpstr>
      <vt:lpstr>Результаты 2-го этапа за 2017-2019 гг. </vt:lpstr>
      <vt:lpstr>Презентация PowerPoint</vt:lpstr>
      <vt:lpstr>Результаты 3-го этапа за 2016-2018гг. </vt:lpstr>
      <vt:lpstr>Замечания по 3-му этапу</vt:lpstr>
      <vt:lpstr>Замечания по 3-му этапу</vt:lpstr>
      <vt:lpstr>Дипломы с отличием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государственной итоговой аттестации по специальности 31.05.01  Лечебное дело</dc:title>
  <dc:creator>Газенкампф Андрей Александрович</dc:creator>
  <cp:lastModifiedBy>User</cp:lastModifiedBy>
  <cp:revision>19</cp:revision>
  <dcterms:created xsi:type="dcterms:W3CDTF">2019-06-26T04:07:07Z</dcterms:created>
  <dcterms:modified xsi:type="dcterms:W3CDTF">2019-06-26T15:25:26Z</dcterms:modified>
</cp:coreProperties>
</file>