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2800" y="2667000"/>
            <a:ext cx="2286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0" y="1447800"/>
            <a:ext cx="5092700" cy="3276600"/>
          </a:xfrm>
          <a:custGeom>
            <a:avLst/>
            <a:gdLst/>
            <a:ahLst/>
            <a:cxnLst/>
            <a:rect l="l" t="t" r="r" b="b"/>
            <a:pathLst>
              <a:path w="5092700" h="3276600">
                <a:moveTo>
                  <a:pt x="0" y="1638300"/>
                </a:moveTo>
                <a:lnTo>
                  <a:pt x="2620" y="1563312"/>
                </a:lnTo>
                <a:lnTo>
                  <a:pt x="10406" y="1489190"/>
                </a:lnTo>
                <a:lnTo>
                  <a:pt x="23245" y="1416005"/>
                </a:lnTo>
                <a:lnTo>
                  <a:pt x="41026" y="1343829"/>
                </a:lnTo>
                <a:lnTo>
                  <a:pt x="63635" y="1272735"/>
                </a:lnTo>
                <a:lnTo>
                  <a:pt x="90960" y="1202795"/>
                </a:lnTo>
                <a:lnTo>
                  <a:pt x="122889" y="1134082"/>
                </a:lnTo>
                <a:lnTo>
                  <a:pt x="140545" y="1100208"/>
                </a:lnTo>
                <a:lnTo>
                  <a:pt x="159310" y="1066668"/>
                </a:lnTo>
                <a:lnTo>
                  <a:pt x="179170" y="1033470"/>
                </a:lnTo>
                <a:lnTo>
                  <a:pt x="200110" y="1000625"/>
                </a:lnTo>
                <a:lnTo>
                  <a:pt x="222117" y="968140"/>
                </a:lnTo>
                <a:lnTo>
                  <a:pt x="245176" y="936025"/>
                </a:lnTo>
                <a:lnTo>
                  <a:pt x="269274" y="904289"/>
                </a:lnTo>
                <a:lnTo>
                  <a:pt x="294397" y="872941"/>
                </a:lnTo>
                <a:lnTo>
                  <a:pt x="320530" y="841990"/>
                </a:lnTo>
                <a:lnTo>
                  <a:pt x="347660" y="811445"/>
                </a:lnTo>
                <a:lnTo>
                  <a:pt x="375772" y="781315"/>
                </a:lnTo>
                <a:lnTo>
                  <a:pt x="404852" y="751609"/>
                </a:lnTo>
                <a:lnTo>
                  <a:pt x="434886" y="722337"/>
                </a:lnTo>
                <a:lnTo>
                  <a:pt x="465861" y="693507"/>
                </a:lnTo>
                <a:lnTo>
                  <a:pt x="497762" y="665127"/>
                </a:lnTo>
                <a:lnTo>
                  <a:pt x="530575" y="637209"/>
                </a:lnTo>
                <a:lnTo>
                  <a:pt x="564287" y="609759"/>
                </a:lnTo>
                <a:lnTo>
                  <a:pt x="598882" y="582788"/>
                </a:lnTo>
                <a:lnTo>
                  <a:pt x="634347" y="556305"/>
                </a:lnTo>
                <a:lnTo>
                  <a:pt x="670669" y="530318"/>
                </a:lnTo>
                <a:lnTo>
                  <a:pt x="707832" y="504836"/>
                </a:lnTo>
                <a:lnTo>
                  <a:pt x="745823" y="479869"/>
                </a:lnTo>
                <a:lnTo>
                  <a:pt x="784628" y="455426"/>
                </a:lnTo>
                <a:lnTo>
                  <a:pt x="824232" y="431515"/>
                </a:lnTo>
                <a:lnTo>
                  <a:pt x="864623" y="408145"/>
                </a:lnTo>
                <a:lnTo>
                  <a:pt x="905785" y="385327"/>
                </a:lnTo>
                <a:lnTo>
                  <a:pt x="947704" y="363068"/>
                </a:lnTo>
                <a:lnTo>
                  <a:pt x="990368" y="341378"/>
                </a:lnTo>
                <a:lnTo>
                  <a:pt x="1033760" y="320266"/>
                </a:lnTo>
                <a:lnTo>
                  <a:pt x="1077869" y="299741"/>
                </a:lnTo>
                <a:lnTo>
                  <a:pt x="1122678" y="279811"/>
                </a:lnTo>
                <a:lnTo>
                  <a:pt x="1168175" y="260487"/>
                </a:lnTo>
                <a:lnTo>
                  <a:pt x="1214346" y="241776"/>
                </a:lnTo>
                <a:lnTo>
                  <a:pt x="1261175" y="223689"/>
                </a:lnTo>
                <a:lnTo>
                  <a:pt x="1308650" y="206233"/>
                </a:lnTo>
                <a:lnTo>
                  <a:pt x="1356756" y="189419"/>
                </a:lnTo>
                <a:lnTo>
                  <a:pt x="1405480" y="173255"/>
                </a:lnTo>
                <a:lnTo>
                  <a:pt x="1454806" y="157750"/>
                </a:lnTo>
                <a:lnTo>
                  <a:pt x="1504721" y="142913"/>
                </a:lnTo>
                <a:lnTo>
                  <a:pt x="1555212" y="128754"/>
                </a:lnTo>
                <a:lnTo>
                  <a:pt x="1606263" y="115280"/>
                </a:lnTo>
                <a:lnTo>
                  <a:pt x="1657861" y="102503"/>
                </a:lnTo>
                <a:lnTo>
                  <a:pt x="1709992" y="90429"/>
                </a:lnTo>
                <a:lnTo>
                  <a:pt x="1762642" y="79069"/>
                </a:lnTo>
                <a:lnTo>
                  <a:pt x="1815797" y="68431"/>
                </a:lnTo>
                <a:lnTo>
                  <a:pt x="1869442" y="58525"/>
                </a:lnTo>
                <a:lnTo>
                  <a:pt x="1923565" y="49360"/>
                </a:lnTo>
                <a:lnTo>
                  <a:pt x="1978149" y="40944"/>
                </a:lnTo>
                <a:lnTo>
                  <a:pt x="2033182" y="33286"/>
                </a:lnTo>
                <a:lnTo>
                  <a:pt x="2088650" y="26397"/>
                </a:lnTo>
                <a:lnTo>
                  <a:pt x="2144538" y="20284"/>
                </a:lnTo>
                <a:lnTo>
                  <a:pt x="2200833" y="14956"/>
                </a:lnTo>
                <a:lnTo>
                  <a:pt x="2257520" y="10424"/>
                </a:lnTo>
                <a:lnTo>
                  <a:pt x="2314586" y="6695"/>
                </a:lnTo>
                <a:lnTo>
                  <a:pt x="2372015" y="3779"/>
                </a:lnTo>
                <a:lnTo>
                  <a:pt x="2429795" y="1685"/>
                </a:lnTo>
                <a:lnTo>
                  <a:pt x="2487911" y="423"/>
                </a:lnTo>
                <a:lnTo>
                  <a:pt x="2546350" y="0"/>
                </a:lnTo>
                <a:lnTo>
                  <a:pt x="2604788" y="423"/>
                </a:lnTo>
                <a:lnTo>
                  <a:pt x="2662904" y="1685"/>
                </a:lnTo>
                <a:lnTo>
                  <a:pt x="2720684" y="3779"/>
                </a:lnTo>
                <a:lnTo>
                  <a:pt x="2778113" y="6695"/>
                </a:lnTo>
                <a:lnTo>
                  <a:pt x="2835179" y="10424"/>
                </a:lnTo>
                <a:lnTo>
                  <a:pt x="2891866" y="14956"/>
                </a:lnTo>
                <a:lnTo>
                  <a:pt x="2948161" y="20284"/>
                </a:lnTo>
                <a:lnTo>
                  <a:pt x="3004049" y="26397"/>
                </a:lnTo>
                <a:lnTo>
                  <a:pt x="3059517" y="33286"/>
                </a:lnTo>
                <a:lnTo>
                  <a:pt x="3114550" y="40944"/>
                </a:lnTo>
                <a:lnTo>
                  <a:pt x="3169134" y="49360"/>
                </a:lnTo>
                <a:lnTo>
                  <a:pt x="3223257" y="58525"/>
                </a:lnTo>
                <a:lnTo>
                  <a:pt x="3276902" y="68431"/>
                </a:lnTo>
                <a:lnTo>
                  <a:pt x="3330057" y="79069"/>
                </a:lnTo>
                <a:lnTo>
                  <a:pt x="3382707" y="90429"/>
                </a:lnTo>
                <a:lnTo>
                  <a:pt x="3434838" y="102503"/>
                </a:lnTo>
                <a:lnTo>
                  <a:pt x="3486436" y="115280"/>
                </a:lnTo>
                <a:lnTo>
                  <a:pt x="3537487" y="128754"/>
                </a:lnTo>
                <a:lnTo>
                  <a:pt x="3587978" y="142913"/>
                </a:lnTo>
                <a:lnTo>
                  <a:pt x="3637893" y="157750"/>
                </a:lnTo>
                <a:lnTo>
                  <a:pt x="3687219" y="173255"/>
                </a:lnTo>
                <a:lnTo>
                  <a:pt x="3735943" y="189419"/>
                </a:lnTo>
                <a:lnTo>
                  <a:pt x="3784049" y="206233"/>
                </a:lnTo>
                <a:lnTo>
                  <a:pt x="3831524" y="223689"/>
                </a:lnTo>
                <a:lnTo>
                  <a:pt x="3878353" y="241776"/>
                </a:lnTo>
                <a:lnTo>
                  <a:pt x="3924524" y="260487"/>
                </a:lnTo>
                <a:lnTo>
                  <a:pt x="3970021" y="279811"/>
                </a:lnTo>
                <a:lnTo>
                  <a:pt x="4014830" y="299741"/>
                </a:lnTo>
                <a:lnTo>
                  <a:pt x="4058939" y="320266"/>
                </a:lnTo>
                <a:lnTo>
                  <a:pt x="4102331" y="341378"/>
                </a:lnTo>
                <a:lnTo>
                  <a:pt x="4144995" y="363068"/>
                </a:lnTo>
                <a:lnTo>
                  <a:pt x="4186914" y="385327"/>
                </a:lnTo>
                <a:lnTo>
                  <a:pt x="4228076" y="408145"/>
                </a:lnTo>
                <a:lnTo>
                  <a:pt x="4268467" y="431515"/>
                </a:lnTo>
                <a:lnTo>
                  <a:pt x="4308071" y="455426"/>
                </a:lnTo>
                <a:lnTo>
                  <a:pt x="4346876" y="479869"/>
                </a:lnTo>
                <a:lnTo>
                  <a:pt x="4384867" y="504836"/>
                </a:lnTo>
                <a:lnTo>
                  <a:pt x="4422030" y="530318"/>
                </a:lnTo>
                <a:lnTo>
                  <a:pt x="4458352" y="556305"/>
                </a:lnTo>
                <a:lnTo>
                  <a:pt x="4493817" y="582788"/>
                </a:lnTo>
                <a:lnTo>
                  <a:pt x="4528412" y="609759"/>
                </a:lnTo>
                <a:lnTo>
                  <a:pt x="4562124" y="637209"/>
                </a:lnTo>
                <a:lnTo>
                  <a:pt x="4594937" y="665127"/>
                </a:lnTo>
                <a:lnTo>
                  <a:pt x="4626838" y="693507"/>
                </a:lnTo>
                <a:lnTo>
                  <a:pt x="4657813" y="722337"/>
                </a:lnTo>
                <a:lnTo>
                  <a:pt x="4687847" y="751609"/>
                </a:lnTo>
                <a:lnTo>
                  <a:pt x="4716927" y="781315"/>
                </a:lnTo>
                <a:lnTo>
                  <a:pt x="4745039" y="811445"/>
                </a:lnTo>
                <a:lnTo>
                  <a:pt x="4772169" y="841990"/>
                </a:lnTo>
                <a:lnTo>
                  <a:pt x="4798302" y="872941"/>
                </a:lnTo>
                <a:lnTo>
                  <a:pt x="4823425" y="904289"/>
                </a:lnTo>
                <a:lnTo>
                  <a:pt x="4847523" y="936025"/>
                </a:lnTo>
                <a:lnTo>
                  <a:pt x="4870582" y="968140"/>
                </a:lnTo>
                <a:lnTo>
                  <a:pt x="4892589" y="1000625"/>
                </a:lnTo>
                <a:lnTo>
                  <a:pt x="4913529" y="1033470"/>
                </a:lnTo>
                <a:lnTo>
                  <a:pt x="4933389" y="1066668"/>
                </a:lnTo>
                <a:lnTo>
                  <a:pt x="4952154" y="1100208"/>
                </a:lnTo>
                <a:lnTo>
                  <a:pt x="4969810" y="1134082"/>
                </a:lnTo>
                <a:lnTo>
                  <a:pt x="5001739" y="1202795"/>
                </a:lnTo>
                <a:lnTo>
                  <a:pt x="5029064" y="1272735"/>
                </a:lnTo>
                <a:lnTo>
                  <a:pt x="5051673" y="1343829"/>
                </a:lnTo>
                <a:lnTo>
                  <a:pt x="5069454" y="1416005"/>
                </a:lnTo>
                <a:lnTo>
                  <a:pt x="5082293" y="1489190"/>
                </a:lnTo>
                <a:lnTo>
                  <a:pt x="5090079" y="1563312"/>
                </a:lnTo>
                <a:lnTo>
                  <a:pt x="5092700" y="1638300"/>
                </a:lnTo>
                <a:lnTo>
                  <a:pt x="5092042" y="1675897"/>
                </a:lnTo>
                <a:lnTo>
                  <a:pt x="5086825" y="1750461"/>
                </a:lnTo>
                <a:lnTo>
                  <a:pt x="5076498" y="1824124"/>
                </a:lnTo>
                <a:lnTo>
                  <a:pt x="5061174" y="1896813"/>
                </a:lnTo>
                <a:lnTo>
                  <a:pt x="5040965" y="1968457"/>
                </a:lnTo>
                <a:lnTo>
                  <a:pt x="5015984" y="2038983"/>
                </a:lnTo>
                <a:lnTo>
                  <a:pt x="4986343" y="2108318"/>
                </a:lnTo>
                <a:lnTo>
                  <a:pt x="4952154" y="2176391"/>
                </a:lnTo>
                <a:lnTo>
                  <a:pt x="4933389" y="2209931"/>
                </a:lnTo>
                <a:lnTo>
                  <a:pt x="4913529" y="2243129"/>
                </a:lnTo>
                <a:lnTo>
                  <a:pt x="4892589" y="2275974"/>
                </a:lnTo>
                <a:lnTo>
                  <a:pt x="4870582" y="2308459"/>
                </a:lnTo>
                <a:lnTo>
                  <a:pt x="4847523" y="2340574"/>
                </a:lnTo>
                <a:lnTo>
                  <a:pt x="4823425" y="2372310"/>
                </a:lnTo>
                <a:lnTo>
                  <a:pt x="4798302" y="2403658"/>
                </a:lnTo>
                <a:lnTo>
                  <a:pt x="4772169" y="2434609"/>
                </a:lnTo>
                <a:lnTo>
                  <a:pt x="4745039" y="2465154"/>
                </a:lnTo>
                <a:lnTo>
                  <a:pt x="4716927" y="2495284"/>
                </a:lnTo>
                <a:lnTo>
                  <a:pt x="4687847" y="2524990"/>
                </a:lnTo>
                <a:lnTo>
                  <a:pt x="4657813" y="2554262"/>
                </a:lnTo>
                <a:lnTo>
                  <a:pt x="4626838" y="2583092"/>
                </a:lnTo>
                <a:lnTo>
                  <a:pt x="4594937" y="2611472"/>
                </a:lnTo>
                <a:lnTo>
                  <a:pt x="4562124" y="2639390"/>
                </a:lnTo>
                <a:lnTo>
                  <a:pt x="4528412" y="2666840"/>
                </a:lnTo>
                <a:lnTo>
                  <a:pt x="4493817" y="2693811"/>
                </a:lnTo>
                <a:lnTo>
                  <a:pt x="4458352" y="2720294"/>
                </a:lnTo>
                <a:lnTo>
                  <a:pt x="4422030" y="2746281"/>
                </a:lnTo>
                <a:lnTo>
                  <a:pt x="4384867" y="2771763"/>
                </a:lnTo>
                <a:lnTo>
                  <a:pt x="4346876" y="2796730"/>
                </a:lnTo>
                <a:lnTo>
                  <a:pt x="4308071" y="2821173"/>
                </a:lnTo>
                <a:lnTo>
                  <a:pt x="4268467" y="2845084"/>
                </a:lnTo>
                <a:lnTo>
                  <a:pt x="4228076" y="2868454"/>
                </a:lnTo>
                <a:lnTo>
                  <a:pt x="4186914" y="2891272"/>
                </a:lnTo>
                <a:lnTo>
                  <a:pt x="4144995" y="2913531"/>
                </a:lnTo>
                <a:lnTo>
                  <a:pt x="4102331" y="2935221"/>
                </a:lnTo>
                <a:lnTo>
                  <a:pt x="4058939" y="2956333"/>
                </a:lnTo>
                <a:lnTo>
                  <a:pt x="4014830" y="2976858"/>
                </a:lnTo>
                <a:lnTo>
                  <a:pt x="3970021" y="2996788"/>
                </a:lnTo>
                <a:lnTo>
                  <a:pt x="3924524" y="3016112"/>
                </a:lnTo>
                <a:lnTo>
                  <a:pt x="3878353" y="3034823"/>
                </a:lnTo>
                <a:lnTo>
                  <a:pt x="3831524" y="3052910"/>
                </a:lnTo>
                <a:lnTo>
                  <a:pt x="3784049" y="3070366"/>
                </a:lnTo>
                <a:lnTo>
                  <a:pt x="3735943" y="3087180"/>
                </a:lnTo>
                <a:lnTo>
                  <a:pt x="3687219" y="3103344"/>
                </a:lnTo>
                <a:lnTo>
                  <a:pt x="3637893" y="3118849"/>
                </a:lnTo>
                <a:lnTo>
                  <a:pt x="3587978" y="3133686"/>
                </a:lnTo>
                <a:lnTo>
                  <a:pt x="3537487" y="3147845"/>
                </a:lnTo>
                <a:lnTo>
                  <a:pt x="3486436" y="3161319"/>
                </a:lnTo>
                <a:lnTo>
                  <a:pt x="3434838" y="3174096"/>
                </a:lnTo>
                <a:lnTo>
                  <a:pt x="3382707" y="3186170"/>
                </a:lnTo>
                <a:lnTo>
                  <a:pt x="3330057" y="3197530"/>
                </a:lnTo>
                <a:lnTo>
                  <a:pt x="3276902" y="3208168"/>
                </a:lnTo>
                <a:lnTo>
                  <a:pt x="3223257" y="3218074"/>
                </a:lnTo>
                <a:lnTo>
                  <a:pt x="3169134" y="3227239"/>
                </a:lnTo>
                <a:lnTo>
                  <a:pt x="3114550" y="3235655"/>
                </a:lnTo>
                <a:lnTo>
                  <a:pt x="3059517" y="3243313"/>
                </a:lnTo>
                <a:lnTo>
                  <a:pt x="3004049" y="3250202"/>
                </a:lnTo>
                <a:lnTo>
                  <a:pt x="2948161" y="3256315"/>
                </a:lnTo>
                <a:lnTo>
                  <a:pt x="2891866" y="3261643"/>
                </a:lnTo>
                <a:lnTo>
                  <a:pt x="2835179" y="3266175"/>
                </a:lnTo>
                <a:lnTo>
                  <a:pt x="2778113" y="3269904"/>
                </a:lnTo>
                <a:lnTo>
                  <a:pt x="2720684" y="3272820"/>
                </a:lnTo>
                <a:lnTo>
                  <a:pt x="2662904" y="3274914"/>
                </a:lnTo>
                <a:lnTo>
                  <a:pt x="2604788" y="3276176"/>
                </a:lnTo>
                <a:lnTo>
                  <a:pt x="2546350" y="3276600"/>
                </a:lnTo>
                <a:lnTo>
                  <a:pt x="2487911" y="3276176"/>
                </a:lnTo>
                <a:lnTo>
                  <a:pt x="2429795" y="3274914"/>
                </a:lnTo>
                <a:lnTo>
                  <a:pt x="2372015" y="3272820"/>
                </a:lnTo>
                <a:lnTo>
                  <a:pt x="2314586" y="3269904"/>
                </a:lnTo>
                <a:lnTo>
                  <a:pt x="2257520" y="3266175"/>
                </a:lnTo>
                <a:lnTo>
                  <a:pt x="2200833" y="3261643"/>
                </a:lnTo>
                <a:lnTo>
                  <a:pt x="2144538" y="3256315"/>
                </a:lnTo>
                <a:lnTo>
                  <a:pt x="2088650" y="3250202"/>
                </a:lnTo>
                <a:lnTo>
                  <a:pt x="2033182" y="3243313"/>
                </a:lnTo>
                <a:lnTo>
                  <a:pt x="1978149" y="3235655"/>
                </a:lnTo>
                <a:lnTo>
                  <a:pt x="1923565" y="3227239"/>
                </a:lnTo>
                <a:lnTo>
                  <a:pt x="1869442" y="3218074"/>
                </a:lnTo>
                <a:lnTo>
                  <a:pt x="1815797" y="3208168"/>
                </a:lnTo>
                <a:lnTo>
                  <a:pt x="1762642" y="3197530"/>
                </a:lnTo>
                <a:lnTo>
                  <a:pt x="1709992" y="3186170"/>
                </a:lnTo>
                <a:lnTo>
                  <a:pt x="1657861" y="3174096"/>
                </a:lnTo>
                <a:lnTo>
                  <a:pt x="1606263" y="3161319"/>
                </a:lnTo>
                <a:lnTo>
                  <a:pt x="1555212" y="3147845"/>
                </a:lnTo>
                <a:lnTo>
                  <a:pt x="1504721" y="3133686"/>
                </a:lnTo>
                <a:lnTo>
                  <a:pt x="1454806" y="3118849"/>
                </a:lnTo>
                <a:lnTo>
                  <a:pt x="1405480" y="3103344"/>
                </a:lnTo>
                <a:lnTo>
                  <a:pt x="1356756" y="3087180"/>
                </a:lnTo>
                <a:lnTo>
                  <a:pt x="1308650" y="3070366"/>
                </a:lnTo>
                <a:lnTo>
                  <a:pt x="1261175" y="3052910"/>
                </a:lnTo>
                <a:lnTo>
                  <a:pt x="1214346" y="3034823"/>
                </a:lnTo>
                <a:lnTo>
                  <a:pt x="1168175" y="3016112"/>
                </a:lnTo>
                <a:lnTo>
                  <a:pt x="1122678" y="2996788"/>
                </a:lnTo>
                <a:lnTo>
                  <a:pt x="1077869" y="2976858"/>
                </a:lnTo>
                <a:lnTo>
                  <a:pt x="1033760" y="2956333"/>
                </a:lnTo>
                <a:lnTo>
                  <a:pt x="990368" y="2935221"/>
                </a:lnTo>
                <a:lnTo>
                  <a:pt x="947704" y="2913531"/>
                </a:lnTo>
                <a:lnTo>
                  <a:pt x="905785" y="2891272"/>
                </a:lnTo>
                <a:lnTo>
                  <a:pt x="864623" y="2868454"/>
                </a:lnTo>
                <a:lnTo>
                  <a:pt x="824232" y="2845084"/>
                </a:lnTo>
                <a:lnTo>
                  <a:pt x="784628" y="2821173"/>
                </a:lnTo>
                <a:lnTo>
                  <a:pt x="745823" y="2796730"/>
                </a:lnTo>
                <a:lnTo>
                  <a:pt x="707832" y="2771763"/>
                </a:lnTo>
                <a:lnTo>
                  <a:pt x="670669" y="2746281"/>
                </a:lnTo>
                <a:lnTo>
                  <a:pt x="634347" y="2720294"/>
                </a:lnTo>
                <a:lnTo>
                  <a:pt x="598882" y="2693811"/>
                </a:lnTo>
                <a:lnTo>
                  <a:pt x="564287" y="2666840"/>
                </a:lnTo>
                <a:lnTo>
                  <a:pt x="530575" y="2639390"/>
                </a:lnTo>
                <a:lnTo>
                  <a:pt x="497762" y="2611472"/>
                </a:lnTo>
                <a:lnTo>
                  <a:pt x="465861" y="2583092"/>
                </a:lnTo>
                <a:lnTo>
                  <a:pt x="434886" y="2554262"/>
                </a:lnTo>
                <a:lnTo>
                  <a:pt x="404852" y="2524990"/>
                </a:lnTo>
                <a:lnTo>
                  <a:pt x="375772" y="2495284"/>
                </a:lnTo>
                <a:lnTo>
                  <a:pt x="347660" y="2465154"/>
                </a:lnTo>
                <a:lnTo>
                  <a:pt x="320530" y="2434609"/>
                </a:lnTo>
                <a:lnTo>
                  <a:pt x="294397" y="2403658"/>
                </a:lnTo>
                <a:lnTo>
                  <a:pt x="269274" y="2372310"/>
                </a:lnTo>
                <a:lnTo>
                  <a:pt x="245176" y="2340574"/>
                </a:lnTo>
                <a:lnTo>
                  <a:pt x="222117" y="2308459"/>
                </a:lnTo>
                <a:lnTo>
                  <a:pt x="200110" y="2275974"/>
                </a:lnTo>
                <a:lnTo>
                  <a:pt x="179170" y="2243129"/>
                </a:lnTo>
                <a:lnTo>
                  <a:pt x="159310" y="2209931"/>
                </a:lnTo>
                <a:lnTo>
                  <a:pt x="140545" y="2176391"/>
                </a:lnTo>
                <a:lnTo>
                  <a:pt x="122889" y="2142517"/>
                </a:lnTo>
                <a:lnTo>
                  <a:pt x="90960" y="2073804"/>
                </a:lnTo>
                <a:lnTo>
                  <a:pt x="63635" y="2003864"/>
                </a:lnTo>
                <a:lnTo>
                  <a:pt x="41026" y="1932770"/>
                </a:lnTo>
                <a:lnTo>
                  <a:pt x="23245" y="1860594"/>
                </a:lnTo>
                <a:lnTo>
                  <a:pt x="10406" y="1787409"/>
                </a:lnTo>
                <a:lnTo>
                  <a:pt x="2620" y="1713287"/>
                </a:lnTo>
                <a:lnTo>
                  <a:pt x="0" y="1638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0825" y="1420749"/>
            <a:ext cx="1709801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81400" y="4724400"/>
            <a:ext cx="1913001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657472"/>
            <a:ext cx="1952625" cy="1849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791" y="245109"/>
            <a:ext cx="8154416" cy="436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075182"/>
            <a:ext cx="8072119" cy="390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sgmu.ru/index.php?p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391" y="3219704"/>
            <a:ext cx="7550150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Как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правильно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заполнять</a:t>
            </a:r>
            <a:r>
              <a:rPr sz="4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рейтинг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обучающихся</a:t>
            </a:r>
            <a:r>
              <a:rPr sz="4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КрасГМУ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8" y="0"/>
            <a:ext cx="9142411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Экспертная комиссия </a:t>
            </a:r>
            <a:r>
              <a:rPr spc="-5" dirty="0"/>
              <a:t>рейтинга</a:t>
            </a:r>
            <a:r>
              <a:rPr spc="100" dirty="0"/>
              <a:t> </a:t>
            </a:r>
            <a:r>
              <a:rPr spc="-15" dirty="0"/>
              <a:t>обучающихся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011935"/>
            <a:ext cx="7294880" cy="470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94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Подводит </a:t>
            </a:r>
            <a:r>
              <a:rPr sz="1800" spc="-5" dirty="0">
                <a:latin typeface="Calibri"/>
                <a:cs typeface="Calibri"/>
              </a:rPr>
              <a:t>итоги рейтинга, 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-5" dirty="0">
                <a:latin typeface="Calibri"/>
                <a:cs typeface="Calibri"/>
              </a:rPr>
              <a:t>также рассматривает спорные </a:t>
            </a:r>
            <a:r>
              <a:rPr sz="1800" dirty="0">
                <a:latin typeface="Calibri"/>
                <a:cs typeface="Calibri"/>
              </a:rPr>
              <a:t>вопросы,  </a:t>
            </a:r>
            <a:r>
              <a:rPr sz="1800" spc="-5" dirty="0">
                <a:latin typeface="Calibri"/>
                <a:cs typeface="Calibri"/>
              </a:rPr>
              <a:t>апелляции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предложения.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Состав экспертной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комиссии: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проректор по учебной </a:t>
            </a:r>
            <a:r>
              <a:rPr sz="1600" spc="-10" dirty="0">
                <a:latin typeface="Calibri"/>
                <a:cs typeface="Calibri"/>
              </a:rPr>
              <a:t>работе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5" dirty="0">
                <a:latin typeface="Calibri"/>
                <a:cs typeface="Calibri"/>
              </a:rPr>
              <a:t>председатель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комиссии;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советник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ректора;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проректор по научной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работе;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проректор по инновационному развитию и </a:t>
            </a:r>
            <a:r>
              <a:rPr sz="1600" spc="-10" dirty="0">
                <a:latin typeface="Calibri"/>
                <a:cs typeface="Calibri"/>
              </a:rPr>
              <a:t>международной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проректор по инновационным </a:t>
            </a:r>
            <a:r>
              <a:rPr sz="1600" spc="-10" dirty="0">
                <a:latin typeface="Calibri"/>
                <a:cs typeface="Calibri"/>
              </a:rPr>
              <a:t>технологиям </a:t>
            </a:r>
            <a:r>
              <a:rPr sz="1600" spc="-5" dirty="0">
                <a:latin typeface="Calibri"/>
                <a:cs typeface="Calibri"/>
              </a:rPr>
              <a:t>и корпоративной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политике;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начальник управления по </a:t>
            </a:r>
            <a:r>
              <a:rPr sz="1600" spc="-10" dirty="0">
                <a:latin typeface="Calibri"/>
                <a:cs typeface="Calibri"/>
              </a:rPr>
              <a:t>воспитательной </a:t>
            </a:r>
            <a:r>
              <a:rPr sz="1600" spc="-5" dirty="0">
                <a:latin typeface="Calibri"/>
                <a:cs typeface="Calibri"/>
              </a:rPr>
              <a:t>работе и </a:t>
            </a:r>
            <a:r>
              <a:rPr sz="1600" spc="-15" dirty="0">
                <a:latin typeface="Calibri"/>
                <a:cs typeface="Calibri"/>
              </a:rPr>
              <a:t>молодежной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политике;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начальник управления по внеучебной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работе;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руководитель </a:t>
            </a:r>
            <a:r>
              <a:rPr sz="1600" spc="-5" dirty="0">
                <a:latin typeface="Calibri"/>
                <a:cs typeface="Calibri"/>
              </a:rPr>
              <a:t>спортивного клуба «Медик»;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декан </a:t>
            </a:r>
            <a:r>
              <a:rPr sz="1600" spc="-5" dirty="0">
                <a:latin typeface="Calibri"/>
                <a:cs typeface="Calibri"/>
              </a:rPr>
              <a:t>института </a:t>
            </a:r>
            <a:r>
              <a:rPr sz="1600" spc="-10" dirty="0">
                <a:latin typeface="Calibri"/>
                <a:cs typeface="Calibri"/>
              </a:rPr>
              <a:t>последипломного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образования;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председатель </a:t>
            </a:r>
            <a:r>
              <a:rPr sz="1600" spc="-5" dirty="0">
                <a:latin typeface="Calibri"/>
                <a:cs typeface="Calibri"/>
              </a:rPr>
              <a:t>общественной организации «Союз </a:t>
            </a:r>
            <a:r>
              <a:rPr sz="1600" spc="-20" dirty="0">
                <a:latin typeface="Calibri"/>
                <a:cs typeface="Calibri"/>
              </a:rPr>
              <a:t>Молодежи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КрасГМУ»;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председатель Студенческого </a:t>
            </a:r>
            <a:r>
              <a:rPr sz="1600" spc="-5" dirty="0">
                <a:latin typeface="Calibri"/>
                <a:cs typeface="Calibri"/>
              </a:rPr>
              <a:t>Совета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КрасГМУ;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начальник штаба </a:t>
            </a:r>
            <a:r>
              <a:rPr sz="1600" spc="-10" dirty="0">
                <a:latin typeface="Calibri"/>
                <a:cs typeface="Calibri"/>
              </a:rPr>
              <a:t>Студенческих отрядов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КрасГМУ,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председатель </a:t>
            </a:r>
            <a:r>
              <a:rPr sz="1600" spc="-5" dirty="0">
                <a:latin typeface="Calibri"/>
                <a:cs typeface="Calibri"/>
              </a:rPr>
              <a:t>Совета </a:t>
            </a:r>
            <a:r>
              <a:rPr sz="1600" spc="-10" dirty="0">
                <a:latin typeface="Calibri"/>
                <a:cs typeface="Calibri"/>
              </a:rPr>
              <a:t>студенческих </a:t>
            </a:r>
            <a:r>
              <a:rPr sz="1600" spc="-5" dirty="0">
                <a:latin typeface="Calibri"/>
                <a:cs typeface="Calibri"/>
              </a:rPr>
              <a:t>научных обществ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КрасГМУ.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164712"/>
            <a:ext cx="12763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Совет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7909" y="3164713"/>
            <a:ext cx="1143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latin typeface="Arial"/>
                <a:cs typeface="Arial"/>
              </a:rPr>
              <a:t>СО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Медик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3759" y="3637161"/>
            <a:ext cx="1511300" cy="183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55289" y="4073397"/>
            <a:ext cx="201803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КрасГМУ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401" y="246760"/>
            <a:ext cx="8195945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Молодежные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организации,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осуществляющие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проверку</a:t>
            </a:r>
            <a:r>
              <a:rPr sz="2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рейтинга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2315845" marR="2494280" algn="ctr">
              <a:lnSpc>
                <a:spcPct val="100000"/>
              </a:lnSpc>
            </a:pPr>
            <a:endParaRPr lang="ru-RU" sz="1800" b="1" spc="-15" dirty="0" smtClean="0">
              <a:latin typeface="Arial"/>
              <a:cs typeface="Arial"/>
            </a:endParaRPr>
          </a:p>
          <a:p>
            <a:pPr marL="2315845" marR="2494280" algn="ctr">
              <a:lnSpc>
                <a:spcPct val="100000"/>
              </a:lnSpc>
            </a:pPr>
            <a:endParaRPr lang="ru-RU" b="1" spc="-15" dirty="0">
              <a:latin typeface="Arial"/>
              <a:cs typeface="Arial"/>
            </a:endParaRPr>
          </a:p>
          <a:p>
            <a:pPr marL="2315845" marR="2494280" algn="ctr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2566035" marR="2751455" indent="-1270" algn="ctr">
              <a:lnSpc>
                <a:spcPct val="100000"/>
              </a:lnSpc>
            </a:pP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Совет 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уч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ющи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ся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673" y="5721705"/>
            <a:ext cx="837057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3840" marR="5080" indent="-277177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Проверяют </a:t>
            </a:r>
            <a:r>
              <a:rPr sz="2400" b="1" spc="-20" dirty="0">
                <a:latin typeface="Calibri"/>
                <a:cs typeface="Calibri"/>
              </a:rPr>
              <a:t>только </a:t>
            </a:r>
            <a:r>
              <a:rPr sz="2400" b="1" spc="-15" dirty="0">
                <a:latin typeface="Calibri"/>
                <a:cs typeface="Calibri"/>
              </a:rPr>
              <a:t>подтвержденные </a:t>
            </a:r>
            <a:r>
              <a:rPr sz="2400" b="1" spc="-5" dirty="0">
                <a:latin typeface="Calibri"/>
                <a:cs typeface="Calibri"/>
              </a:rPr>
              <a:t>сканами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фотографиями  документов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позиции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9858" y="4800600"/>
            <a:ext cx="2362200" cy="737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Picture 9" descr="D:\Users\Люда\Desktop\photoshop\работы\ЛОГОТИПЫ\Логотипы Студсовет\поолный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7"/>
          <a:stretch/>
        </p:blipFill>
        <p:spPr bwMode="auto">
          <a:xfrm>
            <a:off x="6849136" y="1139705"/>
            <a:ext cx="1918124" cy="1164575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836" y="2809494"/>
            <a:ext cx="50603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/>
              <a:t>Благодарю </a:t>
            </a:r>
            <a:r>
              <a:rPr sz="3200" spc="-20" dirty="0"/>
              <a:t>за</a:t>
            </a:r>
            <a:r>
              <a:rPr sz="3200" spc="-95" dirty="0"/>
              <a:t> </a:t>
            </a:r>
            <a:r>
              <a:rPr sz="3200" spc="-5" dirty="0"/>
              <a:t>внимание!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647" y="104394"/>
            <a:ext cx="453961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/>
              <a:t>Рейтинг</a:t>
            </a:r>
            <a:r>
              <a:rPr sz="3200" spc="-50" dirty="0"/>
              <a:t> </a:t>
            </a:r>
            <a:r>
              <a:rPr sz="3200" spc="-15" dirty="0"/>
              <a:t>обучающихся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665601" y="1468500"/>
            <a:ext cx="5443474" cy="234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0775" y="1463675"/>
            <a:ext cx="5453380" cy="2351405"/>
          </a:xfrm>
          <a:custGeom>
            <a:avLst/>
            <a:gdLst/>
            <a:ahLst/>
            <a:cxnLst/>
            <a:rect l="l" t="t" r="r" b="b"/>
            <a:pathLst>
              <a:path w="5453380" h="2351404">
                <a:moveTo>
                  <a:pt x="0" y="2351024"/>
                </a:moveTo>
                <a:lnTo>
                  <a:pt x="5452999" y="2351024"/>
                </a:lnTo>
                <a:lnTo>
                  <a:pt x="5452999" y="0"/>
                </a:lnTo>
                <a:lnTo>
                  <a:pt x="0" y="0"/>
                </a:lnTo>
                <a:lnTo>
                  <a:pt x="0" y="2351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87" y="1468500"/>
            <a:ext cx="3557524" cy="4932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25" y="1463738"/>
            <a:ext cx="3567429" cy="4942205"/>
          </a:xfrm>
          <a:custGeom>
            <a:avLst/>
            <a:gdLst/>
            <a:ahLst/>
            <a:cxnLst/>
            <a:rect l="l" t="t" r="r" b="b"/>
            <a:pathLst>
              <a:path w="3567429" h="4942205">
                <a:moveTo>
                  <a:pt x="0" y="4941824"/>
                </a:moveTo>
                <a:lnTo>
                  <a:pt x="3567049" y="4941824"/>
                </a:lnTo>
                <a:lnTo>
                  <a:pt x="3567049" y="0"/>
                </a:lnTo>
                <a:lnTo>
                  <a:pt x="0" y="0"/>
                </a:lnTo>
                <a:lnTo>
                  <a:pt x="0" y="49418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59148" y="3851529"/>
            <a:ext cx="4726940" cy="282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Успеваемость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50%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Внеучебная деятельность </a:t>
            </a:r>
            <a:r>
              <a:rPr sz="1600" spc="-5" dirty="0">
                <a:latin typeface="Arial"/>
                <a:cs typeface="Arial"/>
              </a:rPr>
              <a:t>– 50%, в </a:t>
            </a:r>
            <a:r>
              <a:rPr sz="1600" spc="-10" dirty="0">
                <a:latin typeface="Arial"/>
                <a:cs typeface="Arial"/>
              </a:rPr>
              <a:t>том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числе: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общественная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деятельность;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творческие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достижения;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научные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достижения;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публикации;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спортивные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достижения;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волонтерская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деятельность.</a:t>
            </a:r>
            <a:endParaRPr sz="1600" dirty="0">
              <a:latin typeface="Arial"/>
              <a:cs typeface="Arial"/>
            </a:endParaRPr>
          </a:p>
          <a:p>
            <a:pPr marL="392430" algn="ctr">
              <a:lnSpc>
                <a:spcPct val="100000"/>
              </a:lnSpc>
              <a:spcBef>
                <a:spcPts val="915"/>
              </a:spcBef>
            </a:pPr>
            <a:r>
              <a:rPr sz="1600" b="1" spc="-5" dirty="0">
                <a:latin typeface="Calibri"/>
                <a:cs typeface="Calibri"/>
              </a:rPr>
              <a:t>Всего </a:t>
            </a:r>
            <a:r>
              <a:rPr sz="1600" b="1" spc="-10" dirty="0">
                <a:latin typeface="Calibri"/>
                <a:cs typeface="Calibri"/>
              </a:rPr>
              <a:t>87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критериев</a:t>
            </a:r>
            <a:endParaRPr sz="1600" dirty="0">
              <a:latin typeface="Calibri"/>
              <a:cs typeface="Calibri"/>
            </a:endParaRPr>
          </a:p>
          <a:p>
            <a:pPr marL="391795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В </a:t>
            </a:r>
            <a:r>
              <a:rPr sz="1600" b="1" spc="-10" dirty="0" smtClean="0">
                <a:latin typeface="Calibri"/>
                <a:cs typeface="Calibri"/>
              </a:rPr>
              <a:t>201</a:t>
            </a:r>
            <a:r>
              <a:rPr lang="ru-RU" sz="1600" b="1" spc="-10" dirty="0" smtClean="0">
                <a:latin typeface="Calibri"/>
                <a:cs typeface="Calibri"/>
              </a:rPr>
              <a:t>5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году </a:t>
            </a:r>
            <a:r>
              <a:rPr sz="1600" b="1" spc="-5" dirty="0">
                <a:latin typeface="Calibri"/>
                <a:cs typeface="Calibri"/>
              </a:rPr>
              <a:t>размер </a:t>
            </a:r>
            <a:r>
              <a:rPr sz="1600" b="1" spc="-10" dirty="0">
                <a:latin typeface="Calibri"/>
                <a:cs typeface="Calibri"/>
              </a:rPr>
              <a:t>премий </a:t>
            </a:r>
            <a:r>
              <a:rPr sz="1600" b="1" spc="-15" dirty="0">
                <a:latin typeface="Calibri"/>
                <a:cs typeface="Calibri"/>
              </a:rPr>
              <a:t>студентам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составлял</a:t>
            </a:r>
            <a:endParaRPr sz="1600" dirty="0">
              <a:latin typeface="Calibri"/>
              <a:cs typeface="Calibri"/>
            </a:endParaRPr>
          </a:p>
          <a:p>
            <a:pPr marL="391795" algn="ctr">
              <a:lnSpc>
                <a:spcPct val="100000"/>
              </a:lnSpc>
            </a:pPr>
            <a:r>
              <a:rPr sz="1600" b="1" spc="-10" dirty="0" err="1">
                <a:latin typeface="Calibri"/>
                <a:cs typeface="Calibri"/>
              </a:rPr>
              <a:t>от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latin typeface="Calibri"/>
                <a:cs typeface="Calibri"/>
              </a:rPr>
              <a:t>5</a:t>
            </a:r>
            <a:r>
              <a:rPr sz="1600" b="1" spc="-10" dirty="0" smtClean="0">
                <a:latin typeface="Calibri"/>
                <a:cs typeface="Calibri"/>
              </a:rPr>
              <a:t>000 </a:t>
            </a:r>
            <a:r>
              <a:rPr sz="1600" b="1" spc="-15" dirty="0" err="1">
                <a:latin typeface="Calibri"/>
                <a:cs typeface="Calibri"/>
              </a:rPr>
              <a:t>до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latin typeface="Calibri"/>
                <a:cs typeface="Calibri"/>
              </a:rPr>
              <a:t>70</a:t>
            </a:r>
            <a:r>
              <a:rPr sz="1600" b="1" spc="-10" dirty="0" smtClean="0">
                <a:latin typeface="Calibri"/>
                <a:cs typeface="Calibri"/>
              </a:rPr>
              <a:t>000</a:t>
            </a:r>
            <a:r>
              <a:rPr sz="1600" b="1" spc="50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руб.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138" y="713485"/>
            <a:ext cx="8107045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1515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Ссылка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положение: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  <a:hlinkClick r:id="rId4"/>
              </a:rPr>
              <a:t>http://krasgmu.ru/index.php?page</a:t>
            </a:r>
            <a:r>
              <a:rPr sz="1400" b="1" spc="-5" dirty="0">
                <a:latin typeface="Arial"/>
                <a:cs typeface="Arial"/>
              </a:rPr>
              <a:t>[common]=content&amp;id=13163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314315" algn="l"/>
              </a:tabLst>
            </a:pPr>
            <a:r>
              <a:rPr sz="1400" b="1" spc="-15" dirty="0">
                <a:latin typeface="Arial"/>
                <a:cs typeface="Arial"/>
              </a:rPr>
              <a:t>ПОЛОЖЕНИЕ </a:t>
            </a:r>
            <a:r>
              <a:rPr sz="1400" b="1" dirty="0">
                <a:latin typeface="Arial"/>
                <a:cs typeface="Arial"/>
              </a:rPr>
              <a:t>О РЕЙТИНГЕ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ОТ </a:t>
            </a:r>
            <a:r>
              <a:rPr sz="1400" b="1" spc="-10" dirty="0">
                <a:latin typeface="Arial"/>
                <a:cs typeface="Arial"/>
              </a:rPr>
              <a:t>11.10.2013	</a:t>
            </a:r>
            <a:r>
              <a:rPr sz="1400" b="1" spc="-15" dirty="0">
                <a:latin typeface="Arial"/>
                <a:cs typeface="Arial"/>
              </a:rPr>
              <a:t>КАТЕГОРИИ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ОЦЕНКИ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689" y="253746"/>
            <a:ext cx="574548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Этапы </a:t>
            </a:r>
            <a:r>
              <a:rPr sz="3200" spc="-15" dirty="0"/>
              <a:t>заполнения</a:t>
            </a:r>
            <a:r>
              <a:rPr sz="3200" spc="-45" dirty="0"/>
              <a:t> </a:t>
            </a:r>
            <a:r>
              <a:rPr sz="3200" dirty="0"/>
              <a:t>рейтинга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075182"/>
            <a:ext cx="7899400" cy="390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Внесение записи в </a:t>
            </a:r>
            <a:r>
              <a:rPr sz="2800" b="1" spc="-10" dirty="0">
                <a:latin typeface="Calibri"/>
                <a:cs typeface="Calibri"/>
              </a:rPr>
              <a:t>достижения </a:t>
            </a:r>
            <a:r>
              <a:rPr sz="2800" b="1" spc="-5" dirty="0">
                <a:latin typeface="Calibri"/>
                <a:cs typeface="Calibri"/>
              </a:rPr>
              <a:t>или в  </a:t>
            </a:r>
            <a:r>
              <a:rPr sz="2800" b="1" spc="-15" dirty="0">
                <a:latin typeface="Calibri"/>
                <a:cs typeface="Calibri"/>
              </a:rPr>
              <a:t>публикации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заполнением </a:t>
            </a:r>
            <a:r>
              <a:rPr sz="2800" spc="-5" dirty="0">
                <a:latin typeface="Calibri"/>
                <a:cs typeface="Calibri"/>
              </a:rPr>
              <a:t>всех </a:t>
            </a:r>
            <a:r>
              <a:rPr sz="2800" spc="-20" dirty="0">
                <a:latin typeface="Calibri"/>
                <a:cs typeface="Calibri"/>
              </a:rPr>
              <a:t>необходимых  </a:t>
            </a:r>
            <a:r>
              <a:rPr sz="2800" spc="-15" dirty="0">
                <a:latin typeface="Calibri"/>
                <a:cs typeface="Calibri"/>
              </a:rPr>
              <a:t>полей </a:t>
            </a:r>
            <a:r>
              <a:rPr sz="2800" spc="-5" dirty="0">
                <a:latin typeface="Calibri"/>
                <a:cs typeface="Calibri"/>
              </a:rPr>
              <a:t>(для </a:t>
            </a:r>
            <a:r>
              <a:rPr sz="2800" spc="-10" dirty="0">
                <a:latin typeface="Calibri"/>
                <a:cs typeface="Calibri"/>
              </a:rPr>
              <a:t>достижений </a:t>
            </a:r>
            <a:r>
              <a:rPr sz="2800" spc="-25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«Название»,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«Дата»,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«Описание»,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«Web-адрес»).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80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Прикрепление </a:t>
            </a:r>
            <a:r>
              <a:rPr sz="2800" b="1" spc="-15" dirty="0">
                <a:latin typeface="Calibri"/>
                <a:cs typeface="Calibri"/>
              </a:rPr>
              <a:t>подтверждающих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документов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(поле </a:t>
            </a:r>
            <a:r>
              <a:rPr sz="2800" spc="-5" dirty="0">
                <a:latin typeface="Calibri"/>
                <a:cs typeface="Calibri"/>
              </a:rPr>
              <a:t>«прикрепить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файлы»).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80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Выбор </a:t>
            </a:r>
            <a:r>
              <a:rPr sz="2800" b="1" spc="-15" dirty="0">
                <a:latin typeface="Calibri"/>
                <a:cs typeface="Calibri"/>
              </a:rPr>
              <a:t>категории </a:t>
            </a:r>
            <a:r>
              <a:rPr sz="2800" spc="-10" dirty="0">
                <a:latin typeface="Calibri"/>
                <a:cs typeface="Calibri"/>
              </a:rPr>
              <a:t>достижения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публикации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(закладка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рейтинг).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ct val="100000"/>
              </a:lnSpc>
            </a:pPr>
            <a:r>
              <a:rPr sz="2400" dirty="0"/>
              <a:t>1. </a:t>
            </a:r>
            <a:r>
              <a:rPr sz="2400" spc="-10" dirty="0"/>
              <a:t>Внесение записи </a:t>
            </a:r>
            <a:r>
              <a:rPr sz="2400" dirty="0"/>
              <a:t>в </a:t>
            </a:r>
            <a:r>
              <a:rPr sz="2400" spc="-15" dirty="0"/>
              <a:t>достижения </a:t>
            </a:r>
            <a:r>
              <a:rPr sz="2400" dirty="0"/>
              <a:t>или в</a:t>
            </a:r>
            <a:r>
              <a:rPr sz="2400" spc="65" dirty="0"/>
              <a:t> </a:t>
            </a:r>
            <a:r>
              <a:rPr sz="2400" spc="-10" dirty="0"/>
              <a:t>публикации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66800" y="1057147"/>
            <a:ext cx="6818376" cy="3884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037" y="1052449"/>
            <a:ext cx="6828155" cy="3894454"/>
          </a:xfrm>
          <a:custGeom>
            <a:avLst/>
            <a:gdLst/>
            <a:ahLst/>
            <a:cxnLst/>
            <a:rect l="l" t="t" r="r" b="b"/>
            <a:pathLst>
              <a:path w="6828155" h="3894454">
                <a:moveTo>
                  <a:pt x="0" y="3894201"/>
                </a:moveTo>
                <a:lnTo>
                  <a:pt x="6827901" y="3894201"/>
                </a:lnTo>
                <a:lnTo>
                  <a:pt x="6827901" y="0"/>
                </a:lnTo>
                <a:lnTo>
                  <a:pt x="0" y="0"/>
                </a:lnTo>
                <a:lnTo>
                  <a:pt x="0" y="38942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9263" y="5401055"/>
            <a:ext cx="601091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На </a:t>
            </a:r>
            <a:r>
              <a:rPr sz="2400" b="1" spc="-5" dirty="0">
                <a:latin typeface="Calibri"/>
                <a:cs typeface="Calibri"/>
              </a:rPr>
              <a:t>личной страничке закладка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«Портфолио»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4160">
              <a:lnSpc>
                <a:spcPct val="100000"/>
              </a:lnSpc>
            </a:pPr>
            <a:r>
              <a:rPr sz="2400" dirty="0"/>
              <a:t>1. </a:t>
            </a:r>
            <a:r>
              <a:rPr sz="2400" spc="-10" dirty="0"/>
              <a:t>Внесение записи </a:t>
            </a:r>
            <a:r>
              <a:rPr sz="2400" dirty="0"/>
              <a:t>в</a:t>
            </a:r>
            <a:r>
              <a:rPr sz="2400" spc="25" dirty="0"/>
              <a:t> </a:t>
            </a:r>
            <a:r>
              <a:rPr sz="2400" spc="-15" dirty="0"/>
              <a:t>достижения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50825" y="908050"/>
            <a:ext cx="4346575" cy="296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903224"/>
            <a:ext cx="4356100" cy="2971800"/>
          </a:xfrm>
          <a:custGeom>
            <a:avLst/>
            <a:gdLst/>
            <a:ahLst/>
            <a:cxnLst/>
            <a:rect l="l" t="t" r="r" b="b"/>
            <a:pathLst>
              <a:path w="4356100" h="2971800">
                <a:moveTo>
                  <a:pt x="0" y="2971800"/>
                </a:moveTo>
                <a:lnTo>
                  <a:pt x="4356100" y="2971800"/>
                </a:lnTo>
                <a:lnTo>
                  <a:pt x="43561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2751" y="1593215"/>
            <a:ext cx="3459479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Нажать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«+Добавить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достижение»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9475" y="4075112"/>
            <a:ext cx="5724524" cy="274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4648" y="6826250"/>
            <a:ext cx="5729605" cy="0"/>
          </a:xfrm>
          <a:custGeom>
            <a:avLst/>
            <a:gdLst/>
            <a:ahLst/>
            <a:cxnLst/>
            <a:rect l="l" t="t" r="r" b="b"/>
            <a:pathLst>
              <a:path w="5729605">
                <a:moveTo>
                  <a:pt x="0" y="0"/>
                </a:moveTo>
                <a:lnTo>
                  <a:pt x="57293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4648" y="4070350"/>
            <a:ext cx="5729605" cy="2755900"/>
          </a:xfrm>
          <a:custGeom>
            <a:avLst/>
            <a:gdLst/>
            <a:ahLst/>
            <a:cxnLst/>
            <a:rect l="l" t="t" r="r" b="b"/>
            <a:pathLst>
              <a:path w="5729605" h="2755900">
                <a:moveTo>
                  <a:pt x="5729350" y="0"/>
                </a:moveTo>
                <a:lnTo>
                  <a:pt x="0" y="0"/>
                </a:lnTo>
                <a:lnTo>
                  <a:pt x="0" y="27559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7575" y="4608576"/>
            <a:ext cx="232156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После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появления  </a:t>
            </a:r>
            <a:r>
              <a:rPr sz="2400" b="1" dirty="0">
                <a:latin typeface="Calibri"/>
                <a:cs typeface="Calibri"/>
              </a:rPr>
              <a:t>окна ввести  </a:t>
            </a:r>
            <a:r>
              <a:rPr sz="2400" b="1" spc="-15" dirty="0">
                <a:latin typeface="Calibri"/>
                <a:cs typeface="Calibri"/>
              </a:rPr>
              <a:t>необходимые  </a:t>
            </a:r>
            <a:r>
              <a:rPr sz="2400" b="1" spc="-5" dirty="0">
                <a:latin typeface="Calibri"/>
                <a:cs typeface="Calibri"/>
              </a:rPr>
              <a:t>позиции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4940">
              <a:lnSpc>
                <a:spcPct val="100000"/>
              </a:lnSpc>
            </a:pPr>
            <a:r>
              <a:rPr sz="2400" dirty="0"/>
              <a:t>1.2. </a:t>
            </a:r>
            <a:r>
              <a:rPr sz="2400" spc="-10" dirty="0"/>
              <a:t>Внесение записи </a:t>
            </a:r>
            <a:r>
              <a:rPr sz="2400" dirty="0"/>
              <a:t>в</a:t>
            </a:r>
            <a:r>
              <a:rPr sz="2400" spc="-5" dirty="0"/>
              <a:t> </a:t>
            </a:r>
            <a:r>
              <a:rPr sz="2400" spc="-10" dirty="0"/>
              <a:t>публикации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116012" y="907922"/>
            <a:ext cx="6659499" cy="424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250" y="903224"/>
            <a:ext cx="6669405" cy="4250055"/>
          </a:xfrm>
          <a:custGeom>
            <a:avLst/>
            <a:gdLst/>
            <a:ahLst/>
            <a:cxnLst/>
            <a:rect l="l" t="t" r="r" b="b"/>
            <a:pathLst>
              <a:path w="6669405" h="4250055">
                <a:moveTo>
                  <a:pt x="0" y="4249801"/>
                </a:moveTo>
                <a:lnTo>
                  <a:pt x="6669024" y="4249801"/>
                </a:lnTo>
                <a:lnTo>
                  <a:pt x="6669024" y="0"/>
                </a:lnTo>
                <a:lnTo>
                  <a:pt x="0" y="0"/>
                </a:lnTo>
                <a:lnTo>
                  <a:pt x="0" y="42498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9935" y="5505907"/>
            <a:ext cx="777049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Перейти на закладку </a:t>
            </a:r>
            <a:r>
              <a:rPr sz="2400" b="1" spc="-10" dirty="0">
                <a:latin typeface="Calibri"/>
                <a:cs typeface="Calibri"/>
              </a:rPr>
              <a:t>«Публикации», нажать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«+Добавить»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заполнить </a:t>
            </a:r>
            <a:r>
              <a:rPr sz="2400" b="1" spc="-5" dirty="0">
                <a:latin typeface="Calibri"/>
                <a:cs typeface="Calibri"/>
              </a:rPr>
              <a:t>все </a:t>
            </a:r>
            <a:r>
              <a:rPr sz="2400" b="1" spc="-15" dirty="0">
                <a:latin typeface="Calibri"/>
                <a:cs typeface="Calibri"/>
              </a:rPr>
              <a:t>необходимые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поля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045">
              <a:lnSpc>
                <a:spcPct val="100000"/>
              </a:lnSpc>
            </a:pPr>
            <a:r>
              <a:rPr sz="2400" dirty="0"/>
              <a:t>2. </a:t>
            </a:r>
            <a:r>
              <a:rPr sz="2400" spc="-5" dirty="0"/>
              <a:t>Прикрепление </a:t>
            </a:r>
            <a:r>
              <a:rPr sz="2400" spc="-15" dirty="0"/>
              <a:t>подтверждающих</a:t>
            </a:r>
            <a:r>
              <a:rPr sz="2400" spc="40" dirty="0"/>
              <a:t> </a:t>
            </a:r>
            <a:r>
              <a:rPr sz="2400" spc="-15" dirty="0"/>
              <a:t>документов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5650" y="1052575"/>
            <a:ext cx="7880350" cy="394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187" y="5184394"/>
            <a:ext cx="754634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Сканы </a:t>
            </a: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10" dirty="0">
                <a:latin typeface="Calibri"/>
                <a:cs typeface="Calibri"/>
              </a:rPr>
              <a:t>фото подтверждающих </a:t>
            </a:r>
            <a:r>
              <a:rPr sz="2400" b="1" spc="-5" dirty="0">
                <a:latin typeface="Calibri"/>
                <a:cs typeface="Calibri"/>
              </a:rPr>
              <a:t>документов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нужно</a:t>
            </a:r>
            <a:endParaRPr sz="2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прикрепить </a:t>
            </a:r>
            <a:r>
              <a:rPr sz="2400" b="1" dirty="0">
                <a:latin typeface="Calibri"/>
                <a:cs typeface="Calibri"/>
              </a:rPr>
              <a:t>в окне </a:t>
            </a:r>
            <a:r>
              <a:rPr sz="2400" b="1" spc="-5" dirty="0">
                <a:latin typeface="Calibri"/>
                <a:cs typeface="Calibri"/>
              </a:rPr>
              <a:t>«Прикрепить</a:t>
            </a:r>
            <a:r>
              <a:rPr sz="2400" b="1" dirty="0">
                <a:latin typeface="Calibri"/>
                <a:cs typeface="Calibri"/>
              </a:rPr>
              <a:t> файлы»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5" dirty="0">
                <a:latin typeface="Calibri"/>
                <a:cs typeface="Calibri"/>
              </a:rPr>
              <a:t>добавить ссылку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сайт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ошибке введения </a:t>
            </a:r>
            <a:r>
              <a:rPr sz="2400" b="1" spc="-5" dirty="0">
                <a:latin typeface="Calibri"/>
                <a:cs typeface="Calibri"/>
              </a:rPr>
              <a:t>ненужные </a:t>
            </a:r>
            <a:r>
              <a:rPr sz="2400" b="1" dirty="0">
                <a:latin typeface="Calibri"/>
                <a:cs typeface="Calibri"/>
              </a:rPr>
              <a:t>файлы </a:t>
            </a:r>
            <a:r>
              <a:rPr sz="2400" b="1" spc="-10" dirty="0">
                <a:latin typeface="Calibri"/>
                <a:cs typeface="Calibri"/>
              </a:rPr>
              <a:t>можно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удалить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sz="2400" dirty="0"/>
              <a:t>3. </a:t>
            </a:r>
            <a:r>
              <a:rPr sz="2400" spc="-5" dirty="0"/>
              <a:t>Выбор </a:t>
            </a:r>
            <a:r>
              <a:rPr sz="2400" spc="-10" dirty="0"/>
              <a:t>категории </a:t>
            </a:r>
            <a:r>
              <a:rPr sz="2400" spc="-15" dirty="0"/>
              <a:t>достижения </a:t>
            </a:r>
            <a:r>
              <a:rPr sz="2400" dirty="0"/>
              <a:t>или</a:t>
            </a:r>
            <a:r>
              <a:rPr sz="2400" spc="65" dirty="0"/>
              <a:t> </a:t>
            </a:r>
            <a:r>
              <a:rPr sz="2400" spc="-10" dirty="0"/>
              <a:t>публикации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2112" y="908050"/>
            <a:ext cx="5127625" cy="332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350" y="903224"/>
            <a:ext cx="5137150" cy="3333750"/>
          </a:xfrm>
          <a:custGeom>
            <a:avLst/>
            <a:gdLst/>
            <a:ahLst/>
            <a:cxnLst/>
            <a:rect l="l" t="t" r="r" b="b"/>
            <a:pathLst>
              <a:path w="5137150" h="3333750">
                <a:moveTo>
                  <a:pt x="0" y="3333750"/>
                </a:moveTo>
                <a:lnTo>
                  <a:pt x="5137150" y="3333750"/>
                </a:lnTo>
                <a:lnTo>
                  <a:pt x="5137150" y="0"/>
                </a:lnTo>
                <a:lnTo>
                  <a:pt x="0" y="0"/>
                </a:lnTo>
                <a:lnTo>
                  <a:pt x="0" y="3333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101" y="2997136"/>
            <a:ext cx="5681599" cy="3687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3275" y="2992373"/>
            <a:ext cx="5691505" cy="3697604"/>
          </a:xfrm>
          <a:custGeom>
            <a:avLst/>
            <a:gdLst/>
            <a:ahLst/>
            <a:cxnLst/>
            <a:rect l="l" t="t" r="r" b="b"/>
            <a:pathLst>
              <a:path w="5691505" h="3697604">
                <a:moveTo>
                  <a:pt x="0" y="3697351"/>
                </a:moveTo>
                <a:lnTo>
                  <a:pt x="5691124" y="3697351"/>
                </a:lnTo>
                <a:lnTo>
                  <a:pt x="5691124" y="0"/>
                </a:lnTo>
                <a:lnTo>
                  <a:pt x="0" y="0"/>
                </a:lnTo>
                <a:lnTo>
                  <a:pt x="0" y="36973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13246" y="1223136"/>
            <a:ext cx="26835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3.1. </a:t>
            </a:r>
            <a:r>
              <a:rPr sz="2400" b="1" dirty="0">
                <a:latin typeface="Calibri"/>
                <a:cs typeface="Calibri"/>
              </a:rPr>
              <a:t>Перейти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закладку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«Рейтинг»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4870704"/>
            <a:ext cx="2402205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3.2. </a:t>
            </a:r>
            <a:r>
              <a:rPr sz="2400" b="1" spc="-15" dirty="0">
                <a:latin typeface="Calibri"/>
                <a:cs typeface="Calibri"/>
              </a:rPr>
              <a:t>Установить 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отве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ст</a:t>
            </a:r>
            <a:r>
              <a:rPr sz="2400" b="1" spc="-2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40" dirty="0">
                <a:latin typeface="Calibri"/>
                <a:cs typeface="Calibri"/>
              </a:rPr>
              <a:t>щ</a:t>
            </a:r>
            <a:r>
              <a:rPr sz="2400" b="1" dirty="0">
                <a:latin typeface="Calibri"/>
                <a:cs typeface="Calibri"/>
              </a:rPr>
              <a:t>ую</a:t>
            </a:r>
            <a:endParaRPr sz="240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категорию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0920"/>
            <a:ext cx="8026400" cy="477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Первичную </a:t>
            </a:r>
            <a:r>
              <a:rPr sz="2000" spc="-5" dirty="0">
                <a:latin typeface="Calibri"/>
                <a:cs typeface="Calibri"/>
              </a:rPr>
              <a:t>экспертизу достоверности данных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осуществляют:</a:t>
            </a:r>
            <a:endParaRPr sz="2000">
              <a:latin typeface="Calibri"/>
              <a:cs typeface="Calibri"/>
            </a:endParaRPr>
          </a:p>
          <a:p>
            <a:pPr marL="756285" marR="1360170" lvl="1" indent="-286385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проректор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5" dirty="0">
                <a:latin typeface="Calibri"/>
                <a:cs typeface="Calibri"/>
              </a:rPr>
              <a:t>инновационному </a:t>
            </a:r>
            <a:r>
              <a:rPr sz="1800" dirty="0">
                <a:latin typeface="Calibri"/>
                <a:cs typeface="Calibri"/>
              </a:rPr>
              <a:t>развитию и </a:t>
            </a:r>
            <a:r>
              <a:rPr sz="1800" spc="-10" dirty="0">
                <a:latin typeface="Calibri"/>
                <a:cs typeface="Calibri"/>
              </a:rPr>
              <a:t>международной  </a:t>
            </a:r>
            <a:r>
              <a:rPr sz="1800" spc="-5" dirty="0">
                <a:latin typeface="Calibri"/>
                <a:cs typeface="Calibri"/>
              </a:rPr>
              <a:t>деятельности;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проректор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5" dirty="0">
                <a:latin typeface="Calibri"/>
                <a:cs typeface="Calibri"/>
              </a:rPr>
              <a:t>научной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работе;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проректор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5" dirty="0">
                <a:latin typeface="Calibri"/>
                <a:cs typeface="Calibri"/>
              </a:rPr>
              <a:t>информационным </a:t>
            </a:r>
            <a:r>
              <a:rPr sz="1800" spc="-10" dirty="0">
                <a:latin typeface="Calibri"/>
                <a:cs typeface="Calibri"/>
              </a:rPr>
              <a:t>технологиям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корпоративной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политики;</a:t>
            </a:r>
            <a:endParaRPr sz="1800">
              <a:latin typeface="Calibri"/>
              <a:cs typeface="Calibri"/>
            </a:endParaRPr>
          </a:p>
          <a:p>
            <a:pPr marL="756285" marR="925830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начальник управления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5" dirty="0">
                <a:latin typeface="Calibri"/>
                <a:cs typeface="Calibri"/>
              </a:rPr>
              <a:t>воспитательной работе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молодежной  </a:t>
            </a:r>
            <a:r>
              <a:rPr sz="1800" spc="-10" dirty="0">
                <a:latin typeface="Calibri"/>
                <a:cs typeface="Calibri"/>
              </a:rPr>
              <a:t>политике;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начальник управления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5" dirty="0">
                <a:latin typeface="Calibri"/>
                <a:cs typeface="Calibri"/>
              </a:rPr>
              <a:t>внеучебной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работе;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председатель </a:t>
            </a:r>
            <a:r>
              <a:rPr sz="1800" spc="-5" dirty="0">
                <a:latin typeface="Calibri"/>
                <a:cs typeface="Calibri"/>
              </a:rPr>
              <a:t>общественной организации «Союз </a:t>
            </a:r>
            <a:r>
              <a:rPr sz="1800" spc="-15" dirty="0">
                <a:latin typeface="Calibri"/>
                <a:cs typeface="Calibri"/>
              </a:rPr>
              <a:t>Молодежи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КрасГМУ»;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председатель </a:t>
            </a:r>
            <a:r>
              <a:rPr sz="1800" spc="-15" dirty="0">
                <a:latin typeface="Calibri"/>
                <a:cs typeface="Calibri"/>
              </a:rPr>
              <a:t>Студенческого </a:t>
            </a:r>
            <a:r>
              <a:rPr sz="1800" spc="-5" dirty="0">
                <a:latin typeface="Calibri"/>
                <a:cs typeface="Calibri"/>
              </a:rPr>
              <a:t>Совета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КрасГМУ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председатели студенческих советов </a:t>
            </a:r>
            <a:r>
              <a:rPr sz="1800" spc="-20" dirty="0">
                <a:latin typeface="Calibri"/>
                <a:cs typeface="Calibri"/>
              </a:rPr>
              <a:t>факультетов </a:t>
            </a:r>
            <a:r>
              <a:rPr sz="1800" spc="-15" dirty="0">
                <a:latin typeface="Calibri"/>
                <a:cs typeface="Calibri"/>
              </a:rPr>
              <a:t>(колледжа)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общежитий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КрасГМУ;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руководитель </a:t>
            </a:r>
            <a:r>
              <a:rPr sz="1800" spc="-5" dirty="0">
                <a:latin typeface="Calibri"/>
                <a:cs typeface="Calibri"/>
              </a:rPr>
              <a:t>спортивного </a:t>
            </a:r>
            <a:r>
              <a:rPr sz="1800" dirty="0">
                <a:latin typeface="Calibri"/>
                <a:cs typeface="Calibri"/>
              </a:rPr>
              <a:t>клуба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«Медик»;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начальник </a:t>
            </a:r>
            <a:r>
              <a:rPr sz="1800" dirty="0">
                <a:latin typeface="Calibri"/>
                <a:cs typeface="Calibri"/>
              </a:rPr>
              <a:t>Штаба </a:t>
            </a:r>
            <a:r>
              <a:rPr sz="1800" spc="-10" dirty="0">
                <a:latin typeface="Calibri"/>
                <a:cs typeface="Calibri"/>
              </a:rPr>
              <a:t>Студенческих </a:t>
            </a:r>
            <a:r>
              <a:rPr sz="1800" spc="-5" dirty="0">
                <a:latin typeface="Calibri"/>
                <a:cs typeface="Calibri"/>
              </a:rPr>
              <a:t>отрядов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КрасГМУ;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председатель </a:t>
            </a:r>
            <a:r>
              <a:rPr sz="1800" spc="-5" dirty="0">
                <a:latin typeface="Calibri"/>
                <a:cs typeface="Calibri"/>
              </a:rPr>
              <a:t>Совета </a:t>
            </a:r>
            <a:r>
              <a:rPr sz="1800" spc="-10" dirty="0">
                <a:latin typeface="Calibri"/>
                <a:cs typeface="Calibri"/>
              </a:rPr>
              <a:t>студенческих </a:t>
            </a:r>
            <a:r>
              <a:rPr sz="1800" spc="-5" dirty="0">
                <a:latin typeface="Calibri"/>
                <a:cs typeface="Calibri"/>
              </a:rPr>
              <a:t>научных обществ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КрасГМУ.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r>
              <a:rPr spc="-10" dirty="0"/>
              <a:t>Комиссия проверки рейтинга</a:t>
            </a:r>
            <a:r>
              <a:rPr spc="105" dirty="0"/>
              <a:t> </a:t>
            </a:r>
            <a:r>
              <a:rPr spc="-15" dirty="0"/>
              <a:t>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443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Рейтинг обучающихся</vt:lpstr>
      <vt:lpstr>Этапы заполнения рейтинга</vt:lpstr>
      <vt:lpstr>1. Внесение записи в достижения или в публикации</vt:lpstr>
      <vt:lpstr>1. Внесение записи в достижения</vt:lpstr>
      <vt:lpstr>1.2. Внесение записи в публикации</vt:lpstr>
      <vt:lpstr>2. Прикрепление подтверждающих документов</vt:lpstr>
      <vt:lpstr>3. Выбор категории достижения или публикации</vt:lpstr>
      <vt:lpstr>Комиссия проверки рейтинга обучающихся</vt:lpstr>
      <vt:lpstr>Экспертная комиссия рейтинга обучающихся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Богданов</dc:creator>
  <cp:lastModifiedBy>Кристина В. Мазурова</cp:lastModifiedBy>
  <cp:revision>4</cp:revision>
  <dcterms:created xsi:type="dcterms:W3CDTF">2016-11-21T11:02:31Z</dcterms:created>
  <dcterms:modified xsi:type="dcterms:W3CDTF">2016-11-22T09:51:57Z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2016-11-21T00:00:00Z</vt:filetime>
  </property>
</Properties>
</file>