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6" r:id="rId2"/>
    <p:sldId id="322" r:id="rId3"/>
    <p:sldId id="326" r:id="rId4"/>
    <p:sldId id="398" r:id="rId5"/>
    <p:sldId id="399" r:id="rId6"/>
    <p:sldId id="364" r:id="rId7"/>
    <p:sldId id="327" r:id="rId8"/>
    <p:sldId id="342" r:id="rId9"/>
    <p:sldId id="329" r:id="rId10"/>
    <p:sldId id="356" r:id="rId11"/>
    <p:sldId id="330" r:id="rId12"/>
    <p:sldId id="331" r:id="rId13"/>
    <p:sldId id="355" r:id="rId14"/>
    <p:sldId id="395" r:id="rId15"/>
    <p:sldId id="40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4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C9"/>
    <a:srgbClr val="D7E5FF"/>
    <a:srgbClr val="D28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89498" autoAdjust="0"/>
  </p:normalViewPr>
  <p:slideViewPr>
    <p:cSldViewPr snapToGrid="0" snapToObjects="1">
      <p:cViewPr varScale="1">
        <p:scale>
          <a:sx n="79" d="100"/>
          <a:sy n="79" d="100"/>
        </p:scale>
        <p:origin x="1886" y="82"/>
      </p:cViewPr>
      <p:guideLst>
        <p:guide orient="horz" pos="3864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AC768-025B-49AE-A196-0D4076BD491A}" type="datetimeFigureOut">
              <a:rPr lang="en-US"/>
              <a:pPr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84E32-9BB4-4E9D-8FCC-48F30A3EDC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Обратите внимание на истончение передней</a:t>
            </a:r>
            <a:r>
              <a:rPr lang="ru-RU" sz="1200" baseline="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стенки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матки в месте прикрепления плодного яйца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6" descr="UCLA_HealthSystem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3F3B3-8A10-491F-946F-50C2D399B0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0124-F8F4-425D-A1B5-400D6E8AF3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0E59-193F-49DB-8FF4-5CC3C8C5CD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3533-F9B8-42FA-BD23-C88FA97E9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2E6-B243-4DD6-B59A-7C1B562EEF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64A7E-5FFF-4A29-B213-EB91E408D8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C71E7-48E0-460B-AA0C-660691BD40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3C5E-E1C4-4C20-B641-B0BA3A00F4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FFC41-9AA2-4AD9-8056-CFBE232BA4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20F0F-A2C6-404D-8840-8C8AB20BD0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AC85A-DF3E-4589-A852-2BDCF716A7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403DF-891E-4174-BAD3-6B9AFE2BE4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DD7EE-154F-447A-8F05-589D0338D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 descr="UCLA_HealthSystem_B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64521A-5D28-4C11-B606-B6EF4202291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ＭＳ Ｐゴシック" charset="0"/>
        </a:defRPr>
      </a:lvl5pPr>
      <a:lvl6pPr marL="20002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6pPr>
      <a:lvl7pPr marL="24574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7pPr>
      <a:lvl8pPr marL="29146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8pPr>
      <a:lvl9pPr marL="33718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 bwMode="auto">
          <a:xfrm>
            <a:off x="121742" y="5830264"/>
            <a:ext cx="7443169" cy="10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>
                <a:solidFill>
                  <a:schemeClr val="accent2"/>
                </a:solidFill>
                <a:latin typeface="+mn-lt"/>
                <a:ea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>
                <a:solidFill>
                  <a:schemeClr val="accent2"/>
                </a:solidFill>
                <a:latin typeface="+mn-lt"/>
                <a:ea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5pPr>
            <a:lvl6pPr marL="20002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24574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29146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33718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Stephanie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N. Histed,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ru-RU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Monica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Deshmukh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Rinat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Masamed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Cecilia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M. Jude,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endParaRPr lang="en-US" sz="1000" kern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Shaden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Mohammad,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Maitraya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K. Patel,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1,2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4766" y="6299577"/>
            <a:ext cx="745282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en-US" sz="1000" dirty="0">
                <a:latin typeface="Tahoma"/>
                <a:cs typeface="Tahoma"/>
              </a:rPr>
              <a:t>RSNA 2015 Educational Exhibit: OB144-ED-X, Certificate of Merit Award Winner </a:t>
            </a:r>
          </a:p>
          <a:p>
            <a:endParaRPr lang="en-US" sz="8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5151" y="1604912"/>
            <a:ext cx="8192278" cy="2330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Внематочная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беременность: руководство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принятию правильных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Часть 2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892" y="97003"/>
            <a:ext cx="8469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dirty="0" err="1">
                <a:cs typeface="Calibri" panose="020F0502020204030204" pitchFamily="34" charset="0"/>
              </a:rPr>
              <a:t>Войно-Ясенецкого</a:t>
            </a:r>
            <a:r>
              <a:rPr lang="ru-RU" altLang="ru-RU" dirty="0"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dirty="0">
                <a:cs typeface="Calibri" panose="020F0502020204030204" pitchFamily="34" charset="0"/>
              </a:rPr>
            </a:br>
            <a:r>
              <a:rPr lang="ru-RU" altLang="ru-RU" dirty="0"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1588" y="5472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r>
              <a:rPr lang="ru-RU" dirty="0">
                <a:cs typeface="Calibri" panose="020F0502020204030204" pitchFamily="34" charset="0"/>
              </a:rPr>
              <a:t>Ординатор </a:t>
            </a:r>
            <a:r>
              <a:rPr lang="ru-RU" dirty="0" smtClean="0">
                <a:cs typeface="Calibri" panose="020F0502020204030204" pitchFamily="34" charset="0"/>
              </a:rPr>
              <a:t>2 </a:t>
            </a:r>
            <a:r>
              <a:rPr lang="ru-RU" dirty="0">
                <a:cs typeface="Calibri" panose="020F0502020204030204" pitchFamily="34" charset="0"/>
              </a:rPr>
              <a:t>года обучения </a:t>
            </a:r>
          </a:p>
          <a:p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r>
              <a:rPr lang="ru-RU" dirty="0">
                <a:cs typeface="Calibri" panose="020F0502020204030204" pitchFamily="34" charset="0"/>
              </a:rPr>
              <a:t>Николаева Анастасия Игоревна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3933787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285954"/>
            <a:ext cx="8229600" cy="171332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Выжидательная тактика не </a:t>
            </a:r>
            <a:r>
              <a:rPr lang="ru-RU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рекомендуется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Высокий риск разрыва плодного яйца и экстренной </a:t>
            </a:r>
            <a:r>
              <a:rPr lang="ru-RU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гистерэктомии</a:t>
            </a:r>
            <a:r>
              <a:rPr lang="ru-RU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 первом триместре.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 несвоевременной диагностике (прогрессирование беременности) - </a:t>
            </a:r>
            <a:r>
              <a:rPr lang="ru-RU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требуется </a:t>
            </a:r>
            <a:r>
              <a:rPr lang="ru-RU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гистерэктомия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.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0" y="15590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endParaRPr lang="ru-RU" sz="2400" b="1" dirty="0" smtClean="0">
              <a:latin typeface="Tahoma"/>
              <a:cs typeface="Tahoma"/>
            </a:endParaRPr>
          </a:p>
          <a:p>
            <a:pPr algn="ctr"/>
            <a:r>
              <a:rPr lang="ru-RU" sz="2000" b="1" dirty="0" smtClean="0">
                <a:latin typeface="Tahoma"/>
                <a:cs typeface="Tahoma"/>
              </a:rPr>
              <a:t>Пример </a:t>
            </a:r>
            <a:r>
              <a:rPr lang="ru-RU" sz="2000" b="1" dirty="0">
                <a:latin typeface="Tahoma"/>
                <a:cs typeface="Tahoma"/>
              </a:rPr>
              <a:t>3. Внематочная беременность в послеоперационном рубце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latin typeface="Tahoma"/>
              <a:cs typeface="Tahoma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09" y="3525353"/>
            <a:ext cx="2941911" cy="3214128"/>
          </a:xfrm>
          <a:prstGeom prst="rect">
            <a:avLst/>
          </a:prstGeom>
        </p:spPr>
      </p:pic>
      <p:pic>
        <p:nvPicPr>
          <p:cNvPr id="18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244" y="3525353"/>
            <a:ext cx="4279568" cy="3214128"/>
          </a:xfr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19812" y="3544756"/>
            <a:ext cx="1708338" cy="30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ru-RU" sz="1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/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Визуализируется  плодное яйцо по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сформированному рубцу после КС.</a:t>
            </a:r>
          </a:p>
          <a:p>
            <a:pPr marL="0" marR="0"/>
            <a:endParaRPr lang="ru-RU" sz="1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Истончение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передней стенки матки в месте прикрепления плодного яйца</a:t>
            </a:r>
            <a:endParaRPr lang="en-US" sz="1400" dirty="0"/>
          </a:p>
          <a:p>
            <a:pPr marL="0" marR="0"/>
            <a:endParaRPr lang="en-CA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6090249"/>
            <a:ext cx="405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5113" y="609024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46771" y="4179585"/>
            <a:ext cx="403741" cy="4519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3135319"/>
            <a:ext cx="9088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МРТ  с контрастным усилением 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саггитальной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(А) и аксиальной (В)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плоскостях.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55950"/>
            <a:ext cx="9144000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/>
            </a:r>
            <a:br>
              <a:rPr lang="en-US" b="1" dirty="0" smtClean="0">
                <a:latin typeface="Tahoma"/>
                <a:cs typeface="Tahoma"/>
              </a:rPr>
            </a:br>
            <a:r>
              <a:rPr lang="ru-RU" sz="2400" b="1" dirty="0" smtClean="0">
                <a:latin typeface="Tahoma"/>
                <a:cs typeface="Tahoma"/>
              </a:rPr>
              <a:t>Пример </a:t>
            </a:r>
            <a:r>
              <a:rPr lang="ru-RU" sz="2400" b="1" dirty="0">
                <a:latin typeface="Tahoma"/>
                <a:cs typeface="Tahoma"/>
              </a:rPr>
              <a:t>4. Шеечная </a:t>
            </a:r>
            <a:r>
              <a:rPr lang="ru-RU" sz="2400" b="1" dirty="0" err="1">
                <a:latin typeface="Tahoma"/>
                <a:cs typeface="Tahoma"/>
              </a:rPr>
              <a:t>беременность.ТВУЗИ</a:t>
            </a:r>
            <a:r>
              <a:rPr lang="ru-RU" sz="2400" b="1" dirty="0">
                <a:latin typeface="Tahoma"/>
                <a:cs typeface="Tahoma"/>
              </a:rPr>
              <a:t>. В-режим.</a:t>
            </a:r>
            <a:r>
              <a:rPr lang="ru-RU" b="1" dirty="0">
                <a:latin typeface="Tahoma"/>
                <a:cs typeface="Tahoma"/>
              </a:rPr>
              <a:t/>
            </a:r>
            <a:br>
              <a:rPr lang="ru-RU" b="1" dirty="0">
                <a:latin typeface="Tahoma"/>
                <a:cs typeface="Tahoma"/>
              </a:rPr>
            </a:br>
            <a:endParaRPr lang="en-US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20306" y="1165821"/>
            <a:ext cx="8229601" cy="3840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25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лет. Последняя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менструация 5 недель 3 дня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назад.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4350" y="6376586"/>
            <a:ext cx="8192708" cy="4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Имплантация плодного яйца  в цервикальный канал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(стрелка и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пунктирная линия)</a:t>
            </a:r>
          </a:p>
          <a:p>
            <a:pPr eaLnBrk="1" hangingPunct="1"/>
            <a:endParaRPr lang="en-US" sz="12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350" y="1522332"/>
            <a:ext cx="8192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Шеечная беременность – это редкая форма эктопической беременности, которая характеризуется имплантацией оплодотворенной яйцеклетки в цервикальном канале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Данная форма внематочной беременности ассоциируется с высоким риском развития массивных кровотечений из сосудов шейки матки.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 шеечной беременности составляет 0,1 - 0,4% по отношению ко всем видам внематочных беременностей.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4" y="3331128"/>
            <a:ext cx="8101124" cy="291311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094961" y="3033048"/>
            <a:ext cx="0" cy="4519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6533" y="5780521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0360" y="5780521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1" y="35193"/>
            <a:ext cx="9144001" cy="1042416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sz="2000" b="1" dirty="0">
                <a:latin typeface="Tahoma"/>
                <a:cs typeface="Tahoma"/>
              </a:rPr>
              <a:t/>
            </a:r>
            <a:br>
              <a:rPr lang="en-US" sz="2000" b="1" dirty="0">
                <a:latin typeface="Tahoma"/>
                <a:cs typeface="Tahoma"/>
              </a:rPr>
            </a:br>
            <a:r>
              <a:rPr lang="ru-RU" sz="2400" b="1" dirty="0">
                <a:latin typeface="Tahoma"/>
                <a:cs typeface="Tahoma"/>
              </a:rPr>
              <a:t>Пример 4. Шеечная </a:t>
            </a:r>
            <a:r>
              <a:rPr lang="ru-RU" sz="2400" b="1" dirty="0" err="1" smtClean="0">
                <a:latin typeface="Tahoma"/>
                <a:cs typeface="Tahoma"/>
              </a:rPr>
              <a:t>беременность.ТВУЗИ</a:t>
            </a:r>
            <a:r>
              <a:rPr lang="ru-RU" sz="2400" b="1" dirty="0">
                <a:latin typeface="Tahoma"/>
                <a:cs typeface="Tahoma"/>
              </a:rPr>
              <a:t>. В-режим.</a:t>
            </a:r>
            <a:r>
              <a:rPr lang="ru-RU" sz="2000" b="1" dirty="0">
                <a:latin typeface="Tahoma"/>
                <a:cs typeface="Tahoma"/>
              </a:rPr>
              <a:t/>
            </a:r>
            <a:br>
              <a:rPr lang="ru-RU" sz="2000" b="1" dirty="0">
                <a:latin typeface="Tahoma"/>
                <a:cs typeface="Tahoma"/>
              </a:rPr>
            </a:b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7891" y="1077609"/>
            <a:ext cx="8712679" cy="11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УЗ-признаками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шеечной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беременности: </a:t>
            </a:r>
          </a:p>
          <a:p>
            <a:pPr algn="ctr" eaLnBrk="1" hangingPunct="1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цервикальном канале визуализируется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анэхогенное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образование, окруженное ободком из ворсинчатого хориона (плодное яйцо или эмбрион) ниже уровня внутреннего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зева.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Выраженное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шейки матки при незначительном изменении размеров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тела матки.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Отрицательный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 «скольжения»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трансвагинальном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ультразвуковом исследовании, когда при надавливании на шейку матки датчиком плодное яйцо не смещается по цервикальному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каналу).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0" y="4006663"/>
            <a:ext cx="3913640" cy="271515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514553" y="1825294"/>
            <a:ext cx="532716" cy="49367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>
            <a:off x="3047269" y="3924032"/>
            <a:ext cx="532716" cy="49367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01952" y="4195772"/>
            <a:ext cx="3939702" cy="2336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Плодное яйцо (стрелка), 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имплантировано в цервикальный канал.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</a:t>
            </a:r>
          </a:p>
          <a:p>
            <a:pPr algn="ctr" eaLnBrk="1" hangingPunct="1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Матка имеет форму песочных часов</a:t>
            </a:r>
          </a:p>
        </p:txBody>
      </p:sp>
    </p:spTree>
    <p:extLst>
      <p:ext uri="{BB962C8B-B14F-4D97-AF65-F5344CB8AC3E}">
        <p14:creationId xmlns:p14="http://schemas.microsoft.com/office/powerpoint/2010/main" val="9272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4313208" y="3591568"/>
            <a:ext cx="4665170" cy="28663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/>
                <a:cs typeface="Tahoma"/>
              </a:rPr>
              <a:t>Результаты </a:t>
            </a:r>
            <a:r>
              <a:rPr lang="ru-RU" sz="1600" b="1" dirty="0" smtClean="0">
                <a:solidFill>
                  <a:srgbClr val="000000"/>
                </a:solidFill>
                <a:latin typeface="Tahoma"/>
                <a:cs typeface="Tahoma"/>
              </a:rPr>
              <a:t>УЗИ: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b="1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Матка </a:t>
            </a: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в форме песочных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часов.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Размер шейки </a:t>
            </a: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матки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больше тела матки.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Неизмененный эндометрий.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Плодное яйцо </a:t>
            </a: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и сердечная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деятельность эмбриона </a:t>
            </a: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в цервикальном канале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0" y="114616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200" b="1" dirty="0">
                <a:latin typeface="Tahoma"/>
                <a:cs typeface="Tahoma"/>
              </a:rPr>
              <a:t/>
            </a:r>
            <a:br>
              <a:rPr lang="en-US" sz="2200" b="1" dirty="0">
                <a:latin typeface="Tahoma"/>
                <a:cs typeface="Tahoma"/>
              </a:rPr>
            </a:br>
            <a:r>
              <a:rPr lang="ru-RU" sz="2200" b="1" dirty="0">
                <a:latin typeface="Tahoma"/>
                <a:cs typeface="Tahoma"/>
              </a:rPr>
              <a:t>Пример 4. Шеечная </a:t>
            </a:r>
            <a:r>
              <a:rPr lang="ru-RU" sz="2200" b="1" dirty="0" err="1" smtClean="0">
                <a:latin typeface="Tahoma"/>
                <a:cs typeface="Tahoma"/>
              </a:rPr>
              <a:t>беременность.ТВУЗИ</a:t>
            </a:r>
            <a:r>
              <a:rPr lang="ru-RU" sz="2200" b="1" dirty="0">
                <a:latin typeface="Tahoma"/>
                <a:cs typeface="Tahoma"/>
              </a:rPr>
              <a:t>. В-режим.</a:t>
            </a:r>
            <a:r>
              <a:rPr lang="ru-RU" sz="2000" b="1" dirty="0">
                <a:latin typeface="Tahoma"/>
                <a:cs typeface="Tahoma"/>
              </a:rPr>
              <a:t/>
            </a:r>
            <a:br>
              <a:rPr lang="ru-RU" sz="2000" b="1" dirty="0">
                <a:latin typeface="Tahoma"/>
                <a:cs typeface="Tahoma"/>
              </a:rPr>
            </a:br>
            <a:endParaRPr lang="en-US" sz="1800" b="1" dirty="0">
              <a:latin typeface="Tahoma"/>
              <a:cs typeface="Tahom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3208" y="952265"/>
            <a:ext cx="4665170" cy="23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ru-RU" sz="16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А.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/>
                <a:cs typeface="Tahoma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Шеечная беременность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(До медикаментозной терапии по поводу прерывания беременности).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Плодное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яйцо (стрелка),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имплантировано в цервикальный канал.</a:t>
            </a:r>
          </a:p>
          <a:p>
            <a:pPr marL="0" marR="0"/>
            <a:endParaRPr lang="ru-RU" sz="16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В. Результаты инъекции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хлорида калия и </a:t>
            </a:r>
            <a:r>
              <a:rPr lang="ru-RU" sz="1600" dirty="0" err="1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метотрексата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в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плодный мешок.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Дегенерация плода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.</a:t>
            </a:r>
            <a:r>
              <a:rPr lang="en-US" sz="1600" dirty="0">
                <a:effectLst/>
                <a:latin typeface="Tahoma"/>
                <a:ea typeface="ＭＳ 明朝"/>
                <a:cs typeface="Tahoma"/>
              </a:rPr>
              <a:t> </a:t>
            </a:r>
            <a:endParaRPr lang="en-CA" sz="1600" dirty="0">
              <a:effectLst/>
              <a:latin typeface="Tahoma"/>
              <a:ea typeface="ＭＳ 明朝"/>
              <a:cs typeface="Tahom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017" y="1335123"/>
            <a:ext cx="4085787" cy="5262664"/>
            <a:chOff x="4610154" y="1455271"/>
            <a:chExt cx="3318628" cy="46515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54" y="1455271"/>
              <a:ext cx="3318628" cy="465159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07476" y="3794296"/>
              <a:ext cx="535631" cy="613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4693" y="331196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217" y="3450460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217" y="613612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58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813881" y="1282538"/>
            <a:ext cx="7639455" cy="20354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https://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pubs.rsna.org/do/10.1148/rg.2016160080.pres/full</a:t>
            </a: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6635" y="169672"/>
            <a:ext cx="8207118" cy="9377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b="1" dirty="0">
                <a:latin typeface="Tahoma"/>
                <a:cs typeface="Tahoma"/>
              </a:rPr>
              <a:t>Suggested Readings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3029" y="2485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 bwMode="auto">
          <a:xfrm>
            <a:off x="525651" y="1509476"/>
            <a:ext cx="8207118" cy="17617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Продолжение следует..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78" y="3462009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0416" y="1890454"/>
            <a:ext cx="1720704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90453"/>
            <a:ext cx="3431324" cy="260604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8694" y="0"/>
            <a:ext cx="8228105" cy="1344168"/>
          </a:xfrm>
          <a:solidFill>
            <a:schemeClr val="accent1"/>
          </a:solidFill>
        </p:spPr>
        <p:txBody>
          <a:bodyPr anchor="ctr"/>
          <a:lstStyle/>
          <a:p>
            <a:pPr lvl="0" algn="ctr" defTabSz="457200" eaLnBrk="1" hangingPunct="1"/>
            <a:r>
              <a:rPr lang="ru-RU" sz="2400" b="1" kern="1200" dirty="0">
                <a:latin typeface="Tahoma"/>
                <a:ea typeface="ＭＳ Ｐゴシック" pitchFamily="-84" charset="-128"/>
                <a:cs typeface="Tahoma"/>
              </a:rPr>
              <a:t>Пример 2.</a:t>
            </a:r>
            <a:br>
              <a:rPr lang="ru-RU" sz="2400" b="1" kern="1200" dirty="0">
                <a:latin typeface="Tahoma"/>
                <a:ea typeface="ＭＳ Ｐゴシック" pitchFamily="-84" charset="-128"/>
                <a:cs typeface="Tahoma"/>
              </a:rPr>
            </a:br>
            <a:r>
              <a:rPr lang="ru-RU" sz="2400" b="1" kern="1200" dirty="0">
                <a:latin typeface="Tahoma"/>
                <a:ea typeface="ＭＳ Ｐゴシック" pitchFamily="-84" charset="-128"/>
                <a:cs typeface="Tahoma"/>
              </a:rPr>
              <a:t>Интерстициальная внематочная беременность</a:t>
            </a:r>
            <a:endParaRPr lang="en-US" sz="2400" b="1" kern="1200" dirty="0">
              <a:latin typeface="Tahoma"/>
              <a:ea typeface="ＭＳ Ｐゴシック" pitchFamily="-84" charset="-128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1" y="1430733"/>
            <a:ext cx="8229600" cy="3840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t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35 лет. Маточное кровотечение. Срок беременности – 10 недель.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457200" y="4619399"/>
            <a:ext cx="8229600" cy="17986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 каком расположении эктопической беременности наиболее высокий риск маточного кровотечения?</a:t>
            </a:r>
            <a:endParaRPr lang="en-US" sz="1600" b="1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Труба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Шейка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матки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Рубец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после проведения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кесарева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сечения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Интерстициальный отдел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5417" y="2053371"/>
            <a:ext cx="3277094" cy="28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ТВУЗИ. В-режим.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Плодное яйцо располагается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интерстициальном отделе маточной трубы.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Уменьшение толщины </a:t>
            </a:r>
            <a:r>
              <a:rPr lang="ru-RU" sz="15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миометрия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 3</a:t>
            </a:r>
            <a:r>
              <a:rPr lang="en-US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УЗИ.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Плодное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яйцо визуализируется в проекции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левого трубного угла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матки, деформируя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 контур</a:t>
            </a:r>
            <a:endParaRPr lang="ru-RU" sz="15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1244608" y="3250943"/>
            <a:ext cx="301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charset="0"/>
                <a:ea typeface="ＭＳ 明朝" charset="0"/>
                <a:cs typeface="ＭＳ 明朝" charset="0"/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3656" y="3580373"/>
            <a:ext cx="863298" cy="424556"/>
          </a:xfrm>
          <a:custGeom>
            <a:avLst/>
            <a:gdLst>
              <a:gd name="connsiteX0" fmla="*/ 0 w 863298"/>
              <a:gd name="connsiteY0" fmla="*/ 0 h 424556"/>
              <a:gd name="connsiteX1" fmla="*/ 17837 w 863298"/>
              <a:gd name="connsiteY1" fmla="*/ 10703 h 424556"/>
              <a:gd name="connsiteX2" fmla="*/ 28539 w 863298"/>
              <a:gd name="connsiteY2" fmla="*/ 17838 h 424556"/>
              <a:gd name="connsiteX3" fmla="*/ 49943 w 863298"/>
              <a:gd name="connsiteY3" fmla="*/ 24973 h 424556"/>
              <a:gd name="connsiteX4" fmla="*/ 71347 w 863298"/>
              <a:gd name="connsiteY4" fmla="*/ 42810 h 424556"/>
              <a:gd name="connsiteX5" fmla="*/ 82049 w 863298"/>
              <a:gd name="connsiteY5" fmla="*/ 49945 h 424556"/>
              <a:gd name="connsiteX6" fmla="*/ 89184 w 863298"/>
              <a:gd name="connsiteY6" fmla="*/ 60647 h 424556"/>
              <a:gd name="connsiteX7" fmla="*/ 99886 w 863298"/>
              <a:gd name="connsiteY7" fmla="*/ 64215 h 424556"/>
              <a:gd name="connsiteX8" fmla="*/ 114155 w 863298"/>
              <a:gd name="connsiteY8" fmla="*/ 85620 h 424556"/>
              <a:gd name="connsiteX9" fmla="*/ 121290 w 863298"/>
              <a:gd name="connsiteY9" fmla="*/ 96322 h 424556"/>
              <a:gd name="connsiteX10" fmla="*/ 128424 w 863298"/>
              <a:gd name="connsiteY10" fmla="*/ 107024 h 424556"/>
              <a:gd name="connsiteX11" fmla="*/ 139126 w 863298"/>
              <a:gd name="connsiteY11" fmla="*/ 110592 h 424556"/>
              <a:gd name="connsiteX12" fmla="*/ 156963 w 863298"/>
              <a:gd name="connsiteY12" fmla="*/ 128429 h 424556"/>
              <a:gd name="connsiteX13" fmla="*/ 167665 w 863298"/>
              <a:gd name="connsiteY13" fmla="*/ 139131 h 424556"/>
              <a:gd name="connsiteX14" fmla="*/ 189069 w 863298"/>
              <a:gd name="connsiteY14" fmla="*/ 153401 h 424556"/>
              <a:gd name="connsiteX15" fmla="*/ 210473 w 863298"/>
              <a:gd name="connsiteY15" fmla="*/ 171239 h 424556"/>
              <a:gd name="connsiteX16" fmla="*/ 231877 w 863298"/>
              <a:gd name="connsiteY16" fmla="*/ 189076 h 424556"/>
              <a:gd name="connsiteX17" fmla="*/ 239012 w 863298"/>
              <a:gd name="connsiteY17" fmla="*/ 199778 h 424556"/>
              <a:gd name="connsiteX18" fmla="*/ 260416 w 863298"/>
              <a:gd name="connsiteY18" fmla="*/ 206913 h 424556"/>
              <a:gd name="connsiteX19" fmla="*/ 263984 w 863298"/>
              <a:gd name="connsiteY19" fmla="*/ 217616 h 424556"/>
              <a:gd name="connsiteX20" fmla="*/ 274686 w 863298"/>
              <a:gd name="connsiteY20" fmla="*/ 221183 h 424556"/>
              <a:gd name="connsiteX21" fmla="*/ 299657 w 863298"/>
              <a:gd name="connsiteY21" fmla="*/ 231885 h 424556"/>
              <a:gd name="connsiteX22" fmla="*/ 331763 w 863298"/>
              <a:gd name="connsiteY22" fmla="*/ 256858 h 424556"/>
              <a:gd name="connsiteX23" fmla="*/ 342465 w 863298"/>
              <a:gd name="connsiteY23" fmla="*/ 263993 h 424556"/>
              <a:gd name="connsiteX24" fmla="*/ 353167 w 863298"/>
              <a:gd name="connsiteY24" fmla="*/ 271128 h 424556"/>
              <a:gd name="connsiteX25" fmla="*/ 363869 w 863298"/>
              <a:gd name="connsiteY25" fmla="*/ 274695 h 424556"/>
              <a:gd name="connsiteX26" fmla="*/ 403110 w 863298"/>
              <a:gd name="connsiteY26" fmla="*/ 296100 h 424556"/>
              <a:gd name="connsiteX27" fmla="*/ 424514 w 863298"/>
              <a:gd name="connsiteY27" fmla="*/ 303235 h 424556"/>
              <a:gd name="connsiteX28" fmla="*/ 435216 w 863298"/>
              <a:gd name="connsiteY28" fmla="*/ 306802 h 424556"/>
              <a:gd name="connsiteX29" fmla="*/ 456620 w 863298"/>
              <a:gd name="connsiteY29" fmla="*/ 310370 h 424556"/>
              <a:gd name="connsiteX30" fmla="*/ 467322 w 863298"/>
              <a:gd name="connsiteY30" fmla="*/ 317505 h 424556"/>
              <a:gd name="connsiteX31" fmla="*/ 485159 w 863298"/>
              <a:gd name="connsiteY31" fmla="*/ 321072 h 424556"/>
              <a:gd name="connsiteX32" fmla="*/ 499428 w 863298"/>
              <a:gd name="connsiteY32" fmla="*/ 324640 h 424556"/>
              <a:gd name="connsiteX33" fmla="*/ 520833 w 863298"/>
              <a:gd name="connsiteY33" fmla="*/ 331774 h 424556"/>
              <a:gd name="connsiteX34" fmla="*/ 531535 w 863298"/>
              <a:gd name="connsiteY34" fmla="*/ 335342 h 424556"/>
              <a:gd name="connsiteX35" fmla="*/ 545804 w 863298"/>
              <a:gd name="connsiteY35" fmla="*/ 338909 h 424556"/>
              <a:gd name="connsiteX36" fmla="*/ 563641 w 863298"/>
              <a:gd name="connsiteY36" fmla="*/ 342477 h 424556"/>
              <a:gd name="connsiteX37" fmla="*/ 574343 w 863298"/>
              <a:gd name="connsiteY37" fmla="*/ 346044 h 424556"/>
              <a:gd name="connsiteX38" fmla="*/ 588612 w 863298"/>
              <a:gd name="connsiteY38" fmla="*/ 349612 h 424556"/>
              <a:gd name="connsiteX39" fmla="*/ 627853 w 863298"/>
              <a:gd name="connsiteY39" fmla="*/ 360314 h 424556"/>
              <a:gd name="connsiteX40" fmla="*/ 667094 w 863298"/>
              <a:gd name="connsiteY40" fmla="*/ 367449 h 424556"/>
              <a:gd name="connsiteX41" fmla="*/ 677796 w 863298"/>
              <a:gd name="connsiteY41" fmla="*/ 371017 h 424556"/>
              <a:gd name="connsiteX42" fmla="*/ 702767 w 863298"/>
              <a:gd name="connsiteY42" fmla="*/ 381719 h 424556"/>
              <a:gd name="connsiteX43" fmla="*/ 752710 w 863298"/>
              <a:gd name="connsiteY43" fmla="*/ 392421 h 424556"/>
              <a:gd name="connsiteX44" fmla="*/ 774114 w 863298"/>
              <a:gd name="connsiteY44" fmla="*/ 399556 h 424556"/>
              <a:gd name="connsiteX45" fmla="*/ 795518 w 863298"/>
              <a:gd name="connsiteY45" fmla="*/ 406691 h 424556"/>
              <a:gd name="connsiteX46" fmla="*/ 809788 w 863298"/>
              <a:gd name="connsiteY46" fmla="*/ 410259 h 424556"/>
              <a:gd name="connsiteX47" fmla="*/ 820490 w 863298"/>
              <a:gd name="connsiteY47" fmla="*/ 417394 h 424556"/>
              <a:gd name="connsiteX48" fmla="*/ 831192 w 863298"/>
              <a:gd name="connsiteY48" fmla="*/ 420961 h 424556"/>
              <a:gd name="connsiteX49" fmla="*/ 863298 w 863298"/>
              <a:gd name="connsiteY49" fmla="*/ 424528 h 4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63298" h="424556">
                <a:moveTo>
                  <a:pt x="0" y="0"/>
                </a:moveTo>
                <a:cubicBezTo>
                  <a:pt x="5946" y="3568"/>
                  <a:pt x="11957" y="7028"/>
                  <a:pt x="17837" y="10703"/>
                </a:cubicBezTo>
                <a:cubicBezTo>
                  <a:pt x="21473" y="12975"/>
                  <a:pt x="24621" y="16097"/>
                  <a:pt x="28539" y="17838"/>
                </a:cubicBezTo>
                <a:cubicBezTo>
                  <a:pt x="35411" y="20893"/>
                  <a:pt x="43686" y="20801"/>
                  <a:pt x="49943" y="24973"/>
                </a:cubicBezTo>
                <a:cubicBezTo>
                  <a:pt x="76514" y="42688"/>
                  <a:pt x="43880" y="19920"/>
                  <a:pt x="71347" y="42810"/>
                </a:cubicBezTo>
                <a:cubicBezTo>
                  <a:pt x="74641" y="45555"/>
                  <a:pt x="78482" y="47567"/>
                  <a:pt x="82049" y="49945"/>
                </a:cubicBezTo>
                <a:cubicBezTo>
                  <a:pt x="84427" y="53512"/>
                  <a:pt x="85836" y="57969"/>
                  <a:pt x="89184" y="60647"/>
                </a:cubicBezTo>
                <a:cubicBezTo>
                  <a:pt x="92120" y="62996"/>
                  <a:pt x="97227" y="61556"/>
                  <a:pt x="99886" y="64215"/>
                </a:cubicBezTo>
                <a:cubicBezTo>
                  <a:pt x="105949" y="70279"/>
                  <a:pt x="109399" y="78485"/>
                  <a:pt x="114155" y="85620"/>
                </a:cubicBezTo>
                <a:lnTo>
                  <a:pt x="121290" y="96322"/>
                </a:lnTo>
                <a:cubicBezTo>
                  <a:pt x="123668" y="99889"/>
                  <a:pt x="124357" y="105668"/>
                  <a:pt x="128424" y="107024"/>
                </a:cubicBezTo>
                <a:lnTo>
                  <a:pt x="139126" y="110592"/>
                </a:lnTo>
                <a:cubicBezTo>
                  <a:pt x="152207" y="130212"/>
                  <a:pt x="139126" y="113565"/>
                  <a:pt x="156963" y="128429"/>
                </a:cubicBezTo>
                <a:cubicBezTo>
                  <a:pt x="160839" y="131659"/>
                  <a:pt x="163683" y="136034"/>
                  <a:pt x="167665" y="139131"/>
                </a:cubicBezTo>
                <a:cubicBezTo>
                  <a:pt x="174434" y="144396"/>
                  <a:pt x="183006" y="147337"/>
                  <a:pt x="189069" y="153401"/>
                </a:cubicBezTo>
                <a:cubicBezTo>
                  <a:pt x="220326" y="184661"/>
                  <a:pt x="180682" y="146412"/>
                  <a:pt x="210473" y="171239"/>
                </a:cubicBezTo>
                <a:cubicBezTo>
                  <a:pt x="237940" y="194129"/>
                  <a:pt x="205306" y="171361"/>
                  <a:pt x="231877" y="189076"/>
                </a:cubicBezTo>
                <a:cubicBezTo>
                  <a:pt x="234255" y="192643"/>
                  <a:pt x="235376" y="197506"/>
                  <a:pt x="239012" y="199778"/>
                </a:cubicBezTo>
                <a:cubicBezTo>
                  <a:pt x="245389" y="203764"/>
                  <a:pt x="260416" y="206913"/>
                  <a:pt x="260416" y="206913"/>
                </a:cubicBezTo>
                <a:cubicBezTo>
                  <a:pt x="261605" y="210481"/>
                  <a:pt x="261325" y="214957"/>
                  <a:pt x="263984" y="217616"/>
                </a:cubicBezTo>
                <a:cubicBezTo>
                  <a:pt x="266643" y="220275"/>
                  <a:pt x="271230" y="219702"/>
                  <a:pt x="274686" y="221183"/>
                </a:cubicBezTo>
                <a:cubicBezTo>
                  <a:pt x="305543" y="234407"/>
                  <a:pt x="274559" y="223520"/>
                  <a:pt x="299657" y="231885"/>
                </a:cubicBezTo>
                <a:cubicBezTo>
                  <a:pt x="316422" y="248652"/>
                  <a:pt x="306161" y="239789"/>
                  <a:pt x="331763" y="256858"/>
                </a:cubicBezTo>
                <a:lnTo>
                  <a:pt x="342465" y="263993"/>
                </a:lnTo>
                <a:cubicBezTo>
                  <a:pt x="346032" y="266371"/>
                  <a:pt x="349100" y="269772"/>
                  <a:pt x="353167" y="271128"/>
                </a:cubicBezTo>
                <a:lnTo>
                  <a:pt x="363869" y="274695"/>
                </a:lnTo>
                <a:cubicBezTo>
                  <a:pt x="376896" y="283380"/>
                  <a:pt x="386923" y="290704"/>
                  <a:pt x="403110" y="296100"/>
                </a:cubicBezTo>
                <a:lnTo>
                  <a:pt x="424514" y="303235"/>
                </a:lnTo>
                <a:cubicBezTo>
                  <a:pt x="428081" y="304424"/>
                  <a:pt x="431507" y="306184"/>
                  <a:pt x="435216" y="306802"/>
                </a:cubicBezTo>
                <a:lnTo>
                  <a:pt x="456620" y="310370"/>
                </a:lnTo>
                <a:cubicBezTo>
                  <a:pt x="460187" y="312748"/>
                  <a:pt x="463308" y="316000"/>
                  <a:pt x="467322" y="317505"/>
                </a:cubicBezTo>
                <a:cubicBezTo>
                  <a:pt x="472999" y="319634"/>
                  <a:pt x="479240" y="319757"/>
                  <a:pt x="485159" y="321072"/>
                </a:cubicBezTo>
                <a:cubicBezTo>
                  <a:pt x="489945" y="322136"/>
                  <a:pt x="494732" y="323231"/>
                  <a:pt x="499428" y="324640"/>
                </a:cubicBezTo>
                <a:cubicBezTo>
                  <a:pt x="506632" y="326801"/>
                  <a:pt x="513698" y="329396"/>
                  <a:pt x="520833" y="331774"/>
                </a:cubicBezTo>
                <a:cubicBezTo>
                  <a:pt x="524400" y="332963"/>
                  <a:pt x="527887" y="334430"/>
                  <a:pt x="531535" y="335342"/>
                </a:cubicBezTo>
                <a:cubicBezTo>
                  <a:pt x="536291" y="336531"/>
                  <a:pt x="541018" y="337845"/>
                  <a:pt x="545804" y="338909"/>
                </a:cubicBezTo>
                <a:cubicBezTo>
                  <a:pt x="551723" y="340224"/>
                  <a:pt x="557759" y="341006"/>
                  <a:pt x="563641" y="342477"/>
                </a:cubicBezTo>
                <a:cubicBezTo>
                  <a:pt x="567289" y="343389"/>
                  <a:pt x="570727" y="345011"/>
                  <a:pt x="574343" y="346044"/>
                </a:cubicBezTo>
                <a:cubicBezTo>
                  <a:pt x="579057" y="347391"/>
                  <a:pt x="583898" y="348265"/>
                  <a:pt x="588612" y="349612"/>
                </a:cubicBezTo>
                <a:cubicBezTo>
                  <a:pt x="606023" y="354587"/>
                  <a:pt x="602431" y="356682"/>
                  <a:pt x="627853" y="360314"/>
                </a:cubicBezTo>
                <a:cubicBezTo>
                  <a:pt x="648050" y="363200"/>
                  <a:pt x="650281" y="362645"/>
                  <a:pt x="667094" y="367449"/>
                </a:cubicBezTo>
                <a:cubicBezTo>
                  <a:pt x="670710" y="368482"/>
                  <a:pt x="674340" y="369536"/>
                  <a:pt x="677796" y="371017"/>
                </a:cubicBezTo>
                <a:cubicBezTo>
                  <a:pt x="690240" y="376350"/>
                  <a:pt x="690689" y="378932"/>
                  <a:pt x="702767" y="381719"/>
                </a:cubicBezTo>
                <a:cubicBezTo>
                  <a:pt x="714715" y="384476"/>
                  <a:pt x="738212" y="388072"/>
                  <a:pt x="752710" y="392421"/>
                </a:cubicBezTo>
                <a:cubicBezTo>
                  <a:pt x="759913" y="394582"/>
                  <a:pt x="766979" y="397178"/>
                  <a:pt x="774114" y="399556"/>
                </a:cubicBezTo>
                <a:cubicBezTo>
                  <a:pt x="781249" y="401934"/>
                  <a:pt x="788222" y="404867"/>
                  <a:pt x="795518" y="406691"/>
                </a:cubicBezTo>
                <a:lnTo>
                  <a:pt x="809788" y="410259"/>
                </a:lnTo>
                <a:cubicBezTo>
                  <a:pt x="813355" y="412637"/>
                  <a:pt x="816655" y="415477"/>
                  <a:pt x="820490" y="417394"/>
                </a:cubicBezTo>
                <a:cubicBezTo>
                  <a:pt x="823853" y="419076"/>
                  <a:pt x="827521" y="420145"/>
                  <a:pt x="831192" y="420961"/>
                </a:cubicBezTo>
                <a:cubicBezTo>
                  <a:pt x="849884" y="425114"/>
                  <a:pt x="848436" y="424528"/>
                  <a:pt x="863298" y="424528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2912" y="3569742"/>
            <a:ext cx="614728" cy="307257"/>
          </a:xfrm>
          <a:custGeom>
            <a:avLst/>
            <a:gdLst>
              <a:gd name="connsiteX0" fmla="*/ 0 w 638554"/>
              <a:gd name="connsiteY0" fmla="*/ 0 h 307257"/>
              <a:gd name="connsiteX1" fmla="*/ 28538 w 638554"/>
              <a:gd name="connsiteY1" fmla="*/ 35674 h 307257"/>
              <a:gd name="connsiteX2" fmla="*/ 35673 w 638554"/>
              <a:gd name="connsiteY2" fmla="*/ 46377 h 307257"/>
              <a:gd name="connsiteX3" fmla="*/ 46375 w 638554"/>
              <a:gd name="connsiteY3" fmla="*/ 53512 h 307257"/>
              <a:gd name="connsiteX4" fmla="*/ 49942 w 638554"/>
              <a:gd name="connsiteY4" fmla="*/ 64214 h 307257"/>
              <a:gd name="connsiteX5" fmla="*/ 67779 w 638554"/>
              <a:gd name="connsiteY5" fmla="*/ 82051 h 307257"/>
              <a:gd name="connsiteX6" fmla="*/ 82048 w 638554"/>
              <a:gd name="connsiteY6" fmla="*/ 103456 h 307257"/>
              <a:gd name="connsiteX7" fmla="*/ 103453 w 638554"/>
              <a:gd name="connsiteY7" fmla="*/ 124861 h 307257"/>
              <a:gd name="connsiteX8" fmla="*/ 114155 w 638554"/>
              <a:gd name="connsiteY8" fmla="*/ 131996 h 307257"/>
              <a:gd name="connsiteX9" fmla="*/ 124857 w 638554"/>
              <a:gd name="connsiteY9" fmla="*/ 142698 h 307257"/>
              <a:gd name="connsiteX10" fmla="*/ 146261 w 638554"/>
              <a:gd name="connsiteY10" fmla="*/ 153401 h 307257"/>
              <a:gd name="connsiteX11" fmla="*/ 156963 w 638554"/>
              <a:gd name="connsiteY11" fmla="*/ 160535 h 307257"/>
              <a:gd name="connsiteX12" fmla="*/ 174799 w 638554"/>
              <a:gd name="connsiteY12" fmla="*/ 174805 h 307257"/>
              <a:gd name="connsiteX13" fmla="*/ 185502 w 638554"/>
              <a:gd name="connsiteY13" fmla="*/ 189075 h 307257"/>
              <a:gd name="connsiteX14" fmla="*/ 206906 w 638554"/>
              <a:gd name="connsiteY14" fmla="*/ 199778 h 307257"/>
              <a:gd name="connsiteX15" fmla="*/ 217608 w 638554"/>
              <a:gd name="connsiteY15" fmla="*/ 206912 h 307257"/>
              <a:gd name="connsiteX16" fmla="*/ 239012 w 638554"/>
              <a:gd name="connsiteY16" fmla="*/ 214047 h 307257"/>
              <a:gd name="connsiteX17" fmla="*/ 260416 w 638554"/>
              <a:gd name="connsiteY17" fmla="*/ 221182 h 307257"/>
              <a:gd name="connsiteX18" fmla="*/ 271118 w 638554"/>
              <a:gd name="connsiteY18" fmla="*/ 224750 h 307257"/>
              <a:gd name="connsiteX19" fmla="*/ 278253 w 638554"/>
              <a:gd name="connsiteY19" fmla="*/ 235452 h 307257"/>
              <a:gd name="connsiteX20" fmla="*/ 292522 w 638554"/>
              <a:gd name="connsiteY20" fmla="*/ 239020 h 307257"/>
              <a:gd name="connsiteX21" fmla="*/ 310359 w 638554"/>
              <a:gd name="connsiteY21" fmla="*/ 246155 h 307257"/>
              <a:gd name="connsiteX22" fmla="*/ 331763 w 638554"/>
              <a:gd name="connsiteY22" fmla="*/ 260424 h 307257"/>
              <a:gd name="connsiteX23" fmla="*/ 346032 w 638554"/>
              <a:gd name="connsiteY23" fmla="*/ 267559 h 307257"/>
              <a:gd name="connsiteX24" fmla="*/ 356734 w 638554"/>
              <a:gd name="connsiteY24" fmla="*/ 271127 h 307257"/>
              <a:gd name="connsiteX25" fmla="*/ 378138 w 638554"/>
              <a:gd name="connsiteY25" fmla="*/ 281829 h 307257"/>
              <a:gd name="connsiteX26" fmla="*/ 388840 w 638554"/>
              <a:gd name="connsiteY26" fmla="*/ 288964 h 307257"/>
              <a:gd name="connsiteX27" fmla="*/ 424514 w 638554"/>
              <a:gd name="connsiteY27" fmla="*/ 296099 h 307257"/>
              <a:gd name="connsiteX28" fmla="*/ 438783 w 638554"/>
              <a:gd name="connsiteY28" fmla="*/ 299666 h 307257"/>
              <a:gd name="connsiteX29" fmla="*/ 481591 w 638554"/>
              <a:gd name="connsiteY29" fmla="*/ 306801 h 307257"/>
              <a:gd name="connsiteX30" fmla="*/ 638554 w 638554"/>
              <a:gd name="connsiteY30" fmla="*/ 306801 h 30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8554" h="307257">
                <a:moveTo>
                  <a:pt x="0" y="0"/>
                </a:moveTo>
                <a:cubicBezTo>
                  <a:pt x="20108" y="32175"/>
                  <a:pt x="8502" y="22316"/>
                  <a:pt x="28538" y="35674"/>
                </a:cubicBezTo>
                <a:cubicBezTo>
                  <a:pt x="30916" y="39242"/>
                  <a:pt x="32641" y="43345"/>
                  <a:pt x="35673" y="46377"/>
                </a:cubicBezTo>
                <a:cubicBezTo>
                  <a:pt x="38705" y="49409"/>
                  <a:pt x="43697" y="50164"/>
                  <a:pt x="46375" y="53512"/>
                </a:cubicBezTo>
                <a:cubicBezTo>
                  <a:pt x="48724" y="56448"/>
                  <a:pt x="48260" y="60851"/>
                  <a:pt x="49942" y="64214"/>
                </a:cubicBezTo>
                <a:cubicBezTo>
                  <a:pt x="55887" y="76104"/>
                  <a:pt x="57078" y="74917"/>
                  <a:pt x="67779" y="82051"/>
                </a:cubicBezTo>
                <a:cubicBezTo>
                  <a:pt x="72535" y="89186"/>
                  <a:pt x="75985" y="97393"/>
                  <a:pt x="82048" y="103456"/>
                </a:cubicBezTo>
                <a:lnTo>
                  <a:pt x="103453" y="124861"/>
                </a:lnTo>
                <a:cubicBezTo>
                  <a:pt x="106485" y="127893"/>
                  <a:pt x="110861" y="129251"/>
                  <a:pt x="114155" y="131996"/>
                </a:cubicBezTo>
                <a:cubicBezTo>
                  <a:pt x="118031" y="135226"/>
                  <a:pt x="120981" y="139468"/>
                  <a:pt x="124857" y="142698"/>
                </a:cubicBezTo>
                <a:cubicBezTo>
                  <a:pt x="140190" y="155475"/>
                  <a:pt x="130174" y="145358"/>
                  <a:pt x="146261" y="153401"/>
                </a:cubicBezTo>
                <a:cubicBezTo>
                  <a:pt x="150096" y="155318"/>
                  <a:pt x="153396" y="158157"/>
                  <a:pt x="156963" y="160535"/>
                </a:cubicBezTo>
                <a:cubicBezTo>
                  <a:pt x="164871" y="184264"/>
                  <a:pt x="153243" y="159408"/>
                  <a:pt x="174799" y="174805"/>
                </a:cubicBezTo>
                <a:cubicBezTo>
                  <a:pt x="179637" y="178261"/>
                  <a:pt x="181298" y="184871"/>
                  <a:pt x="185502" y="189075"/>
                </a:cubicBezTo>
                <a:cubicBezTo>
                  <a:pt x="195724" y="199297"/>
                  <a:pt x="195302" y="193976"/>
                  <a:pt x="206906" y="199778"/>
                </a:cubicBezTo>
                <a:cubicBezTo>
                  <a:pt x="210741" y="201695"/>
                  <a:pt x="213690" y="205171"/>
                  <a:pt x="217608" y="206912"/>
                </a:cubicBezTo>
                <a:cubicBezTo>
                  <a:pt x="224480" y="209966"/>
                  <a:pt x="231877" y="211669"/>
                  <a:pt x="239012" y="214047"/>
                </a:cubicBezTo>
                <a:lnTo>
                  <a:pt x="260416" y="221182"/>
                </a:lnTo>
                <a:lnTo>
                  <a:pt x="271118" y="224750"/>
                </a:lnTo>
                <a:cubicBezTo>
                  <a:pt x="273496" y="228317"/>
                  <a:pt x="274686" y="233074"/>
                  <a:pt x="278253" y="235452"/>
                </a:cubicBezTo>
                <a:cubicBezTo>
                  <a:pt x="282332" y="238172"/>
                  <a:pt x="287871" y="237469"/>
                  <a:pt x="292522" y="239020"/>
                </a:cubicBezTo>
                <a:cubicBezTo>
                  <a:pt x="298597" y="241045"/>
                  <a:pt x="304737" y="243089"/>
                  <a:pt x="310359" y="246155"/>
                </a:cubicBezTo>
                <a:cubicBezTo>
                  <a:pt x="317887" y="250261"/>
                  <a:pt x="324094" y="256589"/>
                  <a:pt x="331763" y="260424"/>
                </a:cubicBezTo>
                <a:cubicBezTo>
                  <a:pt x="336519" y="262802"/>
                  <a:pt x="341144" y="265464"/>
                  <a:pt x="346032" y="267559"/>
                </a:cubicBezTo>
                <a:cubicBezTo>
                  <a:pt x="349488" y="269040"/>
                  <a:pt x="353371" y="269445"/>
                  <a:pt x="356734" y="271127"/>
                </a:cubicBezTo>
                <a:cubicBezTo>
                  <a:pt x="384388" y="284955"/>
                  <a:pt x="351245" y="272866"/>
                  <a:pt x="378138" y="281829"/>
                </a:cubicBezTo>
                <a:cubicBezTo>
                  <a:pt x="381705" y="284207"/>
                  <a:pt x="385005" y="287046"/>
                  <a:pt x="388840" y="288964"/>
                </a:cubicBezTo>
                <a:cubicBezTo>
                  <a:pt x="399309" y="294199"/>
                  <a:pt x="414178" y="294220"/>
                  <a:pt x="424514" y="296099"/>
                </a:cubicBezTo>
                <a:cubicBezTo>
                  <a:pt x="429338" y="296976"/>
                  <a:pt x="433997" y="298602"/>
                  <a:pt x="438783" y="299666"/>
                </a:cubicBezTo>
                <a:cubicBezTo>
                  <a:pt x="448422" y="301808"/>
                  <a:pt x="473418" y="306641"/>
                  <a:pt x="481591" y="306801"/>
                </a:cubicBezTo>
                <a:cubicBezTo>
                  <a:pt x="533902" y="307827"/>
                  <a:pt x="586233" y="306801"/>
                  <a:pt x="638554" y="30680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695" y="412783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6903" y="41481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01116" y="2575721"/>
            <a:ext cx="394589" cy="1668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464268" y="265576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>
                <a:latin typeface="Tahoma"/>
                <a:cs typeface="Tahoma"/>
              </a:rPr>
              <a:t>Пример 2.</a:t>
            </a:r>
            <a:br>
              <a:rPr lang="ru-RU" sz="2400" b="1" dirty="0">
                <a:latin typeface="Tahoma"/>
                <a:cs typeface="Tahoma"/>
              </a:rPr>
            </a:br>
            <a:r>
              <a:rPr lang="ru-RU" sz="2400" b="1" dirty="0">
                <a:latin typeface="Tahoma"/>
                <a:cs typeface="Tahoma"/>
              </a:rPr>
              <a:t>Интерстициальная внематочная беременность</a:t>
            </a:r>
            <a:endParaRPr lang="en-US" sz="2400" b="1" dirty="0">
              <a:latin typeface="Tahoma"/>
              <a:cs typeface="Tahoma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436878" y="2494531"/>
            <a:ext cx="8229600" cy="347500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/>
                <a:cs typeface="Tahoma"/>
              </a:rPr>
              <a:t>Риски маточного кровотечения: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Близость к маточным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 дуговым артериям приводит к увеличению риска маточного кровотечения.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Материнская смертность при интерстициальной беременности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составляет 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2,5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%.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Уровень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материнской смертности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15 раз выше, чем при других трубных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беременностях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4268" y="1206086"/>
            <a:ext cx="8229600" cy="111670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Составляет 2–4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% внематочных беременностей.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Факторы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риска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: инфекции малого таза, </a:t>
            </a:r>
            <a:r>
              <a:rPr lang="ru-RU" sz="1600" dirty="0" err="1" smtClean="0">
                <a:solidFill>
                  <a:schemeClr val="tx1"/>
                </a:solidFill>
                <a:latin typeface="Tahoma"/>
                <a:cs typeface="Tahoma"/>
              </a:rPr>
              <a:t>сальпингэктомия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, вспомогательные репродуктивные технологии.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36075" y="3954310"/>
            <a:ext cx="1891573" cy="38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CA" sz="1400" dirty="0"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324" y="3477592"/>
            <a:ext cx="80823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b="1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714" y="876797"/>
            <a:ext cx="7901340" cy="150018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МРТ  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контрастным усилением в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корональная 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(А) и аксиальной (В) </a:t>
            </a: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плоскостях.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Picture 7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882" y="1991847"/>
            <a:ext cx="4083511" cy="2953537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4714720" y="1991847"/>
            <a:ext cx="4240362" cy="2953536"/>
            <a:chOff x="4491304" y="4755190"/>
            <a:chExt cx="2635365" cy="1963974"/>
          </a:xfrm>
        </p:grpSpPr>
        <p:pic>
          <p:nvPicPr>
            <p:cNvPr id="6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1304" y="4755190"/>
              <a:ext cx="2635365" cy="1963974"/>
            </a:xfrm>
            <a:prstGeom prst="rect">
              <a:avLst/>
            </a:prstGeom>
          </p:spPr>
        </p:pic>
        <p:sp>
          <p:nvSpPr>
            <p:cNvPr id="7" name="Rectangle 12"/>
            <p:cNvSpPr/>
            <p:nvPr/>
          </p:nvSpPr>
          <p:spPr>
            <a:xfrm>
              <a:off x="4576930" y="6346282"/>
              <a:ext cx="429292" cy="321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Tahoma" charset="0"/>
                  <a:ea typeface="ＭＳ 明朝" charset="0"/>
                  <a:cs typeface="ＭＳ 明朝" charset="0"/>
                </a:rPr>
                <a:t>b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Arrow Connector 14"/>
            <p:cNvCxnSpPr/>
            <p:nvPr/>
          </p:nvCxnSpPr>
          <p:spPr>
            <a:xfrm flipH="1" flipV="1">
              <a:off x="6017564" y="6162447"/>
              <a:ext cx="384198" cy="22311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5"/>
            <p:cNvCxnSpPr/>
            <p:nvPr/>
          </p:nvCxnSpPr>
          <p:spPr>
            <a:xfrm flipV="1">
              <a:off x="5575728" y="5209654"/>
              <a:ext cx="6215" cy="3393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7"/>
            <p:cNvCxnSpPr/>
            <p:nvPr/>
          </p:nvCxnSpPr>
          <p:spPr>
            <a:xfrm flipH="1" flipV="1">
              <a:off x="6593062" y="5006499"/>
              <a:ext cx="271005" cy="37281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556059" y="4953157"/>
            <a:ext cx="8160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dirty="0"/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А</a:t>
            </a:r>
            <a:r>
              <a:rPr lang="ru-RU" dirty="0">
                <a:latin typeface="Tahoma" charset="0"/>
                <a:ea typeface="ＭＳ 明朝" charset="0"/>
                <a:cs typeface="ＭＳ 明朝" charset="0"/>
              </a:rPr>
              <a:t>. </a:t>
            </a:r>
            <a:r>
              <a:rPr lang="ru-RU" dirty="0" smtClean="0">
                <a:latin typeface="Tahoma" charset="0"/>
                <a:ea typeface="ＭＳ 明朝" charset="0"/>
                <a:cs typeface="ＭＳ 明朝" charset="0"/>
              </a:rPr>
              <a:t>Т2-ВИ: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Плодное яйцо визуализируется в проекции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правого трубного угла матки с уменьшением толщины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миометрия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dirty="0" smtClean="0"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В. 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Т1-ВИ: </a:t>
            </a:r>
            <a:r>
              <a:rPr lang="ru-RU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гиперинтенсивный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сигнал 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– </a:t>
            </a:r>
            <a:r>
              <a:rPr lang="ru-RU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гемоперитонеум</a:t>
            </a:r>
            <a:r>
              <a:rPr lang="ru-RU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(стрелки)</a:t>
            </a:r>
            <a:endParaRPr lang="en-CA" dirty="0">
              <a:latin typeface="Tahoma" charset="0"/>
              <a:ea typeface="ＭＳ 明朝" charset="0"/>
              <a:cs typeface="ＭＳ 明朝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556058" y="3047182"/>
            <a:ext cx="1386618" cy="1799105"/>
            <a:chOff x="4416524" y="3149318"/>
            <a:chExt cx="873583" cy="1323711"/>
          </a:xfrm>
        </p:grpSpPr>
        <p:sp>
          <p:nvSpPr>
            <p:cNvPr id="14" name="Rectangle 11"/>
            <p:cNvSpPr/>
            <p:nvPr/>
          </p:nvSpPr>
          <p:spPr>
            <a:xfrm>
              <a:off x="4416524" y="4133354"/>
              <a:ext cx="218342" cy="339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Tahoma" charset="0"/>
                  <a:ea typeface="ＭＳ 明朝" charset="0"/>
                  <a:cs typeface="ＭＳ 明朝" charset="0"/>
                </a:rPr>
                <a:t>a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Arrow Connector 13"/>
            <p:cNvCxnSpPr/>
            <p:nvPr/>
          </p:nvCxnSpPr>
          <p:spPr>
            <a:xfrm flipV="1">
              <a:off x="5116103" y="3149318"/>
              <a:ext cx="174004" cy="62014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7"/>
          <p:cNvSpPr txBox="1">
            <a:spLocks/>
          </p:cNvSpPr>
          <p:nvPr/>
        </p:nvSpPr>
        <p:spPr bwMode="auto">
          <a:xfrm>
            <a:off x="402609" y="169574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2.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Интерстициальная внематочная беременность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 bwMode="auto">
          <a:xfrm>
            <a:off x="457201" y="657332"/>
            <a:ext cx="8493616" cy="944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>
                <a:latin typeface="Tahoma"/>
                <a:cs typeface="Tahoma"/>
              </a:rPr>
              <a:t>Пример 2.</a:t>
            </a:r>
            <a:br>
              <a:rPr lang="ru-RU" sz="2400" b="1" dirty="0">
                <a:latin typeface="Tahoma"/>
                <a:cs typeface="Tahoma"/>
              </a:rPr>
            </a:br>
            <a:r>
              <a:rPr lang="ru-RU" sz="2400" b="1" dirty="0">
                <a:latin typeface="Tahoma"/>
                <a:cs typeface="Tahoma"/>
              </a:rPr>
              <a:t>Интерстициальная внематочная беременность</a:t>
            </a:r>
            <a:endParaRPr lang="en-US" sz="2400" b="1" dirty="0">
              <a:latin typeface="Tahoma"/>
              <a:cs typeface="Tahoma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1" y="1832197"/>
            <a:ext cx="8493616" cy="432706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Возможна визуализация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миометрия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между эндометрием и медиальным краем плодного яйца.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Толщина эндометрия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&lt;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5 мм не характерна для интерстициальной внематочной беременности.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Признак «интерстициальной линии» —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гиперэхогенная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линия, соединяющая плодное яйцо и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трофобласт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с полостью матки.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ТВУЗИ: чувствительность 80 % и специфичность 99 %.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tabLst>
                <a:tab pos="2052638" algn="l"/>
              </a:tabLst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Дифференциальная диагностика: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tabLst>
                <a:tab pos="2052638" algn="l"/>
              </a:tabLst>
              <a:defRPr/>
            </a:pPr>
            <a:endParaRPr lang="en-US" sz="1400" b="1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tabLst>
                <a:tab pos="2052638" algn="l"/>
              </a:tabLst>
              <a:defRPr/>
            </a:pPr>
            <a:r>
              <a:rPr lang="ru-RU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Ангулярная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(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эктопическая беременность в трубном углу).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tabLst>
                <a:tab pos="2052638" algn="l"/>
              </a:tabLst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tabLst>
                <a:tab pos="2052638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Яичниковая беременность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12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5115" y="1518250"/>
            <a:ext cx="3658529" cy="3070950"/>
            <a:chOff x="3958273" y="3556911"/>
            <a:chExt cx="2388751" cy="22144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6490" y="3556911"/>
              <a:ext cx="2380534" cy="2214465"/>
            </a:xfrm>
            <a:prstGeom prst="rect">
              <a:avLst/>
            </a:prstGeom>
          </p:spPr>
        </p:pic>
        <p:grpSp>
          <p:nvGrpSpPr>
            <p:cNvPr id="14" name="Group 28"/>
            <p:cNvGrpSpPr/>
            <p:nvPr/>
          </p:nvGrpSpPr>
          <p:grpSpPr>
            <a:xfrm>
              <a:off x="3958273" y="4831792"/>
              <a:ext cx="643609" cy="444771"/>
              <a:chOff x="3958273" y="4831792"/>
              <a:chExt cx="643609" cy="44477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987154" y="4831792"/>
                <a:ext cx="614728" cy="307257"/>
              </a:xfrm>
              <a:custGeom>
                <a:avLst/>
                <a:gdLst>
                  <a:gd name="connsiteX0" fmla="*/ 0 w 638554"/>
                  <a:gd name="connsiteY0" fmla="*/ 0 h 307257"/>
                  <a:gd name="connsiteX1" fmla="*/ 28538 w 638554"/>
                  <a:gd name="connsiteY1" fmla="*/ 35674 h 307257"/>
                  <a:gd name="connsiteX2" fmla="*/ 35673 w 638554"/>
                  <a:gd name="connsiteY2" fmla="*/ 46377 h 307257"/>
                  <a:gd name="connsiteX3" fmla="*/ 46375 w 638554"/>
                  <a:gd name="connsiteY3" fmla="*/ 53512 h 307257"/>
                  <a:gd name="connsiteX4" fmla="*/ 49942 w 638554"/>
                  <a:gd name="connsiteY4" fmla="*/ 64214 h 307257"/>
                  <a:gd name="connsiteX5" fmla="*/ 67779 w 638554"/>
                  <a:gd name="connsiteY5" fmla="*/ 82051 h 307257"/>
                  <a:gd name="connsiteX6" fmla="*/ 82048 w 638554"/>
                  <a:gd name="connsiteY6" fmla="*/ 103456 h 307257"/>
                  <a:gd name="connsiteX7" fmla="*/ 103453 w 638554"/>
                  <a:gd name="connsiteY7" fmla="*/ 124861 h 307257"/>
                  <a:gd name="connsiteX8" fmla="*/ 114155 w 638554"/>
                  <a:gd name="connsiteY8" fmla="*/ 131996 h 307257"/>
                  <a:gd name="connsiteX9" fmla="*/ 124857 w 638554"/>
                  <a:gd name="connsiteY9" fmla="*/ 142698 h 307257"/>
                  <a:gd name="connsiteX10" fmla="*/ 146261 w 638554"/>
                  <a:gd name="connsiteY10" fmla="*/ 153401 h 307257"/>
                  <a:gd name="connsiteX11" fmla="*/ 156963 w 638554"/>
                  <a:gd name="connsiteY11" fmla="*/ 160535 h 307257"/>
                  <a:gd name="connsiteX12" fmla="*/ 174799 w 638554"/>
                  <a:gd name="connsiteY12" fmla="*/ 174805 h 307257"/>
                  <a:gd name="connsiteX13" fmla="*/ 185502 w 638554"/>
                  <a:gd name="connsiteY13" fmla="*/ 189075 h 307257"/>
                  <a:gd name="connsiteX14" fmla="*/ 206906 w 638554"/>
                  <a:gd name="connsiteY14" fmla="*/ 199778 h 307257"/>
                  <a:gd name="connsiteX15" fmla="*/ 217608 w 638554"/>
                  <a:gd name="connsiteY15" fmla="*/ 206912 h 307257"/>
                  <a:gd name="connsiteX16" fmla="*/ 239012 w 638554"/>
                  <a:gd name="connsiteY16" fmla="*/ 214047 h 307257"/>
                  <a:gd name="connsiteX17" fmla="*/ 260416 w 638554"/>
                  <a:gd name="connsiteY17" fmla="*/ 221182 h 307257"/>
                  <a:gd name="connsiteX18" fmla="*/ 271118 w 638554"/>
                  <a:gd name="connsiteY18" fmla="*/ 224750 h 307257"/>
                  <a:gd name="connsiteX19" fmla="*/ 278253 w 638554"/>
                  <a:gd name="connsiteY19" fmla="*/ 235452 h 307257"/>
                  <a:gd name="connsiteX20" fmla="*/ 292522 w 638554"/>
                  <a:gd name="connsiteY20" fmla="*/ 239020 h 307257"/>
                  <a:gd name="connsiteX21" fmla="*/ 310359 w 638554"/>
                  <a:gd name="connsiteY21" fmla="*/ 246155 h 307257"/>
                  <a:gd name="connsiteX22" fmla="*/ 331763 w 638554"/>
                  <a:gd name="connsiteY22" fmla="*/ 260424 h 307257"/>
                  <a:gd name="connsiteX23" fmla="*/ 346032 w 638554"/>
                  <a:gd name="connsiteY23" fmla="*/ 267559 h 307257"/>
                  <a:gd name="connsiteX24" fmla="*/ 356734 w 638554"/>
                  <a:gd name="connsiteY24" fmla="*/ 271127 h 307257"/>
                  <a:gd name="connsiteX25" fmla="*/ 378138 w 638554"/>
                  <a:gd name="connsiteY25" fmla="*/ 281829 h 307257"/>
                  <a:gd name="connsiteX26" fmla="*/ 388840 w 638554"/>
                  <a:gd name="connsiteY26" fmla="*/ 288964 h 307257"/>
                  <a:gd name="connsiteX27" fmla="*/ 424514 w 638554"/>
                  <a:gd name="connsiteY27" fmla="*/ 296099 h 307257"/>
                  <a:gd name="connsiteX28" fmla="*/ 438783 w 638554"/>
                  <a:gd name="connsiteY28" fmla="*/ 299666 h 307257"/>
                  <a:gd name="connsiteX29" fmla="*/ 481591 w 638554"/>
                  <a:gd name="connsiteY29" fmla="*/ 306801 h 307257"/>
                  <a:gd name="connsiteX30" fmla="*/ 638554 w 638554"/>
                  <a:gd name="connsiteY30" fmla="*/ 306801 h 30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8554" h="307257">
                    <a:moveTo>
                      <a:pt x="0" y="0"/>
                    </a:moveTo>
                    <a:cubicBezTo>
                      <a:pt x="20108" y="32175"/>
                      <a:pt x="8502" y="22316"/>
                      <a:pt x="28538" y="35674"/>
                    </a:cubicBezTo>
                    <a:cubicBezTo>
                      <a:pt x="30916" y="39242"/>
                      <a:pt x="32641" y="43345"/>
                      <a:pt x="35673" y="46377"/>
                    </a:cubicBezTo>
                    <a:cubicBezTo>
                      <a:pt x="38705" y="49409"/>
                      <a:pt x="43697" y="50164"/>
                      <a:pt x="46375" y="53512"/>
                    </a:cubicBezTo>
                    <a:cubicBezTo>
                      <a:pt x="48724" y="56448"/>
                      <a:pt x="48260" y="60851"/>
                      <a:pt x="49942" y="64214"/>
                    </a:cubicBezTo>
                    <a:cubicBezTo>
                      <a:pt x="55887" y="76104"/>
                      <a:pt x="57078" y="74917"/>
                      <a:pt x="67779" y="82051"/>
                    </a:cubicBezTo>
                    <a:cubicBezTo>
                      <a:pt x="72535" y="89186"/>
                      <a:pt x="75985" y="97393"/>
                      <a:pt x="82048" y="103456"/>
                    </a:cubicBezTo>
                    <a:lnTo>
                      <a:pt x="103453" y="124861"/>
                    </a:lnTo>
                    <a:cubicBezTo>
                      <a:pt x="106485" y="127893"/>
                      <a:pt x="110861" y="129251"/>
                      <a:pt x="114155" y="131996"/>
                    </a:cubicBezTo>
                    <a:cubicBezTo>
                      <a:pt x="118031" y="135226"/>
                      <a:pt x="120981" y="139468"/>
                      <a:pt x="124857" y="142698"/>
                    </a:cubicBezTo>
                    <a:cubicBezTo>
                      <a:pt x="140190" y="155475"/>
                      <a:pt x="130174" y="145358"/>
                      <a:pt x="146261" y="153401"/>
                    </a:cubicBezTo>
                    <a:cubicBezTo>
                      <a:pt x="150096" y="155318"/>
                      <a:pt x="153396" y="158157"/>
                      <a:pt x="156963" y="160535"/>
                    </a:cubicBezTo>
                    <a:cubicBezTo>
                      <a:pt x="164871" y="184264"/>
                      <a:pt x="153243" y="159408"/>
                      <a:pt x="174799" y="174805"/>
                    </a:cubicBezTo>
                    <a:cubicBezTo>
                      <a:pt x="179637" y="178261"/>
                      <a:pt x="181298" y="184871"/>
                      <a:pt x="185502" y="189075"/>
                    </a:cubicBezTo>
                    <a:cubicBezTo>
                      <a:pt x="195724" y="199297"/>
                      <a:pt x="195302" y="193976"/>
                      <a:pt x="206906" y="199778"/>
                    </a:cubicBezTo>
                    <a:cubicBezTo>
                      <a:pt x="210741" y="201695"/>
                      <a:pt x="213690" y="205171"/>
                      <a:pt x="217608" y="206912"/>
                    </a:cubicBezTo>
                    <a:cubicBezTo>
                      <a:pt x="224480" y="209966"/>
                      <a:pt x="231877" y="211669"/>
                      <a:pt x="239012" y="214047"/>
                    </a:cubicBezTo>
                    <a:lnTo>
                      <a:pt x="260416" y="221182"/>
                    </a:lnTo>
                    <a:lnTo>
                      <a:pt x="271118" y="224750"/>
                    </a:lnTo>
                    <a:cubicBezTo>
                      <a:pt x="273496" y="228317"/>
                      <a:pt x="274686" y="233074"/>
                      <a:pt x="278253" y="235452"/>
                    </a:cubicBezTo>
                    <a:cubicBezTo>
                      <a:pt x="282332" y="238172"/>
                      <a:pt x="287871" y="237469"/>
                      <a:pt x="292522" y="239020"/>
                    </a:cubicBezTo>
                    <a:cubicBezTo>
                      <a:pt x="298597" y="241045"/>
                      <a:pt x="304737" y="243089"/>
                      <a:pt x="310359" y="246155"/>
                    </a:cubicBezTo>
                    <a:cubicBezTo>
                      <a:pt x="317887" y="250261"/>
                      <a:pt x="324094" y="256589"/>
                      <a:pt x="331763" y="260424"/>
                    </a:cubicBezTo>
                    <a:cubicBezTo>
                      <a:pt x="336519" y="262802"/>
                      <a:pt x="341144" y="265464"/>
                      <a:pt x="346032" y="267559"/>
                    </a:cubicBezTo>
                    <a:cubicBezTo>
                      <a:pt x="349488" y="269040"/>
                      <a:pt x="353371" y="269445"/>
                      <a:pt x="356734" y="271127"/>
                    </a:cubicBezTo>
                    <a:cubicBezTo>
                      <a:pt x="384388" y="284955"/>
                      <a:pt x="351245" y="272866"/>
                      <a:pt x="378138" y="281829"/>
                    </a:cubicBezTo>
                    <a:cubicBezTo>
                      <a:pt x="381705" y="284207"/>
                      <a:pt x="385005" y="287046"/>
                      <a:pt x="388840" y="288964"/>
                    </a:cubicBezTo>
                    <a:cubicBezTo>
                      <a:pt x="399309" y="294199"/>
                      <a:pt x="414178" y="294220"/>
                      <a:pt x="424514" y="296099"/>
                    </a:cubicBezTo>
                    <a:cubicBezTo>
                      <a:pt x="429338" y="296976"/>
                      <a:pt x="433997" y="298602"/>
                      <a:pt x="438783" y="299666"/>
                    </a:cubicBezTo>
                    <a:cubicBezTo>
                      <a:pt x="448422" y="301808"/>
                      <a:pt x="473418" y="306641"/>
                      <a:pt x="481591" y="306801"/>
                    </a:cubicBezTo>
                    <a:cubicBezTo>
                      <a:pt x="533902" y="307827"/>
                      <a:pt x="586233" y="306801"/>
                      <a:pt x="638554" y="306801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958273" y="4901226"/>
                <a:ext cx="545335" cy="375337"/>
              </a:xfrm>
              <a:custGeom>
                <a:avLst/>
                <a:gdLst>
                  <a:gd name="connsiteX0" fmla="*/ 545335 w 545335"/>
                  <a:gd name="connsiteY0" fmla="*/ 375337 h 375337"/>
                  <a:gd name="connsiteX1" fmla="*/ 517792 w 545335"/>
                  <a:gd name="connsiteY1" fmla="*/ 369829 h 375337"/>
                  <a:gd name="connsiteX2" fmla="*/ 501267 w 545335"/>
                  <a:gd name="connsiteY2" fmla="*/ 364320 h 375337"/>
                  <a:gd name="connsiteX3" fmla="*/ 493004 w 545335"/>
                  <a:gd name="connsiteY3" fmla="*/ 361566 h 375337"/>
                  <a:gd name="connsiteX4" fmla="*/ 484742 w 545335"/>
                  <a:gd name="connsiteY4" fmla="*/ 356058 h 375337"/>
                  <a:gd name="connsiteX5" fmla="*/ 459954 w 545335"/>
                  <a:gd name="connsiteY5" fmla="*/ 350549 h 375337"/>
                  <a:gd name="connsiteX6" fmla="*/ 443429 w 545335"/>
                  <a:gd name="connsiteY6" fmla="*/ 345041 h 375337"/>
                  <a:gd name="connsiteX7" fmla="*/ 435166 w 545335"/>
                  <a:gd name="connsiteY7" fmla="*/ 342287 h 375337"/>
                  <a:gd name="connsiteX8" fmla="*/ 424149 w 545335"/>
                  <a:gd name="connsiteY8" fmla="*/ 339532 h 375337"/>
                  <a:gd name="connsiteX9" fmla="*/ 415886 w 545335"/>
                  <a:gd name="connsiteY9" fmla="*/ 336778 h 375337"/>
                  <a:gd name="connsiteX10" fmla="*/ 399361 w 545335"/>
                  <a:gd name="connsiteY10" fmla="*/ 334024 h 375337"/>
                  <a:gd name="connsiteX11" fmla="*/ 391098 w 545335"/>
                  <a:gd name="connsiteY11" fmla="*/ 331270 h 375337"/>
                  <a:gd name="connsiteX12" fmla="*/ 377327 w 545335"/>
                  <a:gd name="connsiteY12" fmla="*/ 328515 h 375337"/>
                  <a:gd name="connsiteX13" fmla="*/ 352539 w 545335"/>
                  <a:gd name="connsiteY13" fmla="*/ 323007 h 375337"/>
                  <a:gd name="connsiteX14" fmla="*/ 333260 w 545335"/>
                  <a:gd name="connsiteY14" fmla="*/ 311990 h 375337"/>
                  <a:gd name="connsiteX15" fmla="*/ 319489 w 545335"/>
                  <a:gd name="connsiteY15" fmla="*/ 309236 h 375337"/>
                  <a:gd name="connsiteX16" fmla="*/ 302964 w 545335"/>
                  <a:gd name="connsiteY16" fmla="*/ 298219 h 375337"/>
                  <a:gd name="connsiteX17" fmla="*/ 286438 w 545335"/>
                  <a:gd name="connsiteY17" fmla="*/ 287202 h 375337"/>
                  <a:gd name="connsiteX18" fmla="*/ 278176 w 545335"/>
                  <a:gd name="connsiteY18" fmla="*/ 281694 h 375337"/>
                  <a:gd name="connsiteX19" fmla="*/ 272667 w 545335"/>
                  <a:gd name="connsiteY19" fmla="*/ 276185 h 375337"/>
                  <a:gd name="connsiteX20" fmla="*/ 264404 w 545335"/>
                  <a:gd name="connsiteY20" fmla="*/ 273431 h 375337"/>
                  <a:gd name="connsiteX21" fmla="*/ 256142 w 545335"/>
                  <a:gd name="connsiteY21" fmla="*/ 267923 h 375337"/>
                  <a:gd name="connsiteX22" fmla="*/ 236862 w 545335"/>
                  <a:gd name="connsiteY22" fmla="*/ 251397 h 375337"/>
                  <a:gd name="connsiteX23" fmla="*/ 228600 w 545335"/>
                  <a:gd name="connsiteY23" fmla="*/ 248643 h 375337"/>
                  <a:gd name="connsiteX24" fmla="*/ 217583 w 545335"/>
                  <a:gd name="connsiteY24" fmla="*/ 237626 h 375337"/>
                  <a:gd name="connsiteX25" fmla="*/ 209320 w 545335"/>
                  <a:gd name="connsiteY25" fmla="*/ 232118 h 375337"/>
                  <a:gd name="connsiteX26" fmla="*/ 192795 w 545335"/>
                  <a:gd name="connsiteY26" fmla="*/ 221101 h 375337"/>
                  <a:gd name="connsiteX27" fmla="*/ 187286 w 545335"/>
                  <a:gd name="connsiteY27" fmla="*/ 215593 h 375337"/>
                  <a:gd name="connsiteX28" fmla="*/ 170761 w 545335"/>
                  <a:gd name="connsiteY28" fmla="*/ 204576 h 375337"/>
                  <a:gd name="connsiteX29" fmla="*/ 162498 w 545335"/>
                  <a:gd name="connsiteY29" fmla="*/ 199067 h 375337"/>
                  <a:gd name="connsiteX30" fmla="*/ 151482 w 545335"/>
                  <a:gd name="connsiteY30" fmla="*/ 190805 h 375337"/>
                  <a:gd name="connsiteX31" fmla="*/ 145973 w 545335"/>
                  <a:gd name="connsiteY31" fmla="*/ 185296 h 375337"/>
                  <a:gd name="connsiteX32" fmla="*/ 137711 w 545335"/>
                  <a:gd name="connsiteY32" fmla="*/ 179788 h 375337"/>
                  <a:gd name="connsiteX33" fmla="*/ 132202 w 545335"/>
                  <a:gd name="connsiteY33" fmla="*/ 174279 h 375337"/>
                  <a:gd name="connsiteX34" fmla="*/ 123939 w 545335"/>
                  <a:gd name="connsiteY34" fmla="*/ 168771 h 375337"/>
                  <a:gd name="connsiteX35" fmla="*/ 104660 w 545335"/>
                  <a:gd name="connsiteY35" fmla="*/ 146737 h 375337"/>
                  <a:gd name="connsiteX36" fmla="*/ 99151 w 545335"/>
                  <a:gd name="connsiteY36" fmla="*/ 141229 h 375337"/>
                  <a:gd name="connsiteX37" fmla="*/ 88135 w 545335"/>
                  <a:gd name="connsiteY37" fmla="*/ 124703 h 375337"/>
                  <a:gd name="connsiteX38" fmla="*/ 82626 w 545335"/>
                  <a:gd name="connsiteY38" fmla="*/ 116441 h 375337"/>
                  <a:gd name="connsiteX39" fmla="*/ 77118 w 545335"/>
                  <a:gd name="connsiteY39" fmla="*/ 110932 h 375337"/>
                  <a:gd name="connsiteX40" fmla="*/ 74364 w 545335"/>
                  <a:gd name="connsiteY40" fmla="*/ 102670 h 375337"/>
                  <a:gd name="connsiteX41" fmla="*/ 68855 w 545335"/>
                  <a:gd name="connsiteY41" fmla="*/ 97161 h 375337"/>
                  <a:gd name="connsiteX42" fmla="*/ 57838 w 545335"/>
                  <a:gd name="connsiteY42" fmla="*/ 83390 h 375337"/>
                  <a:gd name="connsiteX43" fmla="*/ 52330 w 545335"/>
                  <a:gd name="connsiteY43" fmla="*/ 72373 h 375337"/>
                  <a:gd name="connsiteX44" fmla="*/ 44067 w 545335"/>
                  <a:gd name="connsiteY44" fmla="*/ 64111 h 375337"/>
                  <a:gd name="connsiteX45" fmla="*/ 35804 w 545335"/>
                  <a:gd name="connsiteY45" fmla="*/ 50340 h 375337"/>
                  <a:gd name="connsiteX46" fmla="*/ 22033 w 545335"/>
                  <a:gd name="connsiteY46" fmla="*/ 31060 h 375337"/>
                  <a:gd name="connsiteX47" fmla="*/ 16525 w 545335"/>
                  <a:gd name="connsiteY47" fmla="*/ 22797 h 375337"/>
                  <a:gd name="connsiteX48" fmla="*/ 13771 w 545335"/>
                  <a:gd name="connsiteY48" fmla="*/ 14535 h 375337"/>
                  <a:gd name="connsiteX49" fmla="*/ 8262 w 545335"/>
                  <a:gd name="connsiteY49" fmla="*/ 9026 h 375337"/>
                  <a:gd name="connsiteX50" fmla="*/ 0 w 545335"/>
                  <a:gd name="connsiteY50" fmla="*/ 764 h 37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45335" h="375337">
                    <a:moveTo>
                      <a:pt x="545335" y="375337"/>
                    </a:moveTo>
                    <a:cubicBezTo>
                      <a:pt x="534172" y="373477"/>
                      <a:pt x="528061" y="372910"/>
                      <a:pt x="517792" y="369829"/>
                    </a:cubicBezTo>
                    <a:cubicBezTo>
                      <a:pt x="512231" y="368160"/>
                      <a:pt x="506775" y="366156"/>
                      <a:pt x="501267" y="364320"/>
                    </a:cubicBezTo>
                    <a:lnTo>
                      <a:pt x="493004" y="361566"/>
                    </a:lnTo>
                    <a:cubicBezTo>
                      <a:pt x="490250" y="359730"/>
                      <a:pt x="487702" y="357538"/>
                      <a:pt x="484742" y="356058"/>
                    </a:cubicBezTo>
                    <a:cubicBezTo>
                      <a:pt x="476858" y="352116"/>
                      <a:pt x="468425" y="352667"/>
                      <a:pt x="459954" y="350549"/>
                    </a:cubicBezTo>
                    <a:cubicBezTo>
                      <a:pt x="454321" y="349141"/>
                      <a:pt x="448937" y="346877"/>
                      <a:pt x="443429" y="345041"/>
                    </a:cubicBezTo>
                    <a:cubicBezTo>
                      <a:pt x="440675" y="344123"/>
                      <a:pt x="437983" y="342991"/>
                      <a:pt x="435166" y="342287"/>
                    </a:cubicBezTo>
                    <a:cubicBezTo>
                      <a:pt x="431494" y="341369"/>
                      <a:pt x="427789" y="340572"/>
                      <a:pt x="424149" y="339532"/>
                    </a:cubicBezTo>
                    <a:cubicBezTo>
                      <a:pt x="421357" y="338734"/>
                      <a:pt x="418720" y="337408"/>
                      <a:pt x="415886" y="336778"/>
                    </a:cubicBezTo>
                    <a:cubicBezTo>
                      <a:pt x="410435" y="335567"/>
                      <a:pt x="404812" y="335235"/>
                      <a:pt x="399361" y="334024"/>
                    </a:cubicBezTo>
                    <a:cubicBezTo>
                      <a:pt x="396527" y="333394"/>
                      <a:pt x="393915" y="331974"/>
                      <a:pt x="391098" y="331270"/>
                    </a:cubicBezTo>
                    <a:cubicBezTo>
                      <a:pt x="386557" y="330135"/>
                      <a:pt x="381868" y="329651"/>
                      <a:pt x="377327" y="328515"/>
                    </a:cubicBezTo>
                    <a:cubicBezTo>
                      <a:pt x="350221" y="321738"/>
                      <a:pt x="397987" y="330581"/>
                      <a:pt x="352539" y="323007"/>
                    </a:cubicBezTo>
                    <a:cubicBezTo>
                      <a:pt x="346496" y="318978"/>
                      <a:pt x="340247" y="314319"/>
                      <a:pt x="333260" y="311990"/>
                    </a:cubicBezTo>
                    <a:cubicBezTo>
                      <a:pt x="328819" y="310510"/>
                      <a:pt x="324079" y="310154"/>
                      <a:pt x="319489" y="309236"/>
                    </a:cubicBezTo>
                    <a:cubicBezTo>
                      <a:pt x="308968" y="298715"/>
                      <a:pt x="319637" y="308223"/>
                      <a:pt x="302964" y="298219"/>
                    </a:cubicBezTo>
                    <a:cubicBezTo>
                      <a:pt x="297287" y="294813"/>
                      <a:pt x="291947" y="290874"/>
                      <a:pt x="286438" y="287202"/>
                    </a:cubicBezTo>
                    <a:cubicBezTo>
                      <a:pt x="283684" y="285366"/>
                      <a:pt x="280516" y="284034"/>
                      <a:pt x="278176" y="281694"/>
                    </a:cubicBezTo>
                    <a:cubicBezTo>
                      <a:pt x="276340" y="279858"/>
                      <a:pt x="274894" y="277521"/>
                      <a:pt x="272667" y="276185"/>
                    </a:cubicBezTo>
                    <a:cubicBezTo>
                      <a:pt x="270177" y="274691"/>
                      <a:pt x="267158" y="274349"/>
                      <a:pt x="264404" y="273431"/>
                    </a:cubicBezTo>
                    <a:cubicBezTo>
                      <a:pt x="261650" y="271595"/>
                      <a:pt x="258685" y="270042"/>
                      <a:pt x="256142" y="267923"/>
                    </a:cubicBezTo>
                    <a:cubicBezTo>
                      <a:pt x="245486" y="259043"/>
                      <a:pt x="249989" y="258899"/>
                      <a:pt x="236862" y="251397"/>
                    </a:cubicBezTo>
                    <a:cubicBezTo>
                      <a:pt x="234342" y="249957"/>
                      <a:pt x="231354" y="249561"/>
                      <a:pt x="228600" y="248643"/>
                    </a:cubicBezTo>
                    <a:cubicBezTo>
                      <a:pt x="224928" y="244971"/>
                      <a:pt x="221904" y="240507"/>
                      <a:pt x="217583" y="237626"/>
                    </a:cubicBezTo>
                    <a:cubicBezTo>
                      <a:pt x="214829" y="235790"/>
                      <a:pt x="211863" y="234237"/>
                      <a:pt x="209320" y="232118"/>
                    </a:cubicBezTo>
                    <a:cubicBezTo>
                      <a:pt x="195565" y="220655"/>
                      <a:pt x="207317" y="225941"/>
                      <a:pt x="192795" y="221101"/>
                    </a:cubicBezTo>
                    <a:cubicBezTo>
                      <a:pt x="190959" y="219265"/>
                      <a:pt x="189363" y="217151"/>
                      <a:pt x="187286" y="215593"/>
                    </a:cubicBezTo>
                    <a:cubicBezTo>
                      <a:pt x="181990" y="211621"/>
                      <a:pt x="176269" y="208248"/>
                      <a:pt x="170761" y="204576"/>
                    </a:cubicBezTo>
                    <a:cubicBezTo>
                      <a:pt x="168007" y="202740"/>
                      <a:pt x="165146" y="201053"/>
                      <a:pt x="162498" y="199067"/>
                    </a:cubicBezTo>
                    <a:cubicBezTo>
                      <a:pt x="158826" y="196313"/>
                      <a:pt x="155008" y="193743"/>
                      <a:pt x="151482" y="190805"/>
                    </a:cubicBezTo>
                    <a:cubicBezTo>
                      <a:pt x="149487" y="189142"/>
                      <a:pt x="148001" y="186918"/>
                      <a:pt x="145973" y="185296"/>
                    </a:cubicBezTo>
                    <a:cubicBezTo>
                      <a:pt x="143388" y="183228"/>
                      <a:pt x="140296" y="181856"/>
                      <a:pt x="137711" y="179788"/>
                    </a:cubicBezTo>
                    <a:cubicBezTo>
                      <a:pt x="135683" y="178166"/>
                      <a:pt x="134230" y="175901"/>
                      <a:pt x="132202" y="174279"/>
                    </a:cubicBezTo>
                    <a:cubicBezTo>
                      <a:pt x="129617" y="172211"/>
                      <a:pt x="126430" y="170951"/>
                      <a:pt x="123939" y="168771"/>
                    </a:cubicBezTo>
                    <a:cubicBezTo>
                      <a:pt x="101281" y="148946"/>
                      <a:pt x="117107" y="162295"/>
                      <a:pt x="104660" y="146737"/>
                    </a:cubicBezTo>
                    <a:cubicBezTo>
                      <a:pt x="103038" y="144709"/>
                      <a:pt x="100709" y="143306"/>
                      <a:pt x="99151" y="141229"/>
                    </a:cubicBezTo>
                    <a:cubicBezTo>
                      <a:pt x="95179" y="135933"/>
                      <a:pt x="91807" y="130211"/>
                      <a:pt x="88135" y="124703"/>
                    </a:cubicBezTo>
                    <a:cubicBezTo>
                      <a:pt x="86299" y="121949"/>
                      <a:pt x="84966" y="118782"/>
                      <a:pt x="82626" y="116441"/>
                    </a:cubicBezTo>
                    <a:lnTo>
                      <a:pt x="77118" y="110932"/>
                    </a:lnTo>
                    <a:cubicBezTo>
                      <a:pt x="76200" y="108178"/>
                      <a:pt x="75858" y="105159"/>
                      <a:pt x="74364" y="102670"/>
                    </a:cubicBezTo>
                    <a:cubicBezTo>
                      <a:pt x="73028" y="100443"/>
                      <a:pt x="70477" y="99189"/>
                      <a:pt x="68855" y="97161"/>
                    </a:cubicBezTo>
                    <a:cubicBezTo>
                      <a:pt x="54957" y="79788"/>
                      <a:pt x="71140" y="96692"/>
                      <a:pt x="57838" y="83390"/>
                    </a:cubicBezTo>
                    <a:cubicBezTo>
                      <a:pt x="56002" y="79718"/>
                      <a:pt x="54716" y="75714"/>
                      <a:pt x="52330" y="72373"/>
                    </a:cubicBezTo>
                    <a:cubicBezTo>
                      <a:pt x="50066" y="69204"/>
                      <a:pt x="46228" y="67352"/>
                      <a:pt x="44067" y="64111"/>
                    </a:cubicBezTo>
                    <a:cubicBezTo>
                      <a:pt x="29767" y="42661"/>
                      <a:pt x="52959" y="67492"/>
                      <a:pt x="35804" y="50340"/>
                    </a:cubicBezTo>
                    <a:cubicBezTo>
                      <a:pt x="28972" y="29841"/>
                      <a:pt x="39461" y="57205"/>
                      <a:pt x="22033" y="31060"/>
                    </a:cubicBezTo>
                    <a:cubicBezTo>
                      <a:pt x="20197" y="28306"/>
                      <a:pt x="18005" y="25758"/>
                      <a:pt x="16525" y="22797"/>
                    </a:cubicBezTo>
                    <a:cubicBezTo>
                      <a:pt x="15227" y="20200"/>
                      <a:pt x="15265" y="17024"/>
                      <a:pt x="13771" y="14535"/>
                    </a:cubicBezTo>
                    <a:cubicBezTo>
                      <a:pt x="12435" y="12308"/>
                      <a:pt x="9884" y="11054"/>
                      <a:pt x="8262" y="9026"/>
                    </a:cubicBezTo>
                    <a:cubicBezTo>
                      <a:pt x="1041" y="0"/>
                      <a:pt x="6398" y="764"/>
                      <a:pt x="0" y="764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5115" y="4727720"/>
            <a:ext cx="8499650" cy="16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ТВУЗИ. В-режим. 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Пациентка №1.</a:t>
            </a:r>
          </a:p>
          <a:p>
            <a:pPr eaLnBrk="1" hangingPunct="1"/>
            <a:r>
              <a:rPr lang="ru-RU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Плодное яйцо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располагается в проекции дна матки, в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месте прикрепления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маточной трубы. Уменьшение толщины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миометрия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(белые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линии). </a:t>
            </a:r>
            <a:endParaRPr lang="ru-RU" sz="16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sz="1600" b="1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В. </a:t>
            </a:r>
            <a:r>
              <a:rPr lang="ru-RU"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ТВУЗИ. </a:t>
            </a:r>
            <a:r>
              <a:rPr lang="ru-RU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В-режим.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Tahoma" panose="020B0604030504040204" pitchFamily="34" charset="0"/>
                <a:cs typeface="Tahoma" panose="020B0604030504040204" pitchFamily="34" charset="0"/>
              </a:rPr>
              <a:t>Пациентка №2.</a:t>
            </a:r>
          </a:p>
          <a:p>
            <a:pPr eaLnBrk="1" hangingPunct="1"/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Гиперэхогенная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линия - признак интерстициальной линии</a:t>
            </a:r>
            <a:endParaRPr lang="en-CA" sz="1600" dirty="0">
              <a:latin typeface="Tahoma" charset="0"/>
              <a:ea typeface="ＭＳ 明朝" charset="0"/>
              <a:cs typeface="ＭＳ 明朝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81994" y="1536857"/>
            <a:ext cx="4692771" cy="3070950"/>
            <a:chOff x="3418400" y="3031377"/>
            <a:chExt cx="3392558" cy="2385333"/>
          </a:xfrm>
        </p:grpSpPr>
        <p:pic>
          <p:nvPicPr>
            <p:cNvPr id="21" name="Picture 20" descr="interstitial line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8400" y="3031377"/>
              <a:ext cx="3392558" cy="2385333"/>
            </a:xfrm>
            <a:prstGeom prst="rect">
              <a:avLst/>
            </a:prstGeom>
          </p:spPr>
        </p:pic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5175885" y="3541286"/>
              <a:ext cx="938508" cy="3756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marL="176213" indent="-176213"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chemeClr val="bg1"/>
                  </a:solidFill>
                  <a:latin typeface="Tahoma"/>
                  <a:ea typeface="+mn-ea"/>
                  <a:cs typeface="Tahoma"/>
                </a:rPr>
                <a:t>Эндометрий</a:t>
              </a:r>
              <a:endParaRPr lang="en-US" sz="1200" kern="0" dirty="0">
                <a:solidFill>
                  <a:schemeClr val="bg1"/>
                </a:solidFill>
                <a:latin typeface="Tahoma"/>
                <a:ea typeface="+mn-ea"/>
                <a:cs typeface="Tahoma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4596812" y="4031409"/>
              <a:ext cx="136533" cy="43926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ontent Placeholder 2"/>
            <p:cNvSpPr txBox="1">
              <a:spLocks/>
            </p:cNvSpPr>
            <p:nvPr/>
          </p:nvSpPr>
          <p:spPr bwMode="auto">
            <a:xfrm>
              <a:off x="3901528" y="4536225"/>
              <a:ext cx="1856738" cy="3756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marL="176213"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chemeClr val="bg1"/>
                  </a:solidFill>
                  <a:latin typeface="Tahoma"/>
                  <a:ea typeface="+mn-ea"/>
                  <a:cs typeface="Tahoma"/>
                </a:rPr>
                <a:t>Интерстициальная линия</a:t>
              </a:r>
              <a:endParaRPr lang="en-US" sz="1200" kern="0" dirty="0">
                <a:solidFill>
                  <a:schemeClr val="bg1"/>
                </a:solidFill>
                <a:latin typeface="Tahoma"/>
                <a:ea typeface="+mn-ea"/>
                <a:cs typeface="Tahoma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19348" y="4146142"/>
            <a:ext cx="248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58844" y="4146142"/>
            <a:ext cx="258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18303" y="2083745"/>
            <a:ext cx="30079" cy="3514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69422" y="1656769"/>
            <a:ext cx="880095" cy="27666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Плодное яйцо</a:t>
            </a:r>
            <a:endParaRPr lang="en-US" sz="1200" kern="0" dirty="0">
              <a:solidFill>
                <a:schemeClr val="bg1"/>
              </a:solidFill>
              <a:latin typeface="Tahoma"/>
              <a:ea typeface="+mn-ea"/>
              <a:cs typeface="Tahom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153177" y="2512247"/>
            <a:ext cx="93965" cy="3514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7"/>
          <p:cNvSpPr txBox="1">
            <a:spLocks/>
          </p:cNvSpPr>
          <p:nvPr/>
        </p:nvSpPr>
        <p:spPr bwMode="auto">
          <a:xfrm>
            <a:off x="280804" y="287194"/>
            <a:ext cx="8601467" cy="944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>
                <a:latin typeface="Tahoma"/>
                <a:cs typeface="Tahoma"/>
              </a:rPr>
              <a:t>Пример 2.</a:t>
            </a:r>
            <a:br>
              <a:rPr lang="ru-RU" sz="2400" b="1" dirty="0">
                <a:latin typeface="Tahoma"/>
                <a:cs typeface="Tahoma"/>
              </a:rPr>
            </a:br>
            <a:r>
              <a:rPr lang="ru-RU" sz="2400" b="1" dirty="0">
                <a:latin typeface="Tahoma"/>
                <a:cs typeface="Tahoma"/>
              </a:rPr>
              <a:t>Интерстициальная внематочная беременность</a:t>
            </a:r>
            <a:endParaRPr lang="en-US" sz="24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94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9" y="1959514"/>
            <a:ext cx="3916393" cy="2540567"/>
            <a:chOff x="457199" y="1948476"/>
            <a:chExt cx="3599265" cy="25516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8"/>
            <a:stretch/>
          </p:blipFill>
          <p:spPr>
            <a:xfrm>
              <a:off x="457199" y="1948476"/>
              <a:ext cx="3599265" cy="255160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26409" y="1959514"/>
              <a:ext cx="248103" cy="251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73904"/>
            <a:ext cx="9144000" cy="1076197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sz="2800" b="1" dirty="0" smtClean="0">
                <a:latin typeface="Tahoma"/>
                <a:cs typeface="Tahoma"/>
              </a:rPr>
              <a:t/>
            </a:r>
            <a:br>
              <a:rPr lang="en-US" sz="2800" b="1" dirty="0" smtClean="0">
                <a:latin typeface="Tahoma"/>
                <a:cs typeface="Tahoma"/>
              </a:rPr>
            </a:br>
            <a:r>
              <a:rPr lang="ru-RU" sz="2800" b="1" dirty="0">
                <a:latin typeface="Tahoma"/>
                <a:cs typeface="Tahoma"/>
              </a:rPr>
              <a:t/>
            </a:r>
            <a:br>
              <a:rPr lang="ru-RU" sz="2800" b="1" dirty="0">
                <a:latin typeface="Tahoma"/>
                <a:cs typeface="Tahoma"/>
              </a:rPr>
            </a:br>
            <a:r>
              <a:rPr lang="ru-RU" sz="2800" b="1" dirty="0" smtClean="0">
                <a:latin typeface="Tahoma"/>
                <a:cs typeface="Tahoma"/>
              </a:rPr>
              <a:t/>
            </a:r>
            <a:br>
              <a:rPr lang="ru-RU" sz="2800" b="1" dirty="0" smtClean="0">
                <a:latin typeface="Tahoma"/>
                <a:cs typeface="Tahoma"/>
              </a:rPr>
            </a:br>
            <a:r>
              <a:rPr lang="ru-RU" sz="2000" b="1" dirty="0" smtClean="0">
                <a:latin typeface="Tahoma"/>
                <a:cs typeface="Tahoma"/>
              </a:rPr>
              <a:t>Пример </a:t>
            </a:r>
            <a:r>
              <a:rPr lang="ru-RU" sz="2000" b="1" dirty="0">
                <a:latin typeface="Tahoma"/>
                <a:cs typeface="Tahoma"/>
              </a:rPr>
              <a:t>3. Внематочная беременность в </a:t>
            </a:r>
            <a:r>
              <a:rPr lang="ru-RU" sz="2000" b="1" dirty="0" smtClean="0">
                <a:latin typeface="Tahoma"/>
                <a:cs typeface="Tahoma"/>
              </a:rPr>
              <a:t>послеоперационном рубце.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ТВУЗИ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В-режим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199" y="1286027"/>
            <a:ext cx="8229600" cy="41747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25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лет. Последняя менструация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5 недель 3 дня назад.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457200" y="4636007"/>
            <a:ext cx="8229600" cy="17677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Что способствует повышенному риску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разрыва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матки при данном клиническом случае?</a:t>
            </a:r>
            <a:endParaRPr lang="en-US" sz="1600" b="1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Э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кстракорпоральное оплодотворение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Хирургическое вмешательство в анамнезе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Прием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диэтилстильбэстрола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Воспалительные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заболевания органов малого таза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54544" y="2516960"/>
            <a:ext cx="4482422" cy="11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Имплантация  плодного яйца в проекции рубца от кесарева сечения (КС).</a:t>
            </a:r>
          </a:p>
          <a:p>
            <a:pPr eaLnBrk="1" hangingPunct="1"/>
            <a:endParaRPr lang="ru-RU" sz="16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Плодное яйцо примыкает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к внутреннему зеву (стрелка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).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543737" y="3791681"/>
            <a:ext cx="963259" cy="37566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l" eaLnBrk="0" hangingPunct="0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Внутренний зев</a:t>
            </a:r>
            <a:endParaRPr lang="en-US" sz="1200" kern="0" dirty="0">
              <a:solidFill>
                <a:schemeClr val="bg1"/>
              </a:solidFill>
              <a:latin typeface="Tahoma"/>
              <a:ea typeface="+mn-ea"/>
              <a:cs typeface="Tahoma"/>
            </a:endParaRPr>
          </a:p>
          <a:p>
            <a:pPr marL="176213" indent="-176213" algn="l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266546" y="2265194"/>
            <a:ext cx="1684286" cy="56304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Уменьшение толщины </a:t>
            </a:r>
            <a:r>
              <a:rPr lang="ru-RU" sz="1200" kern="0" dirty="0" err="1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миометрия</a:t>
            </a: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 </a:t>
            </a: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38943" y="2265194"/>
            <a:ext cx="462051" cy="3577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84299" y="3249767"/>
            <a:ext cx="1" cy="5419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" y="301752"/>
            <a:ext cx="9143999" cy="1042416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ru-RU" sz="2000" b="1" dirty="0" smtClean="0">
                <a:latin typeface="Tahoma"/>
                <a:cs typeface="Tahoma"/>
              </a:rPr>
              <a:t/>
            </a:r>
            <a:br>
              <a:rPr lang="ru-RU" sz="2000" b="1" dirty="0" smtClean="0">
                <a:latin typeface="Tahoma"/>
                <a:cs typeface="Tahoma"/>
              </a:rPr>
            </a:br>
            <a:r>
              <a:rPr lang="ru-RU" sz="2000" b="1" dirty="0" smtClean="0">
                <a:latin typeface="Tahoma"/>
                <a:cs typeface="Tahoma"/>
              </a:rPr>
              <a:t>Пример </a:t>
            </a:r>
            <a:r>
              <a:rPr lang="ru-RU" sz="2000" b="1" dirty="0">
                <a:latin typeface="Tahoma"/>
                <a:cs typeface="Tahoma"/>
              </a:rPr>
              <a:t>3. Внематочная беременность в послеоперационном рубце.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ТВУЗИ. В-режим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1999" y="1420099"/>
            <a:ext cx="4374311" cy="172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 sz="16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лодное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яйцо, имплантированное в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проекции рубца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от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КС ,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 </a:t>
            </a:r>
            <a:r>
              <a:rPr lang="ru-RU" sz="1600" dirty="0" err="1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трофобластической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тканью, смещающей соседний рубец от кесарева сечения (стрелка). </a:t>
            </a:r>
            <a:endParaRPr lang="ru-RU" sz="16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sz="16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Визуализация эмбриона с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положительной сердечной активностью плода (кончик стрелки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).</a:t>
            </a:r>
            <a:endParaRPr lang="en-US" sz="16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199" y="4571999"/>
            <a:ext cx="8229600" cy="18119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Какой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УЗ -признак указывает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 повышенный риск разрыва матки в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данной ситуации?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Плодное яйцо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 нижнем сегменте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матки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Положительная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сердечная деятельность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плода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Истончение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передней стенки </a:t>
            </a:r>
            <a:r>
              <a:rPr lang="ru-RU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миометрия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53033" y="3149577"/>
            <a:ext cx="787249" cy="3580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l" eaLnBrk="0" hangingPunct="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Internal Os</a:t>
            </a:r>
          </a:p>
          <a:p>
            <a:pPr marL="176213" indent="-176213" algn="l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7425" y="40148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1" y="1486948"/>
            <a:ext cx="3994134" cy="297614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008072" y="1806688"/>
            <a:ext cx="397512" cy="3789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2167855" y="2801240"/>
            <a:ext cx="115043" cy="136458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9263" y="1491261"/>
            <a:ext cx="203627" cy="2518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3171" y="1545788"/>
            <a:ext cx="1868447" cy="61239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l" eaLnBrk="0" hangingPunct="0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Рубец после проведения </a:t>
            </a:r>
            <a:r>
              <a:rPr lang="ru-RU" sz="1200" kern="0" dirty="0" err="1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кесаревого</a:t>
            </a:r>
            <a:r>
              <a:rPr lang="ru-RU" sz="1200" kern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 сечения</a:t>
            </a:r>
            <a:endParaRPr lang="en-US" sz="1200" kern="0" dirty="0">
              <a:solidFill>
                <a:schemeClr val="bg1"/>
              </a:solidFill>
              <a:latin typeface="Tahoma"/>
              <a:ea typeface="+mn-ea"/>
              <a:cs typeface="Tahoma"/>
            </a:endParaRPr>
          </a:p>
          <a:p>
            <a:pPr marL="176213" indent="-176213" algn="l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483642" y="1339408"/>
            <a:ext cx="8229600" cy="150489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Редкая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(&lt;1%) локализация внематочной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беременности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После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имплантации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плодное яйцо окружено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фиброзным рубцом и </a:t>
            </a:r>
            <a:r>
              <a:rPr lang="ru-RU" sz="1600" dirty="0" err="1">
                <a:solidFill>
                  <a:schemeClr val="tx1"/>
                </a:solidFill>
                <a:latin typeface="Tahoma"/>
                <a:cs typeface="Tahoma"/>
              </a:rPr>
              <a:t>миометрием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Высокий риск разрыва матки и профузного кровотечения.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ahoma"/>
                <a:cs typeface="Tahoma"/>
              </a:rPr>
              <a:t>ТВУЗИ. В-режим.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0" y="30175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000" b="1" dirty="0">
                <a:latin typeface="Tahoma"/>
                <a:cs typeface="Tahoma"/>
              </a:rPr>
              <a:t>Пример 3. Внематочная беременность в послеоперационном </a:t>
            </a:r>
            <a:r>
              <a:rPr lang="ru-RU" sz="2000" b="1" dirty="0" smtClean="0">
                <a:latin typeface="Tahoma"/>
                <a:cs typeface="Tahoma"/>
              </a:rPr>
              <a:t>рубце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latin typeface="Tahoma"/>
              <a:cs typeface="Tahom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77836" y="6124607"/>
            <a:ext cx="8055945" cy="7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Плодное яйцо расположено в проекции рубца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от кесарева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сечения</a:t>
            </a:r>
            <a:endParaRPr lang="en-US" sz="16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175" y="3051461"/>
            <a:ext cx="8654625" cy="4128393"/>
            <a:chOff x="3270325" y="2094427"/>
            <a:chExt cx="6015700" cy="32336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118" y="2094427"/>
              <a:ext cx="5697907" cy="2404872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3706562" y="2402329"/>
              <a:ext cx="2048925" cy="594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marL="176213" indent="-176213" eaLnBrk="0" hangingPunct="0">
                <a:spcBef>
                  <a:spcPts val="400"/>
                </a:spcBef>
                <a:spcAft>
                  <a:spcPts val="400"/>
                </a:spcAft>
                <a:defRPr/>
              </a:pPr>
              <a:r>
                <a:rPr lang="ru-RU" sz="1200" kern="0" dirty="0" smtClean="0">
                  <a:solidFill>
                    <a:schemeClr val="bg1"/>
                  </a:solidFill>
                  <a:latin typeface="Tahoma"/>
                  <a:cs typeface="Tahoma"/>
                </a:rPr>
                <a:t>Рубец после </a:t>
              </a:r>
              <a:r>
                <a:rPr lang="ru-RU" sz="1200" kern="0" dirty="0">
                  <a:solidFill>
                    <a:schemeClr val="bg1"/>
                  </a:solidFill>
                  <a:latin typeface="Tahoma"/>
                  <a:cs typeface="Tahoma"/>
                </a:rPr>
                <a:t>проведения </a:t>
              </a:r>
              <a:r>
                <a:rPr lang="ru-RU" sz="1200" kern="0" dirty="0" err="1">
                  <a:solidFill>
                    <a:schemeClr val="bg1"/>
                  </a:solidFill>
                  <a:latin typeface="Tahoma"/>
                  <a:cs typeface="Tahoma"/>
                </a:rPr>
                <a:t>кесаревого</a:t>
              </a:r>
              <a:r>
                <a:rPr lang="ru-RU" sz="1200" kern="0" dirty="0">
                  <a:solidFill>
                    <a:schemeClr val="bg1"/>
                  </a:solidFill>
                  <a:latin typeface="Tahoma"/>
                  <a:cs typeface="Tahoma"/>
                </a:rPr>
                <a:t> сечения</a:t>
              </a:r>
              <a:endParaRPr lang="en-US" sz="1200" kern="0" dirty="0">
                <a:solidFill>
                  <a:schemeClr val="bg1"/>
                </a:solidFill>
                <a:latin typeface="Tahoma"/>
                <a:cs typeface="Tahoma"/>
              </a:endParaRPr>
            </a:p>
            <a:p>
              <a:pPr marL="176213" indent="-176213" algn="l" eaLnBrk="0" hangingPunct="0"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endParaRPr lang="en-US" sz="1200" kern="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532009" y="2598498"/>
              <a:ext cx="398033" cy="3766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7138493" y="4253752"/>
              <a:ext cx="1288618" cy="3887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marL="176213" indent="-176213" eaLnBrk="0" hangingPunct="0">
                <a:spcBef>
                  <a:spcPts val="400"/>
                </a:spcBef>
                <a:spcAft>
                  <a:spcPts val="400"/>
                </a:spcAft>
                <a:defRPr/>
              </a:pPr>
              <a:r>
                <a:rPr lang="ru-RU" sz="1200" kern="0" dirty="0" err="1">
                  <a:solidFill>
                    <a:schemeClr val="bg1"/>
                  </a:solidFill>
                  <a:latin typeface="Tahoma"/>
                  <a:ea typeface="+mn-ea"/>
                  <a:cs typeface="Tahoma"/>
                </a:rPr>
                <a:t>Гестационный</a:t>
              </a:r>
              <a:r>
                <a:rPr lang="ru-RU" sz="1200" kern="0" dirty="0">
                  <a:solidFill>
                    <a:schemeClr val="bg1"/>
                  </a:solidFill>
                  <a:latin typeface="Tahoma"/>
                  <a:ea typeface="+mn-ea"/>
                  <a:cs typeface="Tahoma"/>
                </a:rPr>
                <a:t> мешок</a:t>
              </a:r>
              <a:endParaRPr lang="en-US" sz="1200" kern="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858502" y="3755710"/>
              <a:ext cx="361166" cy="33577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270325" y="4959111"/>
              <a:ext cx="322419" cy="369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Tahoma" charset="0"/>
                  <a:ea typeface="ＭＳ 明朝" charset="0"/>
                  <a:cs typeface="ＭＳ 明朝" charset="0"/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1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jpg|/9j/4QAYRXhpZgAASUkqAAgAAAAAAAAAAAAAAP/sABFEdWNreQABAAQAAABkAAD/4QNvaHR0cDov&#10;L25zLmFkb2JlLmNvbS94YXAvMS4wLwA8P3hwYWNrZXQgYmVnaW49Iu+7vyIgaWQ9Ilc1TTBNcENl&#10;aGlIenJlU3pOVGN6a2M5ZCI/PiA8eDp4bXBtZXRhIHhtbG5zOng9ImFkb2JlOm5zOm1ldGEvIiB4&#10;OnhtcHRrPSJBZG9iZSBYTVAgQ29yZSA1LjMtYzAxMSA2Ni4xNDU2NjEsIDIwMTIvMDIvMDYtMTQ6&#10;NTY6MjcgICAgICAgICI+IDxyZGY6UkRGIHhtbG5zOnJkZj0iaHR0cDovL3d3dy53My5vcmcvMTk5&#10;OS8wMi8yMi1yZGYtc3ludGF4LW5zIyI+IDxyZGY6RGVzY3JpcHRpb24gcmRmOmFib3V0PSIiIHht&#10;bG5zOnhtcE1NPSJodHRwOi8vbnMuYWRvYmUuY29tL3hhcC8xLjAvbW0vIiB4bWxuczpzdFJlZj0i&#10;aHR0cDovL25zLmFkb2JlLmNvbS94YXAvMS4wL3NUeXBlL1Jlc291cmNlUmVmIyIgeG1sbnM6eG1w&#10;PSJodHRwOi8vbnMuYWRvYmUuY29tL3hhcC8xLjAvIiB4bXBNTTpPcmlnaW5hbERvY3VtZW50SUQ9&#10;InhtcC5kaWQ6MEI4MjI5RTc1MTlDRTYxMUIyRThEN0FGNTQ2RkY1OTAiIHhtcE1NOkRvY3VtZW50&#10;SUQ9InhtcC5kaWQ6QkMxMjU5OUE5QzUzMTFFNkE1NjRGMDA2RUZFMzQ5RkMiIHhtcE1NOkluc3Rh&#10;bmNlSUQ9InhtcC5paWQ6QkMxMjU5OTk5QzUzMTFFNkE1NjRGMDA2RUZFMzQ5RkMiIHhtcDpDcmVh&#10;dG9yVG9vbD0iQWRvYmUgUGhvdG9zaG9wIENTNiAoV2luZG93cykiPiA8eG1wTU06RGVyaXZlZEZy&#10;b20gc3RSZWY6aW5zdGFuY2VJRD0ieG1wLmlpZDowQjgyMjlFNzUxOUNFNjExQjJFOEQ3QUY1NDZG&#10;RjU5MCIgc3RSZWY6ZG9jdW1lbnRJRD0ieG1wLmRpZDowQjgyMjlFNzUxOUNFNjExQjJFOEQ3QUY1&#10;NDZGRjU5MCIvPiA8L3JkZjpEZXNjcmlwdGlvbj4gPC9yZGY6UkRGPiA8L3g6eG1wbWV0YT4gPD94&#10;cGFja2V0IGVuZD0iciI/Pv/uAA5BZG9iZQBkwAAAAAH/2wCEAAEBAQEBAQEBAQEBAQEBAQEBAQEB&#10;AQEBAQEBAQEBAQEBAQEBAQEBAQEBAQECAgICAgICAgICAgMDAwMDAwMDAwMBAQEBAQEBAgEBAgIC&#10;AQICAwMDAwMDAwMDAwMDAwMDAwMDAwMDAwMDAwMDAwMDAwMDAwMDAwMDAwMDAwMDAwMDA//AABEI&#10;ADIBDAMBEQACEQEDEQH/xADIAAACAwEBAQEBAAAAAAAAAAAACQcICgYFAwQCAQABBAMBAQAAAAAA&#10;AAAAAAAABAUGCAMHCQIBEAAABgIBAwIDBQQEBxEAAAABAgMEBQYHCAkAERIhExQVFjFBIhcKUTI1&#10;NiMzJBhhQlJTNGUZgZFigpKyQ2NEVHQltUZmdzgRAAECBAQEAwMHCQUFCQAAAAECAwARBAUhEgYH&#10;MUETCFEiFGEyQnGBkaEVFgmxUmJyIzM0FxjxsnOzJPDB0aJ0Q8PTJTV1pTc4/9oADAMBAAIRAxEA&#10;PwCxXN7qLibSSdwIfXZW70+NyU0vP1DDPb3ZbExBxXTQ6jJyxVnZB9INzqBJmBQorHKIFAQDv36g&#10;9fZ6Gmq8qG0FtSAZFKcDMjCQB+mcd0exHeHVu+lDqFO5SbfW1NsXS9FxNIwyrK91QpKg0hKCB0xI&#10;5QRMw3LWjhw0SzRrLg7JVxoNyG/XnFlRs07ao/J94QfnnpqGbPH0k1bOJh3FNlTOFhMUhW/tF9A8&#10;eltts9LV2ppxU0OONgkpCfyFJH1RTnc7vT390TuffdMWa4UP3eoLrUMNU66ClKOk24pKUKIaS4oS&#10;EiSvMfGFmVnNWeeIrkqZaxq5Vt+UNa7hYKYU1auz9WVFKk5BWOzhpeLMsb2Yu11t4UxFDtPaRdAQ&#10;AVIID26QoLlleUG5BLShmSng4gykopGAUeR5SPIyi0d00Pt93i9r7m6iLRRWnc+hp6n9tSoDc6mk&#10;AU424Bith5MikOZlIJ8h5xsv6nMcUYOiCDogg6IIiXOGEcd7FYzsOIsqxT2ao1o+X/OI+PmpavvF&#10;jRci1lWJkZWEeMZJsKL5mmcfBQAOBfEwCURAU1XSMVzBp6gZmiQZe0GY+sRL9Ca61Jtvqim1jpJ1&#10;DF+pM/TWtpt5IzoU2qbbqVoVNKiMUmXESInGOKCxfFa586NDwLj2atZca1TL1O+QRE3ZJKaXbs5q&#10;hs59dm5dulPdeJN3z5QqYqeRvbAoGER7j1Bl0NLSVQQ0hOdupQArKkK/eJ8AORlwjtNcNU1O5XYN&#10;cNwdR09H96Kuz1HVcaYQ0CpurU0FJSkSSShInKQnOQEaJOVvM+6OFsVY5mtKKvN2m7St3cx1rZwm&#10;PU8hLIV0saVVJdZioyfAwT+L9AV8A8h9O/UivlTWsLZFKpxDaivMUIznADKCMqpA48vnjm52kaJ2&#10;Q1xq65UO+dWzR2FqgC2FOVZpAXs8iAoKTnOX4Z4cYt3ptbsvX3VzCFxz7GPIfMtiokbJZFi5CBLV&#10;3rKyKqOAdoOa+QiRYlUpSl7ogUvj+z16cra467QtuPlRdKcSRlJxPESTL5JCNO71WfRun91r7Zdv&#10;XUP6Jpq9aKNxDvXStgAZSHseoOPmizHS6NXwdEEQ5sBnSga1YevebcmyXyynUGDcTEgYniZ5ILl7&#10;JR8PGIiIC5k5Z8omggQP8c/c3YoGEE1XVN0jBec5YAcyTwA/24TPKJpt3oLUO5+s7foXSzXVvVxf&#10;S2ifuoHFbiz8LbaQVqPgJCZIBzd652rdnmvyFd7jZcu3DV3S6kTgw6FSxJIfJrNa3nkDtpXV5wP6&#10;eZkU2Jimk3q4KMm5z+0ih5enUYS1WXioKHV/skjzj4EzGCQifmUeOZcwn58sdM9y7RsX2N6dobJa&#10;7PRas3wrmOoqouCOoxTp91Twa4NoKphhtMnVAZ1uShnQ8K2lpWg/D/na0sIpeA3FDNl4Cwit49gd&#10;iZR+eLFcDfi/0bw7/wCL29OlR0pbC3kl5/zsrc/oyS+qKr/1v73F6Tn2Cu3T/hza6Toy/NwQFy5e&#10;/P2xRbVaD2Q1J5ZmmnMjsblvLevcvjSev9cjb/IvJ4qDN5ByK8VGSD12mq1bScQ/jD/jaigRYpSC&#10;JAEwl6b6XqUN5aoEuGQcUkpBkFI6alA9OcgZyBIGJHETlG+92q/bLeDtCVvRTaas9n3HZurVG8uk&#10;QlqakuIDjiEJIUUOJWMHM5SSRmMgY0rdTaOYsHRBB0QQdEEHRBB0QQdEELd5DtIsFbJ43uOTcgx9&#10;nQyHjHFd3Vo9orlwsECpEHaRbubSBeLYPk4eTTF+0IYwOEFDCXuUBAOo9frbSvUrtctINQ20SCQC&#10;PKCQJEHDHGUj7Ysv25b6a92x1JR6X065SK05dLtSiqYfpmXg4FLS0ZLWguIORRAyKAnjKE9/ppZa&#10;Xlx26Xl5eVlFUlsTN0vmL907IkQn173FFJdQyaRzj+8YoAJuwAIj2DpNYG2mat5DSUpT0mzgAJma&#10;vCLofif0dFRHRzdEwyygpr1HIhKSSfS8SBMgcgeGMuJjVN1Ko5MRy94eTMdSrfIVxI69hY1ewPIJ&#10;FNuDtRaZaxLteLSTaiAg5Oo+IQAT7fjEe339YnypLK1I98JMueMsMIdbEzRVN7o6e5EJtzlWyl0k&#10;5QG1OJCyVfCAknHlxhMfEzsTyL5tumV4/d6k2SpwEJVYR7SVZzFCWO0ncy4kk0ZFNF4nHMRfqJtR&#10;ERS7n8Q9fu6jlmq7g/WluoW6un6JPnbySVmTIA5ETmCcMYuz3e7b9tehbJaKjYmvpq24P1bqaoN1&#10;5rClsImiaSpWQFXxYT4Q8TqURRGDogg6IIOiCDogjJj+pv8A4nqJ/wCHyz/zKp/vduo3d/4tP+GP&#10;7yo6/fhZfw+sv1rf+Woh8OoeT8cY30Y1unr/AHyoU2GisEUJ1ISNjsMVFNmqDauM/eMc7t0kJhIJ&#10;BDxKAmE3oACPp1ktFdRsWen6rqEkNDCYn9HEn2ATjn5vDpbUupt+NTW/T1vrK2tev9WlCGWXHFKJ&#10;eVKQSk8fHhLHhGZyzx8xy68vUfc8NxEs/wAA4vmaQwnMjfLXCEE1pONXij51MC8cJpJBK2qXVMRg&#10;zMb3lCgUwlIQe4M7oVdqpYaGVbqkifNLaeClDkeJAwnPDHCOotqqKLs67NXbHrZ5lvcS7MVKmqLO&#10;kuqqa1ISlvKCT02GwC84BlBmASrCNWe5efpDVzWTL2e4qAY2eRxvWFJxlBSb1SPj37j4ps0TTduk&#10;f6ZNAhnPkYCCBjAXsAgI9+pRdKtyioy+0ElzMlIzTlNSgmZljhOOSOym3tPutujZtvqqocpaa6VY&#10;aU6hIWtAylRKUnAnCQngJzhQOp165buQPDrTYaG2MwrrDj61uZz8vq3DYfZX2RnEol+5iTPn0hLv&#10;SPouITlmK6JSmUWXVKT3O3iJemenF5rkqcQ+AzmwJAE5TzBOSRkDhNROM8MIuXu9YOz3t11qvbit&#10;01fNVaho0teseduKqRDRcQlzIhDacq3C2pKicqUpJy8QY4nXHlH2uwxvR/cP36Z02yScrPR1Tr2U&#10;qbCpVwSSU2zF9UJx0waptmTur2xp4+J/aK5QVUL5dw7h14pbnW0z2SvVNsLyqCgAUYyBSUjzAkjE&#10;iZBBEPm5XajtHrbYP+oDt7craalZp11D1BUul7yNKyVDSVqKlJfp1TmMxQtIMpYRcTlP5RiaRMqr&#10;ijEtdZZC2XycmkarV1yCjqMq0Y7eFjWU3NsmhgdPn0nIKAiwZAJBWN3UOPtlHuvulzXTq9NTEB4C&#10;alGUkA8MDxUeQOHM+EaX7Te1NW+z9Xq3V9Su27X2on1Dwklb60pzqaaUrypShAzOu45R5R5iJQXU&#10;qpz/ABK+yynJZU1xkJiQYN5lxgOwVaJjTNkTlI6LXlrHFwpSMJgUQ9tTwW7JqmEple4CbpvCdRFI&#10;dQTLjMlOYj/DKcqSfAEfKInt5u/4eRuK9J0to1M3RNOFsXZl9a8xE0l4MOO+dufmE0zKQCEYyhOd&#10;dv18ydzq4uumVMXSmGMkSOUKOyu2NZR+hKmgJyEoDaHWWjZNEPB7CTiTEj9ofuYfYclDyN2Aem5T&#10;jrrocfSEOmobmMcDnQDMEmWM+ZEpSnF0rlp6waW7BLtZNJ3Vm+aZbtdSqlrW0FvqtO1hcAW2fcda&#10;Ki04MPMgmQnKGm8mu1fJxoK3ZZJQzBgu5Yvv2QJmBp8M0xWRjZKrH+AvodhMuHyzpGXUSZGBNRwm&#10;YomOUREvqHS6sdvVJUoacqfI5mKSlDcvLIykUz4ESxMVO7Wto+1vuGeXpdyzagotVW+3NvVDqq/O&#10;y+v3HFthISWwVYhBBkDKeEMFou+7DHfGfjPdvZJ61dzMxi6FscywrLJGNPbLrNquW8TW63HCIIN3&#10;cw7IUhCiPgmUDHH0KIdOzNxLdrbqnznfVgMACpUyBgkSHt5CK637t9qNSd0Nz2L2yQtFEzdnGGlv&#10;qK/T0zQSXHn18SltJJJ4kySMTFIdQ888nPJdH2XM1TyXQtO9ekJ55DUtpHY5ickXG1umBAK6KjJW&#10;U6ZSMYxRQgOHgFBJysIkRIAFMJW1hd5uK3C08lDSTL3fKFfmpkQs4YmZkDwny3tvJt92tdr9TTaI&#10;u9suGtNx1U6XKlS6xyipqcLPlmhiZK1gHI2TmQmSlqJInyWReRzdHja2RqGKd8BqGcsB5ARBes52&#10;oVOSpc+lGpu02b54rBx5/lbiUrIrJnk2JgMooiomoir/AEnYD11zt7+SrIdAkcoAE08CpBwJM/hU&#10;T4TEwYeNM9tGyPc5tlW6t2A9ZYdw7cqT9qq6k1LRWUlSUh1Y6gQ/Ihh3gFBSVp8sR9+o0z22ltfd&#10;XqNSp1KVpWYbJJZKcSMY4KrGzcHXoKOdVN0kskYfiWrk86soAfu+hREO4B2y3V9NStjpKmzkK5eO&#10;bBJ+UY/TEk/DT29dpdx9VX++MFm+WWlRRBC0yW0686tL6SD7qk9JI8eMNY4f8YR+LOPHXGPZtEmj&#10;23VI2RJ4EuwivO3R4vKvF1Dh2FRQyR0wER+zt2+wOl9kQBQh4GYdUVDxkTgPm5RUjvL1XU6t7j9T&#10;VLyytijrPRsz5NUyQ2kAcgCD9M+cMv6d4q/HO2GJeO4yYWrp4qMty0NINIGwP4xJ+WNk1Wi6ca5d&#10;JfgXdMmrs5TqIgcoKEAS+nfrC82tTaizlTUZSEqInIywJ8QDyhxt1WyzVMouIdds6XkKdaQsozoC&#10;gVpSeCVKSCAqWBkeUZa98d/OUjj+yhQKBkfLmBLrE5AifqCNt1exSlGt2kahNKxkilIxLxRV0mux&#10;SSFUfbVMChB9BAeofU1N8pnV066gl9LedICGyFAzA+ESJUCJfXHVzt/7eO1PuJ0rctQ6ZtGoaGtt&#10;zvSXTvV+cqWWgtBQ4kBJCycuKRI8cI/rbzk15N5/E85snrdi9PDGpFbbxDaMyxcazAvbhkYHREm6&#10;lyY12xmXWi63ISwHK3Ki3/AkJfJRQR79fXLvXPhD37RukUQmYSJZvauc5zn7nllz5x82a7XO1qg1&#10;hT7Y7nXZV73gqlOFdvpnnU01EUzIplvsyDjyG5FZUvFU5JSIl7M3KNuYzsOkmtOB4DGM3mrZvDuM&#10;rhIZKtyH9lJYLkVyi8VRrrQU4eMjGXworLHOmsAgAgQodeU3m4vIRToWlLxSiSpDMpa1KAT5ppAw&#10;AnKc8ZxDdEdqeyb9t13ufuBU3Wn0NpW9VtMiipz5i1TkFILypuLWrMEpAKcZZiYkvaNvzH6m4bsO&#10;x6G2eIs2sqKw+fZDxsjgqFrDZjBFXSB89r70ijxZ80hkVPJx5C2W9ghlCiIh49LqpN6pGw+p4SJA&#10;JSJlM5D3VTSrE4kBMhjKIztS52Wbva1pts3dIXmxP17nSo603Vx9SnSDlS8ghISpwiSJZ05iEkAY&#10;x3utu6W2PJDq/A5E1XuWJcGZqxvY5us5xql8p7y5VuzPhiI2Qq7unPDuviYGKk01FTmUWKsYigmT&#10;Ef6MBN6NVda1mVG4lFS1PMJJ84PuEZgQngoH2+yI/ufsftH2y7rVGmt2aK8X7Q9zpmn7XUUlQmme&#10;ZR1FofTUpy5XXEEAAJKQQAoe9ILj1G5sN1b3lG/4yutLic1ZHPES1Vw9ivH1HbRCliyi3mVo0ZCz&#10;2JqogWv0SvNmijp+6VEpfZEpQEpjAPSFq53Vt1MnC+laVCWRI82GWWUAnmJcD7IstvF2M7H6f0rb&#10;dU2OvesmmOs2/ca+sqi4GaEtBeRhlQPWqnlKDbKE/FMkEAxMuzeV+fTW+lOtkbhOYPd4+r6RZK4Y&#10;/wAe12DsydMilVvxqzSbyEbyz2JZkMAOHjd2sduX1ER/e6zuuXphHWqVrQknBQyHLP8AOSBIeEzP&#10;2kRCtrdI/h7bmXxG2NmYvyNR1KslNWVjzrBqXAMA3lcLaHFH3G1tpCz4cIYDqvv9A7/6EZzu6sU0&#10;q2UKPji81nKdQaLmWaMJhamSziOnIcypjLjX7Egkodt7gich0VCD38QEVL1cqrs1W27L1CGVTlOR&#10;BSZH55GY5H5RFdt2+3i4du/cFYbCl5dXpWvuVK/QVKhJS2xUthbTksOsySkLlgQpKhxkM8XDztZf&#10;NeqzsVSMC4mnc5bKZklaFHYvoscwc/TkO0gvqgs1db7OEVRbxVdiRmUexTKJisp3DyAA7C0sVr9H&#10;UrDDZU662gJPEeUqzYcScRLgmZ8xlgej/ehtJYNxrtpq+7gXensO2FlZql11Wtaes4p3odOmpGpE&#10;uPOdNWIBCRIy8L57SbE86umlQidj8wWnBkljleWi4qdo9Xr1el2FZdypzCwjp06UPHzANXJkRSO8&#10;auVTJGHsJg7lEVbr15pwldStSCsgJV5DjxCVIAkknhhPhxnFftqNtuwbey8vbZaMpb+1qZLS3Gap&#10;951tb6Wx51tAuLazJnmDa0JChwBxEMSj9m9vdx9RMb7X6a3/ABNioWdKtrzLOOMi01xb1Xd3qhBP&#10;Kw8BYgUAkY1aC0V9sVUTicqyfkPcBHpQ7U3asphVUDgb6eZK0yTipJEyCoKwl8k4rZU7W7O7Lbx3&#10;PaLeu33i7Zq6nTQVlHUppwmlfPkceZImsqzJnlUJFKpYERBPC5yPbLbx3rNkNnmSqDmIodSgJiDT&#10;r1YZ19dF7JSZG7hR4u28fdSI37h4m9AH169WqtrXK8sVD3UZLBXilKZEKSOKQMJHnGwO97tn2w2F&#10;sVirdv261NZcKt5t0vPqdBShE0hIPAk8xH3yJyd7CbTbbvdM+OCOpTX6VVlSZG2NvkWpY67At4Fw&#10;DCelYODKB2D2HjpFYjZE6oKKSDoSgl4JiJuvL1zrayoDNuISgq8pkCVAcVGcwEeBAmcMRPDxpvtY&#10;262n2db3t7mHa5XrA36KzUjgZeeLoztIdd95Di0ArUEyDKJlc1SEeDvPeeVTj+wyOwjfbLHOe6jF&#10;ysVE3Ws2HB1YqryLWljqkbS0Q7jVVzLRXxJPaUR8k1UwMUxRP6gXFV/bNAlKnalOVxzLNKZyJEwJ&#10;LzCRkcRKXgYXbCWHtM7iNbjbh3SFz09eHmnHKZ9m6P1CXA2AS24lwCTmXzJVIpMiCBhPq9yuXm7a&#10;+4B1YjaDUq5btptosf1e0Rzdz7qVLqaE+LKLJMqNCqHVfKvrA9Kg0bGOBCgUyinkQPEfSrzVKoGi&#10;ggVK28y1yBCcZCQ4ZlcQCJQ07JdnFj3H3C1ZVahrKmi2n0pcX2FqTI1NQWcy+kFSkgJZSVOLAJMw&#10;lMlGcSjc8ZcudBwjN5lW3QxnMZOrlPfXSfxAtgeokoxxjow8o/qUVZETfMknrRJIyJXwkFNVUvfx&#10;Ao9+vryL5T0yq1b4klGYpyzUBzwJyT9mWXIeMRSy6p7PNQ66Y0UnRF0Y0rU1iaZm4i61BqxnWG0V&#10;DjJ/ZlKiQotTmlJlOYiu3+1n2K/2TP8AfQ+nMa/nD+an5Z+18HI/TXwvxnsfOvlfxfl818P+i8vY&#10;+/x7dYvtav8ASZMw63qelnkJy6eeeX3ZzwlKUo2T/SDtt/WB/I/1Vz+5n2V62eZHXzZM3Sz5f3c/&#10;ilm5TitH6nD0k9Q/2ghlgQ/5FU+3/B0ru/8AFp/wx/eVG1Pwsv4bWX61v/LUR6WfuJXGF84xKLmr&#10;BEDZm2b4PFFNylKxri42acirnFJQKElb4RCvyb51FtHQtTHctPaTTIkKJigURMAdNNPbQLUzdUFa&#10;3ygKWDiJHiUCXlI44SEpzhDt13g6q0/3T12idwKilXoR+71NA2sUzDTlMsulFO6XUIS4pOaSHMxU&#10;VBQJIkYsF+ng2xreQMFWTV+UawcPkDDq3z2FFjGtop/b8eTbkwN5OS9lFM8lL1+UVM1cLKmMuchy&#10;CIABeneyvIQ4umIAKvMk/neInzlxAHLGNefiQ7Q3PTm4FNurSLfe05e09JzMtTiKesaT5kImSENv&#10;NgOISkBAIVIzMPdztfcRYxxPdLznZ/XI7FdfiVHtsWtTZs+h1mZDkBJmpHOk1k5J08ciRNBuBDnV&#10;WMUpQER6eK1ymbplKqwCzhhKczPAAczPhFAtA6f1jqnV9DYdAt1Lural4JpwwVJcCuagtJBQEpmV&#10;LmAlIJJlCj8N8p9lz+R7V+P7RC/5Dx9U3S0WF1nX9axBjKMcHUM4TYJoKonM0dOCKiuZFMpjFA4i&#10;YAHv0wputSP9NbqUDKeE8wAOIJy+7PEyOPsi4Wtu062bdqRdO4jX9utuo6tAc9K0h+41y0ykVkgj&#10;MkSyhSjIywwhHO3lhzLa+YvBExnnGlexNkVxb8ApPKjWLgheYxONRdx6cW+GwNmzRNRy6bdhOl4d&#10;0h9O49MtaX1uvqqwkVJcZzBM5DFEpTxxGJ9uEXv2ctuibR2V6hotv7pU3jTaaO7FNQ/TGlWVlKit&#10;HRUpRypPBU/NxkI7+3SpM2fqIGTG4CeRjqXsFDVSPaPTe6iZjjuvEVimQpn7kFoDtwcwEAOw+nSy&#10;ozC45HfOh2sCTP8AMJlL5pYQwWekVoX8Nxyos0m6mv084+tSRI5qx6TipjHNlAE42p9TeOHsY1sw&#10;GMb9RrBCYxjCGVsZlATGEwgQuJ4cpSAIj6AUodgD7g9A6hNb/HK/6pv++iO1ujQE/ho1AAl/5TWn&#10;/wCQcxi9f6lL/wDMOEf/ALhW/wDQh6cb7/F0vyO/kTGgvww//ta+f+y/97CquR+7zjLiy4saG1cr&#10;oQchj+TtkkgkcxEZB9DxCzSLI6IA+CxWJ3B1UgEO5Tj36aupNulZIGVLKlj5SspP1RbXtksVA/3Z&#10;bsagdSlVe1cUMNqIxQlxwKcy+GcJCT4jCNZ/H3TYag6T6x1iBQRbRrXD9QkCJolApBczseSefqD2&#10;+06r6SUMYR9REepPZ0dO3NicziZ+M1H+yOQPcTeq3UO+WqrrcFKVVLvVSgk8ZNLLSB8gSgAQsX9R&#10;hR4Se0nqVydoJhPUbM1b+TvfEvvEZ2GHnWMswA4/iBB2LduoYA+0yBekN/yoNO7L9oXSif6KkqUf&#10;rQItP+Gtfq63761VlZUfQXCyvhxPLMy40ttfypmsA+CzCGtxQnr/AMVvGfkx98UunT5jNeI3yy5T&#10;CVtHQ00EfUUiHH95MWUYdMn3AUgAH2dMqQENslaipxRdSPABK8wE/YFSA9kdAtlDb9O9226OlmMi&#10;VVrNtuCAOa3G89QT7czgJ9pM41x8WNyZXnj71XmWQk8m2K4SCfpEMB/hpKA96KeoGEPTyIq27iH3&#10;d+pLYygW1DSDPpzQflSTOOO3dhZH7B3E6toX5yVd3XUnhmQ7JxJ+hUTXs6w2sfVGE/umT+J4G5N5&#10;pRewjluJmZWJka+Ea7BNlE/J1EztJM0qKIior3TBIDB9vbrJcxcSyDblBLgMzMJMxL9LCINtbUbS&#10;MXh/+b1PeKiyqYAZ+z3Gm3EPZ0zU51QcyOnmwTjmlGcHAHK7yabFbRqam1NjrrDX5rOXiBkZqZgJ&#10;hSux69BCU+duTC0cmdOUDHiVCogQO5xMXqMpr704W0NvgvOmQSW0DGRUZnhgAfljphuJ2i9rm2u1&#10;Cd37w7qV/TzjFK6hpp1oPLFXk6SfMnKkycBVPhIxDHPMzyahkDSBhm9/UZ7Jn5fSSV1e0tg9YVB8&#10;+UvCwGCKYyRzvEmpm5gKYqgj3Hv9w9YLmKtDi/WKBqxRGZSJfG7Lhzlxlzibfh+PaXXp3XtRoVus&#10;p9MfaCDTJqVpXUoSKXDqLRJJVPEEDwjXGjjyi33ENfoVzqNfstKkKjXGbyqy8W1eQTho3jGRkGx4&#10;1VMWwooCmXwL49i9g7dTFNLT1NChh9CVM5E4HhwEceF6iv2n9YVF/stZUUt8brHlJfbWpLoUVqmo&#10;LBzTMzMzxhd25e9ej+hFjx9VbHjuPuWaWUNHscd49xxTIaUulbgRMdCEbJSJm4q1Zg9VOKbJIDAZ&#10;YRHwJ29emurqLdQOBthhK32kjhJIQOU1HCYxIHHnFkNk9gt9+4O2XG62u4uUWh1vLXWVlbUuN0rz&#10;vF0lE5PrSBmdURJOGZU8Ir9srtDvjmHUjP75fQJLGmLJ/CeQ/nsnk/MtejbrB1V5U5Iz2cJU49oq&#10;o+fMI44uCNBOQ6pigQewiIdJX6661TCz0EopCnEqCgcvinkSOMbE2v2q2A0bvDp6nRuGbpqunvtH&#10;0kUNteXTOvpqEZWvULUAlK1yQXJEJBKhPjFX/wBM8ABi3aDxHuH1lTQAfs79oCQ7en3enX2z/wAb&#10;Uf4Df5XI2v8AijE/e7Ss+PoKn/OTFUOA4iZuRHYc5kkjqEqeRPbVOmQ6qXnkFQqntKGATp+6AABu&#10;wh5AAd+kVp/9Rpv8N38iY25+IQVDtu0ykEhJq6SYBwP+jEpjnLl4RrqzXWmFyw9lKqyaSS7CwY+u&#10;EU5SXIVREybyAfo91CHASmIUxgEQH9nUtrmkv0brS/dUg/kjjnoi5v2XWVqu1KSmop7jTuJIMjNL&#10;qDgRGNDgxkZOPW5AqmCxzRquplslHhCGH2FpWEXGKZuDF/dMoVtIrgUR9QKYe32j1CkuFxt9cyEq&#10;tzpl8pQfq4R2w7+KelqW9urxlAqhq5hCfENugOKHyTQmftAi4n6ZVBATbeOhboC6I4xY3I6FJMXJ&#10;W6h7yoogRfx9wqCiiRDGIA+ImKAiHcA6eLJ/HOz4hlv6yr8vP5o0x+KQ4uejmgpXSKK45ZmU/wDT&#10;CZHCYBIB4yJ8YaFzmAA8b2afQBEHtQEO4APYfnrfsId/sH/D0q1B/DM/9Sj8ioqp2Gf/AKasX6tR&#10;/lKisHB0I/7KDJQCI9i3HYvsAiIgX/ygnfxDv2D1/Z14of4Gol+af7pja3fkB/V3bPH0Vm/zDCee&#10;HW7zGNcKcm99gDrpzlV1alZaJWbCYjhCQbtJH4VymcvcSmbLGBTuHqHj36YmM2dxKCUqNCoT5ia2&#10;xP5pzi5venYaPVGutrNPXHKaGr1U224FYpKFKRmSf1hhL2xe/wDTMVWHNGbVXo6RFrErI47rhHKn&#10;Y67aLFCySi6aZjdzkK+eGIZT/LFEvf7OnWyZVV7oIE22USPhnKsw+Q5E/RGgfxSLtWit0lp9JIti&#10;Wax7KMAXJstgn9VIIHhmPjGn294+o+UK09p2RKrB3SqyJkTv6/Y49vKRTszc/uIGXZuSHRUFI4dy&#10;9w9B6kVTS09W10alAW1Ocj4jnHK2waivulrmi9acq36G7NTyPMrLbiZiRkpJBExxjPZzWcZ2Us0J&#10;Ynz5qvAhIz+EqqjUHeLK0kjHyv07ESaUzXZujpAdNBSRrrhHw+CL4CdMAMTucBAY/crd0CHaVv8A&#10;0+QJUE8UhIkCB4AcZYjjjHRnsc7otJaGXeNvd2qgt22+1ZqE17xK2+s4gtPNVRkSEPJM+qZyVMGQ&#10;Iiquu3P3f8esSYT34wpN2RZmyWrVguEXFqQNwcx/siwcmuFEmUmxJVVRuIprqszFFcTCcQETeqZi&#10;6PBksrCaimyylOS5HCSp4HDHGSjG2tyPw8dPajeOue3q+09O0twPM0zjgdp0rnmT6erbJLYBxSlw&#10;HLIJEgIb9+bXE1/cb+vPgcNf3P8A6k+ZfR308n8F+YX9b8n+hvH5j9b+X/Zvb9zt+Lv4fi6VzsHo&#10;ZdIdHqT6eU588uOXjPLznKXOKZ/c7u7/AJ8/d7Pe/wCc3psnqOsc/pOHU9V7npZfHmly44Qn/wDU&#10;s26qWCw6qxcFZoGakohlk5eVYRMsxkXUak9+nE2Z36LRZYzQro7ZQE/c8RMJB7fZ15urja60JQoF&#10;QbE5cpqVFz/wvrPd7db9W1dfS1DFK8uhDa3G1oSsp65UEFQGbKFCcpymI0U6E2WrWzTfXMsHNwlg&#10;QRwvRGcgiwfspH2DkgGrVy0ft0VFTIHKomdM6apQHuAgIdL7HkVZ2GlSJDQCh4ciCP8AjHNfuAtd&#10;2tG9GpTcGH6dw3urUgrQpEx1lKSpBIExIggpJwkQYye7eUy1cPvKFWs6YwYOS4pucw+yJXoVuKqL&#10;GUptkefDZRxuZTzOU5mLl0dVuJvxgVZPwAAL3Bifadoqsoa/eNkKbJ+JJ+EmXD4VSkJSEdeNm73a&#10;e87tTqtAapcT98KFlFG66qRUipZTmoa3gJBSUhK5YTSrMTOGQ84OYojZ/jrxFlrX22N7fi15kqr2&#10;7ICUHIN13sPAvK/NMooLfENllnTEsHbnSCDlNUoFbvAIYR7FA3S+41LNWyw8jEZjhzSrLz+QZh4E&#10;kS4iKzdiGi6zavuUvGj9xaNVFqxFsfp6QuoIS48l5pTnp3FAJV1adK1IKT525gCZlFhuGHb/AFSY&#10;aKY5x2vkag44umMk7A0yHWrPORNckTyT2flJUtqKaQXb/NmE2ycpnK4KJ/ASCiPb2wDotdfR0VMW&#10;KtxKHgtRJOGYEzBB5yBCfZKXCUa3729mt3Ht/bnqNNtuFzsl1U0qjfYaceRkS0hHQ8gPTW0pJBQZ&#10;TmFieaEt785sxnkrlvwrn6jWVKw4UPdcJwbDKLRs5SpE1IVGRi46zDX7A5RRYTTOCdn8HLhAxkU+&#10;wj5CAd+mSvdbqqypUyQQVsn5k5ZnHlgZHmIu7296F1Tpns7v23d9pTTa5FDcnV0Cik1TSKhC1sdZ&#10;lJK2lOpE0IWApWGE8I/dyQRk9pXyvU3cmHYjP4wuuQKpmKAs0Gqg/hZ9+wSQisgVhN+0UXaHlGjc&#10;oKewJwOuQ5TFD16U1WduscLakrdLnVbPESwwHjlxB8JiMXbLVW/fLtErtk6xz0+q6G31FudYdBS4&#10;yhZLlI/kUAoNqJlmlJBBBjUkTkp0b/KpjmNfZHGjSnv4lvKIpObAzLZQVcJAYkIerJqKTYWErgfY&#10;MzBEyvvh4h3+3qRfbltCJqcAcAmUfHgJkZeM/wC3hHKFXbHvwNXOaKRpm6LvTTxbJSyroyB/eh8g&#10;NdGXnDmYJyY+yMpJM5xOVOcfHed5ytzOIarbso0eWiWGSfCAmEKujSGkJXLJOtXwojCJ29o2Rft0&#10;VxKZNB2mBv29Rd2pQ+6an3UmobJHh5kHjzwkSRgI64K0HV6T7C7noCgqmLzd6K11Lbi6KbzRfNUX&#10;XmWlJn1TTqUppakzClNqlDOP1H90p8zrlg+Ih7VXJaWNlVxIFjY2ajn734AsIBTPRbNHCypWoCcA&#10;9wQAoiPoI9O17cQuspQggkB0mRnyTL6Yq3+GbZLzRbnX2sraSpZoxaAjOtpaE5+r7uZQAzYHDjFa&#10;NkteS7T8KunFzxK8YXPIOttCZz1iptdfM5Kznqj1q6ibm1Wh2qysiR9XCeDsWwpAoYpTCAfZ3SKQ&#10;kW9h9BSVtZkuSxIBJPzBJkT7I2fthuOdpO+LWlk1ihyh05qa4KZZqXkqQwKhKkuUyg4oBGR4zbz5&#10;pCY+Zu/C/uDQ9h9OceUc1jjEcr4Rh0Mf3yquXqKEwm3ijqpV+wIMFhTcGiJKLAiZTgBvFZA5TeI+&#10;IC7WWpbTTekWZONkyJI8ySZ5hy5ylyljxinHe5szqDbbem5X30zqtIX181dJUBJLZLki80ViY6iH&#10;JkjCaVJInjC5v1A2xzLKq+F9FsLKK5EyVL3ZpdrfXacJZp80fJNXMHTKy4TYCuIyMivLuXCyA+Jk&#10;E00jqdgOHSK8VjTryW0EKaaxMsf2hwSEy4qAJmOPmEWW/Dr20e0ii+b+64CbbpdigVS071TNpKkl&#10;SXal9JXLyIDaEJVjnKlBM5GL4W/jAd3jiYpel75SNaZcpNOibnAyQKlNFsc0tTvbA/bFcmKTvGP3&#10;8u8YCoYQIAKlVN6F7dKBa3RaktImKlKy5InmolRQSJ4Yyw5gcor/AGbupasPd/Xb4U4dXo+urnKd&#10;1uUnF2xWVlBy4+dCG23ZDHylAxMLo4Yt6orUp5auP/cNF/hOxxNxmJfH0nfSnh4plKSzgTztQl3r&#10;4pEmKT2QTFzGOxODJcigkKYDD0ltlwapFOB8ypirHl01cFBQ8CcSrx9mMWV729g6veBmk7itl1N3&#10;21PUTbdYikk44pDYk1UNpRMrKUHI+3LqoImQRGqBpcKk/YJyjG0V15GrIg4RkG01GrslUDF8gWI6&#10;ScmQMkJfXyA3bt1JRUU6kzStBBHiI5NPWa709QaR+lqUVSTIoU2sKB8CkpnP2SjFXxcOmRubK+rJ&#10;vGSyCl92kXQdIOUFmrhAzy4KFctXCZhSXbKI/jKoURKYnqA9uofT4XGkPLqKx5fulx3E7r2Xx2MW&#10;xCkOJcTQWIFJSQoHJTjKoHEKBwIOIOHGJc/UV3imzOx+sKUPZ4KYUrlJeuJ4kTJspIYhI1yWVL8f&#10;8Est8MqZJExgIfsbxDv27CHRfP29c8GfN/ownDHzZnMPlxH0xDvw2LDe6PbTVa6ykqGU1NYlLRcQ&#10;pHUPpgPJmAzCZAmMJ841pYquNSt1FqDyq2aAsbZSp19yRaEl2EoX2FItoBVDCycLeBRN6evbsb0H&#10;16l1I42umbyKB8g4GfKOQGrLLeLPfqxm7UtRTOireBDra2zMLVh5gP7IxYZbubDX7ncmckbRtHSN&#10;Pjs6x9jJLTjRdzHs6bIw7BrTrfHInSUFxXoE4eYAiQQSMmf8IGAeoa6FJfzPiakVIU4AJzAVM4Dj&#10;5ZYc5eyO4Wj7HUbi9gDGmdqFoVenLCtkttKCVqqUOrVU06yDg86MPMfMFJxlKNKO9u3+sEpqLmmo&#10;wucMfWa2ZdxNdadjGqVCeZ2yz3i0Wasv2kDD1+BgVXsk9WfuVyAJgIBEiCJziAAPT3cLtbXaJxDT&#10;yVLKcAJnnxw4DxPKOYewWze6dLvFY7xXWK40tos13pqmuqKhpVOxSsMPoU64866EoSEJBMpzUcAJ&#10;mFP/AKbKzV+Cq20VGm5dhDXAlqpTga5Ku27CXOQ0bLxhiIsXSiThdZGQanROQhRMQ/YBABEO6Gzu&#10;NiqeWSMi2EZTyVivh48R9Ii3f4nVruNwu+lL/QMuP2Q0VSOs2krbnnbXitIKQChQUCSARiOBigfD&#10;7sVh3W3fnMc/my3tqDXLYjfKjHWeWbui11hOOL04XaoWCURRVbwbd34e2mu4FNH3fwmOHSKgdRT1&#10;dPUO4NJSsE8ZFUpYDGWBmeXOLDd5u22tNze3qx2/QtEu4XOjNLULYbKespoUiQostkgulPFSETVl&#10;xAMait199dccLavZVuyWYKBPTMlRp+HpEBXLXDzE1ZbFORbiOiWkY0jnTlbx95yCii5gKiimUTHM&#10;Adu79XXakXSKRSOoXULTJIGPHnhyHM8hHKXY7t+3L1zuraLCbNcKejbr2XKp16ncbaZZaWFuKWpa&#10;UjgmQSCVKJkAYRjw7YJHCelm3mz+XJCPo6WZcV2epY1StL1tCPJiowdemFZOfboSKiDh2znp86Cb&#10;QxAEVTNlOwD3DuxhCDRVdWZBIp1tox96eJkOYmEhJHHEcovr3p6/TrvfDR21mjm3K9VjuzD9aWEq&#10;dS3UOvNhDJKAQlTTQUXJ+6FpnwMfs/TUXSowcjtfAzVmgoeYlTYvfRUdKSrKPcyjRupeEnK0ck7X&#10;SO9BqoumCoJgYSe4Xv8AvB042dSG6xwuEJzNIAmZTylU/omPpjH+J/YrzXU+kbjRUtQ9RNCuQ4tD&#10;alpQoimICykEJzAHLmlORlwhoPOtcKqy49stV51YoRKflJSnNo+ENKsQlnaqkumuX2I0VvjFSeym&#10;Ju4EEAL6/Z0ov7iCwygEFfqEYDjwVjLwiqfYNZrs/wBxtmuLNM+be03UKW701dNIDZGK5ZRiZceO&#10;EVN4U8kY9rnFdlmNsV4qcC/i7VnxzIM5iwxUa6at5SGKaOWVbO3SS5SPQKIJD4j7o+he4+nWKjfZ&#10;RSVKXFJSQnGZl7ycPpjcHfLpnUdy7tLRVW2grKindo7SlCm2XFpUUOHOApKSJp+LHy84XjwAscf3&#10;aV3KxNe7HDQbLLOEm9SI3lZJjGuH7GaWXin4sE3yqQOV2qb8DCQoGMH7O3TXSsodqlUrysiXKNaJ&#10;8MSpHA+PP5osd+Ii/qKx0uidXWCmffetF7VUFTaFrShbQS4jOUg5QookCZCPS4zcvSnE/vJlfWTa&#10;4FKLSso/AwCd1kSLI1kZaBkHZ6DeWrxQvsKVCxRUo4SVdEEfhzrpe74lIcQy0NX6GqzvgpAGR0Ae&#10;7zCjzKRjIj4VZuAhP3R6NpO7vYa0bqbRSr77aczqqVEi/wBN1CfV0qkjEVDLjaFJQR5wleSZInro&#10;d7CYHYwg2R5mbFzeBBsZ382UvdZBl8KUgqGXBb5n4imCYd+/7OpMblb0t9UvN9M88wjjmzt1r9+u&#10;+zGbJdVXAqy9MUr+bNOUpZOM4UzmjkWsWPOTjWfC7XKVCaau5kxehY15J4lFfBScpOFepV2SZXBZ&#10;yQiLKQcpEBM3cEhHuAj6+kfduzpugcZdBt82uEsuVYM1E+GHHlFvNEdtlu1J2tap1y7argvdWyXY&#10;shCS5mQ21lLyFU4BmpCSZ4Zh80Wd5JcGaj5b1cy7c86RNBb/AE5QZ+cr2UDfKmdlgpplGqOINxD2&#10;FAybx6qq/SSIRqJ1U1/Lx8B7h0vu7NEqlXVIyerSJoKZTKuAEh70+EjPDwjVvbJr3eHR261msugH&#10;rgpVTcGmnqEdRTDzalhLqXGTNKQEFRK5JKJTzCUYRvyXzn/dU/O36Ztf5Afmn8o+c/Cvfpz6q+Ue&#10;3889rt7PtfC/2f47x9vz/o/Pv6dRnD13WynLkyZ/hzTnk8M0sY79ffjQP83/ALjeqpP5h/ZHU6eZ&#10;PW6HUn0Z8Z5vP0pzl5ssbrEeG7jTQ9zw1Vp5jLKmWVUWseQHKyipxETHUWcW5VUxjCP3j1LzZLcZ&#10;eQgASkFKA+gECOBjnen3PuyzatrQEiQAZpEgDwATTgD6IsbrrpLq5qbJWyX15xJEYzkLy2jWlqWi&#10;ZWyvyyzeIUcrRxFEJyalG6AtlHiggZIiZjeX4hH06U01vpKNZcYTJZTImZJkDOWPtMa13J3z3W3e&#10;paOj3HvD10p6BS1MBxtlJbLgAXItNIUZhIwUSBLCUdLsJqnr3tXCwNe2BxfA5LiqvKKzNfQmFZNq&#10;rFSK7YzNwu1eQ7+OeFK4bHEhyCoKZg7CJe4AIfaqhpazKahM1J4EEg48RMEYezhz4w17dbtbi7S1&#10;1Rctu7rUWusqmg28WwhQcQFZgFJcStJkrEGUxyOJiFsW8Zmi+F5+csuNdeKlXJSz1aVpVjKMjaZi&#10;LnarNpezKQstBTs9Jwj5o7TAAN7jcxg7AICAgHSdNmtyVBQbmROUyTxEjiTPn8xxGMTjVndDv1ri&#10;3U9r1PqSsqaSkq26lnyMNuNPtGaHW3WmkOoUk8JLA8RFF9iOOrhj05gpPaHZOnVXFGL4exRLd+/t&#10;9kui+O46esciDOFZDDRqkg+8HsisBEke5kAHsAgBfTrD9hUebFTpalLJm8svCcs3z5p+2J273zdz&#10;Ttj+wjqJaUdMI6yWGRUFIEv3mTjLirLm5znjHK5g2s4Dtr9TnM7c82YOkdXde7vUqU3t9WYXCn17&#10;GF5v8dML1ytQbuJq8edKQskXW3aizZBFcgpIAdwUvkmYyp+2Ur7SWgC3lnIoMiJ8eIIM+ZIJnjxj&#10;Vu3/AHA7ubZ6rrNaaXvNSNQXFOWrcfPqPUgGY6wdzZykmaFTCk8EkDCLQS+OuLTFNO1+46bs0o6T&#10;HY89lteAMK3JO4TFuvj5ozSnrPZa+7WarTcA/j2LoF3Cqi8eLdIDgIFKRQoY0WehRTClKSUBRVMm&#10;Ssx4mYlInnKQPAiUZa3uI3hrNx17sJvT7GuVtpbU+ylDQLSBJLSmkp6a2wPhWlU+JmcYr5pfqdwj&#10;27L2YFdYz4vzDlPV63q17LEDMWuYtCuHLRGy85GmLL1yyfBx4IN5aqSCBHiqLxmKjJUCqiYgiGNu&#10;yUaFZnS46AZgLIl9ACZj2KmPZE91l3o9xmuLGvT111A6zbHUlLgpm26dbiSJEKcQkLAI45FJ+iPC&#10;zvfeADLeMm3Idni34RseLsz5ELihhsBOyOVmUPd8hVqvySP01HoMPgnS7iIgaY6SMqkzK2T+BMmK&#10;nuB4jmdtNC86XnEqKz+koDw4AyiJaN7n9+NvtO02k9Hajq6HTtHn6LCG6cpRnWpxcitlSjmWpSjM&#10;nEmPxal6/wD6evdJ7Y4nUhnrtm6dq7BCUslbquR8gObZDw6jkWCEs6q09aWVkQhPi/FH4orb4Uqh&#10;yFE4CcgG8KstuVxQR8ilD8hESt7vX7oaiXV1bW4eDNInj+rTiZ9pizQY24i+NjYDCRFkcT66bBbI&#10;yquI8IxL6z3RzYslSVhma5WVq/DwLqWm2BkXk3ZI1oZ05QRQIs6TKKxREesjNqoWHUvNo/aJBAJJ&#10;MgoSPEniIhWvO5Le7c7To0nru/1NxsAfQ8GnG6dMnETyqC22UOCUzhml7Iinf3DnDRrHN1jMu3dg&#10;qWptiyjKTsRX7tU7NeMavLnJRyDOSnmZG+P0l2pjt0nqSq5vhkQOKwCYxjD0lqLBb3zMBTeM/KRK&#10;fDAKCgMPzQIftL92W+elrIjTSLuLhYG5ZGLgwzXIRlEk5S+haxIYCajIAASEdlAPeHPjJxNjnbd1&#10;dMPYnoefkoF7jPYO5Tc3cpnJjXIFUNd4OQqs67Tn5xwysFRR+OFdmgikZucoqmAVSgZRSWmio1Bb&#10;aczqRIFWMvkAASDicQAeU5RGtyu4bd/dmkbtetbw+9Y2gkIpGkoYpk5fd/YspQlWX4c+aXKUhFg8&#10;wctHHNgGjYQyVmXa/HOPaPsjTFsh4Nn7AhaUW+R6QijDOBs8E2Qrzh8WIVbWFkokq4SQBdNwUyfk&#10;XuIOcaVisu0md+E/ZbA2F9jtlclYKncMZ6s8xjTBueJstjrBbXZa9OTNemISCubeLi5Rs3hJ6vvk&#10;FTPzJx6KjVUTCAFEekFVbaSrV1HEkPfnJJB/4GXLMDKNtbZ76br7QPFzb69VdBTqXmUyCF06zzKm&#10;XApuZ5qACv0ohu/cdvEHgnKuKNfMiZLvtPv+d4+4SuKMPPsuXX4a7QtBiVZ+6vY6NhoxRkhE12ES&#10;UdO1nK6KZG6Zz+QgQ4g0HStvK+opbpVOePT/APDnG8qjvw39qlioddspuA/7f7OYL0/HOqZn7ZRE&#10;OGN9P0xuvyTj8qdh9Z61JPIKXrbywj+Z8lZF4ifYrxsy1LOScG7fswkGDpRJQW50R8DCAdunFNlt&#10;wJUpBUspKSSpRmCJHCeUEgymAI1NrfuV3w3FWn736hrKqmQ+28lmTaGA4yoLbV0kIShWRSQoZwrE&#10;TM4nTIGuXARhih4AyTkmrYYpVL2tfVpHXyZsVhywm5y27vEbGztdPWo1aYWn10pWOnGawKrt0kkQ&#10;eIAoYhlUym+GyW4/AeHJSh9QIETBzvT7nnSCvVtbgAAAzSAADgABTgD6ItYSpcW3E/cKfNihRtZb&#10;hs7PsMQUcFZHIs27ybZSyLJxH0+CiRc2lD5mpJS6HtgRFEyh1ilAw9+3Sint1JSudVlEnJSnMky+&#10;U4n5419uTv8A7vbvWyls+416euluonVOMpcap0ZFqTkKszTTazNIlJSiPZOPV5OadxntcRoZb5IJ&#10;DGVCo1efIV+ByXb5V5XrMlKvyOZBvWKo6gQUs1mk3rePXXJFNG75Q6SKqpUOxDmD5V26mrDnXmS9&#10;KWZJkf8AeD7Jgy5SjHtZvxursxUuPbe3Z+ip3jN1khLjDhlIKU0sFOYD4k5VcpyjieNHA3F5J0v8&#10;/NFqGysTRKcewP5lXihZOr18jJpuwjn7mORi811WqWmtuU42Ubq+SMc1MdByUfMxDh38U1ppKZQc&#10;kpx0fEszPjwwTMeMp+2Hzc7ub3t3epfs3Wt8qXbMQAaZqTFOqWPnbaCepjjJwrEwCACIlqT4y9GI&#10;XPg7Yr4yjKzk2OsCl+UmUrLJQdZRtDUwvl7O4hyPm8ak4BYorrAHi3MYBMZP7ekr9mt6VF9ZUlpJ&#10;z5ZjICDmnKUxI4yBkOEpYQ8U3dFv1W7eDaBu6u1WlHKcUgaLKHXiwryhgOZSsiXlTxWBgFRmb4VY&#10;DGWWd3dmaHlKMq9wpWSaTkdB5WrQiycxllQC+rPDGQRcdhFZFFX3U1EDFVTKPkUwfb1H6Snaerad&#10;mqAU2UOzn4yTIgiRB8CDPwjqJ3yXDVGj9idK3/SrtVRXy2V1GUvMFSVsH0gTiU8iRlIVNJOBBjQ1&#10;V+E3jerFyb3dhgZvILtX5ZRhBy9msErVmzkqvvoiWJXfiV22SP27JOFFkjB6GKYPTqRCxUZVNSnV&#10;NH4SoZfqAV/zfLHOO6983c1dbIqw1OoVttrb6a3W2GW3ymUj+0CJpURxUgJVzBBiz+eNBdQtmpKn&#10;y2cMI1u8uqBCjXKcmu/sULH1+DE6ZyxjCJrk1ERZGqQpFBMoom9spQKXsAdulT1roXlZ1tjNlCcJ&#10;iQHACUpDHlGqtv8AuE3k2tpa2j0Hfam3tXF/rVJCGXFvO4jOtx5txzMZmZChmJmZmIPDh142CrtH&#10;RNWKgk5YO0HzRwhYr8gsg6bKFVQVIdK2kN3IoQB7D3AfvDrAbHbSkpKCUqEiCpRBB+UxO/6z+5st&#10;rZVqytU04goUCzSEFKhIgg054g/LEhZY4ytGM55DlMrZY1+rt1v80xiIySsMnO3RNZwxgo9CKikA&#10;ZsbK0jkAasGxE+6aJDHAoCYRH16yOWigdJUpGJOMiR9YM4jukO6PfrQWm2tI6Q1FU0OnWHHFoZba&#10;ppBTqy44cymVLOZaiZKUQJ4ACI1W4aeM5ddFyrqlTTLIf1ZgsN/IUPXv+JMluKmp2H/KAevIstvC&#10;SkIMj+kr8s5j5ok6O9buhbbUyjV1cEK4/saQn6TTzHzER9FeHDjUW9ry1Wp5TILpOUVEbFf26qS6&#10;ByqJKEVQtyahRKcoD6D2H7+vgsluHwEz8VKI+gkiPKO9Luebnl1bWkKSUkFmkUCCJEEKpyPqi0Oc&#10;tP8AWvZKoxVJzViOq3uFgI4kVXVZNusnN19kkgVukhDWNou3nWSZCEKIkK48DmKAnKYes71to30J&#10;QtHuABJBIIA4CYOIHIGY9kaq0HvLudtleHb7oa8Vdvrqh3qPBtQLTyiZkuMqBaWZk4lEwCQkiKSV&#10;Pg642qpNoTgYJNYlWy/xDdhaLXYpOKTUDv4+TJJ8zK5TJ3/cVFQg/eA9JE2Klmeqt5xB5KUAP+UJ&#10;P1xvS8d+Hc5eKBVvVqD06FpkVsU7LbhH65QrKfamR8CIt3mXRPUbYCsQVRyxgeiWeIq0EhWauYI5&#10;SJlK5AtSgVpEw8zDLx8qzj2niApogsKRTevj3Ee6hy00DiUJ6eXIJJkSJDlwMjL9Kcac0Tv5vDt3&#10;dH7xpDUFwpKyrqC+/wCcONvOq95xxpwLbUtXNRTmIwnFao7hx0VarRicvRbvcK/DO2zyLpFyypfJ&#10;6kMVmZimagjW15lNl7SAlDsQ3cnYOwgIenSFvTdvQvMSsjHDyjjxkUpSoT9hBjZtT3o7+OodVR3C&#10;hori+hSXKqmoKRmqUFe9N5LWaZ5kSPOc4YX+VWNPy8/KT6DqX5YfJPpz6B+Qx30n8j8fH5Z8j+H+&#10;A+G7/i7eHf3Px9/P8XTx6Wm9P6XIn08vdlh4/TPGfGeM54xXP72an+8f3w+0Kz71dfrer6q/UdX8&#10;/qzz5uXHhhwwjvulER+Dogg6IIOiCMhX6rRSf2MV4teMajSjiPte5m5kVKyThFq7kGETWaU2jcc/&#10;N7LGMZODcStfi3ObFZdRqD1sCgQh1PcSURTVIQRXj9RrVtiKDrpxb473mtdPzdgFnyCwl12eznib&#10;B0ni7EGLcZ1pnU6XTabN41TtuUpfvMUW8XFZJyZ6uV0dgo2IkUyjdE5BE2VHYynbwcveaOXTHCMh&#10;Z+PDik4/cuVfGWc7RWZ6q48yDnc8NeprJUxiVeejoZ3YYuKpk5Mw0o/7JkTCNQFEhkXjRyqQRn4p&#10;WCd1eO3jLw/zhYMlLTL3fdDHO2mKN6q3JOVDsAqWxtuyBAa97CrR8eQWkb8rswRk4BmxEkiP1YlL&#10;skm+kA6IInjaxHDusWJf0uGhGbLtUcMYuqDSq7+bcHuHxMmrX2+S79A5HWXsaLVGXepFlXql7g2w&#10;e24bi5MVEpSoNAJ0QQ2bHNohs3c3GZec2Dr2QNdeNHULTyfql92ByPjyfxKz23sDelWWNWfVKo26&#10;Cirpe4BqnZ2R2bwGiKzp5VotsQTKuEGxyCEy8n6m9+ZsKtedHNutMnT2kvt7qjmDUqyWXJlBBzgn&#10;S/G45QSw5ippjBuyd3SNsObci3yJttjlTOnTF8q3ZLptECCJQIIaXziUiM5T+R2j611RkSzQurvD&#10;FuPulWGThuD1rIZPzbRHtbxczctkgcLt1oyxMKTKoLpk90joyJilUAgEOQQg7aNpnra3iq49L1lC&#10;tKpK3dbXbjQ44sWT8r7ZQgMbIlPsRtSmzKyIUJ3JOT6vVKDErFL/AGasNHPuGUMukdUghqPIxkPC&#10;9F57tTcAvN4YDj/xPxc6J44x3jfMDfHNMyVGY8yaNMcOI6Chcd3WvW+pOJmyY4vUA3BJ6ycIsmUW&#10;mqkUjhMqokEW/wCTnAEZy+cifFRxsWLPdnyrRaVx2Zl2wy5sChX42iS1zkcw46SpuKs0nx9V4it1&#10;uJszzJFHgZs0CZiwYsI2ZVbFIBFlEFSCIc4MYbcXYDmmTgd84dNzlLhn0VnNREZyRkJmXcS1ykck&#10;z9YoOUGJ55Fs7eTGQsHXaWbq2PxFxYYhk0eKmN8aBUiCLWaS5Gpmbv1HHM1vpkzIcND4M48sERev&#10;KFlnJFmyqeOGUQ3j4W8zD2ZEhEkIuIlcIX125905xKtJreI+KZCFIITjy3SG2nIBqxtbzG5B1ws8&#10;DrgVbClE48r1OZSja3Ja/a9xGykJX5TMDTDMmi2tg5N2bugwbgLAxKgszhHIIIuHcYCKxyCLmckX&#10;IBrHsHzF8CN1z7kmtUnWfDms9F3zteRrgd+wgIe25rrQ5eobF3AsmCsshKPLBhumB8ORsc3uSSZF&#10;0k0UFjFIIYZ+ojz9xhbecdrdSX3FptLzfUsdI7y6KPmbywRstk2egWtoh6lHVqHkIpmhY2OTlo91&#10;FIkMAOY9VdpJmKVsBTLkEPD4m9i9hNsePPWLPu1GMn2J87X2julbzW38WvAqTCsHY5qtwuQ0K87R&#10;bPa8zyjXohpYkmKiSYNSyfgl5twRVUIIn/ZLULXvbqHrlf2Doz29w1TeSEhBx7a95FpKCDqUSaIP&#10;jvPy/ttVPLpqpMUgBN4LhNPxESFKJjCKSpoaSsUhdSgKU3PLiRKcp8CPAf7o2dtlvHuLs7W1Ny26&#10;r26Cuq0IQ6tVJR1RKUFRTl9XTvhsgqV5m8ijPEmQlUYOFXjMIYiiGtXwayRgOk5j8y7ARztI4AJQ&#10;Mk8YZVbukx7GH904dJzZ7cQQpslJEiCtZB+YqIjcR74e6JQKXdUdRtQkUrttpWkj2pXQKSfnEMtq&#10;dWg6RWYGn1pqsxr1ZimUJCs3EhJSqzWNjkCNmaCslMO38o+OkimACq4XVWP27mMI9x6XMstU7SWG&#10;RlaSJAYmQ+eZisF3utdfLpUXm5rS5cap5TrighDYUtZKlEIbShtAJPuoSlI4AAR0HWWG6Dogg6II&#10;OiCDogg6IIOiCDogg6IIOiCDogg6IIOiCDogg6II8iwfwGb/AIR/CJL+YP4D/oa38b/1R/3n/qfL&#10;ogj5Vn+XoX+Bfw1r/LP8vf1Rf4L/AKt/zX/A7dEEe50QQdEEHRBB0QQdEEHRBB0QQdEEHRBB0QQd&#10;EEHRBHDXb/23/I38xsP52/4/8t//ACP/ADH+70QR3PRBB0QQdEEHRBB0QQdEEHRBB0QQdEEHRBB0&#10;QQdEEHRBB0QR/9k="/>
  <p:tag name="ISPRING_COMPANY_LOGO" val="ISPRING_PRESENTER_PHOTO_0"/>
  <p:tag name="ISPRING_PLAYERS_CUSTOMIZATION" val="UEsDBBQAAgAIABVPW0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VT1tJmrg5mXoDAAAXDAAAJwAAAHVuaXZlcnNhbC9mbGFzaF9wdWJsaXNoaW5nX3NldHRpbmdzLnhtbNVW21LbMBB9z1do1OGxMbRAKeOEoZBMM4UkJemFJ0axNraKLLmWnDR96tf0w/olXVkhl0LB0DLTTiYTe7V79uw1Cg++pJJMIDdCqwbdqm9SAirSXKi4Qd8N20/3KDGWKc6kVtCgSlNy0KyFWTGSwiQDsBZVDUEYZfYz26CJtdl+EEyn07owWe5OtSws4pt6pNMgy8GAspAHmWQz/LGzDAydI1QAwG+q1dysWasREnqkU80LCURwZK6EC4rJtmQmoYFXG7HoMs51ofiRljoneTxq0Cd7h+5zpeOhjkUKyuXENFHoxHafcS4cCyYH4iuQBEScIN2tZ9uUTAW3SYPiY+AMwuA6TAnuY2cO5khjEpSd46dgGWeW+Vfv0MIXa64EXsRniqUiGuIJcQlo0OPhxVHvtH/YPb/40Ho16AxbnsIdNq/P+62zk073zcWw1zsZdvpLKyS/5jsM1smFGIQu8ggW3EIsScbU7ETH+hfCBiw2lGR5DEPdFpivMZMGKPmUQfy2YFLYGeZwE/vuEiA7NBlE9swlqEFtXgBdwnlA5IVZW2Z/Z3eZ/d29tdgD738Z1000Q2YtixKsE8ZbcguDVdGV2lirtWK4dzLSki8ignQEvMtSWGm/waVQbdTcomSMRZAY62EumKREWIw9WhibYmSssGWbt1c1CWLhPAI5HVzLRZSwHAM0q/J52l2PRc0PupCczHRBpLgEYjXB2hUpPiVAVpuRjHOdllKcF0uMFOhxImAK/MDn0QP+ztE5ukgLtHQplmC9h8+F+EpGMNY54gKb4CijXBiPX78XcMaMWYKyK44bg5POceui0z1ufdxwATI+YSq6JzgWHNLMPgY+w9iVRhdSaszmCgRmJmKFgbI+XPBSrUqYlX0nbFIW3RWyBMVyC+TjMfEgwtYUqoCqgBFTRCs5IyzC8TeuhSZCFwYlvlk8tHkQQW9KhCqpxjhB6CznkFdB29x69nx7Z/fF3sv9evDj2/entxrNV2JfMufN78SjWxfpHZa3rNPFKro+rWHgtsjNS6Vcfv/iTumftd5XqUi39XFYqQ9ag0pwvSpavTdVtM78EuyvLMBKFHCDxX5d4g6TIhUW+N9szge0yR/99/gee5w2ecSY/2Q0/puQ/dviCrZ25wqDGy+S7iQVSqSYCLdLF7fP5s72Jt7ibjyq1RBt/TLfrP0EUEsDBBQAAgAIABVPW0k5dsOeuwIAAFoKAAAhAAAAdW5pdmVyc2FsL2ZsYXNoX3NraW5fc2V0dGluZ3MueG1slVbbTuMwEH3nK6ruO2GvZSVTCUpXQmIXBIh3J5kmVh07sidl+/drOw6x24ZkM0LCM+d4Lp4ZIHrLxPJsNiOZ5FI9AyIThbaaTjdj+dU8bRClOM+kQBB4LqSqKJ8vP/1yH0kccowld6CmcjY0g97Nwn1TKN7H94WVIUImq5qK/b0s5HlKs22hZCPy0dDKfQ2KM7E1yIufi9V60AFnGu8Qqiim9aWVaZRagdZgQ/qxtjLK4jQF3nm6cN9ETu/q4+wPaDumGTra9WcrQ7SaFhAX+fLayjBemNvjV1lY+ZiA8BcN9OsXK4NQTveg4stvv1kZZMi6qf+nR2olC1vQmPPxI75zuKS5GT8b1YWVUYJNyDoafQVfHpfrbQDyv4ZzT+y4KskfbV0PFoJ99JTDElUDJOlOrU2X8u2hQTMfsNxQrg0gVPWgRxP0I210d02s63FP8MZEHoC8oke8St5UsGrjDZ3Ghp6wWt24XRFi33VBhAp2XhmE2Ct75B9T1yNkoOyRz5zl8CD4/gh+aGk53RvfUP+aQfl99FH9jRkENce8M3fHzmx93dvZ1YFzr+gwlcxhaTeC2dcUmRQvrAL7fiRxpja25Cg4IuiOFY7x2+LS/TNCrUlyoPctd7rBCDLkcKrvXKRmW4eB2+N4V7Z/G/oE2/MMzSq/mlNEmpWVyVXPZ553NXflmyenKb42oO7ERk4lVVRtQb1IySf7ERJhMli2MzYEJ0lQBZKcrjLxl5wqv2iqFNTavBqDrnliXYsrWVFy84OvDN4gjwkDxpaJpblOUPbem4HCtwBQlZVdA7SH1lI1HBmHHXBvDRQu4aHMiDaDN9Ru13gPGwwXhdccdGQACFrSL4y+VUJcbDhBeDVxyXj1hIaz0WVAkKbaZRZNf7eL+5uj7dztNNt64TpzZ99J0cXGflxBo7T/U/4DUEsDBBQAAgAIABVPW0l70tLPTgMAACgLAAAmAAAAdW5pdmVyc2FsL2h0bWxfcHVibGlzaGluZ19zZXR0aW5ncy54bWzNVttS2zAQfc9XaNTpIzG0QCnjhKEQhgyBpCS98MQo1sZWkSXXkhPCU7+mH9Yv6coKuRSaukzb6WQysVfas2fPrjYKD25TScaQG6FVg27VNykBFWkuVNyg7wYnG3uUGMsUZ1IraFClKTlo1sKsGEphkj5Yi1sNQRhl9jPboIm12X4QTCaTujBZ7la1LCzim3qk0yDLwYCykAeZZFP8sdMMDJ0hVADAb6rVzK1ZqxESeqRzzQsJRHBkroRLislTm0oa+F1DFt3EuS4UP9JS5ySPhw36bO/Qfe73eKRjkYJykpgmGp3Z7jPOhSPBZF/cAUlAxAmy3XqxTclEcJs0KD4GziEMHsKU4D515mCONGqg7Aw/Bcs4s8y/+oAWbq25N3gTnyqWimiAK8Tl36DHg+uj7nnv8OLq+kPrTb89aHkKv/A5veq1Ljvti7PrQbfbGbR7Cy8kvxI7DFbJhZiELvII5txCrEjG1LSjY/0DYQMW+0myPIaBPhGo14hJA5R8yiB+WzAp7BQ13MS2uwHIDk0Gkb10AjWozQugCzgPiLxQtYX6O7sL9Xf3VnIPfPxFXo/RDJm1LEqwTphvyS0Mlk3320ZarRTDvZOhlnye0QhVlpjMYS6YpERYTC6ar1ongT0REvV3vlv1kbIPsosSliNls2yfCem6Jmp+0IXkZKoLIsUNEKsJVqNI8SkBstxeZJTrtLRKZiwxUnAgYwET4AdeGQ/4s0BXGCIt0NOJJsH6CJ8LcUeGMNI54gIb49lEuzAev/5bwBkzZgHK7jk+73fax63r9sVx6+NzlyDjY6ai3wTHEkKa2b+BzzB3pTGElBrVXIJAZSJWGCjrwwUvt1VJs3LshI3LortClqBYboF8PCYuRNhaQhVQFTBiimglp4RFeKCNa6Gx0IVBi28WD22eRNC7EqFKqjFOZAyWc8iroG1uvXi5vbP7au/1fj349uXrxlqn2ZDrSeai+Sl3tHY0/sJzzYCcD5eHpzUM3Nl+fEyU4+zfTIneZet9FY0vWh8HlSrb6leC61bZ1T2rsuvSj7Xe0kirRAFnUuwHIE4lKVJhgf/JdntC4df/P/i2+EOF/4tZrG3f/zcJ/za/yqzcXcLg0QtZDe2rt9tm7TtQSwMEFAACAAgAFU9bSdKvPqKLAQAABgYAAB8AAAB1bml2ZXJzYWwvaHRtbF9za2luX3NldHRpbmdzLmpzjZTLbsIwEEX3fEXkbitEn9DuUKFSJRaV2l3VhRNMiHBsy3ZSUsS/N2NesTMpeDb45uSOZ8J404vqRRISPUcb99vt3/290xhoC8oNu/YfcHhgdRHqOehEaWaYsNRmUnxmOeOZYCQgy6P1Ud+eECwBEc48rj4sU6bhRyRyTKIQB41oBtFKRPvBkqwx8ffwdq9R1a6iRr/jwlop+okUtu5VX0idU8eQq1e3mhUGsCyZPoMuaMI806FbXeTJ8WEI0eQSmSsqqplMZT+mySrVshDzrvzLSjFdf/HVDhg8DV+mnh3PjH2zLA8TT0cQ3ST8qwzb532cQqAwpzHjDd+BW/+gnnG7oIAuM5PZAz2+gWjSiqas1aXRGMLHRO3V6uYQos1ZtrY74u4WwiM4rZhuWU3uITxQqkJd8AGVlil0pIW2e35EuaTzTKT71AMIlIPDgm1X906FuuNPiDdCMhihJTKmedfFccHYW3RwTZB1hs08x0Qsr0Q0hb0cXJCH09jwGoH9V/R95u4s/dJ62z9QSwMEFAACAAgAFU9bSZ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VT1tJlBOzImkAAABuAAAAHAAAAHVuaXZlcnNhbC9sb2NhbF9zZXR0aW5ncy54bWwNzDEOgzAMQNGdU1jeKe3WgcDGVpbSA1jERZEcG5GA4PZk+8PTb/szChy8pWDq8PV4IrDO5oMuDn/TUL8RUib1JKbsUA2h76pWbCb5cs4FJliFLt4mjiUyjxSLHHYRqOFTXv/AHpuuugFQSwMEFAACAAgAgJLI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VT1tJ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BZPW0lCDPeL4RMAAIwpAAAXAAAAdW5pdmVyc2FsL3VuaXZlcnNhbC5wbmftWmtUU9e2jvVRNT6OegzUIhStUC2CERECSNRKsQXF1iqNvJTEYKUEQwoB8qKKIkUJiIqBQFo9XuoREiDVJAaCLwhIHtVWAoYk1UB2NZAIkYSQ193B3qN3jHP/nHF/8iMjY629vjnnWnPOb84x1irZsztm4fwV8yEQyMLPdu74EgKZ5QGBzCTNnQPOeK/PrgP/ZhC+jNkOYcu8noODWenbdm2DQJrpUPuh2eB43rGdKAIEsuie+zdDnPUzBgJZ6/vZjm1f5aWMqNromIR+wyHXicHBwX+cPj2rG+PH/WDbh1+v2lYeBikpvD3v3BpMd8XQXMbcd3dOzKxBGEfu3UOlt1//5/VJw6m6f+orAqXfJYzQn6j2PprclyN/n3PROqnnpFKsQ1Uc0cSz0iyyuT8dArl9dqKXJ8o5B9c5sZakDbly39/mP1r4aHGvlZjUdVZ4dgakUNmUuHUBWuKQGgQHh+s+KXu0BCsqgaZSxh+by0ABI5eiT8A7mdUZz7b/wx+jngCQLkHbTAjkWOL92WjJJ4TMpNPfnQy1h82CQAbexd/xNP0a6Rf4j49bR60AKysLnMWV8g+eyT/ivczj0XJ1nwo8mQHv/1lXxAeHxLue6MBaFaEL8ewd8OM89BnBd6ChwGkoqMX/DFz3qH9LMXN1IGhM7YbOS7HpFq/ssings3YEzabUpDgmFe3UcYeR5nq/3aYyOnNK4bo1MgNi0As/AwIx3Keh1SRjW0JW23hvO22m44GnKfstIcgQmrUnNcXxzKM9b7zWSE5/f/kpYtD/XiPwb/4AOdYEnRch4MB1h9+STZDE+FBeSelbyKAl6jlFxYPJi0xCzzFc8awfkI7n8a4nQriuPUQIlBPug2HBXxYfYup5z20m7sSdtaZSL66DbKgHV4Z+n9am2dnUtbnEY97ikkUlSzovAax/nUpJrsyR3bl3jOSxdE7ZFwfNlcrgxQ7qqStFZ8dViy6fgMdHvNFAZ8TSENovnm1Lu3+tO5OgsW8xFn3Na9+vHionbk0Kzn83Wr0QPjbaGC+qU6TUA3VMucB4wfV7gwaqPZe/FnD9ziUtQsQkQSCFEfiRJFvgydaaDyr+eBQ9OavUx/myWBNQQLcJ91PvP3uEGL/iGZT51PF75Z5Xj6gVWFk6mwR7rjcauyxdt7rkVk4qZ4DooEZQ5Trb6DnEuCO0ktCVLwMITIYXUmPjwerfOJrN2FtqvBJgaPm1QHI5Eg5usSOZ2urL6lmFSz6Ysg4qj/UDqqP1o491CJxsaD9wteMkeaHf/KFbwCQntaqonty4cRmk92C5jaPkwFfRdM4q8hb/o8zq4VBg4wxfxbGzKL2Wf+FNKPFzZetfcvmfLziChZU2Q2eiug5/f6ljcM3Dp57Q3dJbHyT7ixN9EqJkzQRcc5SaSYqSUcbScXIgjeiKLOtCyDK5e2oZymcTP5CieAYSpYGgDEf0FtgZA5af+Bvo/tnegCzYkkzn1qEHI2XSFflLKWXAReXYDSmGll98OxyhLmocoA5EKXVe2awBUdTFYRLbhFMyvq1xNCixQgSHQSbbw1tlb/sCM6Nu9m9d2zeUNtUnbZW6wuCc3akbUYOH71yarZ7cPIHC1NWgPjLA1OLujx8vWzXGJ5RxPaWjplF7Wrf9PQEtCqnAwRT9VByL0khHsHoy8yOtJDNDK5egJZsJGtT59Bp0QLcDzFTsQ/KLyDEBmYkE4DLnWA5DHMIDIuMpyb3Hjh1toSfx4spqTA9y+2mSkK7BMEJytooAnk9+tLlyRGGThTwQrRb3aEusT4aqvTgoXEQdycxCqx+A7CJbApLoH7uTIkrmorZ2ENZXt/Br0JI0QzWK147BfsEXzW+rCdiTfii8MhMgcFmoMPmN6ony7uPfsROdksskVSqO1YGH3dSvsvPzpBoF507A8eD+GPMWbh2Ab6Frt+f7WeT4FkdcVBVliMD9INVSY6pzNAKbCIY8QebdOzgdPg7SRc12eQUrdXl6xQfAhbxyefTNZA7KUCUHCqRUbLZD5yTIBPFmhA+HYJ/E5NJdOXVv0lAcB4tF7WiENtczUb92tv6TLMU8rcpUdIwLGHNf/joMOw868OQQDo/gSTG2Yf9KJGAMtoZBHzGYibBHVnvAufQym4zSa+rRpn7ScUuTU6Zs5JLiGPle9Sl3WHKpoxdxQx7nrb1mvF7yqd6yw0xbsElAEZn7E965k1SMMJOZDCLWy1JpYxu7ujP7EwztQqxQfMGGrUlkvGWkZFJWmDM6fj4Y+vxrD3JVHIzSb+BPRISiIFg8vybgbwTltei8sgtKYmmPINNPKU+LoHl7qPVw7KHq2dlRSM4DuZelDVfT7SCs9K9jTh5YyUtMt1zaaArLVWJrrAMDWbV7bZJhA4thFOSL78YZ2iOcw0iat6VK33LqosCFRwoZph6FbmJRqUobbvk6Vfwm7fIkDcaAvvWzWGljD8a8VkMFGX6logz5yO8f67gb5FbMIRI59P6tY5r1H5rwUUhuYJ0JmFxH9vNJfxphS6YFpMH6gsWUdJr+HYTtUsIT+XomXdkYnKofzqhNKmbGs3tGqwdN3PZ5XvphtlZSdD4nG8zW8QOSuEJUuoqG6xHrB5k6u04115okytL15bcK5KOXTHwgoy2lSpUjcZQBlnD5G3ZH+0M7A9i71y9Vdl+G2+h7oZq9wcrkZWuwvnUdmbAitANhH88cNeHZ95iagDBFt9hqjzNEQPvsDId0xBrsAyT1amaXM9AAwUrS8Y2qZ5sBFufhJBoi7s4VxDuTpJcjbRItUys7HuUjzx8yM3uKCserB7UIeeTNnCU05jCJssCUw8jcrx8hUAU4a56McvkOyEXtKQqvjLJQBVkWovgw1ea1uhKN0XA5IJ3I8r1A1lJHX1fkvOFW7whU4WFfGLc8wx/6S0Ag90gNRYy/k4vDfu/J3dn6XUsmrBQoq7VhmquVLZckd/GwGq4j3BrGYnWnEdkJ5lqK1JnWdlEAM1mTKofTn8WAWwF5ilMpP6wkVNowqTFcTqTIiyhbw2sUSxXreYDJGqwcMgajuoADUm1YnTYcDFVeZyGCdYWB6pNbGxUbKvWRvCHqMthYujlY/GCwGoBjxjwVnF3OOrTUK0uzhT1AjWQp8t/soZoxtynwFbs2YLhl4oAHZzWUG2BmMwI80205vhNL/UvVuifJG1EvdcstQHWSFl3YDU//3nmp26q+ezxSofupyXRL+i+/7ghG7YjK9WUlaIBMHZfeBbpt8sFECFf0ueMRgNBuZ2eJogR1CtEJbfVnXtUcVFmw8csjz7aaGU2vbsWzu2/gh6/K3xI2bz63XNO2xh5mWmdp1R66EG3e23qgdrZq2Hg1HqaVj8+nmGsyjnUrrtYW/WhtPl0/GY79Igopehm+W6QwteVlvOH4h7thlSgJ8PiFSkLfInHsL1lQstDELg4Am8MeCrBPk5Gaw9JuyuoJ7Rx+051cri06UTJb/3Hvsvm6m/vA9P3cP+DDVcNqadODkXnvlizpzz1+H69zClhw3Tdvo1qDn3pCcn86SEWgDe0y+5Gtabdbbzj5IwhTYPG37Z1nFNb1452tv7+Vuz8gxhed1FUF62rngT3KHGvbjPrLHWvr1f1gh2d/Q++RHRhfVvkGqK2osH7iKrVe9xMxYuBJ1p+huquSN7m1V9r62+2IOWcEqv+rv/uPG8M0p+1T9BlEiCmy+V9H6xvoifZe4VYdFpu0oTNyk1vosYtTzam7b/ojYKordQu/jeIe6YN3DmiG66CdbwzGzYCfgVtChcBxt1Tg7OKoiT+Wg+puo0tAEGRrNKgHAlnnlgvZ4z4JSOEPbnMgX7nlQ35cFegeLHcLg/x8ehoyDZmGTEOmIdOQacg0ZBoyDZmGTEOmIdOQacg0ZBoyDZmG/P9DxjrTWRSz+17/j+b/XMjP/JfP61miAouKmNrmMCs5arJJmqCxqS0pTGaCLAhgmFRbFoFLdycqqMIchX4V4NM++ZjDPuCjE/Vjb2pGbDkVJppsfPQx/mllfFT++Akf+0FSS9A+WSjQRooEkfYsH5p9tJQCF1SMH/JWGuCcbJYic4RUQt4VlG9X3AoPbDXJIpTLyM+z1UIx4ZeLgvqJ4ld9xD2t500g3BCfwqT8kNMVO85lOb618RMEcpwysZwzsrcdQstJykvu2SUjWfL2yx3sM8O2c0F/xCIWg2fiHOzo4qkLMoQX+WuEYtGTTELsWAj1gUcdpwwqrCxIHvaWv0COss/EqreNfimbCYHwkfk8E24hPiOXTrmh1PUOZrSRhum+gQF1JtU7q8V9K0njr9cFWVF21eRT2Ii36yhP2th96+U1qus4v6kv0+SVK04ZuZm/SIgGF1rWZlW0D2m4x34Rzrmu2sz7COndTLIrlnrAhJl19wx94Fy9rqrdPmR2VvWtfB+UHM+zQxcQcxUHQf37h9qVA8knMk5DS1WbY5AuqzyV8vLOu5yoyT+vxAQNE92K+nctg6URv3XvttWiJilD7q1XJhc/xtUkmp02Yxbn3lVnBv5pWJW6t29LHTg9qvVxTTxmuewArfahq1bjNPOUtigMcRj8po00gxY1z4AU2sYGXImq2BtCmNvqAM1MqWvdR4EBucodgWOprkkFrVZ6PcspIgF3s6immixcDyB3aAdWkkCjw2gum6Z9nrfQlnJ0yi7RJtcIJuVV5ANhG2D2cfwZ49JkooIdg/5Ia2oGYzzqekMj1kdIxKWnCtbTvLNIXYYDDbnKyA+Bc2I+FSeD01f7APhBbe1Anb6qnaOAt2jIURnSnJor4qTSh3bnbPyhZqXf0qXYsY4nKv8x7VK9fZROG5hTqGpOENvEcWZE5e1f/975elsVrBuaxuWBOUex39eeNFzrnnz+kwOz/qKSa+72UiBNhjEUPxVN3LJfmOm9kRv4knsqCcljB9ErldxTkgZ9W9EpSRKdQMBJC0rEzr807/vGD2pTUTqvIah40CONlpWMtTl6xJDPb+iZoIchkNuUiZf3FvP0RRkY7J33S+brAb/AhozLRYX56RM7vpfcYl3Jr8ihJGy9KcXs+kVt+VKY0fIk01TOiBRZB67xN/CMks35AyjjriTEp+cFIoCtQg+S0MRdsiXuIHLf/unCeKdZ5zZVBlFFvrmzM0FXjjrxZOieo/vLltAdo6dfb/3l310RO3T8plriskGjkP832sQ9H5HVHsAPBmBdpqPOFUv9MF6Kz6ueJFeCoVDcEEy3wvG+unCZg67YUPdx4FtKsWPSdiGlAckuRyTIp8K9vxvZJD518nUILxaG3L2BHamMxsVt6ir9UUBJtmPxXmKbhJrLDfwZUC3izqnusBDaKkk86Scb8xsQvEhRax95XaAX4DnX72dML3F7A6jwvqGaudodc5LhdQ/X8eRB6kv9qqApdYLfDbVL64fLFkIgA8WqFU8P1GOp7z0NoPovwLT8KYu4r7jRQ44qHXw8yS4qWWoNVmK9Jx+OE3IVGDA+fRlMS6QhUrYXf4jCxJO3kRz40wMi9eb7J114ZmxWBkgKYEpLRqGUB+R76bk88VSWVnUhG8imlRrpsReqha9T+6k0VDPAXsauQGkEG6B/wks1+c25sCfi8X26n2aPtZ5jhcjtO++P0r7idxqqpyI6mI5Wq+rowYRMnTZHWDse8ypYb6zxJFBY4W8frw5Ke5H5UYypl2kXCLe8ppMu8t7DvbfLkabRUWdzxGYI5JgPFcyzLMU8RRczsc9bu11S/XyiPTqpZWuKZgb++YqR86oQFAjcifUWT8pOSELwh6glNIPw0wtaqFi+3GOsrVnoB0wxi94laXKe6EPRrmnZ686CaSPMDGyuyxCNjo2Sg42G9il1SDXVNjJy4OmXDAJUmZx0yeebLsnxiMobseacTcqOVrQv4bmwJ74/me4OHkwvIUVxWsxviuqsyCvXV2YsMV1ZbeLTg9KQMUldlvuGgsgdSV8P3yy5UVY7f4H1vxgnyc5IS2z0X85d4dnbryJOkQeVPPm8nu48eboiekQQTYX1COJ71+oB7tcyIJ1yoZ3VgqvqMJOpMDX9htAb9NPi7vyVnBhq5CoWi7hy0Jy/IEYQz/7MSSXfKTBznR91JWk2/3KGHDRISiNu8V41xWiig8sWbbwWbT1Ot6IuMYqphvQpMswYZJZxhZrXGWydyuCTibzXhGhwWDSalNJYu+LZXdo9wyjo3TNfNVv7f9xbCYFn5SBeS4hd+UmXxCB6HS2AiqhRsd/D9RvCwdUDLUR1fjppZeAatwkNY7CK1pDDDnhJXJRMuSeQkih7HXRhy2EbhTbjVJzXT1UyHH+fMKMJrGTXx9o/iTSLfU/9m6LzHCzCYD26q8cSF4JUhnss9qG1ts1R/M0D5iqh7UR0gtKrsr3dG+uWDxh7F/OOWCZAr+MekoxtPMpUfbK+V6nKjX9+joXOXwuA3cQAy3W/YHBN3xazu7aYzuvvXtfe1U9uZsSmXKMZeDMOa94WW2Ab4fEyShIrNPAm0sD1gXTeSGOXIs/C99G/4L+8tb8htjSO2juIcPoeZinsXj1/1euBSWMqH0PJ6zH+kVfmwQTLNEcbykh4AepnV3qsyYJvSLoV1fr49jnxK6+gsNSVHs8EKftoi1KuvQuB5DEV34wQSzIUxRbnBGf056kWZ8O/6Yr+es7nnsnbeevu+6lU65D5U3dbVOx+6zeuSJ166/f6I8eZ3kpyw/j7C7bravjlVjHS2dy22n1V+kX4XUm7drvuOkdUMN7hkfptqLvF2hm6EzlBM7147JrBfZJ6MmdFjPuVJeSz6N072NsPHv9vUEsDBBQAAgAIABZPW0lwz8rGTQAAAGsAAAAbAAAAdW5pdmVyc2FsL3VuaXZlcnNhbC5wbmcueG1ss7GvyM1RKEstKs7Mz7NVMtQzULK34+WyKShKLctMLVeoAIoZ6RlAgJJCpa2SGRK3PDOlJAOowsDIGCGYkZqZnlFiq2RuZg4X1AeaCQBQSwECAAAUAAIACAAVT1tJWn+5mToEAADhDgAAHQAAAAAAAAABAAAAAAAAAAAAdW5pdmVyc2FsL2NvbW1vbl9tZXNzYWdlcy5sbmdQSwECAAAUAAIACAAVT1tJmrg5mXoDAAAXDAAAJwAAAAAAAAABAAAAAAB1BAAAdW5pdmVyc2FsL2ZsYXNoX3B1Ymxpc2hpbmdfc2V0dGluZ3MueG1sUEsBAgAAFAACAAgAFU9bSTl2w567AgAAWgoAACEAAAAAAAAAAQAAAAAANAgAAHVuaXZlcnNhbC9mbGFzaF9za2luX3NldHRpbmdzLnhtbFBLAQIAABQAAgAIABVPW0l70tLPTgMAACgLAAAmAAAAAAAAAAEAAAAAAC4LAAB1bml2ZXJzYWwvaHRtbF9wdWJsaXNoaW5nX3NldHRpbmdzLnhtbFBLAQIAABQAAgAIABVPW0nSrz6iiwEAAAYGAAAfAAAAAAAAAAEAAAAAAMAOAAB1bml2ZXJzYWwvaHRtbF9za2luX3NldHRpbmdzLmpzUEsBAgAAFAACAAgAFU9bSZZRcFq6AAAAowEAABoAAAAAAAAAAQAAAAAAiBAAAHVuaXZlcnNhbC9pMThuX3ByZXNldHMueG1sUEsBAgAAFAACAAgAFU9bSZQTsyJpAAAAbgAAABwAAAAAAAAAAQAAAAAAehEAAHVuaXZlcnNhbC9sb2NhbF9zZXR0aW5ncy54bWxQSwECAAAUAAIACACAkshGiiTiqPoCAACwCAAAFAAAAAAAAAABAAAAAAAdEgAAdW5pdmVyc2FsL3BsYXllci54bWxQSwECAAAUAAIACAAVT1tJNdvZrWgBAADzAgAAKQAAAAAAAAABAAAAAABJFQAAdW5pdmVyc2FsL3NraW5fY3VzdG9taXphdGlvbl9zZXR0aW5ncy54bWxQSwECAAAUAAIACAAWT1tJQgz3i+ETAACMKQAAFwAAAAAAAAAAAAAAAAD4FgAAdW5pdmVyc2FsL3VuaXZlcnNhbC5wbmdQSwECAAAUAAIACAAWT1tJcM/Kxk0AAABrAAAAGwAAAAAAAAABAAAAAAAOKwAAdW5pdmVyc2FsL3VuaXZlcnNhbC5wbmcueG1sUEsFBgAAAAALAAsASQMAAJQrAAAAAA=="/>
  <p:tag name="ISPRING_ULTRA_SCORM_COURSE_ID" val="B27A10C9-C70E-4EC0-9181-4AB07C3DA4EF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G:\RadioGraphics\2016-11 Nov-Dec\Histed 160080"/>
  <p:tag name="ISPRING_PRESENTATION_TITLE" val="rg_160080_ppt [W]"/>
  <p:tag name="ISPRING_RESOURCE_PATHS_HASH_PRESENTER" val="a4f82f8a58903c91c9de4ffcb6cb55a285c231"/>
</p:tagLst>
</file>

<file path=ppt/theme/theme1.xml><?xml version="1.0" encoding="utf-8"?>
<a:theme xmlns:a="http://schemas.openxmlformats.org/drawingml/2006/main" name="UCLA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</Template>
  <TotalTime>128154</TotalTime>
  <Words>906</Words>
  <Application>Microsoft Office PowerPoint</Application>
  <PresentationFormat>Экран (4:3)</PresentationFormat>
  <Paragraphs>173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ＭＳ 明朝</vt:lpstr>
      <vt:lpstr>Tahoma</vt:lpstr>
      <vt:lpstr>Times</vt:lpstr>
      <vt:lpstr>Times New Roman</vt:lpstr>
      <vt:lpstr>Wingdings</vt:lpstr>
      <vt:lpstr>Wingdings 2</vt:lpstr>
      <vt:lpstr>UCLA</vt:lpstr>
      <vt:lpstr>Презентация PowerPoint</vt:lpstr>
      <vt:lpstr>Пример 2. Интерстициальная внематочная беременность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  Пример 3. Внематочная беременность в послеоперационном рубце. ТВУЗИ. В-режим  </vt:lpstr>
      <vt:lpstr> Пример 3. Внематочная беременность в послеоперационном рубце. ТВУЗИ. В-режим </vt:lpstr>
      <vt:lpstr>Презентация PowerPoint</vt:lpstr>
      <vt:lpstr>Презентация PowerPoint</vt:lpstr>
      <vt:lpstr> Пример 4. Шеечная беременность.ТВУЗИ. В-режим. </vt:lpstr>
      <vt:lpstr> Пример 4. Шеечная беременность.ТВУЗИ. В-режим.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rg_160080_ppt [W]</dc:title>
  <dc:creator>Stephanie Histed</dc:creator>
  <cp:lastModifiedBy>User</cp:lastModifiedBy>
  <cp:revision>1610</cp:revision>
  <dcterms:created xsi:type="dcterms:W3CDTF">2012-03-28T03:26:59Z</dcterms:created>
  <dcterms:modified xsi:type="dcterms:W3CDTF">2024-01-22T03:36:51Z</dcterms:modified>
</cp:coreProperties>
</file>