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4" r:id="rId11"/>
    <p:sldId id="285" r:id="rId12"/>
    <p:sldId id="286" r:id="rId13"/>
    <p:sldId id="287" r:id="rId14"/>
    <p:sldId id="288" r:id="rId15"/>
    <p:sldId id="289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1" r:id="rId32"/>
    <p:sldId id="282" r:id="rId33"/>
    <p:sldId id="283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outlineViewPr>
    <p:cViewPr>
      <p:scale>
        <a:sx n="33" d="100"/>
        <a:sy n="33" d="100"/>
      </p:scale>
      <p:origin x="0" y="-25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0CF31-A4A7-4F96-BA21-8D02D9A5E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194" y="1051985"/>
            <a:ext cx="10705612" cy="2677648"/>
          </a:xfrm>
        </p:spPr>
        <p:txBody>
          <a:bodyPr/>
          <a:lstStyle/>
          <a:p>
            <a:pPr algn="ctr"/>
            <a:r>
              <a:rPr lang="ru-RU" sz="4400" b="1" dirty="0">
                <a:effectLst/>
                <a:latin typeface="Times New Roman"/>
                <a:ea typeface="Calibri"/>
              </a:rPr>
              <a:t>Морфологические и функциональные особенности постоянного прикуса</a:t>
            </a:r>
            <a:endParaRPr lang="ru-RU" sz="4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EFA8BED-FDAB-E1F3-ABD5-D316F1FE0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757" y="960645"/>
            <a:ext cx="7776864" cy="138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A0B9AE37-91A9-863C-4D01-E4BA62A6D793}"/>
              </a:ext>
            </a:extLst>
          </p:cNvPr>
          <p:cNvSpPr txBox="1">
            <a:spLocks/>
          </p:cNvSpPr>
          <p:nvPr/>
        </p:nvSpPr>
        <p:spPr bwMode="gray">
          <a:xfrm>
            <a:off x="7488366" y="4016671"/>
            <a:ext cx="3960440" cy="15841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ординатор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стоматологии ИПО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«Ортодонтия»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Грачева Маргарита Борисовна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 к.м.н.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Анатолий Николаевич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B6C1A344-D6AC-6C03-805D-B20D1E494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4500" y="5701455"/>
            <a:ext cx="234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Красноярск 2023</a:t>
            </a:r>
          </a:p>
        </p:txBody>
      </p:sp>
    </p:spTree>
    <p:extLst>
      <p:ext uri="{BB962C8B-B14F-4D97-AF65-F5344CB8AC3E}">
        <p14:creationId xmlns:p14="http://schemas.microsoft.com/office/powerpoint/2010/main" val="360909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E8DA8-0D4B-F923-DC54-ED90325C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228393" cy="706964"/>
          </a:xfrm>
        </p:spPr>
        <p:txBody>
          <a:bodyPr/>
          <a:lstStyle/>
          <a:p>
            <a:r>
              <a:rPr lang="ru-RU" sz="2400" dirty="0"/>
              <a:t>ОСОБЕННОСТИ СТРОЕНИЯ И ФУНКЦИЙ ЗУБОЧЕЛЮСТНОГО АППАРАТА В ПЕРИОДЕ СФОРМИРОВАННОГО ПОСТОЯННОГО ПРИКУСА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C5F89-60BA-7AB7-C0F6-CAF4E6ED3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03" y="2468032"/>
            <a:ext cx="10722915" cy="34163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Зубы помимо групповой принадлежности обладают рядом общих признаков: </a:t>
            </a:r>
          </a:p>
          <a:p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признак угла коронки (угол между режущим краем/жевательной поверхностью и медиальной поверхностью</a:t>
            </a:r>
          </a:p>
          <a:p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острее по сравнению с углом между режущим краем/жевательной поверхностью и дистальной поверхностью), </a:t>
            </a:r>
          </a:p>
          <a:p>
            <a:pPr lvl="0">
              <a:buClr>
                <a:srgbClr val="8D89A4"/>
              </a:buClr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признак кривизны коронки (характерен крутой кривизной вестибулярной поверхности у медиального края и пологим скатом этой кривизны к дистальному краю), </a:t>
            </a:r>
          </a:p>
          <a:p>
            <a:pPr lvl="0">
              <a:buClr>
                <a:srgbClr val="8D89A4"/>
              </a:buClr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признак положения корня (отклонение корня дистально по отношению к продольной оси коронки зуба).</a:t>
            </a:r>
          </a:p>
          <a:p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70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9FD08-C3E6-DE38-B53F-1199902FD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564295" cy="706964"/>
          </a:xfrm>
        </p:spPr>
        <p:txBody>
          <a:bodyPr/>
          <a:lstStyle/>
          <a:p>
            <a:r>
              <a:rPr lang="ru-RU" sz="2400" dirty="0"/>
              <a:t>ОСОБЕННОСТИ СТРОЕНИЯ И ФУНКЦИЙ ЗУБОЧЕЛЮСТНОГО АППАРАТА В ПЕРИОДЕ СФОРМИРОВАННОГО ПОСТОЯННОГО ПРИКУСА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3E524-B1F5-D8AB-FF6B-1371F9887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284377" cy="3416300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8D89A4"/>
              </a:buClr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Фронтальные зубы имеют небольшой вестибулярный наклон, жевательные оральный наклон, при чем наклон </a:t>
            </a:r>
          </a:p>
          <a:p>
            <a:pPr lvl="0">
              <a:buClr>
                <a:srgbClr val="8D89A4"/>
              </a:buClr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верхних премоляров и моляров одинаков, нижних увеличивается в направлении третьих моляров. Десневая часть </a:t>
            </a:r>
          </a:p>
          <a:p>
            <a:pPr lvl="0">
              <a:buClr>
                <a:srgbClr val="8D89A4"/>
              </a:buClr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длинных осей коронок зубов расположена более дистально, чем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окклюзионная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Зубы имеют по 2 антагониста </a:t>
            </a:r>
          </a:p>
          <a:p>
            <a:pPr lvl="0">
              <a:buClr>
                <a:srgbClr val="8D89A4"/>
              </a:buClr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(одноименный и позади стоящий для верхних зубов/ впереди стоящий для нижних), за исключением нижних </a:t>
            </a:r>
          </a:p>
          <a:p>
            <a:pPr lvl="0">
              <a:buClr>
                <a:srgbClr val="8D89A4"/>
              </a:buClr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центральных резцов и верхних последних моляров (один одноименный антагонист). Между зубами плотные </a:t>
            </a:r>
          </a:p>
          <a:p>
            <a:pPr lvl="0">
              <a:buClr>
                <a:srgbClr val="8D89A4"/>
              </a:buClr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контакты, межзубные контактные пункты расположены вблизи режущего края или жевательной поверхности.</a:t>
            </a:r>
          </a:p>
          <a:p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212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4DFD1-D1CE-BC2E-A583-68F331A8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Морфологические особенности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F9D983-7A1D-27BA-FB5F-EA96D2C42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391" y="2468032"/>
            <a:ext cx="10256385" cy="3416300"/>
          </a:xfrm>
        </p:spPr>
        <p:txBody>
          <a:bodyPr/>
          <a:lstStyle/>
          <a:p>
            <a:pPr lvl="0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Морфологическое единство зубных рядов обеспечивает перераспределение вертикального давления не только по корням на альвеолярную часть, но и по межзубным контактам на соседние зубы. 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возрастом контактные пункты стираются, образуя контактные площадки, что является доказательством физиологической подвижности зубов в трех 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4C9DDDC6-8BEF-E9F2-E75E-B718EF89F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987" y="4180115"/>
            <a:ext cx="2896502" cy="20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711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E3F51D3-A328-7381-82C6-23C72D06D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60" y="2468562"/>
            <a:ext cx="10470989" cy="341630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 верхнего зубного ряда </a:t>
            </a:r>
            <a:r>
              <a:rPr lang="ru-RU" b="1" i="1" u="sng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полуэллипс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нижнего </a:t>
            </a:r>
            <a:r>
              <a:rPr lang="ru-RU" b="1" i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парабола,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кроме зубной дуги различают альвеолярную и базальную (апикальную). Альвеолярная дуга проходит посередине альвеолярного гребня, Базальная - по верхушкам 57 корней зубов (часто называется апикальным базисом). 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F81CABC-39B8-D2ED-A0A9-F42A69DD8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r>
              <a:rPr lang="ru-RU" dirty="0"/>
              <a:t>Морфологические особенности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18C0C9F4-2339-7B4C-BAF0-5F3B5F501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2" t="2254" r="4875" b="5465"/>
          <a:stretch/>
        </p:blipFill>
        <p:spPr bwMode="auto">
          <a:xfrm>
            <a:off x="9344673" y="3429000"/>
            <a:ext cx="2281270" cy="299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3187D1-9DD5-A358-A4ED-09AB0FECD351}"/>
              </a:ext>
            </a:extLst>
          </p:cNvPr>
          <p:cNvSpPr txBox="1"/>
          <p:nvPr/>
        </p:nvSpPr>
        <p:spPr>
          <a:xfrm>
            <a:off x="6575750" y="5300415"/>
            <a:ext cx="609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А- базальная дуга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Б- альвеолярная дуга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В- Зубная дуга</a:t>
            </a:r>
          </a:p>
        </p:txBody>
      </p:sp>
    </p:spTree>
    <p:extLst>
      <p:ext uri="{BB962C8B-B14F-4D97-AF65-F5344CB8AC3E}">
        <p14:creationId xmlns:p14="http://schemas.microsoft.com/office/powerpoint/2010/main" val="987642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9D22F72-1B60-CCCA-0D2D-D424BB9C1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17" y="2603500"/>
            <a:ext cx="10545634" cy="341630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верхней челюсти выделяют </a:t>
            </a:r>
            <a:r>
              <a:rPr lang="ru-RU" b="1" i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лобно-носовой, скуловой, </a:t>
            </a:r>
            <a:r>
              <a:rPr lang="ru-RU" b="1" i="1" u="sng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крылонёбный</a:t>
            </a:r>
            <a:r>
              <a:rPr lang="ru-RU" b="1" i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нёбный контрфорсы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на нижней челюсти - </a:t>
            </a:r>
            <a:r>
              <a:rPr lang="ru-RU" b="1" i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альвеолярный и восходящий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оканчивающиеся 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мыщелковом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венечном отростках челюсти. 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5C7D6C3-158B-7748-D32C-803D0343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r>
              <a:rPr lang="ru-RU" dirty="0"/>
              <a:t>Морфологические особенности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E0DD6A0C-A7EF-559A-A0EC-837219074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92" y="3208434"/>
            <a:ext cx="4555067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625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3C57C2-C7B2-507C-20ED-05FD7BE32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11" y="2468562"/>
            <a:ext cx="11161454" cy="3416300"/>
          </a:xfrm>
        </p:spPr>
        <p:txBody>
          <a:bodyPr>
            <a:normAutofit fontScale="92500" lnSpcReduction="20000"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Высота постоянных зубов больше.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Постоянные зубы имеют желтоватый оттенок в противовес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голубо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-белому в временных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Постоянные зубы расположены в зубной дуге под углом, а временные - вертикально. Верхние зубы имеют наклон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коронковой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части вперед (вестибулярный), а корня - назад (орально).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В противовес временным в постоянных зубах хорошо выражен экватор.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В пришеечном участке постоянных зубов отсутствует эмалевый валик.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В постоянных зубах детей и подростков отсутствуют признаки стирания за физиологичный прикусу.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В постоянном прикусе различают 4 группы зубов, во временном - 3 (отсутствуют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претмоляры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Количество зубов постоянного прикуса - 28-32, а временного - 20.</a:t>
            </a:r>
          </a:p>
          <a:p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5130834-5D9A-D504-7FFD-56A52D379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>
            <a:noAutofit/>
          </a:bodyPr>
          <a:lstStyle/>
          <a:p>
            <a:r>
              <a:rPr lang="ru-RU" sz="2400" dirty="0"/>
              <a:t>Отличие постоянных зубов от временных</a:t>
            </a:r>
          </a:p>
        </p:txBody>
      </p:sp>
    </p:spTree>
    <p:extLst>
      <p:ext uri="{BB962C8B-B14F-4D97-AF65-F5344CB8AC3E}">
        <p14:creationId xmlns:p14="http://schemas.microsoft.com/office/powerpoint/2010/main" val="1477287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E8A89-74E6-A47F-0BB7-10C5653DD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прикусов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79E991-99E2-9CAA-D1DB-BC2AED34D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C4F97D6-EEA6-E1C5-047C-3C8D3C99F0C6}"/>
              </a:ext>
            </a:extLst>
          </p:cNvPr>
          <p:cNvSpPr/>
          <p:nvPr/>
        </p:nvSpPr>
        <p:spPr>
          <a:xfrm>
            <a:off x="3794967" y="2452714"/>
            <a:ext cx="3769567" cy="5598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ВИДЫ ПРИКУСОВ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1C93FAC-74EF-3947-4556-39347824417E}"/>
              </a:ext>
            </a:extLst>
          </p:cNvPr>
          <p:cNvSpPr/>
          <p:nvPr/>
        </p:nvSpPr>
        <p:spPr>
          <a:xfrm>
            <a:off x="1611083" y="3845451"/>
            <a:ext cx="3769567" cy="5598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ФИЗИОЛОГИЧЕСКИЙ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51E58D3-493E-9CBF-1701-656B072D1813}"/>
              </a:ext>
            </a:extLst>
          </p:cNvPr>
          <p:cNvSpPr/>
          <p:nvPr/>
        </p:nvSpPr>
        <p:spPr>
          <a:xfrm>
            <a:off x="6098929" y="3845451"/>
            <a:ext cx="3769567" cy="5598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ПАТОЛОГИЧЕСКИЙ</a:t>
            </a:r>
          </a:p>
        </p:txBody>
      </p:sp>
      <p:sp>
        <p:nvSpPr>
          <p:cNvPr id="12" name="Стрелка: влево-вверх 11">
            <a:extLst>
              <a:ext uri="{FF2B5EF4-FFF2-40B4-BE49-F238E27FC236}">
                <a16:creationId xmlns:a16="http://schemas.microsoft.com/office/drawing/2014/main" id="{57922B11-0432-5F5D-2DE6-1B5D92503615}"/>
              </a:ext>
            </a:extLst>
          </p:cNvPr>
          <p:cNvSpPr/>
          <p:nvPr/>
        </p:nvSpPr>
        <p:spPr>
          <a:xfrm rot="13563677">
            <a:off x="5151609" y="3065797"/>
            <a:ext cx="1056281" cy="1080970"/>
          </a:xfrm>
          <a:prstGeom prst="leftUpArrow">
            <a:avLst>
              <a:gd name="adj1" fmla="val 7271"/>
              <a:gd name="adj2" fmla="val 15416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AF884D0-6DF4-7065-502C-59ED40E07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088" y="4609064"/>
            <a:ext cx="3323248" cy="190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11F3A3CD-78C5-B3FF-F4B9-EEBD42718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7" y="4502860"/>
            <a:ext cx="2377421" cy="187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350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F12DD0-88BB-AABD-F3DB-28F584EC8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96"/>
          <a:stretch/>
        </p:blipFill>
        <p:spPr bwMode="auto">
          <a:xfrm>
            <a:off x="5754379" y="5087290"/>
            <a:ext cx="3906918" cy="15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0DA5E-FEF9-2042-6F2E-24E9E292B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350" y="973668"/>
            <a:ext cx="10844213" cy="706964"/>
          </a:xfrm>
        </p:spPr>
        <p:txBody>
          <a:bodyPr/>
          <a:lstStyle/>
          <a:p>
            <a:r>
              <a:rPr lang="ru-RU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Общие признаки физиологических видов прикуса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A77B7C-C0E0-313B-07D8-77B0BC683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01" y="2556847"/>
            <a:ext cx="11357397" cy="3416300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редние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линии между центральными резцами верхней и нижней челюстей лежат </a:t>
            </a:r>
            <a:r>
              <a:rPr lang="ru-RU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 одной плоскости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Каждый зуб имеет </a:t>
            </a:r>
            <a:r>
              <a:rPr lang="ru-RU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двух антагонистов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кроме 18, 28 и 31, 41 зубов; 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ежущие края центральных резцов верхней челюсти находятся на уровне нижнего края красной каймы верхней губы и выступают из-под нее на 1 - 2 мм;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убы верхней челюсти контактируют с одноименным и позади стоящими зубами нижней челюсти;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убы нижней челюсти контактируют с одноименным и впереди стоящими зубами верхней челюсти.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Виды физиологических прикусов : </a:t>
            </a:r>
            <a:r>
              <a:rPr lang="ru-RU" b="1" i="1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ортогнатический</a:t>
            </a:r>
            <a:r>
              <a:rPr lang="ru-RU" b="1" i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прямой, физиологическая прогения и </a:t>
            </a:r>
            <a:r>
              <a:rPr lang="ru-RU" b="1" i="1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бипрогнатия</a:t>
            </a:r>
            <a:r>
              <a:rPr lang="ru-RU" b="1" i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b="1" i="1" u="sng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5B3AE5-8529-9DEE-47B7-0B6EBA1C1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99"/>
          <a:stretch/>
        </p:blipFill>
        <p:spPr bwMode="auto">
          <a:xfrm>
            <a:off x="1847461" y="5163023"/>
            <a:ext cx="3906918" cy="144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784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D947E4B-8B73-3A9C-4848-129FD77B3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7345232" cy="3416300"/>
          </a:xfrm>
        </p:spPr>
        <p:txBody>
          <a:bodyPr/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Верхние резцы перекрывают нижние не более чем на половину высоты коронки, между ними имеется плотный </a:t>
            </a:r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режуще-бугорковый контакт;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лотный </a:t>
            </a:r>
            <a:r>
              <a:rPr lang="ru-RU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фиссурно</a:t>
            </a:r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-бугорковый контакт: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 </a:t>
            </a:r>
            <a:r>
              <a:rPr lang="ru-RU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щечные бугры 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верхних премоляров и моляров расположены кнаружи от одноименных бугров нижних зубов;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 </a:t>
            </a:r>
            <a:r>
              <a:rPr lang="ru-RU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небные бугорки 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верхних зубов лежат в продольной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фиссуре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нижних;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 </a:t>
            </a:r>
            <a:r>
              <a:rPr lang="ru-RU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щечные бугорки 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нижних зубов расположены в продольной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фиссуре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верхних зубов.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65E58A4-1558-D4BC-BB1A-B907B3886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350" y="973668"/>
            <a:ext cx="10844213" cy="706964"/>
          </a:xfrm>
        </p:spPr>
        <p:txBody>
          <a:bodyPr/>
          <a:lstStyle/>
          <a:p>
            <a:r>
              <a:rPr lang="ru-RU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Ортогнатический</a:t>
            </a:r>
            <a:r>
              <a:rPr lang="ru-RU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прикус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BC09BDCC-C647-7C81-9257-EFE8ED4AAD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9" b="50000"/>
          <a:stretch/>
        </p:blipFill>
        <p:spPr bwMode="auto">
          <a:xfrm>
            <a:off x="8299774" y="2899569"/>
            <a:ext cx="3484789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553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25CC7-7A07-FB66-AED9-1AEBA57FA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Прямой прикус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1EE938-BA46-8A47-C8D4-4B64425C6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6234891" cy="3416300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Прямой прикус 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характеризуется тем, что режущие края верхних резцов не перекрывают нижние, а </a:t>
            </a:r>
            <a:r>
              <a:rPr lang="ru-RU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контактируют с ними встык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смыкание в области боковых зубов происходит по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ортогнатическому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типу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955BAFA0-CB19-429C-6866-800CF2E43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35" r="52133"/>
          <a:stretch/>
        </p:blipFill>
        <p:spPr bwMode="auto">
          <a:xfrm>
            <a:off x="7795921" y="2519265"/>
            <a:ext cx="3419475" cy="294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83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27D65-2377-A6C7-78BB-B7840F565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819E37-3AEC-6B9E-2B35-3CF8A2558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Научиться различать морфологические и функциональные признаки постоянного прикуса от молочного прикуса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395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1EAA2-C856-8058-79D5-5C2BED98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07CCC9-EF56-0A3D-FB77-2DC7F6625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97" y="2468032"/>
            <a:ext cx="7643813" cy="3416300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физиологической прогении 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нижние резцы перекрывают верхние. При незначительном выдвижении нижней челюсти вперед контакт между передними зубами сохраняется.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Нижняя зубная дуга </a:t>
            </a:r>
            <a:r>
              <a:rPr lang="ru-RU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шире верхней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щечные бугры нижних моляров лежат кнаружи от верхних щечных бугров, соответственно щечные бугры верхних зубов лежат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кнутри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от нижних: передний щечный бугорок верхнего первого моляра контактирует с задним щечным бугром нижнего.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4F5B9E20-78F6-2045-7338-FCC46DB1A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7" t="1013" r="408" b="51689"/>
          <a:stretch/>
        </p:blipFill>
        <p:spPr bwMode="auto">
          <a:xfrm>
            <a:off x="8415144" y="2584580"/>
            <a:ext cx="3340359" cy="26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189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6E8CD-7572-1D98-168A-B6BC81A7F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Бипрогнатия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063677-320A-0854-9ACF-DC2FBF7C4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бипрогнатии</a:t>
            </a:r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центральные резцы обеих челюстей </a:t>
            </a:r>
            <a:r>
              <a:rPr lang="ru-RU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наклонены вперед</a:t>
            </a:r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контакт между ними и глубина перекрытия сохранены. Смыкание в области боковых зубов происходит по </a:t>
            </a:r>
            <a:r>
              <a:rPr lang="ru-RU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ортогнатическому</a:t>
            </a:r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типу.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45DA537-58D8-83A5-DE94-FEC70F7F0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4" t="48100"/>
          <a:stretch/>
        </p:blipFill>
        <p:spPr bwMode="auto">
          <a:xfrm>
            <a:off x="8584163" y="3293707"/>
            <a:ext cx="3463018" cy="293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882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C4E6B-A6CC-694D-C3AF-C19CE1DE4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Патологические прикусы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17B75F-72E3-EE3D-3BBF-B26F69183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65" y="2468032"/>
            <a:ext cx="11348067" cy="3416300"/>
          </a:xfrm>
        </p:spPr>
        <p:txBody>
          <a:bodyPr/>
          <a:lstStyle/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Стоматологи рассматривают патологические прикусы в трех плоскостях:</a:t>
            </a:r>
          </a:p>
          <a:p>
            <a:pPr algn="l">
              <a:buFont typeface="+mj-lt"/>
              <a:buAutoNum type="arabicPeriod"/>
            </a:pPr>
            <a:r>
              <a:rPr lang="ru-RU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Саггитальной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– зубы существенно отклоняются вперед или назад, наблюдаются аномалии в развитии челюстей.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Вертикальной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– заниженное или завышенное расположение единиц, чрезмерное удлинение альвеолярных отростков.</a:t>
            </a:r>
          </a:p>
          <a:p>
            <a:pPr algn="l">
              <a:buFont typeface="+mj-lt"/>
              <a:buAutoNum type="arabicPeriod"/>
            </a:pPr>
            <a:r>
              <a:rPr lang="ru-RU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Трансверзальной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– нижняя и верхняя челюсти существенно отличаются размерами, происходит при недоразвитости или чрезмерном росте одной из них, отмечаются боковые сдвиги, отличия в ширине зубных рядов.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C67DCC3-6531-CCEC-ABC5-00E8F07B2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39"/>
          <a:stretch/>
        </p:blipFill>
        <p:spPr bwMode="auto">
          <a:xfrm>
            <a:off x="1154954" y="5063238"/>
            <a:ext cx="5590463" cy="16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D6A3C0E-CE32-CBE9-F5D7-1250D544F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60" r="32668"/>
          <a:stretch/>
        </p:blipFill>
        <p:spPr bwMode="auto">
          <a:xfrm>
            <a:off x="6966024" y="5215811"/>
            <a:ext cx="3764181" cy="155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218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A6E27-FA59-BA24-78C1-4AF7E275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36345"/>
            <a:ext cx="8761413" cy="706964"/>
          </a:xfrm>
        </p:spPr>
        <p:txBody>
          <a:bodyPr/>
          <a:lstStyle/>
          <a:p>
            <a:r>
              <a:rPr lang="ru-RU" dirty="0"/>
              <a:t>Глубокий прикус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4F8777-55F0-797C-053A-3CCA8FB6C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86" y="2505355"/>
            <a:ext cx="11241802" cy="3416300"/>
          </a:xfrm>
        </p:spPr>
        <p:txBody>
          <a:bodyPr/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глубокой окклюзии верхние коронки перекрывают нижние </a:t>
            </a:r>
            <a:r>
              <a:rPr lang="ru-RU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более чем на 1/3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вплоть до их полного закрытия. Отмечается нарушение контакта режущих краев и жевательных бугорков.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Глубокая окклюзия характеризуется «птичьими» чертами лица: нижняя треть лица укорочена, верхняя челюсть аномально большая, нижняя губа выворачивается наружу, преддверие рта уменьшено.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39FFDE79-0713-DB17-15D3-B150701071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7" b="5849"/>
          <a:stretch/>
        </p:blipFill>
        <p:spPr bwMode="auto">
          <a:xfrm>
            <a:off x="5858555" y="3993099"/>
            <a:ext cx="5842033" cy="24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14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1D1F0-1BDE-4DA5-2A99-51818BE00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Глубокая окклюзия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C69862-8791-932D-18B3-168B52A57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Глубокая окклюзия приводит к: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кривизне лицевых черт;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затрудненному пережевыванию;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нарушению речи;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постоянным травмам слизистой ротовой полости, что способствует развитию заболеваний десен;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повышенной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стираемости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эмали;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дисфункциям височно-нижнечелюстного сустава (ВНЧС);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головным болям;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снижению тонуса жевательных мышц;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нарушению дыхания.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597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FD68B-17A2-D512-76B4-0591E9785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Перекрестный прикус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013C6-E8C0-13FA-82A4-574495991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81" y="2538186"/>
            <a:ext cx="10760238" cy="3416300"/>
          </a:xfrm>
        </p:spPr>
        <p:txBody>
          <a:bodyPr/>
          <a:lstStyle/>
          <a:p>
            <a:r>
              <a:rPr lang="ru-RU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Характеризуется перекрещиванием верхних и нижних единиц в отдельных участках. Неровные зубы расположены внахлест, имеют ножницеобразную форму.</a:t>
            </a:r>
          </a:p>
          <a:p>
            <a:r>
              <a:rPr lang="ru-RU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Перекрестную </a:t>
            </a:r>
            <a:r>
              <a:rPr lang="ru-RU" b="1" i="1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дизокклюзию</a:t>
            </a:r>
            <a:r>
              <a:rPr lang="ru-RU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также называется латеральной. Она встречается наиболее редко (до 3% клинических случаев), однако сложно поддается лечению. Нередко для исправления прибегают к </a:t>
            </a:r>
            <a:r>
              <a:rPr lang="ru-RU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ортогнатической</a:t>
            </a:r>
            <a:r>
              <a:rPr lang="ru-RU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хирургии.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8C019AB-CE20-F017-67A9-B9119F29D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60" r="68886"/>
          <a:stretch/>
        </p:blipFill>
        <p:spPr bwMode="auto">
          <a:xfrm>
            <a:off x="3993503" y="3838736"/>
            <a:ext cx="3163078" cy="282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2107B2AD-90CD-F5DE-F675-423C2836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581" y="4147500"/>
            <a:ext cx="3921189" cy="251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850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09858-8400-D700-3945-55BD3420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Мезиальный</a:t>
            </a:r>
            <a:r>
              <a:rPr lang="ru-RU" dirty="0"/>
              <a:t> прикус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8A8450-A60A-8DDF-71EC-9B8C913C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983" y="2468032"/>
            <a:ext cx="11460034" cy="3416300"/>
          </a:xfrm>
        </p:spPr>
        <p:txBody>
          <a:bodyPr/>
          <a:lstStyle/>
          <a:p>
            <a:pPr algn="l"/>
            <a:r>
              <a:rPr lang="ru-RU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Мезиальный</a:t>
            </a:r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прикус или прогения сопровождается аномальным </a:t>
            </a:r>
            <a:r>
              <a:rPr lang="ru-RU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выдвижением нижней челюсти по отношению к верхней</a:t>
            </a:r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Отклонение встречается в 12% случаев.</a:t>
            </a:r>
          </a:p>
          <a:p>
            <a:pPr algn="l"/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Прогения может сочетаться с перекрестной или открытой окклюзией. Также она затрудняет протезирование и имплантацию.</a:t>
            </a:r>
          </a:p>
          <a:p>
            <a:pPr algn="l"/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мезиальной</a:t>
            </a:r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дизокклюзии</a:t>
            </a:r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наблюдается искажение лицевых черт. Подбородок существенно выдвинут вперед, середина лица вогнутая, а верхняя губа – запавшая. 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235FD702-D95E-1C6C-247F-CE83C635A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547" y="4548398"/>
            <a:ext cx="3921093" cy="19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92C538D-B1B5-27A2-FE07-F58F704E9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r="32591" b="48639"/>
          <a:stretch/>
        </p:blipFill>
        <p:spPr bwMode="auto">
          <a:xfrm>
            <a:off x="4422710" y="4548398"/>
            <a:ext cx="2376197" cy="201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836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808C6-747D-40A5-3CB9-5C5EC8FA7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Мезиальный</a:t>
            </a:r>
            <a:r>
              <a:rPr lang="ru-RU" dirty="0"/>
              <a:t> прикус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ED54FE-E185-4124-0725-C24450D4C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Мезиальный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прикус приводит к: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тремам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и диастемам;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искривлению нижних зубов;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скученности;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дистопированным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единицам;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повышенному риску отложения зубного камня, развитию гингивита, кариеса;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нарушению жевательной и речевой функции;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ранней потери моляров, клыков и резцов;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повышенной нагрузке на ВНЧС.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226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0D8BB-794F-3F97-EEB1-E5A95D472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Дистальный прикус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1419C1-2257-28E4-1660-2D624FA28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Дистальный прикус зубов характеризуется </a:t>
            </a:r>
            <a:r>
              <a:rPr lang="ru-RU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выдвиганием верхней челюсти вперед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приоткрытым ртом, невозможностью сомкнуть губы, отсутствием контакта передних и неправильным смыканием задних зубов.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4D333B1D-E801-8FDC-6737-D77CCF8C0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563" y="3539991"/>
            <a:ext cx="4092251" cy="275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CEED2FB-9777-0E35-57E4-DC5C8700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" r="68586" b="48639"/>
          <a:stretch/>
        </p:blipFill>
        <p:spPr bwMode="auto">
          <a:xfrm>
            <a:off x="4198775" y="3539991"/>
            <a:ext cx="2901821" cy="279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226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07F69-5D70-483F-9555-AA42BBA4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Дистальный прикус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6F64CB-89B4-4BE3-060E-C84A309DF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 признакам патологии относят: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нависание верхней челюсти над нижней;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скошенность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подбородка;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короткую верхнюю и запавшую нижнюю губы;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нарушение жевательной, глотательной, речевой, дыхательной функций;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боли в ВНЧС;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увеличенную нагрузку на моляры и, как следствие, их раннюю потерю;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повышенный риск развития кариеса и воспалений пародонта.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78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670E7-7B32-1631-06EA-D5197D6A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010193-DD71-206B-10CA-2F5D28EAE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Изучить морфологические и функциональные особенности постоянного прикуса</a:t>
            </a: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Изучить виды постоянного прикуса </a:t>
            </a: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Изучить шесть ключей нормальной окклюзии по Эндрюсу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602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2D4B8-C9F9-76D3-85E5-A505D8AE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Открытый прикус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0DB76A-2B73-FFBC-BB49-FCA6F2088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531" y="2468032"/>
            <a:ext cx="11590662" cy="3416300"/>
          </a:xfrm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Открытый прикус – это неправильное положение зубов, при котором между ними </a:t>
            </a:r>
            <a:r>
              <a:rPr lang="ru-RU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отсутствуют контакты 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вплоть до полного нарушения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окклюзионного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взаимоотношения.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Этот вид может быть </a:t>
            </a:r>
            <a:r>
              <a:rPr lang="ru-RU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фронтальным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боковым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фронтальном не смыкаются </a:t>
            </a:r>
            <a:r>
              <a:rPr lang="ru-RU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передние единицы</a:t>
            </a:r>
            <a:r>
              <a:rPr lang="ru-RU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</a:t>
            </a:r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боковом 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моляры и премоляры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с правой или левой стороны.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B591A2DB-301C-FAFE-4DCE-81FF007B4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53" y="4313031"/>
            <a:ext cx="4717402" cy="235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35F213-39D7-DFDA-5F49-AECD9D5BE401}"/>
              </a:ext>
            </a:extLst>
          </p:cNvPr>
          <p:cNvSpPr txBox="1"/>
          <p:nvPr/>
        </p:nvSpPr>
        <p:spPr>
          <a:xfrm>
            <a:off x="7618059" y="4313031"/>
            <a:ext cx="1469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Передний</a:t>
            </a:r>
            <a:endParaRPr lang="ru-RU" b="1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BD8B2-4360-1776-FA76-9D2526A453A4}"/>
              </a:ext>
            </a:extLst>
          </p:cNvPr>
          <p:cNvSpPr txBox="1"/>
          <p:nvPr/>
        </p:nvSpPr>
        <p:spPr>
          <a:xfrm>
            <a:off x="9801422" y="4313031"/>
            <a:ext cx="1469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Боково</a:t>
            </a:r>
            <a:r>
              <a:rPr lang="ru-RU" b="1" i="1" u="sng" dirty="0">
                <a:solidFill>
                  <a:srgbClr val="000000"/>
                </a:solidFill>
                <a:latin typeface="Arial" panose="020B0604020202020204" pitchFamily="34" charset="0"/>
              </a:rPr>
              <a:t>й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996520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F3D0F-6D6B-9CDB-9D85-EACE3EA12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Шесть ключей нормальной окклюзии по Эндрюсу (1964)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4A2594-890B-75FA-7BBA-5AC6FBB81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68032"/>
            <a:ext cx="9976466" cy="3416300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1-й ключ. Соотношение моляров. </a:t>
            </a:r>
            <a:endParaRPr lang="en-US" b="1" u="sng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Дистальная плоскость дистального края 1-ого верхнего моляра смыкается с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мезиальной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поверхностью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мезиального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края 2-ого нижнего моляра и касается этой плоскости. 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Мезио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-щёчный бугор 1- ого верхнего моляра находиться в борозде между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мезиальным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средним буграми 1-ого нижнего моляра. 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Мезио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-нёбный бугор 1-ого верхнего моляра располагаться в средней ямке 1-ого нижнего моляра. 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60242A45-1480-766E-A57D-B78C27DD1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5" t="23061" r="3242" b="42109"/>
          <a:stretch/>
        </p:blipFill>
        <p:spPr bwMode="auto">
          <a:xfrm>
            <a:off x="7828383" y="4777274"/>
            <a:ext cx="2901820" cy="17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899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D640C0-278C-A3D1-D8A6-DC66D82CB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7433185" cy="341630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2-ой ключ.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Ангуляция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коронок. 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Мезиодистальное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отклонение длинной оси коронки от перпендикуляра, проведенного к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окклюзионной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плоскости. Угол отклонения индивидуален для каждого зуба, но при нормальной окклюзии показатели отклонения коронок всегда положительные. При положительном значении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ангуляции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58 режущий край коронки расположен более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мезиально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чем десневой. При отрицательном значении – наоборот, десневой край коронки расположен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мезиальнее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режущего края. 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83E9D3B-2A3B-DDFD-9CFD-48555FBB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Шесть ключей нормальной окклюзии по Эндрюсу (1964)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74B94205-8462-61CF-A583-B4BF9EC5C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87"/>
          <a:stretch/>
        </p:blipFill>
        <p:spPr bwMode="auto">
          <a:xfrm>
            <a:off x="8429518" y="2509934"/>
            <a:ext cx="3512644" cy="379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88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735D63-460E-645B-6C53-49C7DF84A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536303" cy="3416300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3-ий ключ.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Инклинация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коронки (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Торк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Вестибуло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-оральный наклон коронок зубов, угол между перпендикуляром к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окклюзионной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плоскости и касательной на середине вестибулярной поверхности клинической коронки зуба. В норме – верхние резцы имеют положительную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инклинацию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коронок, все остальные зубы – отрицательную. 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BEC9AF9-EE0A-CC71-070F-37DAFCEB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Шесть ключей нормальной окклюзии по Эндрюсу (1964)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AA575BDE-F45B-7C9A-B3D5-64CE519D5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943" y="3987081"/>
            <a:ext cx="6419170" cy="256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935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3C3CB16-8299-33E2-8AEC-9980E95AC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4-ый ключ. Ротация.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Зубы, расположенные в зубном ряду, не должны иметь поворота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вокург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своей оси.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EEA3D38-F229-DF00-0866-66A223014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Шесть ключей нормальной окклюзии по Эндрюсу (1964)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8474BAEE-BA9C-6B09-98FE-B1CD899E2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3" b="25850"/>
          <a:stretch/>
        </p:blipFill>
        <p:spPr bwMode="auto">
          <a:xfrm>
            <a:off x="2797629" y="3573625"/>
            <a:ext cx="6858000" cy="289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712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502BAF3-0312-7197-6509-C3F76C49E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738" y="2323582"/>
            <a:ext cx="10508311" cy="3416300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5-ый ключ. Плотный контакт. </a:t>
            </a:r>
            <a:endParaRPr lang="en-US" sz="18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 размер и форма верхнего и нижнего зубных рядов не нарушены, должен наблюдаться плотный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точечный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контакт между зубами.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989D381-BE62-3D1A-4007-23018B99E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Шесть ключей нормальной окклюзии по Эндрюсу (1964)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A6B9960E-0CF8-93E2-6164-EDB9F2509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26" y="3256384"/>
            <a:ext cx="3842815" cy="320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528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F57E3C14-85CC-F0CF-DEBB-A66ACF451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0"/>
          <a:stretch/>
        </p:blipFill>
        <p:spPr bwMode="auto">
          <a:xfrm>
            <a:off x="7332042" y="2995126"/>
            <a:ext cx="4450966" cy="26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0B9497-5132-2840-717D-C3B26E479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Шесть ключей нормальной окклюзии по Эндрюсу (1964)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7E84CE4-288F-12EE-F893-05CC376B8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701" y="2603500"/>
            <a:ext cx="6710005" cy="34163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6-ой ключ. Кривая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Шпее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окклюзионная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линия).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Кривая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Шпее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представляет собой условную линию проходящую через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окклюзионные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поверхности зубов.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Между наиболее выступающим бугорком 2-ого нижнего моляра и режущим краем нижнего центрального резца не должно быть кривой с выпуклость к низу глубже 1,5 мм.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увеличении глубины кривой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Шпее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уменьшается место для правильного положения верхних зубов, что вызывает их отклонение 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мезиальном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дистальном направлениях.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Обратная (развернутая) форма кривой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Шпее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создает больше места для верхних зубов. Схематично сагиттальная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окклюзионная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кривая изображается в боковой проекции в виде кривой, проходящей от режущих краев центральных резцов до дистальных бугорков третьих моляров. </a:t>
            </a:r>
          </a:p>
        </p:txBody>
      </p:sp>
    </p:spTree>
    <p:extLst>
      <p:ext uri="{BB962C8B-B14F-4D97-AF65-F5344CB8AC3E}">
        <p14:creationId xmlns:p14="http://schemas.microsoft.com/office/powerpoint/2010/main" val="3257272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AADA480-E8A0-DCBF-72DB-F5EAEEFAE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Список литературы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851EC297-E20D-B02D-F8A1-037C8E277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700" y="2603500"/>
            <a:ext cx="8824913" cy="3416300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Проффит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У.Р. Современная ортодонтия 5-е издание «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МЕДпресс-информ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». 2019. – 712с.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Аболмасов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Н. Г. Ортодонтия: учеб. пособие / Н. Г.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Аболмасов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- Москва: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МЕДпресс-информ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2018. - 424 с.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Персин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Л. С. Ортодонтия /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Персин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Л. С. – Москва: Медицина, 2016. – 640 с. 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Персин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Л. С. Ортодонтия. Современные методы диагностики аномалий зубов, зубных рядов и окклюзии: учебное пособие /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Персин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Л. С. - Москва: ГЭОТАР-Медиа Россия, 2018. - 160 с.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Фадеев Р. А. Классификации зубочелюстных аномалий. Система количественной оценки зубочелюстно-лицевых аномалий / Р. А. Фадеев, А. Н.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Исправ-никова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- СПб.: Изд-во Н-Л, 2021 - 168 с.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Хорошилкина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Ф. Я. Ортодонтия. – Москва: Мед. книга. – 2019. – 489 с.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Ужумецкене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И. И. Методы исследования в ортодонтии / И. И.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Ужумецкене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М.: Медицина, 2020. - 200 с.</a:t>
            </a:r>
          </a:p>
        </p:txBody>
      </p:sp>
    </p:spTree>
    <p:extLst>
      <p:ext uri="{BB962C8B-B14F-4D97-AF65-F5344CB8AC3E}">
        <p14:creationId xmlns:p14="http://schemas.microsoft.com/office/powerpoint/2010/main" val="30335199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30C60-E58A-41D8-C85B-B335AA25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71EC36-02E4-E700-5842-32F53EDF3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49834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5F882-4653-FFDA-72D5-2F61AA397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Прикус - это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6BB5DE-10A1-0D25-D769-305AE85DB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Прикус – это вид смыкания зубных рядов в 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центральной окклюзии.</a:t>
            </a:r>
          </a:p>
          <a:p>
            <a:endParaRPr lang="ru-RU" sz="1800" b="1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6C4627-69F1-0136-14B6-F74942C49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2" b="9884"/>
          <a:stretch/>
        </p:blipFill>
        <p:spPr bwMode="auto">
          <a:xfrm>
            <a:off x="1154954" y="3355760"/>
            <a:ext cx="8422691" cy="279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32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40A65A0A-96F9-25F6-BAD8-3F51F66A7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341" y="4266777"/>
            <a:ext cx="3943083" cy="259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000631E-08E4-06C3-C9F2-DE3C599A9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012" y="4573510"/>
            <a:ext cx="3796004" cy="189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0F55F-8E05-A7DE-3676-AB310FD1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Центральная окклюзия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A0EBF-5FB3-F7F6-50B6-BE28A287A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84" y="2442540"/>
            <a:ext cx="11384902" cy="3416300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Центральная окклюзия - это функциональное положение нижней челюсти, из которого начинаются и которым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заканчивается все жевательные движения. В течение жизни высота центральной окклюзии меняется.</a:t>
            </a:r>
          </a:p>
          <a:p>
            <a:r>
              <a:rPr lang="ru-RU" dirty="0"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Центральная окклюзия характеризуется </a:t>
            </a:r>
            <a:r>
              <a:rPr lang="ru-RU" b="1" i="1" u="sng" dirty="0"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максимальным контактом </a:t>
            </a:r>
            <a:r>
              <a:rPr lang="ru-RU" dirty="0"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всех режущих и жевательных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поверхностей зубов. </a:t>
            </a:r>
            <a:endParaRPr lang="en-US" dirty="0">
              <a:latin typeface="Calibri" panose="020F0502020204030204" pitchFamily="34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Мышцы в положении центральной окклюзии развивают </a:t>
            </a:r>
          </a:p>
          <a:p>
            <a:pPr marL="0" indent="0">
              <a:buNone/>
            </a:pPr>
            <a:r>
              <a:rPr lang="ru-RU" b="1" i="1" u="sng" dirty="0"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максимальную тягу.</a:t>
            </a:r>
          </a:p>
        </p:txBody>
      </p:sp>
    </p:spTree>
    <p:extLst>
      <p:ext uri="{BB962C8B-B14F-4D97-AF65-F5344CB8AC3E}">
        <p14:creationId xmlns:p14="http://schemas.microsoft.com/office/powerpoint/2010/main" val="47926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9056B9D-18C1-6C6A-9217-CBE7648F462B}"/>
              </a:ext>
            </a:extLst>
          </p:cNvPr>
          <p:cNvSpPr/>
          <p:nvPr/>
        </p:nvSpPr>
        <p:spPr>
          <a:xfrm>
            <a:off x="581105" y="3558983"/>
            <a:ext cx="11138144" cy="304134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4000"/>
                  <a:lumMod val="118000"/>
                </a:schemeClr>
              </a:gs>
              <a:gs pos="100000">
                <a:schemeClr val="accent2">
                  <a:tint val="92000"/>
                  <a:alpha val="100000"/>
                  <a:lumMod val="11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712C2-807C-886A-2493-A4BF0CCC2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прикусов 1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B23FF99-82B1-3177-535B-D6756D9588A3}"/>
              </a:ext>
            </a:extLst>
          </p:cNvPr>
          <p:cNvSpPr/>
          <p:nvPr/>
        </p:nvSpPr>
        <p:spPr>
          <a:xfrm>
            <a:off x="3666289" y="2295057"/>
            <a:ext cx="3769567" cy="5598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ВИДЫ ПРИКУСОВ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41245E1-525F-F86A-A4B3-1CF2B69C10E3}"/>
              </a:ext>
            </a:extLst>
          </p:cNvPr>
          <p:cNvSpPr/>
          <p:nvPr/>
        </p:nvSpPr>
        <p:spPr>
          <a:xfrm>
            <a:off x="991653" y="5952416"/>
            <a:ext cx="3769567" cy="5598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ВРЕМЕННЫЙ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C47E455-3E03-04D3-B573-F97B9264A780}"/>
              </a:ext>
            </a:extLst>
          </p:cNvPr>
          <p:cNvSpPr/>
          <p:nvPr/>
        </p:nvSpPr>
        <p:spPr>
          <a:xfrm>
            <a:off x="4421662" y="5280484"/>
            <a:ext cx="3769567" cy="5598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СМЕННЫЙ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45F49EA-4E01-2163-7A27-1EDF5CC8B8AB}"/>
              </a:ext>
            </a:extLst>
          </p:cNvPr>
          <p:cNvSpPr/>
          <p:nvPr/>
        </p:nvSpPr>
        <p:spPr>
          <a:xfrm>
            <a:off x="7841328" y="4656359"/>
            <a:ext cx="3769567" cy="5598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ПОСТОЯННЫЙ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76BD4EB3-FFCD-9497-53D7-83561827911B}"/>
              </a:ext>
            </a:extLst>
          </p:cNvPr>
          <p:cNvSpPr/>
          <p:nvPr/>
        </p:nvSpPr>
        <p:spPr>
          <a:xfrm>
            <a:off x="5134443" y="2984413"/>
            <a:ext cx="802432" cy="8891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C3331D50-C087-D709-7AC7-6FFAC7FFCA44}"/>
              </a:ext>
            </a:extLst>
          </p:cNvPr>
          <p:cNvSpPr/>
          <p:nvPr/>
        </p:nvSpPr>
        <p:spPr>
          <a:xfrm rot="19638932">
            <a:off x="4474271" y="5714353"/>
            <a:ext cx="597159" cy="3699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0B2724E5-2F65-64F2-DE5E-51FABFB6B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4" b="36205"/>
          <a:stretch/>
        </p:blipFill>
        <p:spPr bwMode="auto">
          <a:xfrm>
            <a:off x="1539552" y="5141591"/>
            <a:ext cx="2461221" cy="74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EC90B8C1-9345-0965-2A36-58BD7109A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t="46965" r="7932" b="8682"/>
          <a:stretch/>
        </p:blipFill>
        <p:spPr bwMode="auto">
          <a:xfrm>
            <a:off x="4959220" y="4464150"/>
            <a:ext cx="2476636" cy="75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90A17B6-DF79-1F8E-C5C7-94E619536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6" b="24539"/>
          <a:stretch/>
        </p:blipFill>
        <p:spPr bwMode="auto">
          <a:xfrm>
            <a:off x="8445132" y="3688894"/>
            <a:ext cx="2561958" cy="9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B0B0EF06-FDF9-5A92-CF9B-9FE09C4AE4F9}"/>
              </a:ext>
            </a:extLst>
          </p:cNvPr>
          <p:cNvSpPr/>
          <p:nvPr/>
        </p:nvSpPr>
        <p:spPr>
          <a:xfrm rot="19638932">
            <a:off x="7860867" y="5048540"/>
            <a:ext cx="597159" cy="3699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66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C5CD4-C44E-F58D-7603-A5BEAB5F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Временный прикус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572D5D-15AE-6736-54FE-6C8ACEC07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04" y="2468032"/>
            <a:ext cx="4602033" cy="341630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Временный прикус – это 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прикус </a:t>
            </a:r>
            <a:r>
              <a:rPr lang="ru-RU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молочных зубов.</a:t>
            </a:r>
            <a:endParaRPr lang="en-US" b="1" i="1" u="sng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Временный прикус формируется с            </a:t>
            </a:r>
            <a:r>
              <a:rPr lang="ru-RU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месяцев до 2,5 лет.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Количество зубов во временном прикусе – </a:t>
            </a:r>
            <a:r>
              <a:rPr lang="ru-RU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зубов.</a:t>
            </a:r>
          </a:p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групповой принадлежности они представлены </a:t>
            </a:r>
            <a:r>
              <a:rPr lang="ru-RU" sz="18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резцами, клыками и молярами.</a:t>
            </a:r>
            <a:endParaRPr lang="ru-RU" b="1" i="1" u="sng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5E588D8-3A1E-D38D-B830-62A5CC59C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6"/>
          <a:stretch/>
        </p:blipFill>
        <p:spPr bwMode="auto">
          <a:xfrm>
            <a:off x="5367230" y="2326430"/>
            <a:ext cx="6294966" cy="369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885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8C8E1-E5F1-F711-BC8D-F88104FD0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Сменный прикус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F85217-C104-4AF3-8DB1-CDB60C6F1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24" y="2468032"/>
            <a:ext cx="11352700" cy="3416300"/>
          </a:xfrm>
        </p:spPr>
        <p:txBody>
          <a:bodyPr/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Сменным прикусом зубов –это переходный этап, во время которого происходит смена молочных зубов постоянными.</a:t>
            </a:r>
          </a:p>
          <a:p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Период : </a:t>
            </a:r>
            <a:r>
              <a:rPr lang="ru-RU" b="1" i="1" u="sng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6-12 лет.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Сменный прикус представлен молочными и постоянными зубами.</a:t>
            </a:r>
          </a:p>
          <a:p>
            <a:endParaRPr lang="ru-RU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1DC9E78B-53A3-17F0-DE66-EC16021FE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2" b="14851"/>
          <a:stretch/>
        </p:blipFill>
        <p:spPr bwMode="auto">
          <a:xfrm>
            <a:off x="2789853" y="3922399"/>
            <a:ext cx="6859555" cy="258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329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4C5DB-7AB3-C69C-DAFC-BD666440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Постоянный прикус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234FAE-AE05-DC49-3FCB-10B036E47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7755781" cy="3416300"/>
          </a:xfrm>
        </p:spPr>
        <p:txBody>
          <a:bodyPr/>
          <a:lstStyle/>
          <a:p>
            <a:r>
              <a:rPr lang="ru-RU" dirty="0"/>
              <a:t>Количество зубов – </a:t>
            </a:r>
            <a:r>
              <a:rPr lang="ru-RU" b="1" i="1" u="sng" dirty="0"/>
              <a:t>28</a:t>
            </a:r>
            <a:r>
              <a:rPr lang="ru-RU" dirty="0"/>
              <a:t> (по 14 на каждой челюсти и 7 на каждой половине челюсти) </a:t>
            </a:r>
          </a:p>
          <a:p>
            <a:r>
              <a:rPr lang="ru-RU" dirty="0"/>
              <a:t>Групповые принадлежности – </a:t>
            </a:r>
            <a:r>
              <a:rPr lang="ru-RU" b="1" i="1" u="sng" dirty="0"/>
              <a:t>резцы (1,2), клыки (3), премоляры (4,5), моляры (6,7)</a:t>
            </a:r>
          </a:p>
          <a:p>
            <a:r>
              <a:rPr lang="ru-RU" dirty="0"/>
              <a:t>Форма верхнего зубного ряда – </a:t>
            </a:r>
            <a:r>
              <a:rPr lang="ru-RU" b="1" i="1" u="sng" dirty="0" err="1"/>
              <a:t>полуэлипс</a:t>
            </a:r>
            <a:r>
              <a:rPr lang="ru-RU" dirty="0"/>
              <a:t>                                                      Нижнего – </a:t>
            </a:r>
            <a:r>
              <a:rPr lang="ru-RU" b="1" i="1" u="sng" dirty="0"/>
              <a:t>парабола</a:t>
            </a:r>
            <a:r>
              <a:rPr lang="ru-RU" dirty="0"/>
              <a:t>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F8A00DC-1CCC-C719-1E1F-2A42C54E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56" y="2234133"/>
            <a:ext cx="3109620" cy="417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798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{2E13BF48-2081-4C37-AF94-F6394BE16BEE}tf02900722</Template>
  <TotalTime>147</TotalTime>
  <Words>2039</Words>
  <Application>Microsoft Office PowerPoint</Application>
  <PresentationFormat>Широкоэкранный</PresentationFormat>
  <Paragraphs>182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Century Gothic</vt:lpstr>
      <vt:lpstr>Times New Roman</vt:lpstr>
      <vt:lpstr>Wingdings 3</vt:lpstr>
      <vt:lpstr>Совет директоров</vt:lpstr>
      <vt:lpstr>Морфологические и функциональные особенности постоянного прикуса</vt:lpstr>
      <vt:lpstr>Цель</vt:lpstr>
      <vt:lpstr>Задачи</vt:lpstr>
      <vt:lpstr>Прикус - это</vt:lpstr>
      <vt:lpstr>Центральная окклюзия</vt:lpstr>
      <vt:lpstr>Классификация прикусов 1</vt:lpstr>
      <vt:lpstr>Временный прикус</vt:lpstr>
      <vt:lpstr>Сменный прикус</vt:lpstr>
      <vt:lpstr>Постоянный прикус</vt:lpstr>
      <vt:lpstr>ОСОБЕННОСТИ СТРОЕНИЯ И ФУНКЦИЙ ЗУБОЧЕЛЮСТНОГО АППАРАТА В ПЕРИОДЕ СФОРМИРОВАННОГО ПОСТОЯННОГО ПРИКУСА</vt:lpstr>
      <vt:lpstr>ОСОБЕННОСТИ СТРОЕНИЯ И ФУНКЦИЙ ЗУБОЧЕЛЮСТНОГО АППАРАТА В ПЕРИОДЕ СФОРМИРОВАННОГО ПОСТОЯННОГО ПРИКУСА</vt:lpstr>
      <vt:lpstr>Морфологические особенности</vt:lpstr>
      <vt:lpstr>Морфологические особенности</vt:lpstr>
      <vt:lpstr>Морфологические особенности</vt:lpstr>
      <vt:lpstr>Отличие постоянных зубов от временных</vt:lpstr>
      <vt:lpstr>Классификация прикусов 2</vt:lpstr>
      <vt:lpstr>Общие признаки физиологических видов прикуса</vt:lpstr>
      <vt:lpstr>Ортогнатический прикус</vt:lpstr>
      <vt:lpstr>Прямой прикус</vt:lpstr>
      <vt:lpstr>Прогения</vt:lpstr>
      <vt:lpstr>Бипрогнатия</vt:lpstr>
      <vt:lpstr>Патологические прикусы</vt:lpstr>
      <vt:lpstr>Глубокий прикус</vt:lpstr>
      <vt:lpstr>Глубокая окклюзия</vt:lpstr>
      <vt:lpstr>Перекрестный прикус</vt:lpstr>
      <vt:lpstr>Мезиальный прикус</vt:lpstr>
      <vt:lpstr>Мезиальный прикус</vt:lpstr>
      <vt:lpstr>Дистальный прикус</vt:lpstr>
      <vt:lpstr>Дистальный прикус</vt:lpstr>
      <vt:lpstr>Открытый прикус</vt:lpstr>
      <vt:lpstr>Шесть ключей нормальной окклюзии по Эндрюсу (1964)</vt:lpstr>
      <vt:lpstr>Шесть ключей нормальной окклюзии по Эндрюсу (1964)</vt:lpstr>
      <vt:lpstr>Шесть ключей нормальной окклюзии по Эндрюсу (1964)</vt:lpstr>
      <vt:lpstr>Шесть ключей нормальной окклюзии по Эндрюсу (1964)</vt:lpstr>
      <vt:lpstr>Шесть ключей нормальной окклюзии по Эндрюсу (1964)</vt:lpstr>
      <vt:lpstr>Шесть ключей нормальной окклюзии по Эндрюсу (1964)</vt:lpstr>
      <vt:lpstr>Список литературы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Морфологические и функциональные особенности постоянного прикуса</dc:title>
  <dc:creator>маргарита грачева</dc:creator>
  <cp:lastModifiedBy>маргарита грачева</cp:lastModifiedBy>
  <cp:revision>14</cp:revision>
  <dcterms:created xsi:type="dcterms:W3CDTF">2023-11-12T14:35:31Z</dcterms:created>
  <dcterms:modified xsi:type="dcterms:W3CDTF">2023-11-13T07:09:07Z</dcterms:modified>
</cp:coreProperties>
</file>