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5"/>
  </p:notesMasterIdLst>
  <p:handoutMasterIdLst>
    <p:handoutMasterId r:id="rId56"/>
  </p:handoutMasterIdLst>
  <p:sldIdLst>
    <p:sldId id="455" r:id="rId2"/>
    <p:sldId id="456" r:id="rId3"/>
    <p:sldId id="290" r:id="rId4"/>
    <p:sldId id="407" r:id="rId5"/>
    <p:sldId id="390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20" r:id="rId18"/>
    <p:sldId id="419" r:id="rId19"/>
    <p:sldId id="421" r:id="rId20"/>
    <p:sldId id="423" r:id="rId21"/>
    <p:sldId id="422" r:id="rId22"/>
    <p:sldId id="457" r:id="rId23"/>
    <p:sldId id="424" r:id="rId24"/>
    <p:sldId id="425" r:id="rId25"/>
    <p:sldId id="366" r:id="rId26"/>
    <p:sldId id="427" r:id="rId27"/>
    <p:sldId id="426" r:id="rId28"/>
    <p:sldId id="458" r:id="rId29"/>
    <p:sldId id="428" r:id="rId30"/>
    <p:sldId id="429" r:id="rId31"/>
    <p:sldId id="430" r:id="rId32"/>
    <p:sldId id="433" r:id="rId33"/>
    <p:sldId id="431" r:id="rId34"/>
    <p:sldId id="435" r:id="rId35"/>
    <p:sldId id="436" r:id="rId36"/>
    <p:sldId id="437" r:id="rId37"/>
    <p:sldId id="459" r:id="rId38"/>
    <p:sldId id="460" r:id="rId39"/>
    <p:sldId id="461" r:id="rId40"/>
    <p:sldId id="450" r:id="rId41"/>
    <p:sldId id="451" r:id="rId42"/>
    <p:sldId id="452" r:id="rId43"/>
    <p:sldId id="453" r:id="rId44"/>
    <p:sldId id="440" r:id="rId45"/>
    <p:sldId id="446" r:id="rId46"/>
    <p:sldId id="462" r:id="rId47"/>
    <p:sldId id="445" r:id="rId48"/>
    <p:sldId id="448" r:id="rId49"/>
    <p:sldId id="447" r:id="rId50"/>
    <p:sldId id="449" r:id="rId51"/>
    <p:sldId id="454" r:id="rId52"/>
    <p:sldId id="439" r:id="rId53"/>
    <p:sldId id="317" r:id="rId54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DE5DE"/>
    <a:srgbClr val="F2D78A"/>
    <a:srgbClr val="E3D1AD"/>
    <a:srgbClr val="FF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3F1E4-973C-474A-9607-0890C3F7D5E2}" v="407" dt="2019-12-11T00:31:28.150"/>
    <p1510:client id="{685B80CC-9A7F-4BE1-AD58-57DD8F187CC0}" v="218" dt="2019-11-25T03:13:09.093"/>
    <p1510:client id="{8CFF1AA2-A05C-4592-9982-C07EA78D724B}" v="16" dt="2019-11-25T03:37:15.968"/>
    <p1510:client id="{CD15D98D-A3FE-4D38-B66E-1A7F62E238B7}" v="3" dt="2019-12-01T22:46:16.694"/>
    <p1510:client id="{CEC4F793-2332-4C27-802D-A7927D8646F2}" v="678" dt="2019-12-01T21:57:36.246"/>
    <p1510:client id="{D641DC28-188A-422B-83D3-2011EA8A1AF1}" v="9" dt="2019-11-25T03:48:43.881"/>
    <p1510:client id="{DE125800-9FD2-4A4D-8BEC-DE9B3862CA83}" v="88" dt="2019-11-25T03:33:16.034"/>
    <p1510:client id="{EE8218C1-39FD-485E-8315-98CCC18DC88D}" v="1078" dt="2019-12-11T16:52:2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9113" autoAdjust="0"/>
  </p:normalViewPr>
  <p:slideViewPr>
    <p:cSldViewPr>
      <p:cViewPr varScale="1">
        <p:scale>
          <a:sx n="115" d="100"/>
          <a:sy n="115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226A1CE-BF3A-445C-8328-4C1279F6E9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DC3FD5D-69BC-40B2-81DD-8F0093186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53A4BB-8430-44E2-8B65-F56C8CDC8281}" type="datetime1">
              <a:rPr lang="ru-RU"/>
              <a:pPr>
                <a:defRPr/>
              </a:pPr>
              <a:t>16.09.2023</a:t>
            </a:fld>
            <a:endParaRPr lang="ru-RU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C07AE138-FB70-4D6D-96D7-BBE9B55B2E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F5E7B1AB-FD8C-4944-BBD7-E383FAF846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C24D7-0C2F-4967-8C13-6B742F82B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46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A196F2-5F69-47B1-A764-997BE4308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669883-C281-43B3-9FFD-AF1B0274FC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87230F-7775-4D9C-A8A9-57E367976681}" type="datetime1">
              <a:rPr lang="ru-RU"/>
              <a:pPr>
                <a:defRPr/>
              </a:pPr>
              <a:t>16.09.2023</a:t>
            </a:fld>
            <a:endParaRPr 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AD7E0E-8B82-482B-A071-0FBC0D1D9D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9E33FEB-04EC-4C3B-8010-187FEDF41C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126E94DC-D1E3-4AE0-8177-E147FC80E0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401B573-B0A0-437E-9ADD-26573BFA6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2A9F1-A1E6-410A-B21C-047DE84E8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138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365104"/>
            <a:ext cx="8280400" cy="1463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им.проф. В.Ф.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22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ФАРМАКОЛОГИЯ. ФАРМАКОКИНЕТИКА И ФАРМАКОДИНАМИКА</a:t>
            </a:r>
            <a:b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  <a:endParaRPr lang="ru-RU" sz="2000" b="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57192"/>
            <a:ext cx="3371376" cy="6711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 algn="l" eaLnBrk="1" hangingPunct="1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Анисимова  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286000" y="6165929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65698"/>
            <a:ext cx="87129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4.Внутриартериальный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только стерильных, изотонических, водных растворов, например, антибиотиков, противоопухолевых средств в высоких концентрациях в артерии пораженных органов или сосудорасширяющих средств, в артерии конечностей при обморожениях и эндартериитах.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5. Внутрикостный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только стерильных, изотонических, водных растворов плазмозамещающих жидкостей или местных анестетиков, в эпифиз кости или губчатое вещество пяточной кости.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в травматологии, при проведении внутрикостных блокад, обширных ожогах, операциях на конечностях или для проведения внутрикостного наркоза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гексеналом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j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3717032"/>
            <a:ext cx="7632848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8460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6. Субарахноидальный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эпидуральный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стерильных, изотонических, водных растворов местных анестетиков при спинномозговой анестезии, антибиотиков – при менингите, наркотических анальгетиков – с целью лечебной анальгезии. Инъекцию осуществляют длинной, тонкой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атравматической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эпидуральной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иглой на уровне нижних грудных - верхних поясничных позвонков.  Различают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в субарахноидальное пространство спинного мозга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подпаутинное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полость между мягкой и паутинной мозговыми оболочками спинного мозга, заполненная спинномозговой жидкостью (ликвором).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в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эпидуральное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пространство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спинного мозга (твердая мозговая оболочка) - пространство между твердой оболочкой спинного мозга и надкостницей позвонков, содержащее соединительную ткань и венозные сплетения.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уб.jpg"/>
          <p:cNvPicPr/>
          <p:nvPr/>
        </p:nvPicPr>
        <p:blipFill>
          <a:blip r:embed="rId2" cstate="print"/>
          <a:srcRect l="4481" t="39916" r="52440" b="6357"/>
          <a:stretch>
            <a:fillRect/>
          </a:stretch>
        </p:blipFill>
        <p:spPr>
          <a:xfrm>
            <a:off x="395536" y="4221088"/>
            <a:ext cx="3059294" cy="2636912"/>
          </a:xfrm>
          <a:prstGeom prst="rect">
            <a:avLst/>
          </a:prstGeom>
        </p:spPr>
      </p:pic>
      <p:pic>
        <p:nvPicPr>
          <p:cNvPr id="6" name="Рисунок 5" descr="эпид.jpg"/>
          <p:cNvPicPr/>
          <p:nvPr/>
        </p:nvPicPr>
        <p:blipFill>
          <a:blip r:embed="rId3" cstate="print"/>
          <a:srcRect l="12660" t="24967" r="9458" b="4586"/>
          <a:stretch>
            <a:fillRect/>
          </a:stretch>
        </p:blipFill>
        <p:spPr>
          <a:xfrm>
            <a:off x="3635896" y="4293096"/>
            <a:ext cx="5112568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49717"/>
            <a:ext cx="856895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Неинъекционные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пути введения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1. Ингаляционный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введения средств для наркоза – летучих жидкостей и газов, с целью резорбтивного действия; аэрозолей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бронхолитических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глюкокортикоидов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антибиотиков, антигистаминных средств, в форме порошков и растворов для ингаляций, с целью местного действия на слизистую бронхов и трахеи.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Резорбтивный эффект средств для наркоза развивается быстро в связи с большой площадью контакта альвеол и капилляров (150-200 м2).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Местное действие аэрозолей обусловлено физико-химическими свойствами лекарственных средств, которое ограничивается слизистыми оболочками трахеи, бронхов и легких. Глубина проникновения аэрозолей в дыхательные пути зависит от размеров частиц (измеряют в микрометрах 10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-6м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нг.jpg"/>
          <p:cNvPicPr>
            <a:picLocks noChangeAspect="1"/>
          </p:cNvPicPr>
          <p:nvPr/>
        </p:nvPicPr>
        <p:blipFill>
          <a:blip r:embed="rId2" cstate="print"/>
          <a:srcRect l="6165" t="21324" r="5012" b="16119"/>
          <a:stretch>
            <a:fillRect/>
          </a:stretch>
        </p:blipFill>
        <p:spPr>
          <a:xfrm>
            <a:off x="1475656" y="3861048"/>
            <a:ext cx="7344816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92953"/>
            <a:ext cx="88569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2. Накожный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применяют при лечении различных заболеваний кожи и слизистых оболочек лекарственными средствами в форме мазей, паст, присыпок, гелей, желе, растворов, эмульсий, суспензий, пластырей, с целью местного действия.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Различают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интраконъюнктивальный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интраназальный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пути введения для глазных капель, назальных капель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соответственно.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Различают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чрезкожный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путь введения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трансдермальный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котором применяют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терапевтические системы  (ТТС) с целью резорбтивного действия через неповрежденный кожный покров, при курсовом лечении хронических заболеваний, таких как стенокардия, артериальная гипертензия, период менопаузы у женщин или для облегчения отвыкания от курения. А также для профилактики острых состояний, таких как приступ стенокардии, гипертонический криз и др.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ты.jpg"/>
          <p:cNvPicPr/>
          <p:nvPr/>
        </p:nvPicPr>
        <p:blipFill>
          <a:blip r:embed="rId2" cstate="print"/>
          <a:srcRect l="3263" r="1221"/>
          <a:stretch>
            <a:fillRect/>
          </a:stretch>
        </p:blipFill>
        <p:spPr>
          <a:xfrm>
            <a:off x="4572000" y="4509120"/>
            <a:ext cx="4141184" cy="2140358"/>
          </a:xfrm>
          <a:prstGeom prst="rect">
            <a:avLst/>
          </a:prstGeom>
        </p:spPr>
      </p:pic>
      <p:pic>
        <p:nvPicPr>
          <p:cNvPr id="4" name="Рисунок 3" descr="ст.jpg"/>
          <p:cNvPicPr/>
          <p:nvPr/>
        </p:nvPicPr>
        <p:blipFill>
          <a:blip r:embed="rId3" cstate="print"/>
          <a:srcRect l="58920" t="24275" r="7982" b="43375"/>
          <a:stretch>
            <a:fillRect/>
          </a:stretch>
        </p:blipFill>
        <p:spPr>
          <a:xfrm>
            <a:off x="467544" y="4365104"/>
            <a:ext cx="3744416" cy="2306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21725"/>
            <a:ext cx="8568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составе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трансдермальных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терапевтических систем используют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липофильные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лекарственные вещества, хорошо проникающие в общий кровоток через кожу, активные в малых дозах и не раздражающие кожные покровы.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Количество поступающего в кровь активного вещества регулируется площадью и конструкцией наклеиваемой системы.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Эффективность действия обеспечивается равномерным поступлением дозы активного вещества в кровоток, при этом побочные эффекты снижаются.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ю.jpg"/>
          <p:cNvPicPr>
            <a:picLocks noChangeAspect="1"/>
          </p:cNvPicPr>
          <p:nvPr/>
        </p:nvPicPr>
        <p:blipFill>
          <a:blip r:embed="rId2" cstate="print"/>
          <a:srcRect t="23400" r="2751" b="10801"/>
          <a:stretch>
            <a:fillRect/>
          </a:stretch>
        </p:blipFill>
        <p:spPr>
          <a:xfrm>
            <a:off x="1331640" y="2852936"/>
            <a:ext cx="746144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71794"/>
            <a:ext cx="885698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Интравагинальный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введения лекарственных веществ применяется при лечении заболеваний в области гинекологии и акушерства, для чего применяют такие лекарственные формы как вагинальные таблетки, суппозитории, мази, кремы, растворы.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16832"/>
            <a:ext cx="5328592" cy="4797152"/>
          </a:xfrm>
          <a:prstGeom prst="rect">
            <a:avLst/>
          </a:prstGeom>
        </p:spPr>
      </p:pic>
      <p:pic>
        <p:nvPicPr>
          <p:cNvPr id="5" name="Рисунок 4" descr="г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3275856" cy="18923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40835"/>
            <a:ext cx="8784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Всасывание лекарственных веществ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важный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влияющий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локализацию и выраженность фармакологического действия лекарственных веществ.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Всасывание (абсорбция)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транспорт лекарственных веществ (ЛВ) через липопротеиновые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цитоплазматические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мембраны клеток,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который зависит,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первую очередь,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пути введения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лекарства в организм.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при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всасывании ЛВ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преодолевают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биологические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барьеры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организма.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с.jpg"/>
          <p:cNvPicPr>
            <a:picLocks noChangeAspect="1"/>
          </p:cNvPicPr>
          <p:nvPr/>
        </p:nvPicPr>
        <p:blipFill>
          <a:blip r:embed="rId2" cstate="print"/>
          <a:srcRect l="3461" t="6641" r="1948"/>
          <a:stretch>
            <a:fillRect/>
          </a:stretch>
        </p:blipFill>
        <p:spPr>
          <a:xfrm>
            <a:off x="2699792" y="2132856"/>
            <a:ext cx="6048672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6546"/>
            <a:ext cx="88569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Биологические барьеры организма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биологическими барьерами организма являются: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слизистые оболочки желудка, кишечника, ротовой полости, носоглотки;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эпителий молочных желез и почечный;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кожные покровы;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ГЭБ (гематоэнцефалический барьер, отделяющий кровь от внутренней среды мозга);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плацентарный барьер (разделяющий кровообращение матери и плода);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 организма.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барьер представляет собой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сумму оболочек (мембран) клеток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составляющих.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Всасывание ЛВ на клеточном уровне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преодоление ЛВ липопротеиновых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мембран клеток.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стр.jpg"/>
          <p:cNvPicPr/>
          <p:nvPr/>
        </p:nvPicPr>
        <p:blipFill>
          <a:blip r:embed="rId2" cstate="print"/>
          <a:srcRect r="58786"/>
          <a:stretch>
            <a:fillRect/>
          </a:stretch>
        </p:blipFill>
        <p:spPr>
          <a:xfrm>
            <a:off x="5220072" y="2996952"/>
            <a:ext cx="3528392" cy="3717032"/>
          </a:xfrm>
          <a:prstGeom prst="rect">
            <a:avLst/>
          </a:prstGeom>
        </p:spPr>
      </p:pic>
      <p:pic>
        <p:nvPicPr>
          <p:cNvPr id="7" name="Рисунок 6" descr="про.jpg"/>
          <p:cNvPicPr/>
          <p:nvPr/>
        </p:nvPicPr>
        <p:blipFill>
          <a:blip r:embed="rId3" cstate="print"/>
          <a:srcRect l="16078" t="14785" r="52423" b="5675"/>
          <a:stretch>
            <a:fillRect/>
          </a:stretch>
        </p:blipFill>
        <p:spPr>
          <a:xfrm>
            <a:off x="2411760" y="4653136"/>
            <a:ext cx="2664296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5411"/>
            <a:ext cx="87129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и депонирование лекарственных веществ в организме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очередной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лекарственного вещества, влияющий на степень выраженности фармакологических эффектов, локализацию и длительность времени их действия.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После всасывания в кровь или непосредственного введения в кровоток, лекарственные вещества подвергаются распределению в средах, органах и тканях организма.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Большинство лекарств обратимо связываются с белками плазмы крови. После отщепления ЛВ от альбумина распределение лекарства постепенно осуществляется сначала в водную среду, а затем и ткани организма. Поэтому при обезвоживании организма объем распределения лекарства уменьшается, при этом возрастает его концентрация, усиливается фармакологическое действие и повышается возможность развития опасных эффектов.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media\image13.jpeg"/>
          <p:cNvPicPr/>
          <p:nvPr/>
        </p:nvPicPr>
        <p:blipFill>
          <a:blip r:embed="rId2" cstate="print"/>
          <a:srcRect l="2854" t="7483" r="2459" b="9184"/>
          <a:stretch>
            <a:fillRect/>
          </a:stretch>
        </p:blipFill>
        <p:spPr bwMode="auto">
          <a:xfrm>
            <a:off x="827584" y="4509120"/>
            <a:ext cx="792088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0797"/>
            <a:ext cx="8856984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Биотрансформация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наиважнейший процесс, сложившийся в процессе эволюции, направленный на обезвреживание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детоксикацию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эндогенных метаболитов, так и веществ, поступающих извне в организм.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Биотрансформация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процесс метаболических превращений (биохимических реакций), направленный на обезвреживание,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детоксикацию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эндогенных токсических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продуктов клеточного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метаболизма или веществ,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поступивших извне, в том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 ЛВ.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приеме внутрь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 подвергаться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уже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кишечнике и при первом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прохождении через печень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попадания в системный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кровоток. Этот этап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определяется как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метаболизм первого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прохождения.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и.jpg"/>
          <p:cNvPicPr>
            <a:picLocks noChangeAspect="1"/>
          </p:cNvPicPr>
          <p:nvPr/>
        </p:nvPicPr>
        <p:blipFill>
          <a:blip r:embed="rId2" cstate="print"/>
          <a:srcRect l="2307" t="6160" r="1948"/>
          <a:stretch>
            <a:fillRect/>
          </a:stretch>
        </p:blipFill>
        <p:spPr>
          <a:xfrm>
            <a:off x="3347864" y="2060848"/>
            <a:ext cx="5472608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640960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/>
              <a:t>1) Общая фармакология. </a:t>
            </a:r>
            <a:r>
              <a:rPr lang="ru-RU" sz="2800" dirty="0" err="1" smtClean="0"/>
              <a:t>Фармакокинетика</a:t>
            </a:r>
            <a:r>
              <a:rPr lang="ru-RU" sz="2800" dirty="0" smtClean="0"/>
              <a:t> - определение. </a:t>
            </a:r>
          </a:p>
          <a:p>
            <a:pPr>
              <a:buNone/>
            </a:pPr>
            <a:r>
              <a:rPr lang="ru-RU" sz="2800" dirty="0" smtClean="0"/>
              <a:t>2) Пути введения лекарственных средств в организм. </a:t>
            </a:r>
          </a:p>
          <a:p>
            <a:pPr>
              <a:buNone/>
            </a:pPr>
            <a:r>
              <a:rPr lang="ru-RU" sz="2800" dirty="0" smtClean="0"/>
              <a:t>3) Биологические барьеры. </a:t>
            </a:r>
          </a:p>
          <a:p>
            <a:pPr>
              <a:buNone/>
            </a:pPr>
            <a:r>
              <a:rPr lang="ru-RU" sz="2800" dirty="0" smtClean="0"/>
              <a:t>4) Этапы </a:t>
            </a:r>
            <a:r>
              <a:rPr lang="ru-RU" sz="2800" dirty="0" err="1" smtClean="0"/>
              <a:t>фармакокинетики</a:t>
            </a:r>
            <a:r>
              <a:rPr lang="ru-RU" sz="2800" dirty="0" smtClean="0"/>
              <a:t>: всасывание, распределение, </a:t>
            </a:r>
            <a:r>
              <a:rPr lang="ru-RU" sz="2800" dirty="0" err="1" smtClean="0"/>
              <a:t>биотрансформация</a:t>
            </a:r>
            <a:r>
              <a:rPr lang="ru-RU" sz="2800" dirty="0" smtClean="0"/>
              <a:t>, экскреция. </a:t>
            </a:r>
            <a:r>
              <a:rPr lang="ru-RU" sz="2800" dirty="0" err="1" smtClean="0"/>
              <a:t>Биодоступность</a:t>
            </a:r>
            <a:r>
              <a:rPr lang="ru-RU" sz="2800" dirty="0" smtClean="0"/>
              <a:t>. Период полувыведения. </a:t>
            </a:r>
          </a:p>
          <a:p>
            <a:pPr>
              <a:buNone/>
            </a:pPr>
            <a:r>
              <a:rPr lang="ru-RU" sz="2800" dirty="0" smtClean="0"/>
              <a:t>5) </a:t>
            </a:r>
            <a:r>
              <a:rPr lang="ru-RU" sz="2800" dirty="0" err="1" smtClean="0"/>
              <a:t>Фармакодинамика</a:t>
            </a:r>
            <a:r>
              <a:rPr lang="ru-RU" sz="2800" dirty="0" smtClean="0"/>
              <a:t> – определение. </a:t>
            </a:r>
          </a:p>
          <a:p>
            <a:pPr>
              <a:buNone/>
            </a:pPr>
            <a:r>
              <a:rPr lang="ru-RU" sz="2800" dirty="0" smtClean="0"/>
              <a:t>6) Механизмы действия лекарственных веществ. Фармакологические эффекты. </a:t>
            </a:r>
          </a:p>
          <a:p>
            <a:pPr>
              <a:buNone/>
            </a:pPr>
            <a:r>
              <a:rPr lang="ru-RU" sz="2800" dirty="0" smtClean="0"/>
              <a:t>7) Виды действия лекарственных веществ: местное, рефлекторное, резорбтивное, основное и побочное, прямое и косвенное, обратимое. необратимое. </a:t>
            </a:r>
          </a:p>
          <a:p>
            <a:pPr>
              <a:buNone/>
            </a:pPr>
            <a:r>
              <a:rPr lang="ru-RU" sz="2800" dirty="0" smtClean="0"/>
              <a:t>8) Фармакотерапия. Виды фармакотерапии. </a:t>
            </a:r>
          </a:p>
          <a:p>
            <a:pPr>
              <a:buNone/>
            </a:pPr>
            <a:r>
              <a:rPr lang="ru-RU" sz="2800" dirty="0" smtClean="0"/>
              <a:t>9) Взаимодействие лекарственных веществ, понятие о синергизме и антагонизме. </a:t>
            </a:r>
          </a:p>
          <a:p>
            <a:pPr>
              <a:buNone/>
            </a:pPr>
            <a:r>
              <a:rPr lang="ru-RU" sz="2800" dirty="0" smtClean="0"/>
              <a:t>10) Побочные действия лекарственных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64172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93298"/>
            <a:ext cx="88569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Основные реакции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происходят на 95% в печени,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в слизистой оболочке тонкого кишечника, крови, почках, легких, коже и внутри клеток (ядре, митохондриях, плазматической мембране) с участием специфических ферментов.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Лекарственные вещества подвергаются превращениям  в специфических клетках эндоплазматического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влиянием ферментов группы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Р450. </a:t>
            </a:r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media\image14.jpeg"/>
          <p:cNvPicPr/>
          <p:nvPr/>
        </p:nvPicPr>
        <p:blipFill>
          <a:blip r:embed="rId2" cstate="print"/>
          <a:srcRect l="2581" t="4500" r="2627" b="5196"/>
          <a:stretch>
            <a:fillRect/>
          </a:stretch>
        </p:blipFill>
        <p:spPr bwMode="auto">
          <a:xfrm>
            <a:off x="1403648" y="2708920"/>
            <a:ext cx="72728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0648"/>
            <a:ext cx="8424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результате реакций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образуются более полярные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водорастворимые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менее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липофильные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хуже проникающие через биологические барьеры,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нереабсорбирующиеся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почках и кишечнике метаболиты, чем исходные вещества, способные быстро выводиться из организма 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экскретироваться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мочой, потом, желчью и др. путями.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Экскреция лекарственных веществ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Экскреция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выведение лекарственного вещества из организма. Это заключительный этап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влияющий на длительность  действия ЛВ на организм, но главным образом, на возможность токсических эффектов лекарств на организм.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.jpg"/>
          <p:cNvPicPr>
            <a:picLocks noChangeAspect="1"/>
          </p:cNvPicPr>
          <p:nvPr/>
        </p:nvPicPr>
        <p:blipFill>
          <a:blip r:embed="rId2" cstate="print"/>
          <a:srcRect l="8075" t="3561" r="4255" b="13275"/>
          <a:stretch>
            <a:fillRect/>
          </a:stretch>
        </p:blipFill>
        <p:spPr>
          <a:xfrm>
            <a:off x="3347864" y="3501008"/>
            <a:ext cx="5472608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53888"/>
            <a:ext cx="8533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 метаболиты могут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экскретироваться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организма разными путями: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через кишечник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желчью и калом,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легкие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с выдыхаемым воздухом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слюнные, слезные, бронхиальные железы и потовые железы кожи.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ЛВ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экскретируетя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почки с мочой.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.jpg"/>
          <p:cNvPicPr>
            <a:picLocks noChangeAspect="1"/>
          </p:cNvPicPr>
          <p:nvPr/>
        </p:nvPicPr>
        <p:blipFill>
          <a:blip r:embed="rId2" cstate="print"/>
          <a:srcRect t="4189" b="6450"/>
          <a:stretch>
            <a:fillRect/>
          </a:stretch>
        </p:blipFill>
        <p:spPr>
          <a:xfrm>
            <a:off x="251520" y="1556792"/>
            <a:ext cx="8496944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242"/>
            <a:ext cx="8784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лекарственных веществ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часть от введенной дозы лекарственного вещества, поступающая в кровь в активной форме.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одной из важнейших фармакокинетических  характеристик лекарственного средства. Определяя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какого - либо лекарства, характеризуют количество терапевтически активного  вещества, которое достигло системного кровотока и стало доступно в месте приложения его действия. Выражается в процентах. Обозначается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показателем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F.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введении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ЛВ  составляет 100 %.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в/м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/к введении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приближается к полной.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пероральном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приеме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 самой различной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(от 0 до 100%). </a:t>
            </a:r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5" name="Рисунок 4" descr="б.jpg"/>
          <p:cNvPicPr>
            <a:picLocks noChangeAspect="1"/>
          </p:cNvPicPr>
          <p:nvPr/>
        </p:nvPicPr>
        <p:blipFill>
          <a:blip r:embed="rId2" cstate="print"/>
          <a:srcRect l="1806" t="5901" r="16101" b="12201"/>
          <a:stretch>
            <a:fillRect/>
          </a:stretch>
        </p:blipFill>
        <p:spPr>
          <a:xfrm>
            <a:off x="3203848" y="2420888"/>
            <a:ext cx="554461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26054"/>
            <a:ext cx="856895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Период полувыведения Т1/2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отрезок времени, который требуется для выведения из организма половины принятой дозы лекарства. Это усредненный показатель временного интервала между приемами доз лекарства.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лекарства имеют очень короткие периоды полувыведения. Для двух простых таблеток ацетилсалициловой кислоты или ибупрофена период полувыведения составляет около 4 часов. Но некоторые нестероидные противовоспалительные средства, такие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пироксикам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имеют период полувыведения около 24 часов. Есть ЛП с Т0.5 - 3-4 месяца.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Установлено, что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накопления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происходит, если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интервал между приемами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превышает в 1,5 раза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период полувыведения.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увеличение дозировки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скорость элиминации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лекарственных средств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снижается, а период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полувыведения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увеличивается.            </a:t>
            </a:r>
          </a:p>
          <a:p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4" name="Рисунок 3" descr="т.jpg"/>
          <p:cNvPicPr>
            <a:picLocks noChangeAspect="1"/>
          </p:cNvPicPr>
          <p:nvPr/>
        </p:nvPicPr>
        <p:blipFill>
          <a:blip r:embed="rId2" cstate="print"/>
          <a:srcRect l="8001" t="9401" r="5901" b="5201"/>
          <a:stretch>
            <a:fillRect/>
          </a:stretch>
        </p:blipFill>
        <p:spPr>
          <a:xfrm>
            <a:off x="3635896" y="3140968"/>
            <a:ext cx="5184576" cy="35675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6604"/>
            <a:ext cx="864096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Это  раздел общей фармакологии, изучающий фармакологические эффекты,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локлизацию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действия и механизмы действия лекарственных веществ.         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описывает, как, где и каким образом лекарственные вещества действуют на организм.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относится также понятие о видах действия лекарственных веществ.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определяет ряд понятий и терминов, которые широко используются в частной фармакологии при описании направленности действия, способов применения и других характеристик препаратов.    	Основной задачей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определение, где и каким образом в организме человека, действуют ЛВ и вызывают те или иные фармакологические эффекты. 	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4" name="Рисунок 3" descr="д.jpg"/>
          <p:cNvPicPr>
            <a:picLocks noChangeAspect="1"/>
          </p:cNvPicPr>
          <p:nvPr/>
        </p:nvPicPr>
        <p:blipFill>
          <a:blip r:embed="rId2" cstate="print"/>
          <a:srcRect b="12330"/>
          <a:stretch>
            <a:fillRect/>
          </a:stretch>
        </p:blipFill>
        <p:spPr>
          <a:xfrm>
            <a:off x="1259632" y="3284984"/>
            <a:ext cx="624230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0"/>
            <a:ext cx="85689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Фармакологические эффекты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лекарственных веществ являются результатом их взаимодействия с организмом.  Фармакологические эффекты ЛВ проявляются изменением в деятельности органов и систем организма под его влиянием.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усиление сокращений сердца, снижение артериального давления, стимуляция умственной деятельности, устранение страха и напряженности и т.п.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Попав в организм, лекарственное вещество взаимодействует с теми клетками, которые располагают биологическим субстратом, способным реагировать с данным веществом.</a:t>
            </a:r>
          </a:p>
          <a:p>
            <a:endParaRPr lang="ru-RU" dirty="0"/>
          </a:p>
        </p:txBody>
      </p:sp>
      <p:pic>
        <p:nvPicPr>
          <p:cNvPr id="4" name="Рисунок 3" descr="ф.jpg"/>
          <p:cNvPicPr>
            <a:picLocks noChangeAspect="1"/>
          </p:cNvPicPr>
          <p:nvPr/>
        </p:nvPicPr>
        <p:blipFill>
          <a:blip r:embed="rId2" cstate="print"/>
          <a:srcRect t="4620" b="7596"/>
          <a:stretch>
            <a:fillRect/>
          </a:stretch>
        </p:blipFill>
        <p:spPr>
          <a:xfrm>
            <a:off x="1619672" y="2348880"/>
            <a:ext cx="710640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008" y="188640"/>
            <a:ext cx="86054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Механизмы действия лекарственных веществ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способы, которыми вещества вызывают ответные реакции организма или фармакологические эффекты.  Мишенями воздействия ЛВ являются биологические субстраты (специфические рецепторы, ионные каналы, ферменты, транспортные системы, гены).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взаимодействия ЛВ с фармакологической мишенью происходит активация или торможение функций клетки и органа в целом и соответствующие изменения обмена веществ. </a:t>
            </a:r>
            <a:endParaRPr lang="ru-RU" dirty="0"/>
          </a:p>
        </p:txBody>
      </p:sp>
      <p:pic>
        <p:nvPicPr>
          <p:cNvPr id="4" name="Рисунок 3" descr="сд.jpg"/>
          <p:cNvPicPr>
            <a:picLocks noChangeAspect="1"/>
          </p:cNvPicPr>
          <p:nvPr/>
        </p:nvPicPr>
        <p:blipFill>
          <a:blip r:embed="rId2" cstate="print"/>
          <a:srcRect l="1551" t="5338" r="3858" b="13038"/>
          <a:stretch>
            <a:fillRect/>
          </a:stretch>
        </p:blipFill>
        <p:spPr>
          <a:xfrm>
            <a:off x="1763688" y="2348880"/>
            <a:ext cx="698477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0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Непосредственной целью фармакотерапии - физиологические сдвиги в организме: усиление или торможение определенных функций мозга;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учащение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урежение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сердечных сокращений; повышение или снижение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ударного объема сердца, кислородного запроса миокарда;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или снижение АД; расширение бронхов; усиление или снижение секреции желез; повышение или снижение тонуса полых органов; моторики кишечника и др. </a:t>
            </a:r>
          </a:p>
          <a:p>
            <a:endParaRPr lang="ru-RU" dirty="0"/>
          </a:p>
        </p:txBody>
      </p:sp>
      <p:pic>
        <p:nvPicPr>
          <p:cNvPr id="7" name="Рисунок 6" descr="сс.jpeg"/>
          <p:cNvPicPr>
            <a:picLocks noChangeAspect="1"/>
          </p:cNvPicPr>
          <p:nvPr/>
        </p:nvPicPr>
        <p:blipFill>
          <a:blip r:embed="rId2" cstate="print"/>
          <a:srcRect l="5443" r="2031" b="2431"/>
          <a:stretch>
            <a:fillRect/>
          </a:stretch>
        </p:blipFill>
        <p:spPr>
          <a:xfrm>
            <a:off x="827584" y="1772816"/>
            <a:ext cx="7920880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6632"/>
            <a:ext cx="460851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Большинство ЛВ взаимодействует со специфическими рецепторами мембран клеток органов и тканей организма.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Фармакологическими мишенями для лекарственной терапии могут быть не только рецепторы клеточных мембран, но и активные, регуляторные центры ферментов, белков, осуществляющих транспорт ионов и веществ через мембраны, регуляторные участки ДНК в хромосомах, РНК и др.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группы препаратов, фармакологический эффект которых никак не связан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циторецепторами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местные анестетики  (МА) накапливаются в липидном слое мембран и блокируют вход в клетки ионов натрия, нарушают проведение нервных импульсов и функционирование цепей нейронов, тем самым вызывают анестезию (обезболивание).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ма.jpg"/>
          <p:cNvPicPr>
            <a:picLocks noChangeAspect="1"/>
          </p:cNvPicPr>
          <p:nvPr/>
        </p:nvPicPr>
        <p:blipFill>
          <a:blip r:embed="rId2" cstate="print"/>
          <a:srcRect r="7961"/>
          <a:stretch>
            <a:fillRect/>
          </a:stretch>
        </p:blipFill>
        <p:spPr>
          <a:xfrm>
            <a:off x="4860032" y="476672"/>
            <a:ext cx="396044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07504" y="1"/>
            <a:ext cx="8640960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фармакология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раздел фармакологии, изучающий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фармакокинетику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лекарственных веществ.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раздел общей фармакологии, изучающий закономерности всасывания, распределения, метаболизма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биотрансформации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и выделения (экскреции) лекарственных веществ. После их введение в организм разными путями. 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/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 descr="фк.jpg"/>
          <p:cNvPicPr>
            <a:picLocks noChangeAspect="1"/>
          </p:cNvPicPr>
          <p:nvPr/>
        </p:nvPicPr>
        <p:blipFill>
          <a:blip r:embed="rId2" cstate="print"/>
          <a:srcRect t="5664" b="7958"/>
          <a:stretch>
            <a:fillRect/>
          </a:stretch>
        </p:blipFill>
        <p:spPr>
          <a:xfrm>
            <a:off x="323528" y="1844824"/>
            <a:ext cx="842493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7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413123"/>
            <a:ext cx="57606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лекарства оказывают лечебное действие за счет чисто химической реакции с веществами, образующимися при физиологических процессах.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антациды - это щелочные соединения, нейтрализующие соляную кислоту желудочного сока, и таким образом устраняющие изжогу.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ан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7381328" cy="2800976"/>
          </a:xfrm>
          <a:prstGeom prst="rect">
            <a:avLst/>
          </a:prstGeom>
        </p:spPr>
      </p:pic>
      <p:pic>
        <p:nvPicPr>
          <p:cNvPr id="5" name="Рисунок 4" descr="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04664"/>
            <a:ext cx="273630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0"/>
            <a:ext cx="85334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действия лекарственных веществ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Зависят от физико-химических, фармакокинетических свойств лекарственных веществ, а также их лекарственных форм. Одно и то же лекарственное вещество, но в разных лекарственных формах может оказывать как местное,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и общее (резорбтивное) действие на организм.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Лекарственные вещества обладают следующими видами действия: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 и побочное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Местное  или общее (резорбтивное)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Рефлекторное  прямое,  косвенное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Обратимое,  необратимое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Периферическое,  центральное,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избирательное (селективное).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неизбирательное действие.</a:t>
            </a:r>
          </a:p>
          <a:p>
            <a:endParaRPr lang="ru-RU" dirty="0"/>
          </a:p>
        </p:txBody>
      </p:sp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2" cstate="print"/>
          <a:srcRect l="5768" t="6160"/>
          <a:stretch>
            <a:fillRect/>
          </a:stretch>
        </p:blipFill>
        <p:spPr>
          <a:xfrm>
            <a:off x="3851920" y="2326384"/>
            <a:ext cx="4896544" cy="45316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0"/>
            <a:ext cx="8605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терапии конкретного заболевания используют лечебные (полезные) эффекты лекарственного вещества, которые определяют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или терапевтические эффекты.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Нежелательные, вызывающие осложнения терапии, фармакологические эффекты называют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побочными эффектами.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лекарственных препаратов проявляют терапевтическое (лечебное) действие и ряд характерных побочных эффектов, обусловленных видом действия, особенностями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фармакокинетики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фармакодинамики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данного препарата. Лишь немногие лекарственные препараты практически не вызывают осложнений терапии.</a:t>
            </a:r>
          </a:p>
          <a:p>
            <a:endParaRPr lang="ru-RU" dirty="0"/>
          </a:p>
        </p:txBody>
      </p:sp>
      <p:pic>
        <p:nvPicPr>
          <p:cNvPr id="5" name="Рисунок 4" descr="п.jpg"/>
          <p:cNvPicPr>
            <a:picLocks noChangeAspect="1"/>
          </p:cNvPicPr>
          <p:nvPr/>
        </p:nvPicPr>
        <p:blipFill>
          <a:blip r:embed="rId2" cstate="print"/>
          <a:srcRect l="7319" t="2258" r="8472" b="14746"/>
          <a:stretch>
            <a:fillRect/>
          </a:stretch>
        </p:blipFill>
        <p:spPr>
          <a:xfrm>
            <a:off x="1475656" y="2636912"/>
            <a:ext cx="5904656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51919"/>
            <a:ext cx="892899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1.Основное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ерапевтическое (лечебное)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основное действие лекарственного вещества, ради которого применяется лекарство при лечении данного заболевания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2.Побочное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остальные эффекты лекарственного вещества (кроме основного), которые возникают при его приеме в терапевтических дозах, расцениваются как проявления побочного действия. Побочные реакции наблюдаются при приеме многих лекарственных препаратов.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встречающиеся побочные эффекты лекарственных веществ - это аллергические реакции, головная боль, головокружение, боли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эпигастрии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тошнота, рвота, диарея.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осмотические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диуретики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основное 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мочегонное,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устраняют гидратацию тканей (отек), при этом могут вызывать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побочные эффекты - коллапс, опасность тромбоза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F:\media\image19.jpeg"/>
          <p:cNvPicPr/>
          <p:nvPr/>
        </p:nvPicPr>
        <p:blipFill>
          <a:blip r:embed="rId2" cstate="print"/>
          <a:srcRect t="48950" r="6061"/>
          <a:stretch>
            <a:fillRect/>
          </a:stretch>
        </p:blipFill>
        <p:spPr bwMode="auto">
          <a:xfrm>
            <a:off x="4211960" y="4077072"/>
            <a:ext cx="44644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media\image19.jpeg"/>
          <p:cNvPicPr/>
          <p:nvPr/>
        </p:nvPicPr>
        <p:blipFill>
          <a:blip r:embed="rId2" cstate="print"/>
          <a:srcRect r="6061" b="51050"/>
          <a:stretch>
            <a:fillRect/>
          </a:stretch>
        </p:blipFill>
        <p:spPr bwMode="auto">
          <a:xfrm>
            <a:off x="107504" y="4149080"/>
            <a:ext cx="392392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3484595"/>
            <a:ext cx="871296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4.Местное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ЛВ  - это фармакологические эффекты лекарственных веществ, возникающие на месте приложения лекарства.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Местное действие оказывают лекарственные вещества в форме мазей, кремов, линиментов, гелей, желе, пластырей, присыпок, растворов, примочек, глазных/назальных капель, обеспечивающее действие лекарственного препарата на поверхности кожи или слизистой оболочки.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F:\media\image2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73216"/>
            <a:ext cx="777686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3.Общее (резорбтивное)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лекарств оказывают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резорбтивное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фармакологическое действие, которое развивается после всасывания (резорбции) лекарственного вещества в кровь и его распространения в организме.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Резорбтивное действие оказывают лекарственные вещества в различных лекарственных формах, обеспечивающих попадание лекарства в кровь: таблеток, драже, порошков, растворов и капель для приема внутрь, сиропов, растворов для парентерального введения и др.</a:t>
            </a:r>
          </a:p>
        </p:txBody>
      </p:sp>
      <p:pic>
        <p:nvPicPr>
          <p:cNvPr id="5" name="Рисунок 4" descr="намо.jpg"/>
          <p:cNvPicPr>
            <a:picLocks noChangeAspect="1"/>
          </p:cNvPicPr>
          <p:nvPr/>
        </p:nvPicPr>
        <p:blipFill>
          <a:blip r:embed="rId3" cstate="print"/>
          <a:srcRect l="76354" b="40781"/>
          <a:stretch>
            <a:fillRect/>
          </a:stretch>
        </p:blipFill>
        <p:spPr>
          <a:xfrm>
            <a:off x="6228184" y="116632"/>
            <a:ext cx="2332187" cy="33402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02365"/>
            <a:ext cx="871296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5.Рефлекторное действие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лекарственные вещества способны возбуждать окончания чувствительных нервов кожи, слизистых оболочек (экстерорецепторы), хеморецепторы сосудов (интерорецепторы)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вызывать рефлекторные реакции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 стороны органов, расположенных в удалении от места непосредственного контакта вещества с чувствительными рецепторами. Например, хеморецепторы сосудов возбуждаются под действием аналептиков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Н-холиномиметиков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цитизина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лобелина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(вводят внутривенно), что приводит к рефлекторной стимуляции дыхательного и сосудодвигательного центров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реф.jpg"/>
          <p:cNvPicPr/>
          <p:nvPr/>
        </p:nvPicPr>
        <p:blipFill>
          <a:blip r:embed="rId2" cstate="print"/>
          <a:srcRect b="13610"/>
          <a:stretch>
            <a:fillRect/>
          </a:stretch>
        </p:blipFill>
        <p:spPr>
          <a:xfrm>
            <a:off x="1475656" y="2996952"/>
            <a:ext cx="6480720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8640"/>
            <a:ext cx="84614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6.Прямое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изменение лекарственными препаратами функции органов в результате действия на клетки этих органов.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7.Косвенное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изменение лекарственными средствами функции органов и клеток в результате действия на другие органы и клетки, функционально связанные с первыми.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 descr="сг.jpg"/>
          <p:cNvPicPr>
            <a:picLocks noChangeAspect="1"/>
          </p:cNvPicPr>
          <p:nvPr/>
        </p:nvPicPr>
        <p:blipFill>
          <a:blip r:embed="rId2" cstate="print"/>
          <a:srcRect l="7759" t="12011" r="5172" b="9251"/>
          <a:stretch>
            <a:fillRect/>
          </a:stretch>
        </p:blipFill>
        <p:spPr>
          <a:xfrm>
            <a:off x="467544" y="1772816"/>
            <a:ext cx="828092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21867"/>
            <a:ext cx="8317432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8.Обраимое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временное, прекращается после выведения лекарственного вещества из организма.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9.Необратимое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характерно для немногих препаратов, как правило, обладающих высокой токсичностью и применяемых местно. Необратимое действие лекарственных веществ часто вызывает глубокое нарушение клеток, их гибель.  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 descr="о.jpg"/>
          <p:cNvPicPr>
            <a:picLocks noChangeAspect="1"/>
          </p:cNvPicPr>
          <p:nvPr/>
        </p:nvPicPr>
        <p:blipFill>
          <a:blip r:embed="rId2" cstate="print"/>
          <a:srcRect t="4805"/>
          <a:stretch>
            <a:fillRect/>
          </a:stretch>
        </p:blipFill>
        <p:spPr>
          <a:xfrm>
            <a:off x="971600" y="1772816"/>
            <a:ext cx="7776864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32"/>
            <a:ext cx="864096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10.Периферическое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Обусловлено влиянием лекарственных веществ на периферический отдел нервной системы или непосредственным действием на органы и ткани.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11.Центральное действие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Возникает вследствие прямого влияния лекарственного вещества на ЦНС (головной и спинной мозг).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29816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37333"/>
            <a:ext cx="5760640" cy="7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12.Избирательное (селективное)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влияние лекарственных веществ на функцию только определенных органов и систем, обусловленное в большей степени избирательным связыванием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циторецепторами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меньшей степени - избирательным накоплением в органах и тканях; в редких случаях - создания лекарствами высоких концентраций в клетках, на которые они оказывают действие.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13.Неизбирательное действие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действие лекарственных веществ на функции нескольких органов и систем. Если препарат оказывает на организм неизбирательное действие, то оценивается его преимущественное действие, либо общее действие на многие функции и органы одновременно.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Лекарственные препараты неизбирательного действия вызывают большее число побочных эффектов и имеют большее число противопоказаний к применению.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 М- ХБ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противоязвенной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активностью  атропин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пирензепин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блокируют М3-ХР париетальных клеток и снижают секрецию соляной кислоты. Однако, атропин – это неизбирательный М-ХБ, оказывающий ряд побочных эффектов, обусловленных его влиянием на другие типы М-ХР, локализованных в мышцах глаз, миокарде, железах, бронхах и ЦНС.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F:\media\image14.jpeg"/>
          <p:cNvPicPr/>
          <p:nvPr/>
        </p:nvPicPr>
        <p:blipFill>
          <a:blip r:embed="rId2" cstate="print"/>
          <a:srcRect r="43364"/>
          <a:stretch>
            <a:fillRect/>
          </a:stretch>
        </p:blipFill>
        <p:spPr bwMode="auto">
          <a:xfrm>
            <a:off x="6012160" y="1412776"/>
            <a:ext cx="280831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07504" y="0"/>
            <a:ext cx="8712968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ВВЕДЕНИЯ ЛВ В ОРГАНИЗМ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Лекарственные вещества вводятся в организм разными путями. В зависимости от чего лекарство можно применять для оказания неотложной помощи, курсовой терапии хронических заболеваний, профилактики приступов, обострения хронических заболеваний, поддержания терапевтической концентрации лекарственного средства в крови.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Различают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энтеральные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пути введения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лекарственных веществ - через ЖКТ. При таком пути введения лекарственные вещества подвергаются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пресистемному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метаболизму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первого прохождения)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инактивации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ферментами слизистой оболочки тонкого кишечника и печени до поступления в артериальный кровоток.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Парентеральные пути введения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лекарственных веществ осуществляют минуя пищеварительный тракт. При данном пути введения лекарственные вещества не подвергаются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пресистемному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метаболизму. </a:t>
            </a:r>
          </a:p>
          <a:p>
            <a:endParaRPr lang="ru-RU" dirty="0" smtClean="0"/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 descr="пп.jpg"/>
          <p:cNvPicPr>
            <a:picLocks noChangeAspect="1"/>
          </p:cNvPicPr>
          <p:nvPr/>
        </p:nvPicPr>
        <p:blipFill>
          <a:blip r:embed="rId2" cstate="print"/>
          <a:srcRect t="31076" b="6892"/>
          <a:stretch>
            <a:fillRect/>
          </a:stretch>
        </p:blipFill>
        <p:spPr>
          <a:xfrm>
            <a:off x="323528" y="3645025"/>
            <a:ext cx="842493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54826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Фармакотерапия. Виды фармакотерапии.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Лекарственная терапия (фармакотерапия)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комплекс мероприятий, направленных на восстановление здоровья с использованием лекарственных препаратов. Выделяют следующие виды лекарственной терапии:</a:t>
            </a:r>
          </a:p>
        </p:txBody>
      </p:sp>
      <p:pic>
        <p:nvPicPr>
          <p:cNvPr id="3" name="Рисунок 2" descr="ви.jpg"/>
          <p:cNvPicPr/>
          <p:nvPr/>
        </p:nvPicPr>
        <p:blipFill>
          <a:blip r:embed="rId2" cstate="print"/>
          <a:srcRect t="7703"/>
          <a:stretch>
            <a:fillRect/>
          </a:stretch>
        </p:blipFill>
        <p:spPr>
          <a:xfrm>
            <a:off x="323528" y="1556792"/>
            <a:ext cx="835292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556715"/>
            <a:ext cx="8712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Этиотропная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(каузальная) терапия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устранение причины болезни. Применение противомикробных ЛВ (антибиотиков), противовирусных и противопаразитарных препаратов для лечения инфекционных, вирусных заболеваний; использование антидотов при различных отравлениях.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Заместительная терапия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один из видов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этиотропной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терапии, при которой лекарственные препараты восполняют недостающие физиологически активные вещества в организме (ферменты, витамины, гормоны и др.).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и.jpg"/>
          <p:cNvPicPr/>
          <p:nvPr/>
        </p:nvPicPr>
        <p:blipFill>
          <a:blip r:embed="rId2" cstate="print"/>
          <a:srcRect t="23086" b="44226"/>
          <a:stretch>
            <a:fillRect/>
          </a:stretch>
        </p:blipFill>
        <p:spPr>
          <a:xfrm>
            <a:off x="323528" y="3284984"/>
            <a:ext cx="842493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16632"/>
            <a:ext cx="87129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Патогенетическая терапия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воздействие на ранние, начальные механизмы патогенеза (развития) заболеваний.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назначение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антигипертензивных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препаратов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эналаприла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для лечения артериальной гипертензии;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Симптоматическая 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устранение или уменьшение отдельных внешних проявлений (симптомов) болезни.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целью симптоматической терапии назначают обезболивающие (анальгин), жаропонижающие и др. ЛВ.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Профилактическая (превентивная) 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предупреждение развития заболевания с применением лекарственных препаратов.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профилактической целью назначают антисептики, дезинфицирующие, противовирусные, витаминные препараты </a:t>
            </a:r>
          </a:p>
          <a:p>
            <a:endParaRPr lang="ru-RU" dirty="0"/>
          </a:p>
        </p:txBody>
      </p:sp>
      <p:pic>
        <p:nvPicPr>
          <p:cNvPr id="3" name="Рисунок 2" descr="ви.jpg"/>
          <p:cNvPicPr/>
          <p:nvPr/>
        </p:nvPicPr>
        <p:blipFill>
          <a:blip r:embed="rId2" cstate="print"/>
          <a:srcRect t="56489"/>
          <a:stretch>
            <a:fillRect/>
          </a:stretch>
        </p:blipFill>
        <p:spPr>
          <a:xfrm>
            <a:off x="251520" y="4077072"/>
            <a:ext cx="864096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-80144"/>
            <a:ext cx="89289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лекарственных веществ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количественное или качественное изменение эффектов, вызываемых лекарственными веществами при одновременном или последовательном применении двух и более препаратов.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виды взаимодействия ЛВ: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Синергизм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synergos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действующий вместе) – это усиление действия одного лекарственного вещества другим. 	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Антагонизм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 ослабление действия одного лекарственного препарата другим. </a:t>
            </a:r>
          </a:p>
          <a:p>
            <a:endParaRPr lang="ru-RU" dirty="0"/>
          </a:p>
        </p:txBody>
      </p:sp>
      <p:pic>
        <p:nvPicPr>
          <p:cNvPr id="5" name="Рисунок 4" descr="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268077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6184"/>
            <a:ext cx="89289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Побочные эффекты ЛВ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При повторном применении лекарственных препаратов могут возникать специфические побочные эффекты, свойственные определенной фармакологической группе препаратов или одному конкретному препарату.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изученные осложнения от приема препаратов позволили определить правила обращения с такими лекарствами, соблюдение которых позволяет избежать нежелательных эффектов при получении максимально полезного лечебного действия.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 основные осложнения при повторном применении ЛВ:</a:t>
            </a:r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8114"/>
          <a:stretch>
            <a:fillRect/>
          </a:stretch>
        </p:blipFill>
        <p:spPr>
          <a:xfrm>
            <a:off x="683568" y="2852936"/>
            <a:ext cx="7920880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707904" y="4005064"/>
            <a:ext cx="37444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60304" y="4157464"/>
            <a:ext cx="374441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772816"/>
            <a:ext cx="864096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Кумуляция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cumulatio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увеличение, скопление) - накопление в организме молекул лекарственных веществ (материальная кумуляция) или их эффектов (функциональная кумуляция).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Способы предупреждения и устранения кумуляции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внимательный клинический контроль за динамикой функциональных сдвигов; корректировка доз и режима лечения.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Кумуляция более вероятна при амбулаторной терапии хронических больных лишь с эпизодическим (как правило, редким) контролем.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18340" b="66949"/>
          <a:stretch>
            <a:fillRect/>
          </a:stretch>
        </p:blipFill>
        <p:spPr>
          <a:xfrm>
            <a:off x="251520" y="188640"/>
            <a:ext cx="846144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08720"/>
            <a:ext cx="842493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Повышенная индивидуальная чувствительность к лекарственным препаратам, проявляющаяся аллергическими реакциями (сыпь на коже, зуд, покраснение, отек слизистых, ринит, конъюнктивит, отек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бронхоспазм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Идиосинкразия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это генетически обусловленная патологическая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гиперреакция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конкретные вещества, которая развивается уже при первом контакте с раздражителем.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тяжелым проявлением аллергической реакции является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анафилактический шок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состояние характеризующееся резким снижением артериального давления и развитием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бронхоспазма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(удушья).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Анафилактический шок развивается быстро и может привести к летальному исходу при отсутствии своевременной квалифицированной помощи.         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31714" b="58925"/>
          <a:stretch>
            <a:fillRect/>
          </a:stretch>
        </p:blipFill>
        <p:spPr>
          <a:xfrm>
            <a:off x="107504" y="260648"/>
            <a:ext cx="8568952" cy="504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419872" y="332656"/>
            <a:ext cx="237626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179796"/>
            <a:ext cx="853345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Привыкание (толерантность)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ослабление эффектов при повторном приеме лекарственных препаратов. Для возобновления терапевтического действия необходимо повышение дозы.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ЛВ, вызывающие привыкание  (например,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ганглиоблокаторы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как правило назначают начиная лечение с минимальных доз, затем дозировку повышают.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Тахифилаксия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tachys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быстрый,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phylaxis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бдительность, охрана) – острая форма лекарственной толерантности, представляет собой быстрое, в течение нескольких минут/часов, привыкание к лекарственным веществам. </a:t>
            </a:r>
          </a:p>
          <a:p>
            <a:endParaRPr lang="ru-RU" sz="2000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40224" b="33516"/>
          <a:stretch>
            <a:fillRect/>
          </a:stretch>
        </p:blipFill>
        <p:spPr>
          <a:xfrm>
            <a:off x="179512" y="188640"/>
            <a:ext cx="856895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051899"/>
            <a:ext cx="892899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Пристрастие или лекарственная зависимость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синдром, развивающийся при повторном длительном применении лекарственного препарата, проявляющийся непреодолимым стремлением к постоянному употреблению и резким ухудшением психологического и физического состояния при отмене данного препарата.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Психическая зависимость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чаще развивается от психотропных лекарственных препаратов, обеспечивающих психологический комфорт: повышение работоспособности и жизненных сил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психостимуляторы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или успокоение, отсутствие тревожности, страха, приятное расслабление, мнимое стирание жизненных конфликтов, быстрое и легкое засыпание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психоседативные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препараты, транквилизаторы, барбитураты).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Вещества с наркотическим действием вызывают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эйфорию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чувство радости, счастья, удовлетворения. Ощущение психологического комфорта сопровождается формированием психической зависимости.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65935"/>
          <a:stretch>
            <a:fillRect/>
          </a:stretch>
        </p:blipFill>
        <p:spPr>
          <a:xfrm>
            <a:off x="251520" y="188640"/>
            <a:ext cx="842493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080295"/>
            <a:ext cx="864096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Физическая зависимость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синдром зависимости, возникающий при длительном употреблении некоторых лекарственных препаратов, чаще всего наркотических анальгетиков, для которого характерно развитие абстиненции при резком прекращении их употребления. Физическая зависимость может развиться и при употреблении барбитуратов,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бензодиазепинов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необоснованном длительном их приеме, а также при алкоголизме.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Физическая зависимость характеризуется значительным нарушением обмена веществ головного мозга под влиянием наркотиков. Особенно выражено их воздействие на метаболизм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нейромедиаторов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биоэнергетику. Многие наркотические вещества стимулируют синтез ферментов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инактивации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медиаторов, повышают выделение медиаторов, вызывают образование дополнительных рецепторов, включают функции латентных синапсов и проводящих путей.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При прекращении приема наркотических веществ, вызывающих физическую зависимость, возникает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абстинентный синдром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комплекс психических и вегетативных расстройств по типу синдрома отдачи (нарушения функций противоположны тем, которые вызывает наркотик).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вт.jpg"/>
          <p:cNvPicPr/>
          <p:nvPr/>
        </p:nvPicPr>
        <p:blipFill>
          <a:blip r:embed="rId2" cstate="print"/>
          <a:srcRect t="65935"/>
          <a:stretch>
            <a:fillRect/>
          </a:stretch>
        </p:blipFill>
        <p:spPr>
          <a:xfrm>
            <a:off x="251520" y="116632"/>
            <a:ext cx="8496944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126418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Энтеральные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пути введения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1. Прием внутрь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пероральный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путь)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характеризуется простотой и удобством приема лекарств для больного; не требует стерилизации и участия медицинского персонала.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Фармакологический эффект наблюдается через 15 - 40 минут после приема. При данном пути введения можно назначать лекарственные вещества в дозировке в 2-3 раза выше, чем при ином пути введения.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Сублингвальный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трансбуккальный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пути введения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(рассасывание под языком и за щекой соответственно) обеспечивает быстрое наступление фармакологического эффекта.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Сублингвальный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путь введения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при оказании неотложной помощи.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Трансбуккально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 лекарственные пленки на десну, например, нитроглицерина для профилактики приступов стенокардии, обеспечивающие постепенное и пролонгированное поступление препарата в кровь.  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су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5832648" cy="2664296"/>
          </a:xfrm>
          <a:prstGeom prst="rect">
            <a:avLst/>
          </a:prstGeom>
        </p:spPr>
      </p:pic>
      <p:pic>
        <p:nvPicPr>
          <p:cNvPr id="7" name="Рисунок 6" descr="бук.jpg"/>
          <p:cNvPicPr>
            <a:picLocks noChangeAspect="1"/>
          </p:cNvPicPr>
          <p:nvPr/>
        </p:nvPicPr>
        <p:blipFill>
          <a:blip r:embed="rId3" cstate="print"/>
          <a:srcRect r="9863"/>
          <a:stretch>
            <a:fillRect/>
          </a:stretch>
        </p:blipFill>
        <p:spPr>
          <a:xfrm>
            <a:off x="6084168" y="4149080"/>
            <a:ext cx="259228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534611"/>
            <a:ext cx="88569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Феномен отмены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недостаточность функций органов и клеток после прекращения приема лекарственных веществ, подавляющих данные функции.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 при длительном приеме гормональных препаратов и состоит в стойком подавлении функции собственных желез. Вводимый извне гормон (или его аналог) делает ненужной работу собственной железы, и она подвергается (как неработающий орган) атрофии, степень которой пропорциональна длительности лечения.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Феномен отмены наиболее часто развивается после отмены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глюкокортикоидов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преднизолон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метилпреднизолон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sz="2000" dirty="0" smtClean="0"/>
              <a:t>)</a:t>
            </a:r>
          </a:p>
          <a:p>
            <a:endParaRPr lang="ru-RU" dirty="0"/>
          </a:p>
        </p:txBody>
      </p:sp>
      <p:pic>
        <p:nvPicPr>
          <p:cNvPr id="3" name="Рисунок 2" descr="п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32657"/>
            <a:ext cx="4070226" cy="2757625"/>
          </a:xfrm>
          <a:prstGeom prst="rect">
            <a:avLst/>
          </a:prstGeom>
        </p:spPr>
      </p:pic>
      <p:pic>
        <p:nvPicPr>
          <p:cNvPr id="4" name="Рисунок 3" descr="декса.png"/>
          <p:cNvPicPr>
            <a:picLocks noChangeAspect="1"/>
          </p:cNvPicPr>
          <p:nvPr/>
        </p:nvPicPr>
        <p:blipFill>
          <a:blip r:embed="rId3" cstate="print"/>
          <a:srcRect t="19550" b="19551"/>
          <a:stretch>
            <a:fillRect/>
          </a:stretch>
        </p:blipFill>
        <p:spPr>
          <a:xfrm>
            <a:off x="5791657" y="4149080"/>
            <a:ext cx="2856868" cy="2258147"/>
          </a:xfrm>
          <a:prstGeom prst="rect">
            <a:avLst/>
          </a:prstGeom>
        </p:spPr>
      </p:pic>
      <p:pic>
        <p:nvPicPr>
          <p:cNvPr id="5" name="Рисунок 4" descr="м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480048"/>
            <a:ext cx="193973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-1555472"/>
            <a:ext cx="8856984" cy="83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Синдром отмены или отдачи («рикошета»)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возвращение патологического состояния, но в более тяжелой форме, чем до лечения в ответ на внезапное прекращение приема лекарственного вещества.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Синдром «рикошета» характеризуется растормаживанием регуляторного процесса или отдельной реакции, подавляемых ранее, лекарственным веществом. В результате происходит как бы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суперкомпенсация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процесса с резким обострением болезни по сравнению даже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долечебным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уровнем.   Например, при длительной терапии артериальной гипертензии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клонидином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нифедипином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препаратами, снижающими артериальное давление, и резком прекращении их приема – развивается синдром отдачи – гипертонический криз.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профилактики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синдромов отмены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ЛП отменяют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медленно, 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постепенным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уменьшением дозы.      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" name="Рисунок 2" descr="сии.jpg"/>
          <p:cNvPicPr>
            <a:picLocks noChangeAspect="1"/>
          </p:cNvPicPr>
          <p:nvPr/>
        </p:nvPicPr>
        <p:blipFill>
          <a:blip r:embed="rId2" cstate="print"/>
          <a:srcRect l="4200" t="12043" r="17051" b="29984"/>
          <a:stretch>
            <a:fillRect/>
          </a:stretch>
        </p:blipFill>
        <p:spPr>
          <a:xfrm>
            <a:off x="3203848" y="3284984"/>
            <a:ext cx="5544616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E6530-E729-44C1-B35D-BC4A1922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02" y="1484785"/>
            <a:ext cx="6554867" cy="2016224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0585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3. Ректальный путь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используется при лечении заболеваний кишечника, а также в отдельных случаях при невозможности ввести лекарство иным путем, например, при сильных судорогах.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Лекарственные вещества вводят в форме лечебных клизм или суппозиториев. Ограничением для ректального введения являются: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высокая чувствительность слизистой кишечника к раздражающим воздействиям (опасность проктита);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неудобство проведения процедур для больного.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р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140968"/>
            <a:ext cx="3733850" cy="3717032"/>
          </a:xfrm>
          <a:prstGeom prst="rect">
            <a:avLst/>
          </a:prstGeom>
        </p:spPr>
      </p:pic>
      <p:pic>
        <p:nvPicPr>
          <p:cNvPr id="8" name="Рисунок 7" descr="кл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1"/>
            <a:ext cx="4680520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16632"/>
            <a:ext cx="864096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Парентеральные пути введения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  инъекционные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неинъекционные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пути введения ЛВ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Инъекционные пути введения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1.Подкожный путь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стерильных, изотонических, водных и масляных растворов в объеме 1-2 мл.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Фармакологический эффект развивается через 10-15 минут после инъекции. ЛВ вводится в подкожно-жировую клетчатку наружной поверхности плеча, подлопаточной области, поверхности брюшной стенки, передненаружной поверхности бедра.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П/к нельзя вводить раздражающие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прессорные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вещества, так как подкожная жировая клетчатка богата мелкими кровеносными сосудами и болевыми нервными окончаниями. Например, при подкожном введении сильного сосудосуживающего средства норадреналина или раздражающего средства кальция хлорида возникает некроз.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пк.jpg"/>
          <p:cNvPicPr>
            <a:picLocks noChangeAspect="1"/>
          </p:cNvPicPr>
          <p:nvPr/>
        </p:nvPicPr>
        <p:blipFill>
          <a:blip r:embed="rId2" cstate="print"/>
          <a:srcRect l="11310" t="8001" r="16606" b="27600"/>
          <a:stretch>
            <a:fillRect/>
          </a:stretch>
        </p:blipFill>
        <p:spPr>
          <a:xfrm>
            <a:off x="5652120" y="4581128"/>
            <a:ext cx="3096344" cy="2276872"/>
          </a:xfrm>
          <a:prstGeom prst="rect">
            <a:avLst/>
          </a:prstGeom>
        </p:spPr>
      </p:pic>
      <p:pic>
        <p:nvPicPr>
          <p:cNvPr id="9" name="Рисунок 8" descr="пкк.jpg"/>
          <p:cNvPicPr>
            <a:picLocks noChangeAspect="1"/>
          </p:cNvPicPr>
          <p:nvPr/>
        </p:nvPicPr>
        <p:blipFill>
          <a:blip r:embed="rId3" cstate="print"/>
          <a:srcRect l="40550" t="74150" r="4326" b="3014"/>
          <a:stretch>
            <a:fillRect/>
          </a:stretch>
        </p:blipFill>
        <p:spPr>
          <a:xfrm>
            <a:off x="179512" y="4581128"/>
            <a:ext cx="5472608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5304"/>
            <a:ext cx="87129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2. Внутримышечный путь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стерильных, изотонических, водных, масляных растворов и взвесей (суспензий) в объеме до 10 мл.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Фармакологический эффект развивается, как и при подкожном введении через 10-15 минут после инъекции, так как мышцы имеют обильное кровоснабжение.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Внутримышечно ЛВ вводят в правый верхний квадрант ягодичной мышцы, дельтовидную мышцу плеча или  бедро.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в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828092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32"/>
            <a:ext cx="489654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 3. Внутривенный путь введения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для стерильных, изотонических водных растворов. Допустимо введение с осторожностью гипертонических растворов и средств со слабым раздражающим действием.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Фармакологический эффект при внутривенном введении в 5-10 раз сильнее,  чем при приеме внутрь; развивается быстро, через несколько секунд после инъекции некоторых средств, например, общего анестетика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гексенала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состояние наркоза наступает, что называется «на конце иглы».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Внутривенные инъекции проводят медленно, чтобы в органах с активным кровоснабжением (головной мозг, легкие, сердце) не создавались токсические концентрации.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в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013176"/>
            <a:ext cx="3563888" cy="1685151"/>
          </a:xfrm>
          <a:prstGeom prst="rect">
            <a:avLst/>
          </a:prstGeom>
        </p:spPr>
      </p:pic>
      <p:pic>
        <p:nvPicPr>
          <p:cNvPr id="4" name="Рисунок 3" descr="вв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3384376" cy="47525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2727</TotalTime>
  <Words>1877</Words>
  <Application>Microsoft Office PowerPoint</Application>
  <PresentationFormat>Экран (4:3)</PresentationFormat>
  <Paragraphs>315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Century Schoolbook</vt:lpstr>
      <vt:lpstr>Times New Roman</vt:lpstr>
      <vt:lpstr>Wingdings</vt:lpstr>
      <vt:lpstr>Wingdings 2</vt:lpstr>
      <vt:lpstr>Эркер</vt:lpstr>
      <vt:lpstr>                            ФГБОУ ВО КрасГМУ им.проф. В.Ф. Войно-Ясенецкого Минздрава России  Фармацевтический колледж      ОБЩАЯ ФАРМАКОЛОГИЯ. ФАРМАКОКИНЕТИКА И ФАРМАКОДИНАМИКА    видеолекция для студентов 1 курса, обучающихся по специальности 33.02.01 Фармация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Гомеопатические ЛФ</dc:title>
  <dc:creator>Суслина Светалана</dc:creator>
  <cp:lastModifiedBy>Анисимова Марина Владимировна</cp:lastModifiedBy>
  <cp:revision>1492</cp:revision>
  <dcterms:created xsi:type="dcterms:W3CDTF">2005-10-06T11:32:35Z</dcterms:created>
  <dcterms:modified xsi:type="dcterms:W3CDTF">2023-09-16T03:55:29Z</dcterms:modified>
</cp:coreProperties>
</file>