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3" r:id="rId4"/>
    <p:sldId id="262" r:id="rId5"/>
    <p:sldId id="261" r:id="rId6"/>
    <p:sldId id="260" r:id="rId7"/>
    <p:sldId id="267" r:id="rId8"/>
    <p:sldId id="258" r:id="rId9"/>
    <p:sldId id="259" r:id="rId10"/>
    <p:sldId id="264" r:id="rId11"/>
    <p:sldId id="268" r:id="rId12"/>
    <p:sldId id="269" r:id="rId13"/>
    <p:sldId id="270" r:id="rId14"/>
    <p:sldId id="271" r:id="rId15"/>
    <p:sldId id="265" r:id="rId16"/>
    <p:sldId id="266"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89D"/>
    <a:srgbClr val="2E3E62"/>
    <a:srgbClr val="FFFFFF"/>
    <a:srgbClr val="56637F"/>
    <a:srgbClr val="004A8B"/>
    <a:srgbClr val="99CDFD"/>
    <a:srgbClr val="292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4"/>
  </p:normalViewPr>
  <p:slideViewPr>
    <p:cSldViewPr snapToGrid="0">
      <p:cViewPr varScale="1">
        <p:scale>
          <a:sx n="90" d="100"/>
          <a:sy n="90" d="100"/>
        </p:scale>
        <p:origin x="232" y="5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1CAC9E-843F-4FBA-92A2-DDDCF17830BE}" type="datetimeFigureOut">
              <a:rPr lang="ru-RU" smtClean="0"/>
              <a:t>13.10.2021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91C92-C412-4570-A8FF-C62D9F0F68CE}" type="slidenum">
              <a:rPr lang="ru-RU" smtClean="0"/>
              <a:t>‹#›</a:t>
            </a:fld>
            <a:endParaRPr lang="ru-RU"/>
          </a:p>
        </p:txBody>
      </p:sp>
    </p:spTree>
    <p:extLst>
      <p:ext uri="{BB962C8B-B14F-4D97-AF65-F5344CB8AC3E}">
        <p14:creationId xmlns:p14="http://schemas.microsoft.com/office/powerpoint/2010/main" val="358235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5991C92-C412-4570-A8FF-C62D9F0F68CE}" type="slidenum">
              <a:rPr lang="ru-RU" smtClean="0"/>
              <a:t>2</a:t>
            </a:fld>
            <a:endParaRPr lang="ru-RU"/>
          </a:p>
        </p:txBody>
      </p:sp>
    </p:spTree>
    <p:extLst>
      <p:ext uri="{BB962C8B-B14F-4D97-AF65-F5344CB8AC3E}">
        <p14:creationId xmlns:p14="http://schemas.microsoft.com/office/powerpoint/2010/main" val="348338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5991C92-C412-4570-A8FF-C62D9F0F68CE}" type="slidenum">
              <a:rPr lang="ru-RU" smtClean="0"/>
              <a:t>15</a:t>
            </a:fld>
            <a:endParaRPr lang="ru-RU"/>
          </a:p>
        </p:txBody>
      </p:sp>
    </p:spTree>
    <p:extLst>
      <p:ext uri="{BB962C8B-B14F-4D97-AF65-F5344CB8AC3E}">
        <p14:creationId xmlns:p14="http://schemas.microsoft.com/office/powerpoint/2010/main" val="2676648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5991C92-C412-4570-A8FF-C62D9F0F68CE}" type="slidenum">
              <a:rPr lang="ru-RU" smtClean="0"/>
              <a:t>16</a:t>
            </a:fld>
            <a:endParaRPr lang="ru-RU"/>
          </a:p>
        </p:txBody>
      </p:sp>
    </p:spTree>
    <p:extLst>
      <p:ext uri="{BB962C8B-B14F-4D97-AF65-F5344CB8AC3E}">
        <p14:creationId xmlns:p14="http://schemas.microsoft.com/office/powerpoint/2010/main" val="34064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5991C92-C412-4570-A8FF-C62D9F0F68CE}" type="slidenum">
              <a:rPr lang="ru-RU" smtClean="0"/>
              <a:t>3</a:t>
            </a:fld>
            <a:endParaRPr lang="ru-RU"/>
          </a:p>
        </p:txBody>
      </p:sp>
    </p:spTree>
    <p:extLst>
      <p:ext uri="{BB962C8B-B14F-4D97-AF65-F5344CB8AC3E}">
        <p14:creationId xmlns:p14="http://schemas.microsoft.com/office/powerpoint/2010/main" val="147393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5991C92-C412-4570-A8FF-C62D9F0F68CE}" type="slidenum">
              <a:rPr lang="ru-RU" smtClean="0"/>
              <a:t>4</a:t>
            </a:fld>
            <a:endParaRPr lang="ru-RU"/>
          </a:p>
        </p:txBody>
      </p:sp>
    </p:spTree>
    <p:extLst>
      <p:ext uri="{BB962C8B-B14F-4D97-AF65-F5344CB8AC3E}">
        <p14:creationId xmlns:p14="http://schemas.microsoft.com/office/powerpoint/2010/main" val="3329605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5991C92-C412-4570-A8FF-C62D9F0F68CE}" type="slidenum">
              <a:rPr lang="ru-RU" smtClean="0"/>
              <a:t>5</a:t>
            </a:fld>
            <a:endParaRPr lang="ru-RU"/>
          </a:p>
        </p:txBody>
      </p:sp>
    </p:spTree>
    <p:extLst>
      <p:ext uri="{BB962C8B-B14F-4D97-AF65-F5344CB8AC3E}">
        <p14:creationId xmlns:p14="http://schemas.microsoft.com/office/powerpoint/2010/main" val="2102884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5991C92-C412-4570-A8FF-C62D9F0F68CE}" type="slidenum">
              <a:rPr lang="ru-RU" smtClean="0"/>
              <a:t>6</a:t>
            </a:fld>
            <a:endParaRPr lang="ru-RU"/>
          </a:p>
        </p:txBody>
      </p:sp>
    </p:spTree>
    <p:extLst>
      <p:ext uri="{BB962C8B-B14F-4D97-AF65-F5344CB8AC3E}">
        <p14:creationId xmlns:p14="http://schemas.microsoft.com/office/powerpoint/2010/main" val="366935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5991C92-C412-4570-A8FF-C62D9F0F68CE}" type="slidenum">
              <a:rPr lang="ru-RU" smtClean="0"/>
              <a:t>8</a:t>
            </a:fld>
            <a:endParaRPr lang="ru-RU"/>
          </a:p>
        </p:txBody>
      </p:sp>
    </p:spTree>
    <p:extLst>
      <p:ext uri="{BB962C8B-B14F-4D97-AF65-F5344CB8AC3E}">
        <p14:creationId xmlns:p14="http://schemas.microsoft.com/office/powerpoint/2010/main" val="351568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5991C92-C412-4570-A8FF-C62D9F0F68CE}" type="slidenum">
              <a:rPr lang="ru-RU" smtClean="0"/>
              <a:t>9</a:t>
            </a:fld>
            <a:endParaRPr lang="ru-RU"/>
          </a:p>
        </p:txBody>
      </p:sp>
    </p:spTree>
    <p:extLst>
      <p:ext uri="{BB962C8B-B14F-4D97-AF65-F5344CB8AC3E}">
        <p14:creationId xmlns:p14="http://schemas.microsoft.com/office/powerpoint/2010/main" val="326712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5991C92-C412-4570-A8FF-C62D9F0F68CE}" type="slidenum">
              <a:rPr lang="ru-RU" smtClean="0"/>
              <a:t>10</a:t>
            </a:fld>
            <a:endParaRPr lang="ru-RU"/>
          </a:p>
        </p:txBody>
      </p:sp>
    </p:spTree>
    <p:extLst>
      <p:ext uri="{BB962C8B-B14F-4D97-AF65-F5344CB8AC3E}">
        <p14:creationId xmlns:p14="http://schemas.microsoft.com/office/powerpoint/2010/main" val="1096829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45991C92-C412-4570-A8FF-C62D9F0F68CE}" type="slidenum">
              <a:rPr lang="ru-RU" smtClean="0"/>
              <a:t>12</a:t>
            </a:fld>
            <a:endParaRPr lang="ru-RU"/>
          </a:p>
        </p:txBody>
      </p:sp>
    </p:spTree>
    <p:extLst>
      <p:ext uri="{BB962C8B-B14F-4D97-AF65-F5344CB8AC3E}">
        <p14:creationId xmlns:p14="http://schemas.microsoft.com/office/powerpoint/2010/main" val="128693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E87F50F8-B6B6-491F-AF5F-1CCDBFD2A9E8}" type="datetimeFigureOut">
              <a:rPr lang="ru-RU" smtClean="0"/>
              <a:t>13.10.2021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74E2A-6C98-4540-8FDC-5F9AC45D7BF0}" type="slidenum">
              <a:rPr lang="ru-RU" smtClean="0"/>
              <a:t>‹#›</a:t>
            </a:fld>
            <a:endParaRPr lang="ru-RU"/>
          </a:p>
        </p:txBody>
      </p:sp>
    </p:spTree>
    <p:extLst>
      <p:ext uri="{BB962C8B-B14F-4D97-AF65-F5344CB8AC3E}">
        <p14:creationId xmlns:p14="http://schemas.microsoft.com/office/powerpoint/2010/main" val="244640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87F50F8-B6B6-491F-AF5F-1CCDBFD2A9E8}" type="datetimeFigureOut">
              <a:rPr lang="ru-RU" smtClean="0"/>
              <a:t>13.10.2021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74E2A-6C98-4540-8FDC-5F9AC45D7BF0}" type="slidenum">
              <a:rPr lang="ru-RU" smtClean="0"/>
              <a:t>‹#›</a:t>
            </a:fld>
            <a:endParaRPr lang="ru-RU"/>
          </a:p>
        </p:txBody>
      </p:sp>
    </p:spTree>
    <p:extLst>
      <p:ext uri="{BB962C8B-B14F-4D97-AF65-F5344CB8AC3E}">
        <p14:creationId xmlns:p14="http://schemas.microsoft.com/office/powerpoint/2010/main" val="37454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87F50F8-B6B6-491F-AF5F-1CCDBFD2A9E8}" type="datetimeFigureOut">
              <a:rPr lang="ru-RU" smtClean="0"/>
              <a:t>13.10.2021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74E2A-6C98-4540-8FDC-5F9AC45D7BF0}" type="slidenum">
              <a:rPr lang="ru-RU" smtClean="0"/>
              <a:t>‹#›</a:t>
            </a:fld>
            <a:endParaRPr lang="ru-RU"/>
          </a:p>
        </p:txBody>
      </p:sp>
    </p:spTree>
    <p:extLst>
      <p:ext uri="{BB962C8B-B14F-4D97-AF65-F5344CB8AC3E}">
        <p14:creationId xmlns:p14="http://schemas.microsoft.com/office/powerpoint/2010/main" val="257290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87F50F8-B6B6-491F-AF5F-1CCDBFD2A9E8}" type="datetimeFigureOut">
              <a:rPr lang="ru-RU" smtClean="0"/>
              <a:t>13.10.2021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74E2A-6C98-4540-8FDC-5F9AC45D7BF0}" type="slidenum">
              <a:rPr lang="ru-RU" smtClean="0"/>
              <a:t>‹#›</a:t>
            </a:fld>
            <a:endParaRPr lang="ru-RU"/>
          </a:p>
        </p:txBody>
      </p:sp>
    </p:spTree>
    <p:extLst>
      <p:ext uri="{BB962C8B-B14F-4D97-AF65-F5344CB8AC3E}">
        <p14:creationId xmlns:p14="http://schemas.microsoft.com/office/powerpoint/2010/main" val="313730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87F50F8-B6B6-491F-AF5F-1CCDBFD2A9E8}" type="datetimeFigureOut">
              <a:rPr lang="ru-RU" smtClean="0"/>
              <a:t>13.10.2021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74E2A-6C98-4540-8FDC-5F9AC45D7BF0}" type="slidenum">
              <a:rPr lang="ru-RU" smtClean="0"/>
              <a:t>‹#›</a:t>
            </a:fld>
            <a:endParaRPr lang="ru-RU"/>
          </a:p>
        </p:txBody>
      </p:sp>
    </p:spTree>
    <p:extLst>
      <p:ext uri="{BB962C8B-B14F-4D97-AF65-F5344CB8AC3E}">
        <p14:creationId xmlns:p14="http://schemas.microsoft.com/office/powerpoint/2010/main" val="273362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87F50F8-B6B6-491F-AF5F-1CCDBFD2A9E8}" type="datetimeFigureOut">
              <a:rPr lang="ru-RU" smtClean="0"/>
              <a:t>13.10.2021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974E2A-6C98-4540-8FDC-5F9AC45D7BF0}" type="slidenum">
              <a:rPr lang="ru-RU" smtClean="0"/>
              <a:t>‹#›</a:t>
            </a:fld>
            <a:endParaRPr lang="ru-RU"/>
          </a:p>
        </p:txBody>
      </p:sp>
    </p:spTree>
    <p:extLst>
      <p:ext uri="{BB962C8B-B14F-4D97-AF65-F5344CB8AC3E}">
        <p14:creationId xmlns:p14="http://schemas.microsoft.com/office/powerpoint/2010/main" val="234686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87F50F8-B6B6-491F-AF5F-1CCDBFD2A9E8}" type="datetimeFigureOut">
              <a:rPr lang="ru-RU" smtClean="0"/>
              <a:t>13.10.2021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974E2A-6C98-4540-8FDC-5F9AC45D7BF0}" type="slidenum">
              <a:rPr lang="ru-RU" smtClean="0"/>
              <a:t>‹#›</a:t>
            </a:fld>
            <a:endParaRPr lang="ru-RU"/>
          </a:p>
        </p:txBody>
      </p:sp>
    </p:spTree>
    <p:extLst>
      <p:ext uri="{BB962C8B-B14F-4D97-AF65-F5344CB8AC3E}">
        <p14:creationId xmlns:p14="http://schemas.microsoft.com/office/powerpoint/2010/main" val="234695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87F50F8-B6B6-491F-AF5F-1CCDBFD2A9E8}" type="datetimeFigureOut">
              <a:rPr lang="ru-RU" smtClean="0"/>
              <a:t>13.10.2021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974E2A-6C98-4540-8FDC-5F9AC45D7BF0}" type="slidenum">
              <a:rPr lang="ru-RU" smtClean="0"/>
              <a:t>‹#›</a:t>
            </a:fld>
            <a:endParaRPr lang="ru-RU"/>
          </a:p>
        </p:txBody>
      </p:sp>
    </p:spTree>
    <p:extLst>
      <p:ext uri="{BB962C8B-B14F-4D97-AF65-F5344CB8AC3E}">
        <p14:creationId xmlns:p14="http://schemas.microsoft.com/office/powerpoint/2010/main" val="199227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7F50F8-B6B6-491F-AF5F-1CCDBFD2A9E8}" type="datetimeFigureOut">
              <a:rPr lang="ru-RU" smtClean="0"/>
              <a:t>13.10.2021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974E2A-6C98-4540-8FDC-5F9AC45D7BF0}" type="slidenum">
              <a:rPr lang="ru-RU" smtClean="0"/>
              <a:t>‹#›</a:t>
            </a:fld>
            <a:endParaRPr lang="ru-RU"/>
          </a:p>
        </p:txBody>
      </p:sp>
    </p:spTree>
    <p:extLst>
      <p:ext uri="{BB962C8B-B14F-4D97-AF65-F5344CB8AC3E}">
        <p14:creationId xmlns:p14="http://schemas.microsoft.com/office/powerpoint/2010/main" val="160576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87F50F8-B6B6-491F-AF5F-1CCDBFD2A9E8}" type="datetimeFigureOut">
              <a:rPr lang="ru-RU" smtClean="0"/>
              <a:t>13.10.2021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974E2A-6C98-4540-8FDC-5F9AC45D7BF0}" type="slidenum">
              <a:rPr lang="ru-RU" smtClean="0"/>
              <a:t>‹#›</a:t>
            </a:fld>
            <a:endParaRPr lang="ru-RU"/>
          </a:p>
        </p:txBody>
      </p:sp>
    </p:spTree>
    <p:extLst>
      <p:ext uri="{BB962C8B-B14F-4D97-AF65-F5344CB8AC3E}">
        <p14:creationId xmlns:p14="http://schemas.microsoft.com/office/powerpoint/2010/main" val="315988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E87F50F8-B6B6-491F-AF5F-1CCDBFD2A9E8}" type="datetimeFigureOut">
              <a:rPr lang="ru-RU" smtClean="0"/>
              <a:t>13.10.2021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974E2A-6C98-4540-8FDC-5F9AC45D7BF0}" type="slidenum">
              <a:rPr lang="ru-RU" smtClean="0"/>
              <a:t>‹#›</a:t>
            </a:fld>
            <a:endParaRPr lang="ru-RU"/>
          </a:p>
        </p:txBody>
      </p:sp>
    </p:spTree>
    <p:extLst>
      <p:ext uri="{BB962C8B-B14F-4D97-AF65-F5344CB8AC3E}">
        <p14:creationId xmlns:p14="http://schemas.microsoft.com/office/powerpoint/2010/main" val="368810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F50F8-B6B6-491F-AF5F-1CCDBFD2A9E8}" type="datetimeFigureOut">
              <a:rPr lang="ru-RU" smtClean="0"/>
              <a:t>13.10.2021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74E2A-6C98-4540-8FDC-5F9AC45D7BF0}" type="slidenum">
              <a:rPr lang="ru-RU" smtClean="0"/>
              <a:t>‹#›</a:t>
            </a:fld>
            <a:endParaRPr lang="ru-RU"/>
          </a:p>
        </p:txBody>
      </p:sp>
    </p:spTree>
    <p:extLst>
      <p:ext uri="{BB962C8B-B14F-4D97-AF65-F5344CB8AC3E}">
        <p14:creationId xmlns:p14="http://schemas.microsoft.com/office/powerpoint/2010/main" val="562970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620973" y="553453"/>
            <a:ext cx="10950054" cy="6449107"/>
            <a:chOff x="1332931" y="268961"/>
            <a:chExt cx="8315128" cy="6236346"/>
          </a:xfrm>
        </p:grpSpPr>
        <p:grpSp>
          <p:nvGrpSpPr>
            <p:cNvPr id="6" name="Группа 5"/>
            <p:cNvGrpSpPr/>
            <p:nvPr/>
          </p:nvGrpSpPr>
          <p:grpSpPr>
            <a:xfrm>
              <a:off x="1332931" y="268961"/>
              <a:ext cx="8315128" cy="6236346"/>
              <a:chOff x="1524000" y="391790"/>
              <a:chExt cx="8315128" cy="6236346"/>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391790"/>
                <a:ext cx="8315128" cy="6236346"/>
              </a:xfrm>
              <a:prstGeom prst="rect">
                <a:avLst/>
              </a:prstGeom>
              <a:solidFill>
                <a:srgbClr val="2E489D"/>
              </a:solidFill>
            </p:spPr>
          </p:pic>
          <p:sp>
            <p:nvSpPr>
              <p:cNvPr id="5" name="Прямоугольник 4"/>
              <p:cNvSpPr/>
              <p:nvPr/>
            </p:nvSpPr>
            <p:spPr>
              <a:xfrm>
                <a:off x="2651761" y="2866030"/>
                <a:ext cx="6059606" cy="1746913"/>
              </a:xfrm>
              <a:prstGeom prst="rect">
                <a:avLst/>
              </a:prstGeom>
              <a:solidFill>
                <a:srgbClr val="2E4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8" name="Прямоугольник 7"/>
            <p:cNvSpPr/>
            <p:nvPr/>
          </p:nvSpPr>
          <p:spPr>
            <a:xfrm>
              <a:off x="1487606" y="5500048"/>
              <a:ext cx="3152633" cy="504967"/>
            </a:xfrm>
            <a:prstGeom prst="rect">
              <a:avLst/>
            </a:prstGeom>
            <a:solidFill>
              <a:srgbClr val="29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TextBox 9"/>
          <p:cNvSpPr txBox="1"/>
          <p:nvPr/>
        </p:nvSpPr>
        <p:spPr>
          <a:xfrm>
            <a:off x="2641044" y="3291222"/>
            <a:ext cx="7451678" cy="707886"/>
          </a:xfrm>
          <a:prstGeom prst="rect">
            <a:avLst/>
          </a:prstGeom>
          <a:noFill/>
        </p:spPr>
        <p:txBody>
          <a:bodyPr wrap="square" rtlCol="0">
            <a:spAutoFit/>
          </a:bodyPr>
          <a:lstStyle/>
          <a:p>
            <a:r>
              <a:rPr lang="ru-RU" sz="4000" b="1" dirty="0">
                <a:solidFill>
                  <a:schemeClr val="bg1"/>
                </a:solidFill>
                <a:latin typeface="Times New Roman" panose="02020603050405020304" pitchFamily="18" charset="0"/>
                <a:cs typeface="Times New Roman" panose="02020603050405020304" pitchFamily="18" charset="0"/>
              </a:rPr>
              <a:t>Что такое </a:t>
            </a:r>
            <a:r>
              <a:rPr lang="en-US" sz="4000" b="1" dirty="0">
                <a:solidFill>
                  <a:schemeClr val="bg1"/>
                </a:solidFill>
                <a:latin typeface="Times New Roman" panose="02020603050405020304" pitchFamily="18" charset="0"/>
                <a:cs typeface="Times New Roman" panose="02020603050405020304" pitchFamily="18" charset="0"/>
              </a:rPr>
              <a:t>IFMSA </a:t>
            </a:r>
            <a:r>
              <a:rPr lang="ru-RU" sz="4000" b="1" dirty="0">
                <a:solidFill>
                  <a:schemeClr val="bg1"/>
                </a:solidFill>
                <a:latin typeface="Times New Roman" panose="02020603050405020304" pitchFamily="18" charset="0"/>
                <a:cs typeface="Times New Roman" panose="02020603050405020304" pitchFamily="18" charset="0"/>
              </a:rPr>
              <a:t>и НССМ?</a:t>
            </a:r>
          </a:p>
        </p:txBody>
      </p:sp>
    </p:spTree>
    <p:extLst>
      <p:ext uri="{BB962C8B-B14F-4D97-AF65-F5344CB8AC3E}">
        <p14:creationId xmlns:p14="http://schemas.microsoft.com/office/powerpoint/2010/main" val="105834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Дата 7"/>
          <p:cNvSpPr>
            <a:spLocks noGrp="1"/>
          </p:cNvSpPr>
          <p:nvPr>
            <p:ph type="dt" sz="half" idx="10"/>
          </p:nvPr>
        </p:nvSpPr>
        <p:spPr>
          <a:xfrm>
            <a:off x="10691884" y="6397293"/>
            <a:ext cx="2743200" cy="365125"/>
          </a:xfrm>
        </p:spPr>
        <p:txBody>
          <a:bodyPr/>
          <a:lstStyle/>
          <a:p>
            <a:r>
              <a:rPr lang="ru-RU" sz="1600" b="1" dirty="0">
                <a:solidFill>
                  <a:schemeClr val="bg1"/>
                </a:solidFill>
                <a:latin typeface="Times New Roman" panose="02020603050405020304" pitchFamily="18" charset="0"/>
                <a:cs typeface="Times New Roman" panose="02020603050405020304" pitchFamily="18" charset="0"/>
              </a:rPr>
              <a:t>07.10.2019</a:t>
            </a:r>
          </a:p>
        </p:txBody>
      </p:sp>
      <p:sp>
        <p:nvSpPr>
          <p:cNvPr id="3" name="TextBox 2"/>
          <p:cNvSpPr txBox="1"/>
          <p:nvPr/>
        </p:nvSpPr>
        <p:spPr>
          <a:xfrm>
            <a:off x="327546" y="504686"/>
            <a:ext cx="8543498" cy="1046440"/>
          </a:xfrm>
          <a:prstGeom prst="rect">
            <a:avLst/>
          </a:prstGeom>
          <a:noFill/>
        </p:spPr>
        <p:txBody>
          <a:bodyPr wrap="square" rtlCol="0">
            <a:spAutoFit/>
          </a:bodyPr>
          <a:lstStyle/>
          <a:p>
            <a:r>
              <a:rPr lang="ru-RU" sz="4400" b="1" dirty="0">
                <a:latin typeface="Times New Roman" panose="02020603050405020304" pitchFamily="18" charset="0"/>
                <a:cs typeface="Times New Roman" panose="02020603050405020304" pitchFamily="18" charset="0"/>
              </a:rPr>
              <a:t>Краткое описание программы:</a:t>
            </a:r>
          </a:p>
          <a:p>
            <a:endParaRPr lang="ru-RU" dirty="0"/>
          </a:p>
        </p:txBody>
      </p:sp>
      <p:sp>
        <p:nvSpPr>
          <p:cNvPr id="4" name="TextBox 3"/>
          <p:cNvSpPr txBox="1"/>
          <p:nvPr/>
        </p:nvSpPr>
        <p:spPr>
          <a:xfrm>
            <a:off x="327546" y="1551126"/>
            <a:ext cx="6619165" cy="4370427"/>
          </a:xfrm>
          <a:prstGeom prst="rect">
            <a:avLst/>
          </a:prstGeom>
          <a:noFill/>
        </p:spPr>
        <p:txBody>
          <a:bodyPr wrap="square" rtlCol="0">
            <a:spAutoFit/>
          </a:bodyPr>
          <a:lstStyle/>
          <a:p>
            <a:r>
              <a:rPr lang="ru-RU" sz="2000" dirty="0"/>
              <a:t>-участие в научном проекте по клинической или доклинической дисциплине в течение 1-6 месяцев</a:t>
            </a:r>
          </a:p>
          <a:p>
            <a:r>
              <a:rPr lang="ru-RU" sz="2000" dirty="0"/>
              <a:t>-возможность публикации научной работы</a:t>
            </a:r>
          </a:p>
          <a:p>
            <a:r>
              <a:rPr lang="ru-RU" sz="2000" dirty="0"/>
              <a:t>-работа с исследовательским коллективом</a:t>
            </a:r>
          </a:p>
          <a:p>
            <a:r>
              <a:rPr lang="ru-RU" sz="2000" dirty="0"/>
              <a:t>-возможность расширить перспективы в научной деятельности в разных странах</a:t>
            </a:r>
          </a:p>
          <a:p>
            <a:r>
              <a:rPr lang="ru-RU" sz="2000" dirty="0"/>
              <a:t>-после участия выдается международный сертификат установленного образца</a:t>
            </a:r>
          </a:p>
          <a:p>
            <a:r>
              <a:rPr lang="ru-RU" sz="2000" dirty="0"/>
              <a:t>-ознакомление с зарубежными исследованиями и культурой</a:t>
            </a:r>
          </a:p>
          <a:p>
            <a:r>
              <a:rPr lang="ru-RU" sz="2000" dirty="0"/>
              <a:t>-база данных по нескольким тысячам проектов</a:t>
            </a:r>
          </a:p>
          <a:p>
            <a:r>
              <a:rPr lang="ru-RU" sz="2000" dirty="0"/>
              <a:t>-обеспечение питания и проживания, культурной программы</a:t>
            </a:r>
          </a:p>
          <a:p>
            <a:endParaRPr lang="ru-RU" dirty="0"/>
          </a:p>
        </p:txBody>
      </p:sp>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38133" t="17492" r="25226" b="11466"/>
          <a:stretch/>
        </p:blipFill>
        <p:spPr>
          <a:xfrm>
            <a:off x="6256361" y="1376848"/>
            <a:ext cx="3125337" cy="4544705"/>
          </a:xfrm>
          <a:prstGeom prst="rect">
            <a:avLst/>
          </a:prstGeom>
        </p:spPr>
      </p:pic>
    </p:spTree>
    <p:extLst>
      <p:ext uri="{BB962C8B-B14F-4D97-AF65-F5344CB8AC3E}">
        <p14:creationId xmlns:p14="http://schemas.microsoft.com/office/powerpoint/2010/main" val="409449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6">
            <a:extLst>
              <a:ext uri="{FF2B5EF4-FFF2-40B4-BE49-F238E27FC236}">
                <a16:creationId xmlns:a16="http://schemas.microsoft.com/office/drawing/2014/main" id="{CDC2ED65-2E51-7D46-8E81-5BAA32673D4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a:extLst>
              <a:ext uri="{FF2B5EF4-FFF2-40B4-BE49-F238E27FC236}">
                <a16:creationId xmlns:a16="http://schemas.microsoft.com/office/drawing/2014/main" id="{6664CD41-7189-F941-AB2D-08B6D79AF27C}"/>
              </a:ext>
            </a:extLst>
          </p:cNvPr>
          <p:cNvSpPr txBox="1"/>
          <p:nvPr/>
        </p:nvSpPr>
        <p:spPr>
          <a:xfrm>
            <a:off x="3057525" y="16579"/>
            <a:ext cx="3654270" cy="630942"/>
          </a:xfrm>
          <a:prstGeom prst="rect">
            <a:avLst/>
          </a:prstGeom>
          <a:noFill/>
        </p:spPr>
        <p:txBody>
          <a:bodyPr wrap="none" rtlCol="0">
            <a:spAutoFit/>
          </a:bodyPr>
          <a:lstStyle/>
          <a:p>
            <a:r>
              <a:rPr lang="ru-RU" sz="3500" dirty="0"/>
              <a:t>ОТЗЫВЫ</a:t>
            </a:r>
            <a:r>
              <a:rPr lang="en-US" sz="3500" dirty="0"/>
              <a:t> </a:t>
            </a:r>
            <a:r>
              <a:rPr lang="ru-RU" sz="3500" dirty="0"/>
              <a:t>/ </a:t>
            </a:r>
            <a:r>
              <a:rPr lang="en-US" sz="3500" dirty="0"/>
              <a:t>REVIEW</a:t>
            </a:r>
            <a:endParaRPr lang="ru-RU" sz="3500" dirty="0"/>
          </a:p>
        </p:txBody>
      </p:sp>
      <p:sp>
        <p:nvSpPr>
          <p:cNvPr id="6" name="TextBox 5">
            <a:extLst>
              <a:ext uri="{FF2B5EF4-FFF2-40B4-BE49-F238E27FC236}">
                <a16:creationId xmlns:a16="http://schemas.microsoft.com/office/drawing/2014/main" id="{A134B62A-9C3D-0341-BA3F-6385FD8CC8ED}"/>
              </a:ext>
            </a:extLst>
          </p:cNvPr>
          <p:cNvSpPr txBox="1"/>
          <p:nvPr/>
        </p:nvSpPr>
        <p:spPr>
          <a:xfrm>
            <a:off x="99661" y="892701"/>
            <a:ext cx="8543924" cy="5401479"/>
          </a:xfrm>
          <a:prstGeom prst="rect">
            <a:avLst/>
          </a:prstGeom>
          <a:noFill/>
        </p:spPr>
        <p:txBody>
          <a:bodyPr wrap="square" rtlCol="0">
            <a:spAutoFit/>
          </a:bodyPr>
          <a:lstStyle/>
          <a:p>
            <a:r>
              <a:rPr lang="en" sz="1500" dirty="0"/>
              <a:t>Hi everybody! My name is Kamila, and in July 2021 I went to Bosnia and Herzegovina for an internship. I was a pioneer in our university from IFMSA, it was very interesting and scary at the same time, but as soon as I got to Banja Luka, the city where I was doing my internship, all the fears were dispelled.</a:t>
            </a:r>
          </a:p>
          <a:p>
            <a:r>
              <a:rPr lang="en" sz="1500" dirty="0"/>
              <a:t>Next, I will start in order. Each student had his own contact person. This is a person who could help you with any question at any time. They were very friendly and open, helped us a lot to get into the swing</a:t>
            </a:r>
            <a:r>
              <a:rPr lang="en" sz="1500" i="1" dirty="0"/>
              <a:t> </a:t>
            </a:r>
            <a:r>
              <a:rPr lang="en" sz="1500" dirty="0"/>
              <a:t>of things, and also arranged a social program for us. We were placed in a comfortable residence hall, the hospital was a 15-minute bus ride away. It was very new and the staff treated us well. I was in the department of plastic and reconstructive </a:t>
            </a:r>
            <a:r>
              <a:rPr lang="en" sz="1500" dirty="0" err="1"/>
              <a:t>surgerywith</a:t>
            </a:r>
            <a:r>
              <a:rPr lang="en" sz="1500" dirty="0"/>
              <a:t> another student, and basically we watched various operations, during which the surgeons told us about its progress and if we had any questions, they answered them. Also, if we wished, we could visit other departments. There were 5 international students in total (2 from Russia, 2 from the Czech Republic and 1 from Romania), and it did not prevent us from spending this month perfectly! </a:t>
            </a:r>
            <a:r>
              <a:rPr lang="en" sz="1500" dirty="0" err="1"/>
              <a:t>Itwas</a:t>
            </a:r>
            <a:r>
              <a:rPr lang="en" sz="1500" dirty="0"/>
              <a:t> very bright! We were on Banja Luka tour, went to another city, visited hot springs and a swimming pool, played bowling and table tennis, rafted and rode bicycles. Every day we went somewhere and walked around the city a lot. Bosnia also has beautiful nature. It was unforgettable! And the most </a:t>
            </a:r>
            <a:r>
              <a:rPr lang="en" sz="1500" dirty="0" err="1"/>
              <a:t>wonderfulthing</a:t>
            </a:r>
            <a:r>
              <a:rPr lang="en" sz="1500" dirty="0"/>
              <a:t> about this internship is the opportunity to get acquainted with a lot of people from different countries. It was very interested to learn about the differences and similarities in our cultures, many of our stereotypes were broken down, and we really got closer in one month. And now I'd like to visit even more countries in the future. And another huge plus in international internships is the improvement of the English, whether you want it or not, but in a month you will overcome any language barrier.</a:t>
            </a:r>
          </a:p>
          <a:p>
            <a:r>
              <a:rPr lang="en" sz="1500" dirty="0"/>
              <a:t>By way of conclusion, I wish to say that this internship gave me a lot, I met new people, new cultures and traditions, improved both the English language and communication skills, saw new beautiful places and I will be happy to go again. It really was an eventful month, and I advise everyone to try an international internship at least once!</a:t>
            </a:r>
          </a:p>
        </p:txBody>
      </p:sp>
    </p:spTree>
    <p:extLst>
      <p:ext uri="{BB962C8B-B14F-4D97-AF65-F5344CB8AC3E}">
        <p14:creationId xmlns:p14="http://schemas.microsoft.com/office/powerpoint/2010/main" val="61976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64434C-A823-3242-97CC-FCCB64948A0D}"/>
              </a:ext>
            </a:extLst>
          </p:cNvPr>
          <p:cNvSpPr>
            <a:spLocks noGrp="1"/>
          </p:cNvSpPr>
          <p:nvPr>
            <p:ph type="title"/>
          </p:nvPr>
        </p:nvSpPr>
        <p:spPr/>
        <p:txBody>
          <a:bodyPr/>
          <a:lstStyle/>
          <a:p>
            <a:endParaRPr lang="ru-RU"/>
          </a:p>
        </p:txBody>
      </p:sp>
      <p:pic>
        <p:nvPicPr>
          <p:cNvPr id="4" name="Объект 6">
            <a:extLst>
              <a:ext uri="{FF2B5EF4-FFF2-40B4-BE49-F238E27FC236}">
                <a16:creationId xmlns:a16="http://schemas.microsoft.com/office/drawing/2014/main" id="{8ADA45F1-0B40-5849-820D-FAF0E8C95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Объект 5">
            <a:extLst>
              <a:ext uri="{FF2B5EF4-FFF2-40B4-BE49-F238E27FC236}">
                <a16:creationId xmlns:a16="http://schemas.microsoft.com/office/drawing/2014/main" id="{9D87D301-1B0D-AE48-BCF2-4F0BCA66D17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6325" y="122237"/>
            <a:ext cx="3680222" cy="4906963"/>
          </a:xfrm>
        </p:spPr>
      </p:pic>
      <p:pic>
        <p:nvPicPr>
          <p:cNvPr id="8" name="Рисунок 7">
            <a:extLst>
              <a:ext uri="{FF2B5EF4-FFF2-40B4-BE49-F238E27FC236}">
                <a16:creationId xmlns:a16="http://schemas.microsoft.com/office/drawing/2014/main" id="{EB82F3B1-C82C-B049-9DEF-820CCE86EF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549550" y="2251472"/>
            <a:ext cx="5229225" cy="3921919"/>
          </a:xfrm>
          <a:prstGeom prst="rect">
            <a:avLst/>
          </a:prstGeom>
        </p:spPr>
      </p:pic>
    </p:spTree>
    <p:extLst>
      <p:ext uri="{BB962C8B-B14F-4D97-AF65-F5344CB8AC3E}">
        <p14:creationId xmlns:p14="http://schemas.microsoft.com/office/powerpoint/2010/main" val="101185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394245-E47F-2A40-94EC-B98748FBEDC3}"/>
              </a:ext>
            </a:extLst>
          </p:cNvPr>
          <p:cNvSpPr>
            <a:spLocks noGrp="1"/>
          </p:cNvSpPr>
          <p:nvPr>
            <p:ph type="title"/>
          </p:nvPr>
        </p:nvSpPr>
        <p:spPr/>
        <p:txBody>
          <a:bodyPr/>
          <a:lstStyle/>
          <a:p>
            <a:endParaRPr lang="ru-RU"/>
          </a:p>
        </p:txBody>
      </p:sp>
      <p:pic>
        <p:nvPicPr>
          <p:cNvPr id="4" name="Объект 6">
            <a:extLst>
              <a:ext uri="{FF2B5EF4-FFF2-40B4-BE49-F238E27FC236}">
                <a16:creationId xmlns:a16="http://schemas.microsoft.com/office/drawing/2014/main" id="{EFA1C50B-2545-AE45-95EE-D7A01C53D2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Объект 5">
            <a:extLst>
              <a:ext uri="{FF2B5EF4-FFF2-40B4-BE49-F238E27FC236}">
                <a16:creationId xmlns:a16="http://schemas.microsoft.com/office/drawing/2014/main" id="{F1F59D54-86C1-D74D-8D6F-5629893D5D9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838200" y="738584"/>
            <a:ext cx="7162072" cy="5380832"/>
          </a:xfrm>
        </p:spPr>
      </p:pic>
    </p:spTree>
    <p:extLst>
      <p:ext uri="{BB962C8B-B14F-4D97-AF65-F5344CB8AC3E}">
        <p14:creationId xmlns:p14="http://schemas.microsoft.com/office/powerpoint/2010/main" val="238785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F92116-5C5E-5147-BED7-A419D294E479}"/>
              </a:ext>
            </a:extLst>
          </p:cNvPr>
          <p:cNvSpPr>
            <a:spLocks noGrp="1"/>
          </p:cNvSpPr>
          <p:nvPr>
            <p:ph type="title"/>
          </p:nvPr>
        </p:nvSpPr>
        <p:spPr/>
        <p:txBody>
          <a:bodyPr/>
          <a:lstStyle/>
          <a:p>
            <a:endParaRPr lang="ru-RU"/>
          </a:p>
        </p:txBody>
      </p:sp>
      <p:pic>
        <p:nvPicPr>
          <p:cNvPr id="4" name="Объект 6">
            <a:extLst>
              <a:ext uri="{FF2B5EF4-FFF2-40B4-BE49-F238E27FC236}">
                <a16:creationId xmlns:a16="http://schemas.microsoft.com/office/drawing/2014/main" id="{FCC2EE79-9F69-F44E-8277-FE7FA84EAC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Объект 5">
            <a:extLst>
              <a:ext uri="{FF2B5EF4-FFF2-40B4-BE49-F238E27FC236}">
                <a16:creationId xmlns:a16="http://schemas.microsoft.com/office/drawing/2014/main" id="{E374E434-D2E7-DD45-B390-4EB6440DA0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748" y="168275"/>
            <a:ext cx="3685503" cy="4903788"/>
          </a:xfrm>
        </p:spPr>
      </p:pic>
      <p:pic>
        <p:nvPicPr>
          <p:cNvPr id="8" name="Рисунок 7">
            <a:extLst>
              <a:ext uri="{FF2B5EF4-FFF2-40B4-BE49-F238E27FC236}">
                <a16:creationId xmlns:a16="http://schemas.microsoft.com/office/drawing/2014/main" id="{856509A6-C01D-D64E-8052-3C9719DA2D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999" y="467874"/>
            <a:ext cx="4518751" cy="6025001"/>
          </a:xfrm>
          <a:prstGeom prst="rect">
            <a:avLst/>
          </a:prstGeom>
        </p:spPr>
      </p:pic>
    </p:spTree>
    <p:extLst>
      <p:ext uri="{BB962C8B-B14F-4D97-AF65-F5344CB8AC3E}">
        <p14:creationId xmlns:p14="http://schemas.microsoft.com/office/powerpoint/2010/main" val="21508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Дата 7"/>
          <p:cNvSpPr>
            <a:spLocks noGrp="1"/>
          </p:cNvSpPr>
          <p:nvPr>
            <p:ph type="dt" sz="half" idx="10"/>
          </p:nvPr>
        </p:nvSpPr>
        <p:spPr>
          <a:xfrm>
            <a:off x="10691884" y="6397293"/>
            <a:ext cx="2743200" cy="365125"/>
          </a:xfrm>
        </p:spPr>
        <p:txBody>
          <a:bodyPr/>
          <a:lstStyle/>
          <a:p>
            <a:r>
              <a:rPr lang="en-US" sz="1600" b="1" dirty="0">
                <a:solidFill>
                  <a:schemeClr val="bg1"/>
                </a:solidFill>
                <a:latin typeface="Times New Roman" panose="02020603050405020304" pitchFamily="18" charset="0"/>
                <a:cs typeface="Times New Roman" panose="02020603050405020304" pitchFamily="18" charset="0"/>
              </a:rPr>
              <a:t>13</a:t>
            </a:r>
            <a:r>
              <a:rPr lang="ru-RU" sz="1600" b="1" dirty="0">
                <a:solidFill>
                  <a:schemeClr val="bg1"/>
                </a:solidFill>
                <a:latin typeface="Times New Roman" panose="02020603050405020304" pitchFamily="18" charset="0"/>
                <a:cs typeface="Times New Roman" panose="02020603050405020304" pitchFamily="18" charset="0"/>
              </a:rPr>
              <a:t>.</a:t>
            </a:r>
            <a:r>
              <a:rPr lang="en-US" sz="1600" b="1" dirty="0">
                <a:solidFill>
                  <a:schemeClr val="bg1"/>
                </a:solidFill>
                <a:latin typeface="Times New Roman" panose="02020603050405020304" pitchFamily="18" charset="0"/>
                <a:cs typeface="Times New Roman" panose="02020603050405020304" pitchFamily="18" charset="0"/>
              </a:rPr>
              <a:t>10.</a:t>
            </a:r>
            <a:r>
              <a:rPr lang="ru-RU" sz="1600" b="1" dirty="0">
                <a:solidFill>
                  <a:schemeClr val="bg1"/>
                </a:solidFill>
                <a:latin typeface="Times New Roman" panose="02020603050405020304" pitchFamily="18" charset="0"/>
                <a:cs typeface="Times New Roman" panose="02020603050405020304" pitchFamily="18" charset="0"/>
              </a:rPr>
              <a:t>20</a:t>
            </a:r>
            <a:r>
              <a:rPr lang="en-US" sz="1600" b="1" dirty="0">
                <a:solidFill>
                  <a:schemeClr val="bg1"/>
                </a:solidFill>
                <a:latin typeface="Times New Roman" panose="02020603050405020304" pitchFamily="18" charset="0"/>
                <a:cs typeface="Times New Roman" panose="02020603050405020304" pitchFamily="18" charset="0"/>
              </a:rPr>
              <a:t>21</a:t>
            </a:r>
            <a:endParaRPr lang="ru-RU" sz="1600" b="1" dirty="0">
              <a:solidFill>
                <a:schemeClr val="bg1"/>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25" y="58074"/>
            <a:ext cx="5804848" cy="3265227"/>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055" y="3370144"/>
            <a:ext cx="4982058" cy="3441013"/>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0167" y="1690687"/>
            <a:ext cx="5652733" cy="3768488"/>
          </a:xfrm>
          <a:prstGeom prst="rect">
            <a:avLst/>
          </a:prstGeom>
        </p:spPr>
      </p:pic>
    </p:spTree>
    <p:extLst>
      <p:ext uri="{BB962C8B-B14F-4D97-AF65-F5344CB8AC3E}">
        <p14:creationId xmlns:p14="http://schemas.microsoft.com/office/powerpoint/2010/main" val="1273053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Дата 7"/>
          <p:cNvSpPr>
            <a:spLocks noGrp="1"/>
          </p:cNvSpPr>
          <p:nvPr>
            <p:ph type="dt" sz="half" idx="10"/>
          </p:nvPr>
        </p:nvSpPr>
        <p:spPr>
          <a:xfrm>
            <a:off x="10691884" y="6397293"/>
            <a:ext cx="2743200" cy="365125"/>
          </a:xfrm>
        </p:spPr>
        <p:txBody>
          <a:bodyPr/>
          <a:lstStyle/>
          <a:p>
            <a:r>
              <a:rPr lang="ru-RU" sz="1600" b="1" dirty="0">
                <a:solidFill>
                  <a:schemeClr val="bg1"/>
                </a:solidFill>
                <a:latin typeface="Times New Roman" panose="02020603050405020304" pitchFamily="18" charset="0"/>
                <a:cs typeface="Times New Roman" panose="02020603050405020304" pitchFamily="18" charset="0"/>
              </a:rPr>
              <a:t>07.10.2019</a:t>
            </a:r>
          </a:p>
        </p:txBody>
      </p:sp>
      <p:pic>
        <p:nvPicPr>
          <p:cNvPr id="6" name="Рисунок 5">
            <a:extLst>
              <a:ext uri="{FF2B5EF4-FFF2-40B4-BE49-F238E27FC236}">
                <a16:creationId xmlns:a16="http://schemas.microsoft.com/office/drawing/2014/main" id="{156BAE39-204C-5B40-80A2-5AED8F30F202}"/>
              </a:ext>
            </a:extLst>
          </p:cNvPr>
          <p:cNvPicPr>
            <a:picLocks noChangeAspect="1"/>
          </p:cNvPicPr>
          <p:nvPr/>
        </p:nvPicPr>
        <p:blipFill>
          <a:blip r:embed="rId3"/>
          <a:stretch>
            <a:fillRect/>
          </a:stretch>
        </p:blipFill>
        <p:spPr>
          <a:xfrm>
            <a:off x="2434431" y="365125"/>
            <a:ext cx="7323138" cy="3146426"/>
          </a:xfrm>
          <a:prstGeom prst="rect">
            <a:avLst/>
          </a:prstGeom>
        </p:spPr>
      </p:pic>
      <p:sp>
        <p:nvSpPr>
          <p:cNvPr id="9" name="TextBox 8">
            <a:extLst>
              <a:ext uri="{FF2B5EF4-FFF2-40B4-BE49-F238E27FC236}">
                <a16:creationId xmlns:a16="http://schemas.microsoft.com/office/drawing/2014/main" id="{E250718E-7949-A349-A99D-30D43ECEBC80}"/>
              </a:ext>
            </a:extLst>
          </p:cNvPr>
          <p:cNvSpPr txBox="1"/>
          <p:nvPr/>
        </p:nvSpPr>
        <p:spPr>
          <a:xfrm>
            <a:off x="2643189" y="3511551"/>
            <a:ext cx="7486649" cy="861774"/>
          </a:xfrm>
          <a:prstGeom prst="rect">
            <a:avLst/>
          </a:prstGeom>
          <a:noFill/>
        </p:spPr>
        <p:txBody>
          <a:bodyPr wrap="square" rtlCol="0">
            <a:spAutoFit/>
          </a:bodyPr>
          <a:lstStyle/>
          <a:p>
            <a:r>
              <a:rPr lang="en-US" sz="5000" dirty="0"/>
              <a:t>C</a:t>
            </a:r>
            <a:r>
              <a:rPr lang="ru-RU" sz="5000" dirty="0"/>
              <a:t>ПАСИБО ЗА ВНИМАНИЕ!</a:t>
            </a:r>
          </a:p>
        </p:txBody>
      </p:sp>
    </p:spTree>
    <p:extLst>
      <p:ext uri="{BB962C8B-B14F-4D97-AF65-F5344CB8AC3E}">
        <p14:creationId xmlns:p14="http://schemas.microsoft.com/office/powerpoint/2010/main" val="168614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Дата 7"/>
          <p:cNvSpPr>
            <a:spLocks noGrp="1"/>
          </p:cNvSpPr>
          <p:nvPr>
            <p:ph type="dt" sz="half" idx="10"/>
          </p:nvPr>
        </p:nvSpPr>
        <p:spPr>
          <a:xfrm>
            <a:off x="10691884" y="6397293"/>
            <a:ext cx="2743200" cy="365125"/>
          </a:xfrm>
        </p:spPr>
        <p:txBody>
          <a:bodyPr/>
          <a:lstStyle/>
          <a:p>
            <a:r>
              <a:rPr lang="ru-RU" sz="1600" b="1" dirty="0">
                <a:solidFill>
                  <a:schemeClr val="bg1"/>
                </a:solidFill>
                <a:latin typeface="Times New Roman" panose="02020603050405020304" pitchFamily="18" charset="0"/>
                <a:cs typeface="Times New Roman" panose="02020603050405020304" pitchFamily="18" charset="0"/>
              </a:rPr>
              <a:t>07.10.2019</a:t>
            </a:r>
          </a:p>
        </p:txBody>
      </p:sp>
      <p:sp>
        <p:nvSpPr>
          <p:cNvPr id="10" name="TextBox 9"/>
          <p:cNvSpPr txBox="1"/>
          <p:nvPr/>
        </p:nvSpPr>
        <p:spPr>
          <a:xfrm>
            <a:off x="372955" y="1330017"/>
            <a:ext cx="4858603" cy="3693319"/>
          </a:xfrm>
          <a:prstGeom prst="rect">
            <a:avLst/>
          </a:prstGeom>
          <a:noFill/>
        </p:spPr>
        <p:txBody>
          <a:bodyPr wrap="square" rtlCol="0">
            <a:spAutoFit/>
          </a:bodyPr>
          <a:lstStyle/>
          <a:p>
            <a:r>
              <a:rPr lang="en-US" sz="2400" b="1" dirty="0"/>
              <a:t>International Federation of Medical Student`s Associations</a:t>
            </a:r>
            <a:r>
              <a:rPr lang="ru-RU" sz="2400" b="1" dirty="0"/>
              <a:t> - </a:t>
            </a:r>
            <a:r>
              <a:rPr lang="en-US" sz="2400" dirty="0" err="1"/>
              <a:t>Международная</a:t>
            </a:r>
            <a:r>
              <a:rPr lang="en-US" sz="2400" dirty="0"/>
              <a:t> </a:t>
            </a:r>
            <a:r>
              <a:rPr lang="ru-RU" sz="2400" dirty="0" err="1"/>
              <a:t>ф</a:t>
            </a:r>
            <a:r>
              <a:rPr lang="en-US" sz="2400" dirty="0" err="1"/>
              <a:t>едерация</a:t>
            </a:r>
            <a:r>
              <a:rPr lang="en-US" sz="2400" dirty="0"/>
              <a:t> </a:t>
            </a:r>
            <a:r>
              <a:rPr lang="ru-RU" sz="2400" dirty="0" err="1"/>
              <a:t>а</a:t>
            </a:r>
            <a:r>
              <a:rPr lang="en-US" sz="2400" dirty="0" err="1"/>
              <a:t>ссоциаций</a:t>
            </a:r>
            <a:r>
              <a:rPr lang="en-US" sz="2400" dirty="0"/>
              <a:t> </a:t>
            </a:r>
            <a:r>
              <a:rPr lang="ru-RU" sz="2400" dirty="0" err="1"/>
              <a:t>с</a:t>
            </a:r>
            <a:r>
              <a:rPr lang="en-US" sz="2400" dirty="0" err="1"/>
              <a:t>тудентов</a:t>
            </a:r>
            <a:r>
              <a:rPr lang="en-US" sz="2400" dirty="0"/>
              <a:t> </a:t>
            </a:r>
            <a:r>
              <a:rPr lang="ru-RU" sz="2400" dirty="0"/>
              <a:t>м</a:t>
            </a:r>
            <a:r>
              <a:rPr lang="en-US" sz="2400" dirty="0" err="1"/>
              <a:t>едиков</a:t>
            </a:r>
            <a:r>
              <a:rPr lang="ru-RU" sz="2400" dirty="0"/>
              <a:t>.</a:t>
            </a:r>
          </a:p>
          <a:p>
            <a:endParaRPr lang="ru-RU" sz="2400" dirty="0"/>
          </a:p>
          <a:p>
            <a:r>
              <a:rPr lang="en-US" sz="2400" dirty="0"/>
              <a:t>IFMSA </a:t>
            </a:r>
            <a:r>
              <a:rPr lang="ru-RU" sz="2400" dirty="0"/>
              <a:t>объединяет людей для обмена, обсуждения и инициирования проектов по созданию более здорового мира. </a:t>
            </a:r>
          </a:p>
          <a:p>
            <a:endParaRPr lang="ru-RU" dirty="0"/>
          </a:p>
        </p:txBody>
      </p:sp>
      <p:sp>
        <p:nvSpPr>
          <p:cNvPr id="11" name="TextBox 10"/>
          <p:cNvSpPr txBox="1"/>
          <p:nvPr/>
        </p:nvSpPr>
        <p:spPr>
          <a:xfrm>
            <a:off x="1189061" y="365125"/>
            <a:ext cx="7055893" cy="707886"/>
          </a:xfrm>
          <a:prstGeom prst="rect">
            <a:avLst/>
          </a:prstGeom>
          <a:noFill/>
        </p:spPr>
        <p:txBody>
          <a:bodyPr wrap="square" rtlCol="0">
            <a:spAutoFit/>
          </a:bodyPr>
          <a:lstStyle/>
          <a:p>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IFMSA</a:t>
            </a:r>
            <a:r>
              <a:rPr lang="ru-RU" sz="4000" b="1" dirty="0">
                <a:solidFill>
                  <a:schemeClr val="tx1">
                    <a:lumMod val="95000"/>
                    <a:lumOff val="5000"/>
                  </a:schemeClr>
                </a:solidFill>
                <a:latin typeface="Times New Roman" panose="02020603050405020304" pitchFamily="18" charset="0"/>
                <a:cs typeface="Times New Roman" panose="02020603050405020304" pitchFamily="18" charset="0"/>
              </a:rPr>
              <a:t> и её структура</a:t>
            </a:r>
          </a:p>
        </p:txBody>
      </p:sp>
      <p:grpSp>
        <p:nvGrpSpPr>
          <p:cNvPr id="18" name="Группа 17"/>
          <p:cNvGrpSpPr/>
          <p:nvPr/>
        </p:nvGrpSpPr>
        <p:grpSpPr>
          <a:xfrm>
            <a:off x="5245454" y="1690688"/>
            <a:ext cx="3570999" cy="2725088"/>
            <a:chOff x="2839007" y="3179928"/>
            <a:chExt cx="4421601" cy="3582490"/>
          </a:xfrm>
        </p:grpSpPr>
        <p:grpSp>
          <p:nvGrpSpPr>
            <p:cNvPr id="15" name="Группа 14"/>
            <p:cNvGrpSpPr/>
            <p:nvPr/>
          </p:nvGrpSpPr>
          <p:grpSpPr>
            <a:xfrm>
              <a:off x="2839007" y="3179928"/>
              <a:ext cx="4421601" cy="3582490"/>
              <a:chOff x="2115676" y="751396"/>
              <a:chExt cx="5983133" cy="5539072"/>
            </a:xfrm>
          </p:grpSpPr>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676" y="751396"/>
                <a:ext cx="5983133" cy="5539072"/>
              </a:xfrm>
              <a:prstGeom prst="rect">
                <a:avLst/>
              </a:prstGeom>
            </p:spPr>
          </p:pic>
          <p:sp>
            <p:nvSpPr>
              <p:cNvPr id="14" name="Прямоугольник 13"/>
              <p:cNvSpPr/>
              <p:nvPr/>
            </p:nvSpPr>
            <p:spPr>
              <a:xfrm>
                <a:off x="3234519" y="3084394"/>
                <a:ext cx="661917" cy="3446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Прямоугольник 12"/>
            <p:cNvSpPr/>
            <p:nvPr/>
          </p:nvSpPr>
          <p:spPr>
            <a:xfrm>
              <a:off x="3421949" y="4451155"/>
              <a:ext cx="976953" cy="698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2E3E62"/>
                  </a:solidFill>
                </a:rPr>
                <a:t>133</a:t>
              </a:r>
            </a:p>
          </p:txBody>
        </p:sp>
      </p:grpSp>
      <p:sp>
        <p:nvSpPr>
          <p:cNvPr id="16" name="TextBox 15">
            <a:extLst>
              <a:ext uri="{FF2B5EF4-FFF2-40B4-BE49-F238E27FC236}">
                <a16:creationId xmlns:a16="http://schemas.microsoft.com/office/drawing/2014/main" id="{5B8354FA-4C58-9E49-9F09-FD5A882C87BC}"/>
              </a:ext>
            </a:extLst>
          </p:cNvPr>
          <p:cNvSpPr txBox="1"/>
          <p:nvPr/>
        </p:nvSpPr>
        <p:spPr>
          <a:xfrm>
            <a:off x="1732413" y="5002675"/>
            <a:ext cx="6722268" cy="1477328"/>
          </a:xfrm>
          <a:prstGeom prst="rect">
            <a:avLst/>
          </a:prstGeom>
          <a:noFill/>
        </p:spPr>
        <p:txBody>
          <a:bodyPr wrap="square">
            <a:spAutoFit/>
          </a:bodyPr>
          <a:lstStyle/>
          <a:p>
            <a:r>
              <a:rPr lang="ru-RU" b="1" dirty="0" err="1"/>
              <a:t>The</a:t>
            </a:r>
            <a:r>
              <a:rPr lang="ru-RU" b="1" dirty="0"/>
              <a:t> </a:t>
            </a:r>
            <a:r>
              <a:rPr lang="ru-RU" b="1" dirty="0" err="1"/>
              <a:t>International</a:t>
            </a:r>
            <a:r>
              <a:rPr lang="ru-RU" b="1" dirty="0"/>
              <a:t> </a:t>
            </a:r>
            <a:r>
              <a:rPr lang="ru-RU" b="1" dirty="0" err="1"/>
              <a:t>Federation</a:t>
            </a:r>
            <a:r>
              <a:rPr lang="ru-RU" b="1" dirty="0"/>
              <a:t> </a:t>
            </a:r>
            <a:r>
              <a:rPr lang="ru-RU" b="1" dirty="0" err="1"/>
              <a:t>of</a:t>
            </a:r>
            <a:r>
              <a:rPr lang="ru-RU" b="1" dirty="0"/>
              <a:t> </a:t>
            </a:r>
            <a:r>
              <a:rPr lang="ru-RU" b="1" dirty="0" err="1"/>
              <a:t>Medical</a:t>
            </a:r>
            <a:r>
              <a:rPr lang="ru-RU" b="1" dirty="0"/>
              <a:t> </a:t>
            </a:r>
            <a:r>
              <a:rPr lang="ru-RU" b="1" dirty="0" err="1"/>
              <a:t>Students</a:t>
            </a:r>
            <a:r>
              <a:rPr lang="ru-RU" b="1" dirty="0"/>
              <a:t> </a:t>
            </a:r>
            <a:r>
              <a:rPr lang="ru-RU" b="1" dirty="0" err="1"/>
              <a:t>Associations</a:t>
            </a:r>
            <a:r>
              <a:rPr lang="ru-RU" b="1" dirty="0"/>
              <a:t> (IFMSA), </a:t>
            </a:r>
            <a:r>
              <a:rPr lang="ru-RU" b="1" dirty="0" err="1"/>
              <a:t>founded</a:t>
            </a:r>
            <a:r>
              <a:rPr lang="ru-RU" b="1" dirty="0"/>
              <a:t> </a:t>
            </a:r>
            <a:r>
              <a:rPr lang="ru-RU" b="1" dirty="0" err="1"/>
              <a:t>in</a:t>
            </a:r>
            <a:r>
              <a:rPr lang="ru-RU" b="1" dirty="0"/>
              <a:t> 1951, </a:t>
            </a:r>
            <a:r>
              <a:rPr lang="ru-RU" b="1" dirty="0" err="1"/>
              <a:t>is</a:t>
            </a:r>
            <a:r>
              <a:rPr lang="ru-RU" b="1" dirty="0"/>
              <a:t> </a:t>
            </a:r>
            <a:r>
              <a:rPr lang="ru-RU" b="1" dirty="0" err="1"/>
              <a:t>one</a:t>
            </a:r>
            <a:r>
              <a:rPr lang="ru-RU" b="1" dirty="0"/>
              <a:t> </a:t>
            </a:r>
            <a:r>
              <a:rPr lang="ru-RU" b="1" dirty="0" err="1"/>
              <a:t>of</a:t>
            </a:r>
            <a:r>
              <a:rPr lang="ru-RU" b="1" dirty="0"/>
              <a:t> </a:t>
            </a:r>
            <a:r>
              <a:rPr lang="ru-RU" b="1" dirty="0" err="1"/>
              <a:t>the</a:t>
            </a:r>
            <a:r>
              <a:rPr lang="ru-RU" b="1" dirty="0"/>
              <a:t> </a:t>
            </a:r>
            <a:r>
              <a:rPr lang="ru-RU" b="1" dirty="0" err="1"/>
              <a:t>world's</a:t>
            </a:r>
            <a:r>
              <a:rPr lang="ru-RU" b="1" dirty="0"/>
              <a:t> </a:t>
            </a:r>
            <a:r>
              <a:rPr lang="ru-RU" b="1" dirty="0" err="1"/>
              <a:t>oldest</a:t>
            </a:r>
            <a:r>
              <a:rPr lang="ru-RU" b="1" dirty="0"/>
              <a:t> </a:t>
            </a:r>
            <a:r>
              <a:rPr lang="ru-RU" b="1" dirty="0" err="1"/>
              <a:t>and</a:t>
            </a:r>
            <a:r>
              <a:rPr lang="ru-RU" b="1" dirty="0"/>
              <a:t> </a:t>
            </a:r>
            <a:r>
              <a:rPr lang="ru-RU" b="1" dirty="0" err="1"/>
              <a:t>largest</a:t>
            </a:r>
            <a:r>
              <a:rPr lang="ru-RU" b="1" dirty="0"/>
              <a:t> </a:t>
            </a:r>
            <a:r>
              <a:rPr lang="ru-RU" b="1" dirty="0" err="1"/>
              <a:t>student-run</a:t>
            </a:r>
            <a:r>
              <a:rPr lang="ru-RU" b="1" dirty="0"/>
              <a:t> </a:t>
            </a:r>
            <a:r>
              <a:rPr lang="ru-RU" b="1" dirty="0" err="1"/>
              <a:t>organizations</a:t>
            </a:r>
            <a:r>
              <a:rPr lang="ru-RU" b="1" dirty="0"/>
              <a:t>. IFMSA </a:t>
            </a:r>
            <a:r>
              <a:rPr lang="ru-RU" b="1" dirty="0" err="1"/>
              <a:t>represents</a:t>
            </a:r>
            <a:r>
              <a:rPr lang="ru-RU" b="1" dirty="0"/>
              <a:t> </a:t>
            </a:r>
            <a:r>
              <a:rPr lang="ru-RU" b="1" dirty="0" err="1"/>
              <a:t>the</a:t>
            </a:r>
            <a:r>
              <a:rPr lang="ru-RU" b="1" dirty="0"/>
              <a:t> </a:t>
            </a:r>
            <a:r>
              <a:rPr lang="ru-RU" b="1" dirty="0" err="1"/>
              <a:t>opinions</a:t>
            </a:r>
            <a:r>
              <a:rPr lang="ru-RU" b="1" dirty="0"/>
              <a:t> </a:t>
            </a:r>
            <a:r>
              <a:rPr lang="ru-RU" b="1" dirty="0" err="1"/>
              <a:t>and</a:t>
            </a:r>
            <a:r>
              <a:rPr lang="ru-RU" b="1" dirty="0"/>
              <a:t> </a:t>
            </a:r>
            <a:r>
              <a:rPr lang="ru-RU" b="1" dirty="0" err="1"/>
              <a:t>ideas</a:t>
            </a:r>
            <a:r>
              <a:rPr lang="ru-RU" b="1" dirty="0"/>
              <a:t> </a:t>
            </a:r>
            <a:r>
              <a:rPr lang="ru-RU" b="1" dirty="0" err="1"/>
              <a:t>of</a:t>
            </a:r>
            <a:r>
              <a:rPr lang="ru-RU" b="1" dirty="0"/>
              <a:t> </a:t>
            </a:r>
            <a:r>
              <a:rPr lang="ru-RU" b="1" dirty="0" err="1"/>
              <a:t>future</a:t>
            </a:r>
            <a:r>
              <a:rPr lang="ru-RU" b="1" dirty="0"/>
              <a:t> </a:t>
            </a:r>
            <a:r>
              <a:rPr lang="ru-RU" b="1" dirty="0" err="1"/>
              <a:t>health</a:t>
            </a:r>
            <a:r>
              <a:rPr lang="ru-RU" b="1" dirty="0"/>
              <a:t> </a:t>
            </a:r>
            <a:r>
              <a:rPr lang="ru-RU" b="1" dirty="0" err="1"/>
              <a:t>professionals</a:t>
            </a:r>
            <a:r>
              <a:rPr lang="ru-RU" b="1" dirty="0"/>
              <a:t> </a:t>
            </a:r>
            <a:r>
              <a:rPr lang="ru-RU" b="1" dirty="0" err="1"/>
              <a:t>in</a:t>
            </a:r>
            <a:r>
              <a:rPr lang="ru-RU" b="1" dirty="0"/>
              <a:t> </a:t>
            </a:r>
            <a:r>
              <a:rPr lang="ru-RU" b="1" dirty="0" err="1"/>
              <a:t>the</a:t>
            </a:r>
            <a:r>
              <a:rPr lang="ru-RU" b="1" dirty="0"/>
              <a:t> </a:t>
            </a:r>
            <a:r>
              <a:rPr lang="ru-RU" b="1" dirty="0" err="1"/>
              <a:t>field</a:t>
            </a:r>
            <a:r>
              <a:rPr lang="ru-RU" b="1" dirty="0"/>
              <a:t> </a:t>
            </a:r>
            <a:r>
              <a:rPr lang="ru-RU" b="1" dirty="0" err="1"/>
              <a:t>of</a:t>
            </a:r>
            <a:r>
              <a:rPr lang="ru-RU" b="1" dirty="0"/>
              <a:t> </a:t>
            </a:r>
            <a:r>
              <a:rPr lang="ru-RU" b="1" dirty="0" err="1"/>
              <a:t>global</a:t>
            </a:r>
            <a:r>
              <a:rPr lang="ru-RU" b="1" dirty="0"/>
              <a:t> </a:t>
            </a:r>
            <a:r>
              <a:rPr lang="ru-RU" b="1" dirty="0" err="1"/>
              <a:t>health</a:t>
            </a:r>
            <a:r>
              <a:rPr lang="ru-RU" b="1" dirty="0"/>
              <a:t>, </a:t>
            </a:r>
            <a:r>
              <a:rPr lang="ru-RU" b="1" dirty="0" err="1"/>
              <a:t>and</a:t>
            </a:r>
            <a:r>
              <a:rPr lang="ru-RU" b="1" dirty="0"/>
              <a:t> </a:t>
            </a:r>
            <a:r>
              <a:rPr lang="ru-RU" b="1" dirty="0" err="1"/>
              <a:t>works</a:t>
            </a:r>
            <a:r>
              <a:rPr lang="ru-RU" b="1" dirty="0"/>
              <a:t> </a:t>
            </a:r>
            <a:r>
              <a:rPr lang="ru-RU" b="1" dirty="0" err="1"/>
              <a:t>in</a:t>
            </a:r>
            <a:r>
              <a:rPr lang="ru-RU" b="1" dirty="0"/>
              <a:t> </a:t>
            </a:r>
            <a:r>
              <a:rPr lang="ru-RU" b="1" dirty="0" err="1"/>
              <a:t>collaboration</a:t>
            </a:r>
            <a:r>
              <a:rPr lang="ru-RU" b="1" dirty="0"/>
              <a:t> </a:t>
            </a:r>
            <a:r>
              <a:rPr lang="ru-RU" b="1" dirty="0" err="1"/>
              <a:t>with</a:t>
            </a:r>
            <a:r>
              <a:rPr lang="ru-RU" b="1" dirty="0"/>
              <a:t> </a:t>
            </a:r>
            <a:r>
              <a:rPr lang="ru-RU" b="1" dirty="0" err="1"/>
              <a:t>external</a:t>
            </a:r>
            <a:r>
              <a:rPr lang="ru-RU" b="1" dirty="0"/>
              <a:t> </a:t>
            </a:r>
            <a:r>
              <a:rPr lang="ru-RU" b="1" dirty="0" err="1"/>
              <a:t>partners</a:t>
            </a:r>
            <a:endParaRPr lang="ru-RU" b="1" dirty="0"/>
          </a:p>
        </p:txBody>
      </p:sp>
    </p:spTree>
    <p:extLst>
      <p:ext uri="{BB962C8B-B14F-4D97-AF65-F5344CB8AC3E}">
        <p14:creationId xmlns:p14="http://schemas.microsoft.com/office/powerpoint/2010/main" val="106912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Дата 7"/>
          <p:cNvSpPr>
            <a:spLocks noGrp="1"/>
          </p:cNvSpPr>
          <p:nvPr>
            <p:ph type="dt" sz="half" idx="10"/>
          </p:nvPr>
        </p:nvSpPr>
        <p:spPr>
          <a:xfrm>
            <a:off x="10691884" y="6397293"/>
            <a:ext cx="2743200" cy="365125"/>
          </a:xfrm>
        </p:spPr>
        <p:txBody>
          <a:bodyPr/>
          <a:lstStyle/>
          <a:p>
            <a:r>
              <a:rPr lang="ru-RU" sz="1600" b="1" dirty="0">
                <a:solidFill>
                  <a:schemeClr val="bg1"/>
                </a:solidFill>
                <a:latin typeface="Times New Roman" panose="02020603050405020304" pitchFamily="18" charset="0"/>
                <a:cs typeface="Times New Roman" panose="02020603050405020304" pitchFamily="18" charset="0"/>
              </a:rPr>
              <a:t>07.10.2019</a:t>
            </a:r>
          </a:p>
        </p:txBody>
      </p:sp>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t="20924"/>
          <a:stretch/>
        </p:blipFill>
        <p:spPr>
          <a:xfrm>
            <a:off x="631603" y="1593989"/>
            <a:ext cx="7562493" cy="4479265"/>
          </a:xfrm>
          <a:prstGeom prst="rect">
            <a:avLst/>
          </a:prstGeom>
        </p:spPr>
      </p:pic>
      <p:sp>
        <p:nvSpPr>
          <p:cNvPr id="4" name="TextBox 3"/>
          <p:cNvSpPr txBox="1"/>
          <p:nvPr/>
        </p:nvSpPr>
        <p:spPr>
          <a:xfrm>
            <a:off x="1323832" y="455300"/>
            <a:ext cx="5527343" cy="707886"/>
          </a:xfrm>
          <a:prstGeom prst="rect">
            <a:avLst/>
          </a:prstGeom>
          <a:noFill/>
        </p:spPr>
        <p:txBody>
          <a:bodyPr wrap="square" rtlCol="0">
            <a:spAutoFit/>
          </a:bodyPr>
          <a:lstStyle/>
          <a:p>
            <a:r>
              <a:rPr lang="ru-RU" sz="4000" b="1" dirty="0">
                <a:latin typeface="Times New Roman" panose="02020603050405020304" pitchFamily="18" charset="0"/>
                <a:cs typeface="Times New Roman" panose="02020603050405020304" pitchFamily="18" charset="0"/>
              </a:rPr>
              <a:t>Комитеты </a:t>
            </a:r>
            <a:r>
              <a:rPr lang="en-US" sz="4000" b="1" dirty="0">
                <a:latin typeface="Times New Roman" panose="02020603050405020304" pitchFamily="18" charset="0"/>
                <a:cs typeface="Times New Roman" panose="02020603050405020304" pitchFamily="18" charset="0"/>
              </a:rPr>
              <a:t>IFMSA</a:t>
            </a:r>
            <a:r>
              <a:rPr lang="ru-RU"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1574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Дата 7"/>
          <p:cNvSpPr>
            <a:spLocks noGrp="1"/>
          </p:cNvSpPr>
          <p:nvPr>
            <p:ph type="dt" sz="half" idx="10"/>
          </p:nvPr>
        </p:nvSpPr>
        <p:spPr>
          <a:xfrm>
            <a:off x="10691884" y="6397293"/>
            <a:ext cx="2743200" cy="365125"/>
          </a:xfrm>
        </p:spPr>
        <p:txBody>
          <a:bodyPr/>
          <a:lstStyle/>
          <a:p>
            <a:r>
              <a:rPr lang="ru-RU" sz="1600" b="1" dirty="0">
                <a:solidFill>
                  <a:schemeClr val="bg1"/>
                </a:solidFill>
                <a:latin typeface="Times New Roman" panose="02020603050405020304" pitchFamily="18" charset="0"/>
                <a:cs typeface="Times New Roman" panose="02020603050405020304" pitchFamily="18" charset="0"/>
              </a:rPr>
              <a:t>07.10.2019</a:t>
            </a:r>
          </a:p>
        </p:txBody>
      </p:sp>
      <p:sp>
        <p:nvSpPr>
          <p:cNvPr id="3" name="TextBox 2"/>
          <p:cNvSpPr txBox="1"/>
          <p:nvPr/>
        </p:nvSpPr>
        <p:spPr>
          <a:xfrm>
            <a:off x="368489" y="337829"/>
            <a:ext cx="8256896" cy="1200329"/>
          </a:xfrm>
          <a:prstGeom prst="rect">
            <a:avLst/>
          </a:prstGeom>
          <a:noFill/>
        </p:spPr>
        <p:txBody>
          <a:bodyPr wrap="square" rtlCol="0">
            <a:spAutoFit/>
          </a:bodyPr>
          <a:lstStyle/>
          <a:p>
            <a:r>
              <a:rPr lang="ru-RU" sz="3600" b="1" dirty="0">
                <a:latin typeface="Times New Roman" panose="02020603050405020304" pitchFamily="18" charset="0"/>
                <a:cs typeface="Times New Roman" panose="02020603050405020304" pitchFamily="18" charset="0"/>
              </a:rPr>
              <a:t>Национальный Союз Студентов Медицины (НССМ)</a:t>
            </a:r>
            <a:endParaRPr lang="ru-RU" sz="3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478" y="787869"/>
            <a:ext cx="4282322" cy="1680404"/>
          </a:xfrm>
          <a:prstGeom prst="rect">
            <a:avLst/>
          </a:prstGeom>
        </p:spPr>
      </p:pic>
      <p:sp>
        <p:nvSpPr>
          <p:cNvPr id="5" name="TextBox 4"/>
          <p:cNvSpPr txBox="1"/>
          <p:nvPr/>
        </p:nvSpPr>
        <p:spPr>
          <a:xfrm>
            <a:off x="69438" y="1717984"/>
            <a:ext cx="9379362" cy="4893647"/>
          </a:xfrm>
          <a:prstGeom prst="rect">
            <a:avLst/>
          </a:prstGeom>
          <a:noFill/>
        </p:spPr>
        <p:txBody>
          <a:bodyPr wrap="square" rtlCol="0">
            <a:spAutoFit/>
          </a:bodyPr>
          <a:lstStyle/>
          <a:p>
            <a:r>
              <a:rPr lang="ru-RU" sz="2400" b="1" dirty="0"/>
              <a:t>Основные направления деятельности </a:t>
            </a:r>
          </a:p>
          <a:p>
            <a:r>
              <a:rPr lang="ru-RU" sz="2400" b="1" dirty="0"/>
              <a:t>НССМ совместно с </a:t>
            </a:r>
            <a:r>
              <a:rPr lang="en-US" sz="2400" b="1" dirty="0"/>
              <a:t>IFMSA</a:t>
            </a:r>
            <a:r>
              <a:rPr lang="ru-RU" sz="2400" b="1" dirty="0"/>
              <a:t>:</a:t>
            </a:r>
          </a:p>
          <a:p>
            <a:pPr marL="342900" lvl="0" indent="-342900">
              <a:buFont typeface="Arial" panose="020B0604020202020204" pitchFamily="34" charset="0"/>
              <a:buChar char="•"/>
            </a:pPr>
            <a:r>
              <a:rPr lang="ru-RU" sz="2400" dirty="0"/>
              <a:t>Международные Студенческие Обмены</a:t>
            </a:r>
          </a:p>
          <a:p>
            <a:pPr marL="342900" lvl="0" indent="-342900">
              <a:buFont typeface="Arial" panose="020B0604020202020204" pitchFamily="34" charset="0"/>
              <a:buChar char="•"/>
            </a:pPr>
            <a:r>
              <a:rPr lang="ru-RU" sz="2400" dirty="0"/>
              <a:t>Профессиональные обмены</a:t>
            </a:r>
          </a:p>
          <a:p>
            <a:pPr marL="342900" lvl="0" indent="-342900">
              <a:buFont typeface="Arial" panose="020B0604020202020204" pitchFamily="34" charset="0"/>
              <a:buChar char="•"/>
            </a:pPr>
            <a:r>
              <a:rPr lang="ru-RU" sz="2400" dirty="0"/>
              <a:t>Научно-исследовательские обмены</a:t>
            </a:r>
          </a:p>
          <a:p>
            <a:pPr marL="342900" lvl="0" indent="-342900">
              <a:buFont typeface="Arial" panose="020B0604020202020204" pitchFamily="34" charset="0"/>
              <a:buChar char="•"/>
            </a:pPr>
            <a:endParaRPr lang="ru-RU" sz="2400" dirty="0"/>
          </a:p>
          <a:p>
            <a:pPr lvl="0"/>
            <a:r>
              <a:rPr lang="ru-RU" sz="2400" dirty="0"/>
              <a:t>1-я группа: Москва, Санкт-Петербург (СЗГМУ), Санкт-Петербург (СПМУ), Санкт-Петербург (</a:t>
            </a:r>
            <a:r>
              <a:rPr lang="ru-RU" sz="2400" dirty="0" err="1"/>
              <a:t>СПбГМУ</a:t>
            </a:r>
            <a:r>
              <a:rPr lang="ru-RU" sz="2400" dirty="0"/>
              <a:t>);</a:t>
            </a:r>
          </a:p>
          <a:p>
            <a:pPr lvl="0"/>
            <a:r>
              <a:rPr lang="ru-RU" sz="2400" dirty="0"/>
              <a:t>2-я группа: Нижний Новгород, Архангельск, Челябинск, Екатеринбург, Курск, Омск, Пермь, Самара, Уфа, Рязань; </a:t>
            </a:r>
          </a:p>
          <a:p>
            <a:pPr lvl="0"/>
            <a:r>
              <a:rPr lang="ru-RU" sz="2400" dirty="0"/>
              <a:t>3-я группа: Ижевск, Ставрополь, Оренбург, Благовещенск, Волгоград, Киров, Саратов, Томск, Новосибирск, Сургут, Тамбов</a:t>
            </a:r>
          </a:p>
          <a:p>
            <a:endParaRPr lang="ru-RU" sz="2400" dirty="0"/>
          </a:p>
        </p:txBody>
      </p:sp>
    </p:spTree>
    <p:extLst>
      <p:ext uri="{BB962C8B-B14F-4D97-AF65-F5344CB8AC3E}">
        <p14:creationId xmlns:p14="http://schemas.microsoft.com/office/powerpoint/2010/main" val="265321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Дата 7"/>
          <p:cNvSpPr>
            <a:spLocks noGrp="1"/>
          </p:cNvSpPr>
          <p:nvPr>
            <p:ph type="dt" sz="half" idx="10"/>
          </p:nvPr>
        </p:nvSpPr>
        <p:spPr>
          <a:xfrm>
            <a:off x="10691884" y="6397293"/>
            <a:ext cx="2743200" cy="365125"/>
          </a:xfrm>
        </p:spPr>
        <p:txBody>
          <a:bodyPr/>
          <a:lstStyle/>
          <a:p>
            <a:r>
              <a:rPr lang="ru-RU" sz="1600" b="1" dirty="0">
                <a:solidFill>
                  <a:schemeClr val="bg1"/>
                </a:solidFill>
                <a:latin typeface="Times New Roman" panose="02020603050405020304" pitchFamily="18" charset="0"/>
                <a:cs typeface="Times New Roman" panose="02020603050405020304" pitchFamily="18" charset="0"/>
              </a:rPr>
              <a:t>07.10.2019</a:t>
            </a:r>
          </a:p>
        </p:txBody>
      </p:sp>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l="60470" t="12273" r="-480" b="44527"/>
          <a:stretch/>
        </p:blipFill>
        <p:spPr>
          <a:xfrm>
            <a:off x="3984576" y="1942519"/>
            <a:ext cx="1954323" cy="1580546"/>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918" y="1651037"/>
            <a:ext cx="2059675" cy="2059675"/>
          </a:xfrm>
          <a:prstGeom prst="rect">
            <a:avLst/>
          </a:prstGeom>
        </p:spPr>
      </p:pic>
      <p:sp>
        <p:nvSpPr>
          <p:cNvPr id="10" name="TextBox 9"/>
          <p:cNvSpPr txBox="1"/>
          <p:nvPr/>
        </p:nvSpPr>
        <p:spPr>
          <a:xfrm>
            <a:off x="7172751" y="2326931"/>
            <a:ext cx="2674961" cy="707886"/>
          </a:xfrm>
          <a:prstGeom prst="rect">
            <a:avLst/>
          </a:prstGeom>
          <a:noFill/>
        </p:spPr>
        <p:txBody>
          <a:bodyPr wrap="square" rtlCol="0">
            <a:spAutoFit/>
          </a:bodyPr>
          <a:lstStyle/>
          <a:p>
            <a:r>
              <a:rPr lang="ru-RU" sz="4000" b="1" dirty="0"/>
              <a:t>СТУДЕНТ</a:t>
            </a:r>
          </a:p>
        </p:txBody>
      </p:sp>
      <p:sp>
        <p:nvSpPr>
          <p:cNvPr id="11" name="Двойная стрелка влево/вправо 10"/>
          <p:cNvSpPr/>
          <p:nvPr/>
        </p:nvSpPr>
        <p:spPr>
          <a:xfrm>
            <a:off x="2684861" y="2548071"/>
            <a:ext cx="1122110" cy="376609"/>
          </a:xfrm>
          <a:prstGeom prst="leftRightArrow">
            <a:avLst/>
          </a:prstGeom>
          <a:solidFill>
            <a:srgbClr val="2E48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Двойная стрелка влево/вправо 11"/>
          <p:cNvSpPr/>
          <p:nvPr/>
        </p:nvSpPr>
        <p:spPr>
          <a:xfrm>
            <a:off x="5994770" y="2512395"/>
            <a:ext cx="1122110" cy="376609"/>
          </a:xfrm>
          <a:prstGeom prst="leftRightArrow">
            <a:avLst/>
          </a:prstGeom>
          <a:solidFill>
            <a:srgbClr val="2E48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2720376" y="3710711"/>
            <a:ext cx="4744949" cy="2246769"/>
          </a:xfrm>
          <a:prstGeom prst="rect">
            <a:avLst/>
          </a:prstGeom>
          <a:noFill/>
        </p:spPr>
        <p:txBody>
          <a:bodyPr wrap="square" rtlCol="0">
            <a:spAutoFit/>
          </a:bodyPr>
          <a:lstStyle/>
          <a:p>
            <a:pPr algn="ctr"/>
            <a:r>
              <a:rPr lang="ru-RU" sz="2000" b="1" dirty="0"/>
              <a:t>Полноправный член:</a:t>
            </a:r>
          </a:p>
          <a:p>
            <a:r>
              <a:rPr lang="ru-RU" sz="2000" dirty="0"/>
              <a:t>Международной Федерации Ассоциаций Студентов Медиков (IFMSA)</a:t>
            </a:r>
            <a:br>
              <a:rPr lang="ru-RU" sz="2000" dirty="0"/>
            </a:br>
            <a:r>
              <a:rPr lang="ru-RU" sz="2000" dirty="0"/>
              <a:t>Международной Ассоциации Студентов Стоматологов (IADS)</a:t>
            </a:r>
            <a:br>
              <a:rPr lang="ru-RU" sz="2000" dirty="0"/>
            </a:br>
            <a:r>
              <a:rPr lang="ru-RU" sz="2000" dirty="0"/>
              <a:t>Международной Ассоциации Студентов Фармацевтов (IPSF)</a:t>
            </a:r>
          </a:p>
        </p:txBody>
      </p:sp>
    </p:spTree>
    <p:extLst>
      <p:ext uri="{BB962C8B-B14F-4D97-AF65-F5344CB8AC3E}">
        <p14:creationId xmlns:p14="http://schemas.microsoft.com/office/powerpoint/2010/main" val="1483236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Дата 7"/>
          <p:cNvSpPr>
            <a:spLocks noGrp="1"/>
          </p:cNvSpPr>
          <p:nvPr>
            <p:ph type="dt" sz="half" idx="10"/>
          </p:nvPr>
        </p:nvSpPr>
        <p:spPr>
          <a:xfrm>
            <a:off x="10691884" y="6397293"/>
            <a:ext cx="2743200" cy="365125"/>
          </a:xfrm>
        </p:spPr>
        <p:txBody>
          <a:bodyPr/>
          <a:lstStyle/>
          <a:p>
            <a:r>
              <a:rPr lang="ru-RU" sz="1600" b="1" dirty="0">
                <a:solidFill>
                  <a:schemeClr val="bg1"/>
                </a:solidFill>
                <a:latin typeface="Times New Roman" panose="02020603050405020304" pitchFamily="18" charset="0"/>
                <a:cs typeface="Times New Roman" panose="02020603050405020304" pitchFamily="18" charset="0"/>
              </a:rPr>
              <a:t>07.10.2019</a:t>
            </a:r>
          </a:p>
        </p:txBody>
      </p:sp>
      <p:sp>
        <p:nvSpPr>
          <p:cNvPr id="3" name="TextBox 2"/>
          <p:cNvSpPr txBox="1"/>
          <p:nvPr/>
        </p:nvSpPr>
        <p:spPr>
          <a:xfrm>
            <a:off x="1637732" y="258465"/>
            <a:ext cx="4653886" cy="769441"/>
          </a:xfrm>
          <a:prstGeom prst="rect">
            <a:avLst/>
          </a:prstGeom>
          <a:noFill/>
        </p:spPr>
        <p:txBody>
          <a:bodyPr wrap="square" rtlCol="0">
            <a:spAutoFit/>
          </a:bodyPr>
          <a:lstStyle/>
          <a:p>
            <a:r>
              <a:rPr lang="ru-RU" sz="4400" b="1" dirty="0">
                <a:latin typeface="Times New Roman" panose="02020603050405020304" pitchFamily="18" charset="0"/>
                <a:cs typeface="Times New Roman" panose="02020603050405020304" pitchFamily="18" charset="0"/>
              </a:rPr>
              <a:t>Виды обменов: </a:t>
            </a:r>
          </a:p>
        </p:txBody>
      </p:sp>
      <p:sp>
        <p:nvSpPr>
          <p:cNvPr id="4" name="TextBox 3"/>
          <p:cNvSpPr txBox="1"/>
          <p:nvPr/>
        </p:nvSpPr>
        <p:spPr>
          <a:xfrm>
            <a:off x="232012" y="1286369"/>
            <a:ext cx="5268035" cy="5293757"/>
          </a:xfrm>
          <a:prstGeom prst="rect">
            <a:avLst/>
          </a:prstGeom>
          <a:noFill/>
        </p:spPr>
        <p:txBody>
          <a:bodyPr wrap="square" rtlCol="0">
            <a:spAutoFit/>
          </a:bodyPr>
          <a:lstStyle/>
          <a:p>
            <a:r>
              <a:rPr lang="ru-RU" sz="2800" b="1" dirty="0"/>
              <a:t>Профессиональные обмены(</a:t>
            </a:r>
            <a:r>
              <a:rPr lang="en-US" sz="2800" b="1" dirty="0"/>
              <a:t>Professional Exchange</a:t>
            </a:r>
            <a:r>
              <a:rPr lang="ru-RU" sz="2800" b="1" dirty="0"/>
              <a:t>)</a:t>
            </a:r>
          </a:p>
          <a:p>
            <a:endParaRPr lang="ru-RU" sz="2400" dirty="0"/>
          </a:p>
          <a:p>
            <a:pPr marL="342900" indent="-342900">
              <a:buFont typeface="Arial" panose="020B0604020202020204" pitchFamily="34" charset="0"/>
              <a:buChar char="•"/>
            </a:pPr>
            <a:r>
              <a:rPr lang="ru-RU" sz="2400" dirty="0" err="1"/>
              <a:t>Bilateral</a:t>
            </a:r>
            <a:r>
              <a:rPr lang="ru-RU" sz="2400" dirty="0"/>
              <a:t> (двусторонний) - подразумевает не только прохождение студентом практики за границей, но и его участие в приеме иностранного студента у себя в ВУЗе.</a:t>
            </a:r>
          </a:p>
          <a:p>
            <a:pPr marL="342900" indent="-342900">
              <a:buFont typeface="Arial" panose="020B0604020202020204" pitchFamily="34" charset="0"/>
              <a:buChar char="•"/>
            </a:pPr>
            <a:r>
              <a:rPr lang="ru-RU" sz="2400" dirty="0" err="1"/>
              <a:t>Unilateral</a:t>
            </a:r>
            <a:r>
              <a:rPr lang="ru-RU" sz="2400" dirty="0"/>
              <a:t> (односторонний) - Односторонний обмен не предусматривает прием  иностранного студента</a:t>
            </a:r>
          </a:p>
          <a:p>
            <a:endParaRPr lang="ru-RU" dirty="0"/>
          </a:p>
        </p:txBody>
      </p:sp>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l="8560" r="4925"/>
          <a:stretch/>
        </p:blipFill>
        <p:spPr>
          <a:xfrm>
            <a:off x="5308979" y="1043884"/>
            <a:ext cx="3862318" cy="2511188"/>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1217" y="3797557"/>
            <a:ext cx="3341213" cy="2505910"/>
          </a:xfrm>
          <a:prstGeom prst="rect">
            <a:avLst/>
          </a:prstGeom>
        </p:spPr>
      </p:pic>
    </p:spTree>
    <p:extLst>
      <p:ext uri="{BB962C8B-B14F-4D97-AF65-F5344CB8AC3E}">
        <p14:creationId xmlns:p14="http://schemas.microsoft.com/office/powerpoint/2010/main" val="20939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6">
            <a:extLst>
              <a:ext uri="{FF2B5EF4-FFF2-40B4-BE49-F238E27FC236}">
                <a16:creationId xmlns:a16="http://schemas.microsoft.com/office/drawing/2014/main" id="{61F0349E-1731-FC40-99F3-8FDD23A44C7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a:extLst>
              <a:ext uri="{FF2B5EF4-FFF2-40B4-BE49-F238E27FC236}">
                <a16:creationId xmlns:a16="http://schemas.microsoft.com/office/drawing/2014/main" id="{B8F6F95A-C675-1B47-B49D-7D4D0D5777C6}"/>
              </a:ext>
            </a:extLst>
          </p:cNvPr>
          <p:cNvSpPr txBox="1"/>
          <p:nvPr/>
        </p:nvSpPr>
        <p:spPr>
          <a:xfrm>
            <a:off x="328613" y="189651"/>
            <a:ext cx="7900987" cy="6555641"/>
          </a:xfrm>
          <a:prstGeom prst="rect">
            <a:avLst/>
          </a:prstGeom>
          <a:noFill/>
        </p:spPr>
        <p:txBody>
          <a:bodyPr wrap="square" rtlCol="0">
            <a:spAutoFit/>
          </a:bodyPr>
          <a:lstStyle/>
          <a:p>
            <a:r>
              <a:rPr lang="ru-RU" sz="3000" b="1" dirty="0"/>
              <a:t>ПРИМЕРНЫЙ СПИСОК ДОСТУПНЫХ СТРАН НА ЛЕТО 2022</a:t>
            </a:r>
            <a:r>
              <a:rPr lang="en-US" sz="3000" b="1" dirty="0"/>
              <a:t> / THE LIST OF COUNTRIES FOR SUMMER 2022</a:t>
            </a:r>
            <a:endParaRPr lang="ru-RU" sz="3000" b="1" dirty="0"/>
          </a:p>
          <a:p>
            <a:endParaRPr lang="ru-RU" sz="3000" dirty="0"/>
          </a:p>
          <a:p>
            <a:pPr marL="1257300" lvl="2" indent="-342900">
              <a:buFont typeface="Arial" panose="020B0604020202020204" pitchFamily="34" charset="0"/>
              <a:buChar char="•"/>
            </a:pPr>
            <a:r>
              <a:rPr lang="ru-RU" sz="2000" dirty="0"/>
              <a:t>БЕЛЬГИЯ</a:t>
            </a:r>
            <a:r>
              <a:rPr lang="en-US" sz="2000" dirty="0"/>
              <a:t>               </a:t>
            </a:r>
            <a:endParaRPr lang="ru-RU" sz="2000" dirty="0"/>
          </a:p>
          <a:p>
            <a:pPr marL="1257300" lvl="2" indent="-342900">
              <a:buFont typeface="Arial" panose="020B0604020202020204" pitchFamily="34" charset="0"/>
              <a:buChar char="•"/>
            </a:pPr>
            <a:r>
              <a:rPr lang="ru-RU" sz="2000" dirty="0"/>
              <a:t>ХОРВАТИЯ</a:t>
            </a:r>
          </a:p>
          <a:p>
            <a:pPr marL="1257300" lvl="2" indent="-342900">
              <a:buFont typeface="Arial" panose="020B0604020202020204" pitchFamily="34" charset="0"/>
              <a:buChar char="•"/>
            </a:pPr>
            <a:r>
              <a:rPr lang="ru-RU" sz="2000" dirty="0"/>
              <a:t>ПОРТУГАЛИЯ</a:t>
            </a:r>
          </a:p>
          <a:p>
            <a:pPr marL="1257300" lvl="2" indent="-342900">
              <a:buFont typeface="Arial" panose="020B0604020202020204" pitchFamily="34" charset="0"/>
              <a:buChar char="•"/>
            </a:pPr>
            <a:r>
              <a:rPr lang="ru-RU" sz="2000" dirty="0"/>
              <a:t>ЧЕХИЯ</a:t>
            </a:r>
          </a:p>
          <a:p>
            <a:pPr marL="1257300" lvl="2" indent="-342900">
              <a:buFont typeface="Arial" panose="020B0604020202020204" pitchFamily="34" charset="0"/>
              <a:buChar char="•"/>
            </a:pPr>
            <a:r>
              <a:rPr lang="ru-RU" sz="2000" dirty="0"/>
              <a:t>МАЛЬТА</a:t>
            </a:r>
          </a:p>
          <a:p>
            <a:pPr marL="1257300" lvl="2" indent="-342900">
              <a:buFont typeface="Arial" panose="020B0604020202020204" pitchFamily="34" charset="0"/>
              <a:buChar char="•"/>
            </a:pPr>
            <a:r>
              <a:rPr lang="ru-RU" sz="2000" dirty="0"/>
              <a:t>ЧЕРНОГОРИЯ</a:t>
            </a:r>
          </a:p>
          <a:p>
            <a:pPr marL="1257300" lvl="2" indent="-342900">
              <a:buFont typeface="Arial" panose="020B0604020202020204" pitchFamily="34" charset="0"/>
              <a:buChar char="•"/>
            </a:pPr>
            <a:r>
              <a:rPr lang="ru-RU" sz="2000" dirty="0"/>
              <a:t>ГРЕЦИЯ</a:t>
            </a:r>
          </a:p>
          <a:p>
            <a:pPr marL="1257300" lvl="2" indent="-342900">
              <a:buFont typeface="Arial" panose="020B0604020202020204" pitchFamily="34" charset="0"/>
              <a:buChar char="•"/>
            </a:pPr>
            <a:r>
              <a:rPr lang="ru-RU" sz="2000" dirty="0"/>
              <a:t>ИСПАНИЯ</a:t>
            </a:r>
          </a:p>
          <a:p>
            <a:pPr marL="1257300" lvl="2" indent="-342900">
              <a:buFont typeface="Arial" panose="020B0604020202020204" pitchFamily="34" charset="0"/>
              <a:buChar char="•"/>
            </a:pPr>
            <a:r>
              <a:rPr lang="ru-RU" sz="2000" dirty="0"/>
              <a:t>ГЕРМАНИЯ</a:t>
            </a:r>
          </a:p>
          <a:p>
            <a:pPr marL="1257300" lvl="2" indent="-342900">
              <a:buFont typeface="Arial" panose="020B0604020202020204" pitchFamily="34" charset="0"/>
              <a:buChar char="•"/>
            </a:pPr>
            <a:r>
              <a:rPr lang="ru-RU" sz="2000" dirty="0"/>
              <a:t>ФИНЛЯНДИЯ</a:t>
            </a:r>
          </a:p>
          <a:p>
            <a:pPr marL="1257300" lvl="2" indent="-342900">
              <a:buFont typeface="Arial" panose="020B0604020202020204" pitchFamily="34" charset="0"/>
              <a:buChar char="•"/>
            </a:pPr>
            <a:r>
              <a:rPr lang="ru-RU" sz="2000" dirty="0"/>
              <a:t>БОЛГАРИЯ</a:t>
            </a:r>
          </a:p>
          <a:p>
            <a:pPr marL="1257300" lvl="2" indent="-342900">
              <a:buFont typeface="Arial" panose="020B0604020202020204" pitchFamily="34" charset="0"/>
              <a:buChar char="•"/>
            </a:pPr>
            <a:r>
              <a:rPr lang="ru-RU" sz="2000" dirty="0"/>
              <a:t>ЛАТВИЯ</a:t>
            </a:r>
          </a:p>
          <a:p>
            <a:pPr marL="1257300" lvl="2" indent="-342900">
              <a:buFont typeface="Arial" panose="020B0604020202020204" pitchFamily="34" charset="0"/>
              <a:buChar char="•"/>
            </a:pPr>
            <a:r>
              <a:rPr lang="ru-RU" sz="2000" dirty="0"/>
              <a:t>ЧИЛИ</a:t>
            </a:r>
          </a:p>
          <a:p>
            <a:pPr marL="1257300" lvl="2" indent="-342900">
              <a:buFont typeface="Arial" panose="020B0604020202020204" pitchFamily="34" charset="0"/>
              <a:buChar char="•"/>
            </a:pPr>
            <a:r>
              <a:rPr lang="ru-RU" sz="2000" dirty="0"/>
              <a:t>БРАЗИЛИЯ</a:t>
            </a:r>
          </a:p>
          <a:p>
            <a:pPr marL="1257300" lvl="2" indent="-342900">
              <a:buFont typeface="Arial" panose="020B0604020202020204" pitchFamily="34" charset="0"/>
              <a:buChar char="•"/>
            </a:pPr>
            <a:r>
              <a:rPr lang="ru-RU" sz="2000" dirty="0"/>
              <a:t>РУМЫНИЯ</a:t>
            </a:r>
          </a:p>
        </p:txBody>
      </p:sp>
      <p:sp>
        <p:nvSpPr>
          <p:cNvPr id="6" name="TextBox 5">
            <a:extLst>
              <a:ext uri="{FF2B5EF4-FFF2-40B4-BE49-F238E27FC236}">
                <a16:creationId xmlns:a16="http://schemas.microsoft.com/office/drawing/2014/main" id="{D1C5B77E-7700-8743-B00A-73270A7E7061}"/>
              </a:ext>
            </a:extLst>
          </p:cNvPr>
          <p:cNvSpPr txBox="1"/>
          <p:nvPr/>
        </p:nvSpPr>
        <p:spPr>
          <a:xfrm>
            <a:off x="5343525" y="2171700"/>
            <a:ext cx="2078326" cy="4247317"/>
          </a:xfrm>
          <a:prstGeom prst="rect">
            <a:avLst/>
          </a:prstGeom>
          <a:noFill/>
        </p:spPr>
        <p:txBody>
          <a:bodyPr wrap="none" rtlCol="0">
            <a:spAutoFit/>
          </a:bodyPr>
          <a:lstStyle/>
          <a:p>
            <a:pPr marL="285750" indent="-285750">
              <a:buFont typeface="Arial" panose="020B0604020202020204" pitchFamily="34" charset="0"/>
              <a:buChar char="•"/>
            </a:pPr>
            <a:r>
              <a:rPr lang="en-US" dirty="0"/>
              <a:t>BELGIUM</a:t>
            </a:r>
          </a:p>
          <a:p>
            <a:pPr marL="285750" indent="-285750">
              <a:buFont typeface="Arial" panose="020B0604020202020204" pitchFamily="34" charset="0"/>
              <a:buChar char="•"/>
            </a:pPr>
            <a:r>
              <a:rPr lang="en-US" dirty="0"/>
              <a:t>CROATIA</a:t>
            </a:r>
          </a:p>
          <a:p>
            <a:pPr marL="285750" indent="-285750">
              <a:buFont typeface="Arial" panose="020B0604020202020204" pitchFamily="34" charset="0"/>
              <a:buChar char="•"/>
            </a:pPr>
            <a:r>
              <a:rPr lang="en-US" dirty="0"/>
              <a:t>PORTUGAL</a:t>
            </a:r>
          </a:p>
          <a:p>
            <a:pPr marL="285750" indent="-285750">
              <a:buFont typeface="Arial" panose="020B0604020202020204" pitchFamily="34" charset="0"/>
              <a:buChar char="•"/>
            </a:pPr>
            <a:r>
              <a:rPr lang="en-US" dirty="0"/>
              <a:t>CHECH REPUBLIC</a:t>
            </a:r>
          </a:p>
          <a:p>
            <a:pPr marL="285750" indent="-285750">
              <a:buFont typeface="Arial" panose="020B0604020202020204" pitchFamily="34" charset="0"/>
              <a:buChar char="•"/>
            </a:pPr>
            <a:r>
              <a:rPr lang="en-US" dirty="0"/>
              <a:t>MALTA</a:t>
            </a:r>
          </a:p>
          <a:p>
            <a:pPr marL="285750" indent="-285750">
              <a:buFont typeface="Arial" panose="020B0604020202020204" pitchFamily="34" charset="0"/>
              <a:buChar char="•"/>
            </a:pPr>
            <a:r>
              <a:rPr lang="en-US" dirty="0"/>
              <a:t>MONTENEGRO</a:t>
            </a:r>
          </a:p>
          <a:p>
            <a:pPr marL="285750" indent="-285750">
              <a:buFont typeface="Arial" panose="020B0604020202020204" pitchFamily="34" charset="0"/>
              <a:buChar char="•"/>
            </a:pPr>
            <a:r>
              <a:rPr lang="en-US" dirty="0"/>
              <a:t>GREECE</a:t>
            </a:r>
          </a:p>
          <a:p>
            <a:pPr marL="285750" indent="-285750">
              <a:buFont typeface="Arial" panose="020B0604020202020204" pitchFamily="34" charset="0"/>
              <a:buChar char="•"/>
            </a:pPr>
            <a:r>
              <a:rPr lang="en-US" dirty="0"/>
              <a:t>SPAIN</a:t>
            </a:r>
          </a:p>
          <a:p>
            <a:pPr marL="285750" indent="-285750">
              <a:buFont typeface="Arial" panose="020B0604020202020204" pitchFamily="34" charset="0"/>
              <a:buChar char="•"/>
            </a:pPr>
            <a:r>
              <a:rPr lang="en-US" dirty="0"/>
              <a:t>GERMANY</a:t>
            </a:r>
          </a:p>
          <a:p>
            <a:pPr marL="285750" indent="-285750">
              <a:buFont typeface="Arial" panose="020B0604020202020204" pitchFamily="34" charset="0"/>
              <a:buChar char="•"/>
            </a:pPr>
            <a:r>
              <a:rPr lang="en-US" dirty="0"/>
              <a:t>FINLAND</a:t>
            </a:r>
          </a:p>
          <a:p>
            <a:pPr marL="285750" indent="-285750">
              <a:buFont typeface="Arial" panose="020B0604020202020204" pitchFamily="34" charset="0"/>
              <a:buChar char="•"/>
            </a:pPr>
            <a:r>
              <a:rPr lang="en-US" dirty="0"/>
              <a:t>BULGARIA</a:t>
            </a:r>
          </a:p>
          <a:p>
            <a:pPr marL="285750" indent="-285750">
              <a:buFont typeface="Arial" panose="020B0604020202020204" pitchFamily="34" charset="0"/>
              <a:buChar char="•"/>
            </a:pPr>
            <a:r>
              <a:rPr lang="en-US" dirty="0"/>
              <a:t>LATVIA</a:t>
            </a:r>
          </a:p>
          <a:p>
            <a:pPr marL="285750" indent="-285750">
              <a:buFont typeface="Arial" panose="020B0604020202020204" pitchFamily="34" charset="0"/>
              <a:buChar char="•"/>
            </a:pPr>
            <a:r>
              <a:rPr lang="en-US" dirty="0"/>
              <a:t>CHILI</a:t>
            </a:r>
          </a:p>
          <a:p>
            <a:pPr marL="285750" indent="-285750">
              <a:buFont typeface="Arial" panose="020B0604020202020204" pitchFamily="34" charset="0"/>
              <a:buChar char="•"/>
            </a:pPr>
            <a:r>
              <a:rPr lang="en-US" dirty="0"/>
              <a:t>BRAZIL</a:t>
            </a:r>
          </a:p>
          <a:p>
            <a:pPr marL="285750" indent="-285750">
              <a:buFont typeface="Arial" panose="020B0604020202020204" pitchFamily="34" charset="0"/>
              <a:buChar char="•"/>
            </a:pPr>
            <a:r>
              <a:rPr lang="en-US" dirty="0"/>
              <a:t>ROMANIA</a:t>
            </a:r>
            <a:endParaRPr lang="ru-RU" dirty="0"/>
          </a:p>
        </p:txBody>
      </p:sp>
    </p:spTree>
    <p:extLst>
      <p:ext uri="{BB962C8B-B14F-4D97-AF65-F5344CB8AC3E}">
        <p14:creationId xmlns:p14="http://schemas.microsoft.com/office/powerpoint/2010/main" val="3957471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Дата 7"/>
          <p:cNvSpPr>
            <a:spLocks noGrp="1"/>
          </p:cNvSpPr>
          <p:nvPr>
            <p:ph type="dt" sz="half" idx="10"/>
          </p:nvPr>
        </p:nvSpPr>
        <p:spPr>
          <a:xfrm>
            <a:off x="10691884" y="6397293"/>
            <a:ext cx="2743200" cy="365125"/>
          </a:xfrm>
        </p:spPr>
        <p:txBody>
          <a:bodyPr/>
          <a:lstStyle/>
          <a:p>
            <a:r>
              <a:rPr lang="ru-RU" sz="1600" b="1" dirty="0">
                <a:solidFill>
                  <a:schemeClr val="bg1"/>
                </a:solidFill>
                <a:latin typeface="Times New Roman" panose="02020603050405020304" pitchFamily="18" charset="0"/>
                <a:cs typeface="Times New Roman" panose="02020603050405020304" pitchFamily="18" charset="0"/>
              </a:rPr>
              <a:t>07.10.2019</a:t>
            </a:r>
          </a:p>
        </p:txBody>
      </p:sp>
      <p:sp>
        <p:nvSpPr>
          <p:cNvPr id="3" name="TextBox 2"/>
          <p:cNvSpPr txBox="1"/>
          <p:nvPr/>
        </p:nvSpPr>
        <p:spPr>
          <a:xfrm>
            <a:off x="354842" y="532263"/>
            <a:ext cx="8447964" cy="769441"/>
          </a:xfrm>
          <a:prstGeom prst="rect">
            <a:avLst/>
          </a:prstGeom>
          <a:noFill/>
        </p:spPr>
        <p:txBody>
          <a:bodyPr wrap="square" rtlCol="0">
            <a:spAutoFit/>
          </a:bodyPr>
          <a:lstStyle/>
          <a:p>
            <a:r>
              <a:rPr lang="ru-RU" sz="4400" b="1" dirty="0">
                <a:latin typeface="Times New Roman" panose="02020603050405020304" pitchFamily="18" charset="0"/>
                <a:cs typeface="Times New Roman" panose="02020603050405020304" pitchFamily="18" charset="0"/>
              </a:rPr>
              <a:t>Краткое описание программы:</a:t>
            </a:r>
          </a:p>
        </p:txBody>
      </p:sp>
      <p:sp>
        <p:nvSpPr>
          <p:cNvPr id="4" name="TextBox 3"/>
          <p:cNvSpPr txBox="1"/>
          <p:nvPr/>
        </p:nvSpPr>
        <p:spPr>
          <a:xfrm>
            <a:off x="245660" y="1468842"/>
            <a:ext cx="6660108" cy="4678204"/>
          </a:xfrm>
          <a:prstGeom prst="rect">
            <a:avLst/>
          </a:prstGeom>
          <a:noFill/>
        </p:spPr>
        <p:txBody>
          <a:bodyPr wrap="square" rtlCol="0">
            <a:spAutoFit/>
          </a:bodyPr>
          <a:lstStyle/>
          <a:p>
            <a:r>
              <a:rPr lang="ru-RU" dirty="0"/>
              <a:t>-</a:t>
            </a:r>
            <a:r>
              <a:rPr lang="ru-RU" sz="2000" dirty="0"/>
              <a:t>длительность учебы 4 недели на английском языке или на языке принимающей страны,</a:t>
            </a:r>
          </a:p>
          <a:p>
            <a:r>
              <a:rPr lang="ru-RU" sz="2000" dirty="0"/>
              <a:t>-тренинги по клиническим и </a:t>
            </a:r>
            <a:r>
              <a:rPr lang="ru-RU" sz="2000" dirty="0" err="1"/>
              <a:t>преклиническим</a:t>
            </a:r>
            <a:r>
              <a:rPr lang="ru-RU" sz="2000" dirty="0"/>
              <a:t> дисциплинам (возможность выбрать интересующую вас дисциплину),</a:t>
            </a:r>
          </a:p>
          <a:p>
            <a:r>
              <a:rPr lang="ru-RU" sz="2000" dirty="0"/>
              <a:t>-за практическую работу во время учёбы студент </a:t>
            </a:r>
            <a:r>
              <a:rPr lang="ru-RU" sz="2000" dirty="0" err="1"/>
              <a:t>може</a:t>
            </a:r>
            <a:r>
              <a:rPr lang="en-US" sz="2000" dirty="0" err="1"/>
              <a:t>т</a:t>
            </a:r>
            <a:r>
              <a:rPr lang="ru-RU" sz="2000" dirty="0"/>
              <a:t> получать заработную плату,</a:t>
            </a:r>
          </a:p>
          <a:p>
            <a:r>
              <a:rPr lang="ru-RU" sz="2000" dirty="0"/>
              <a:t>-во время учёбы студент будет находиться под руководством иностранного врача,</a:t>
            </a:r>
          </a:p>
          <a:p>
            <a:r>
              <a:rPr lang="ru-RU" sz="2000" dirty="0"/>
              <a:t>-после прохождения практики выдается международный сертификат установленного образца,</a:t>
            </a:r>
          </a:p>
          <a:p>
            <a:r>
              <a:rPr lang="ru-RU" sz="2000" dirty="0"/>
              <a:t>-ознакомление с иностранной системой здравоохранения,</a:t>
            </a:r>
          </a:p>
          <a:p>
            <a:r>
              <a:rPr lang="ru-RU" sz="2000" dirty="0"/>
              <a:t>-обеспечение питания и проживания, культурной программы</a:t>
            </a:r>
          </a:p>
          <a:p>
            <a:endParaRPr lang="ru-RU" dirty="0"/>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9568" y="1301704"/>
            <a:ext cx="3395522" cy="4816343"/>
          </a:xfrm>
          <a:prstGeom prst="rect">
            <a:avLst/>
          </a:prstGeom>
        </p:spPr>
      </p:pic>
    </p:spTree>
    <p:extLst>
      <p:ext uri="{BB962C8B-B14F-4D97-AF65-F5344CB8AC3E}">
        <p14:creationId xmlns:p14="http://schemas.microsoft.com/office/powerpoint/2010/main" val="1841332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8" name="Дата 7"/>
          <p:cNvSpPr>
            <a:spLocks noGrp="1"/>
          </p:cNvSpPr>
          <p:nvPr>
            <p:ph type="dt" sz="half" idx="10"/>
          </p:nvPr>
        </p:nvSpPr>
        <p:spPr>
          <a:xfrm>
            <a:off x="10691884" y="6397293"/>
            <a:ext cx="2743200" cy="365125"/>
          </a:xfrm>
        </p:spPr>
        <p:txBody>
          <a:bodyPr/>
          <a:lstStyle/>
          <a:p>
            <a:r>
              <a:rPr lang="ru-RU" sz="1600" b="1" dirty="0">
                <a:solidFill>
                  <a:schemeClr val="bg1"/>
                </a:solidFill>
                <a:latin typeface="Times New Roman" panose="02020603050405020304" pitchFamily="18" charset="0"/>
                <a:cs typeface="Times New Roman" panose="02020603050405020304" pitchFamily="18" charset="0"/>
              </a:rPr>
              <a:t>07.10.2019</a:t>
            </a:r>
          </a:p>
        </p:txBody>
      </p:sp>
      <p:sp>
        <p:nvSpPr>
          <p:cNvPr id="3" name="TextBox 2"/>
          <p:cNvSpPr txBox="1"/>
          <p:nvPr/>
        </p:nvSpPr>
        <p:spPr>
          <a:xfrm>
            <a:off x="613582" y="410392"/>
            <a:ext cx="7574507" cy="1723549"/>
          </a:xfrm>
          <a:prstGeom prst="rect">
            <a:avLst/>
          </a:prstGeom>
          <a:noFill/>
        </p:spPr>
        <p:txBody>
          <a:bodyPr wrap="square" rtlCol="0">
            <a:spAutoFit/>
          </a:bodyPr>
          <a:lstStyle/>
          <a:p>
            <a:r>
              <a:rPr lang="ru-RU" sz="4400" b="1" dirty="0">
                <a:latin typeface="Times New Roman" panose="02020603050405020304" pitchFamily="18" charset="0"/>
                <a:cs typeface="Times New Roman" panose="02020603050405020304" pitchFamily="18" charset="0"/>
              </a:rPr>
              <a:t>Исследовательские обмены(</a:t>
            </a:r>
            <a:r>
              <a:rPr lang="en-US" sz="4400" b="1" dirty="0">
                <a:latin typeface="Times New Roman" panose="02020603050405020304" pitchFamily="18" charset="0"/>
                <a:cs typeface="Times New Roman" panose="02020603050405020304" pitchFamily="18" charset="0"/>
              </a:rPr>
              <a:t>Research Exchange)</a:t>
            </a:r>
            <a:endParaRPr lang="ru-RU" sz="4400" b="1" dirty="0">
              <a:latin typeface="Times New Roman" panose="02020603050405020304" pitchFamily="18" charset="0"/>
              <a:cs typeface="Times New Roman" panose="02020603050405020304" pitchFamily="18" charset="0"/>
            </a:endParaRPr>
          </a:p>
          <a:p>
            <a:endParaRPr lang="ru-RU" dirty="0"/>
          </a:p>
        </p:txBody>
      </p:sp>
      <p:sp>
        <p:nvSpPr>
          <p:cNvPr id="4" name="TextBox 3"/>
          <p:cNvSpPr txBox="1"/>
          <p:nvPr/>
        </p:nvSpPr>
        <p:spPr>
          <a:xfrm>
            <a:off x="245659" y="2055813"/>
            <a:ext cx="4995081" cy="2677656"/>
          </a:xfrm>
          <a:prstGeom prst="rect">
            <a:avLst/>
          </a:prstGeom>
          <a:noFill/>
        </p:spPr>
        <p:txBody>
          <a:bodyPr wrap="square" rtlCol="0">
            <a:spAutoFit/>
          </a:bodyPr>
          <a:lstStyle/>
          <a:p>
            <a:r>
              <a:rPr lang="ru-RU" dirty="0"/>
              <a:t> </a:t>
            </a:r>
            <a:r>
              <a:rPr lang="ru-RU" sz="2400" dirty="0"/>
              <a:t>Научные студенческие обмены, которые осуществляются по принципу профессиональных, что даёт возможность поучаствовать в серьезной научной работе в интересующей области медицинских знаний.</a:t>
            </a: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7468" y="1908382"/>
            <a:ext cx="4238681" cy="2825087"/>
          </a:xfrm>
          <a:prstGeom prst="rect">
            <a:avLst/>
          </a:prstGeom>
        </p:spPr>
      </p:pic>
    </p:spTree>
    <p:extLst>
      <p:ext uri="{BB962C8B-B14F-4D97-AF65-F5344CB8AC3E}">
        <p14:creationId xmlns:p14="http://schemas.microsoft.com/office/powerpoint/2010/main" val="26148259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990</Words>
  <Application>Microsoft Macintosh PowerPoint</Application>
  <PresentationFormat>Широкоэкранный</PresentationFormat>
  <Paragraphs>103</Paragraphs>
  <Slides>16</Slides>
  <Notes>11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Никита Евсеев</dc:creator>
  <cp:lastModifiedBy>Microsoft Office User</cp:lastModifiedBy>
  <cp:revision>21</cp:revision>
  <dcterms:created xsi:type="dcterms:W3CDTF">2019-10-06T16:26:20Z</dcterms:created>
  <dcterms:modified xsi:type="dcterms:W3CDTF">2021-10-13T08:55:33Z</dcterms:modified>
</cp:coreProperties>
</file>