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77" r:id="rId5"/>
    <p:sldId id="261" r:id="rId6"/>
    <p:sldId id="262" r:id="rId7"/>
    <p:sldId id="278" r:id="rId8"/>
    <p:sldId id="263" r:id="rId9"/>
    <p:sldId id="279" r:id="rId10"/>
    <p:sldId id="280" r:id="rId11"/>
    <p:sldId id="281" r:id="rId12"/>
    <p:sldId id="264" r:id="rId13"/>
    <p:sldId id="282" r:id="rId14"/>
    <p:sldId id="265" r:id="rId15"/>
    <p:sldId id="283" r:id="rId16"/>
    <p:sldId id="276" r:id="rId17"/>
    <p:sldId id="284" r:id="rId18"/>
    <p:sldId id="285" r:id="rId19"/>
    <p:sldId id="266" r:id="rId20"/>
    <p:sldId id="286" r:id="rId21"/>
    <p:sldId id="287" r:id="rId22"/>
    <p:sldId id="267" r:id="rId23"/>
    <p:sldId id="268" r:id="rId24"/>
    <p:sldId id="288" r:id="rId25"/>
    <p:sldId id="269" r:id="rId26"/>
    <p:sldId id="289" r:id="rId27"/>
    <p:sldId id="270" r:id="rId28"/>
    <p:sldId id="271" r:id="rId29"/>
    <p:sldId id="290" r:id="rId30"/>
    <p:sldId id="272" r:id="rId31"/>
    <p:sldId id="291" r:id="rId32"/>
    <p:sldId id="273" r:id="rId33"/>
    <p:sldId id="274" r:id="rId34"/>
    <p:sldId id="292" r:id="rId35"/>
    <p:sldId id="275" r:id="rId36"/>
    <p:sldId id="25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0%B0%D0%BB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2%D0%B8%D1%82%D0%B0%D0%BC%D0%B8%D0%BD%D0%BE%D0%B7" TargetMode="External"/><Relationship Id="rId2" Type="http://schemas.openxmlformats.org/officeDocument/2006/relationships/hyperlink" Target="http://ru.wikipedia.org/wiki/%D0%90%D0%BD%D0%B5%D0%BC%D0%B8%D1%8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2%D0%BE%D0%BB%D1%81%D1%82%D0%B0%D1%8F_%D0%BA%D0%B8%D1%88%D0%BA%D0%B0_%D1%87%D0%B5%D0%BB%D0%BE%D0%B2%D0%B5%D0%BA%D0%B0" TargetMode="External"/><Relationship Id="rId4" Type="http://schemas.openxmlformats.org/officeDocument/2006/relationships/hyperlink" Target="https://ru.wikipedia.org/wiki/%D0%A2%D0%BE%D0%BD%D0%BA%D0%B0%D1%8F_%D0%BA%D0%B8%D1%88%D0%BA%D0%B0_%D1%87%D0%B5%D0%BB%D0%BE%D0%B2%D0%B5%D0%BA%D0%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0;&#1089;&#1073;&#1072;&#1082;&#1090;&#1077;&#1088;&#1080;&#1086;&#1079;%20-%20&#1064;&#1082;&#1086;&#1083;&#1072;%20&#1076;&#1086;&#1082;&#1090;&#1086;&#1088;&#1072;%20&#1050;&#1086;&#1084;&#1072;&#1088;&#1086;&#1074;&#1089;&#1082;&#1086;&#1075;&#1086;.mp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krasgmu.ru/index.php?page%5bcommon%5d=elib&amp;res_id=3219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nfa.ru/17/sepsi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B%D0%B5%D0%B7%D0%BD%D1%8C" TargetMode="External"/><Relationship Id="rId2" Type="http://schemas.openxmlformats.org/officeDocument/2006/relationships/hyperlink" Target="http://ru.wikipedia.org/wiki/%D0%91%D0%B0%D0%BA%D1%82%D0%B5%D1%80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0%BA%D1%82%D0%BE%D0%B1%D0%B0%D0%BA%D1%82%D0%B5%D1%80%D0%B8%D0%B8" TargetMode="External"/><Relationship Id="rId2" Type="http://schemas.openxmlformats.org/officeDocument/2006/relationships/hyperlink" Target="http://ru.wikipedia.org/wiki/%D0%91%D0%B8%D1%84%D0%B8%D0%B4%D0%BE%D0%B1%D0%B0%D0%BA%D1%82%D0%B5%D1%80%D0%B8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5%D1%82%D0%B5%D0%BE%D1%80%D0%B8%D0%B7%D0%BC" TargetMode="External"/><Relationship Id="rId5" Type="http://schemas.openxmlformats.org/officeDocument/2006/relationships/hyperlink" Target="http://ru.wikipedia.org/wiki/%D0%9F%D0%BE%D0%BD%D0%BE%D1%81" TargetMode="External"/><Relationship Id="rId4" Type="http://schemas.openxmlformats.org/officeDocument/2006/relationships/hyperlink" Target="http://ru.wikipedia.org/wiki/%D0%9C%D0%B8%D0%BA%D1%80%D0%BE%D1%84%D0%BB%D0%BE%D1%80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1300"/>
            <a:ext cx="8487833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Дисбактериоз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defTabSz="914400">
              <a:defRPr/>
            </a:pP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67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225098"/>
            <a:ext cx="1168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характеризуется воспалительным поражением стенок кишечника под влиянием патогенов.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этапе дисбактериоза понос приобретает стойкий хронический характер, а в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каловых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Кал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массах определяются частички непереваренной пищи.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может появиться отставание в развитии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57828"/>
            <a:ext cx="115443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собой стадию, предшествующую острой кишечной инфекции.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этапе дисбактериоза облигатная флора кишечника присутствует в очень малых количествах.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микробов приходится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</a:p>
          <a:p>
            <a:pPr marL="3543300" lvl="7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условно-патогенных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3300" lvl="7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патогенных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бактерий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3300" lvl="7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грибов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этой стадии дисбактериоза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возникает:</a:t>
            </a:r>
          </a:p>
          <a:p>
            <a:pPr marL="2628900" lvl="5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истощение организма, </a:t>
            </a:r>
            <a:endParaRPr lang="ru-RU" sz="32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Анемия"/>
              </a:rPr>
              <a:t>анемия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Авитаминоз"/>
              </a:rPr>
              <a:t>авитаминоз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4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260846"/>
            <a:ext cx="11733646" cy="6482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 тонкой кишки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дисбактериозе тонкой кишки численность одних микробов в слизистой оболочке тонкой кишки увеличена, а других уменьшена. Отмечается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увеличение:</a:t>
            </a: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стрептококков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энтерококков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бактерий рода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Acinetobacter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вирусов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герпеса.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gemors.ru/uploads/images/dieta-ot-disbakterioza-kishe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5157167"/>
            <a:ext cx="3794362" cy="15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410373"/>
            <a:ext cx="11176000" cy="549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Уменьшается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количество:</a:t>
            </a: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анаэробов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актиномицетов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клебсиелл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микроорганизмов, являющихся естественными обитателями кишечника. 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133873"/>
            <a:ext cx="595052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дисбактериоза: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избыточное поступление микроорганизмов в тонкую кишку при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ахилии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нарушении функции илеоцекального клапана;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08" y="2853035"/>
            <a:ext cx="6728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Желудочная ахилия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патологическое состояние, при котором в желудочном соке отсутствуют соляная кислота и ферменты.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844" y="4256676"/>
            <a:ext cx="6490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Панкреатическая ахилия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патологическое состояние, при котором в дуоденальном содержимом отсутствуют ферменты панкреатического сока.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525" y="118677"/>
            <a:ext cx="3889375" cy="36261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06409" y="3896323"/>
            <a:ext cx="4607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Илеоцекальный клапан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valva ileocaecalis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синонимы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Баугиниева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заслонка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структура, разделяющая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Тонкая кишка человека"/>
              </a:rPr>
              <a:t>тонкую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лстая кишка человека"/>
              </a:rPr>
              <a:t>толстую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кишки.</a:t>
            </a:r>
          </a:p>
        </p:txBody>
      </p:sp>
    </p:spTree>
    <p:extLst>
      <p:ext uri="{BB962C8B-B14F-4D97-AF65-F5344CB8AC3E}">
        <p14:creationId xmlns:p14="http://schemas.microsoft.com/office/powerpoint/2010/main" val="10948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2700" y="190501"/>
            <a:ext cx="6553200" cy="5153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благоприятные условия для развития патологических микроорганизмов в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случаях: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кишечного пищеварения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всасывания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иммунодефицита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проходимости кишечника. 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98160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271" y="200307"/>
            <a:ext cx="9431483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Повышенная пролиферация микробов в тонкой кишке приводит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преждевременной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деконъюгации желчных кислот и потере их с калом.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желчные кислоты под действием бактерий кишечника подвергаются процессу деконъюгации - отщеплению остатков глицина и таурина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gemorroya-net.ru/wp-content/uploads/Disbakterioz-kishe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73307"/>
            <a:ext cx="2316840" cy="35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222746"/>
            <a:ext cx="11518900" cy="571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Избыток желчных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кислот:</a:t>
            </a: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моторику толстой кишки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диарею 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стеаторею.</a:t>
            </a:r>
          </a:p>
          <a:p>
            <a:pPr lvl="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ефицит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желчных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кислот:</a:t>
            </a: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нарушению всасывания жирорастворимых витаминов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желчнокаменной болезни.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токсины и метаболиты, например фенолы и биогенные амины, могут связывать витамин В</a:t>
            </a:r>
            <a:r>
              <a:rPr lang="ru-RU" sz="3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9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257973"/>
            <a:ext cx="11480800" cy="514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микроорганизмы обладают цитотоксическим действием и повреждают эпителий тонкой кишки.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 к уменьшению высоты ворсинок и углублению крипт.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электронной микроскопии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выявляется:</a:t>
            </a: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дегенерация микроворсинок</a:t>
            </a: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митохондрий </a:t>
            </a: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эндоплазматической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2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88926"/>
            <a:ext cx="7955973" cy="643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 толстой кишки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микрофлоры толстой кишки может меняться под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влиянием: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факторов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неблагоприятных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воздействий,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ослабляющих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защитные механизмы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организма:</a:t>
            </a:r>
          </a:p>
          <a:p>
            <a:pPr marL="2171700" lvl="4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экстремальные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климатогеографические условия,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загрязнение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биосферы промышленными отходами и различными химическими веществами,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инфекционные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органов пищеварения,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неполноценное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питание,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ионизирующая радиация.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skagite-doktor.ru/nastr/kfo4/simptomi_disbakteri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31274"/>
            <a:ext cx="3810000" cy="39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5" y="165705"/>
            <a:ext cx="848590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15000"/>
              </a:lnSpc>
              <a:spcAft>
                <a:spcPts val="0"/>
              </a:spcAft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 о дисбактериозе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Стадии и формы дисбактериоза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дисбактериоза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дисбактериоза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etgemorroya.ru/wp-content/uploads/2012/12/proznaki-disbakterioz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48" y="2699183"/>
            <a:ext cx="5011334" cy="33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167804"/>
            <a:ext cx="10693400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развитии дисбактериоза толстой кишки большую роль играют ятрогенные факторы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антибиотиков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сульфаниламидов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иммунодепрессантов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стероидных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гормонов,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рентгенотерапия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хирургические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вмешательства.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2" y="1727200"/>
            <a:ext cx="3436148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1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7693"/>
            <a:ext cx="1168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 препараты значительно подавляют не только патогенную микробную флору, но и рост нормальной микрофлоры в толстой кишке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 размножаются микробы, попавшие извне, или эндогенные виды, устойчивые к лекарственным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препаратам:</a:t>
            </a:r>
          </a:p>
          <a:p>
            <a:pPr marL="3543300" lvl="7" indent="-3429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стафилококки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протей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дрожжевые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энтерококки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7" indent="-3429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синегнойная палочка.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159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937" y="157748"/>
            <a:ext cx="11062854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дисбактериоза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дисбактериоза должно быть комплексным (схема) и включать в себя следующие мероприятия: 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устранение избыточного бактериального обсеменения тонкой кишки;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нормальной микробной флоры толстой кишки;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кишечного пищеварения и всасывания;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нарушенной моторики кишечника;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реактивности организма.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6" y="108226"/>
            <a:ext cx="1141037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 препараты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 препараты необходимы, в первую очередь, для подавления избыточного роста микробной флоры в тонкой кишке. </a:t>
            </a: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тетрациклины, </a:t>
            </a: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пенициллины, </a:t>
            </a: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цефалоспорины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Хинолоны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таривид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нитроксолин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gemorroya-net.ru/wp-content/uploads/zh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1" y="2120664"/>
            <a:ext cx="2995756" cy="24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221310"/>
            <a:ext cx="11480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широкого спектра действия в значительной степени нарушают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эубиоз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толстой кишке.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должны применяться только при заболеваниях, сопровождающихся нарушениями всасывания и моторики кишечника, при которых, как правило, отмечается выраженный рост микробной флоры в просвете тонкой кишки. 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назначают внутрь в обычных дозах в течение 7–10 дней. 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0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oliklin.ru/imagearticle/200501/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40481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628" y="266522"/>
            <a:ext cx="7623464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заболеваниях, сопровождающихся дисбактериозом толстой кишки, лечение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препаратами, которые оказывают минимальное влияние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симбионтную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микробную флору и подавляют рост протея, стафилококков, дрожжевых грибов и других агрессивных штаммов микробов.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 относятся антисептики: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интетрикс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эрсефурил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нитроксолин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фуразолидон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3800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тяжелых формах стафилококкового дисбактериоза применяют антибиотики: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таривид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палин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трихопол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бисептол-480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невиграмон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Антибактериальные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препараты назначают в течение 10–14 дней.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 появления в кале или кишечном соке грибов показано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нистатина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0" lvl="8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леворина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обезвоживании применяют адекватную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инфузионную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терапию для коррекции водно-электролитного баланса. 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9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64" y="106948"/>
            <a:ext cx="11769436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Бактериальные препараты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Живые культуры нормальной микробной флоры выживают в кишечнике человека от 1 до 10% от общей дозы и способны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физиологическую функцию нормальной микробной флоры.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препараты можно назначать без предварительной антибактериальной терапии или после нее.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бифидумбактерин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бификол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лактобактерин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бактисубтил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линекс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энтерол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 длится 1-2 месяца.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215" t="8619" r="10207" b="3333"/>
          <a:stretch/>
        </p:blipFill>
        <p:spPr>
          <a:xfrm>
            <a:off x="7023100" y="2679700"/>
            <a:ext cx="45466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190542"/>
            <a:ext cx="1101782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Возможен еще один способ устранения дисбактериоза - воздействие на патогенную микробную флору продуктами метаболизма нормальных микроорганизмов.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45" y="2413000"/>
            <a:ext cx="4327455" cy="43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165100"/>
            <a:ext cx="11379200" cy="627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Хилок форте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стерильный концентрат продуктов обмена веществ нормальной микрофлоры кишечника: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7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молочной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кислоты,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7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лактозы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7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аминокислот </a:t>
            </a:r>
          </a:p>
          <a:p>
            <a:pPr marL="3657600" lvl="7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жирных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способствуют:</a:t>
            </a: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восстановлению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кишечнике биологической среды, необходимой для существования нормальной микрофлоры,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подавляют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патогенных бактерий.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8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7" y="200122"/>
            <a:ext cx="8574233" cy="514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очень распространенное явление: встречается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90 % случаев среди взрослых,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детей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желудке и двенадцатиперстной кишке обычно отсутствует микрофлора,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скудная,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грамположительная.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edic-abc.ru/uploads/zebr/kak-vylechit-disbakterioz-kishe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33337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zhkt.guru/i/images/di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579" y="1322799"/>
            <a:ext cx="297942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980" y="197689"/>
            <a:ext cx="118791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Регуляторы пищеварения и моторики кишечника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больных с нарушением полостного пищеварения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применяют:</a:t>
            </a: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креон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панцитрат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панкреатические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ферменты.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улучшения функции всасывания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назначают:</a:t>
            </a: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эссенциале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легалон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14800" lvl="8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карсил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к. они стабилизируют мембраны кишечного эпителия.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294416"/>
            <a:ext cx="11087100" cy="315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Пропульсивную функцию кишечника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улучшают:</a:t>
            </a:r>
          </a:p>
          <a:p>
            <a:pPr marL="3200400" lvl="6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имодиум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лоперамид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0" lvl="6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тримебутин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дебридат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7" b="7622"/>
          <a:stretch/>
        </p:blipFill>
        <p:spPr>
          <a:xfrm>
            <a:off x="0" y="3452140"/>
            <a:ext cx="6242304" cy="34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draveda.com/sites/default/files/imagecache/resizeimgpost-500-500/u46/2011/01/disbakterioz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863600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282" y="238442"/>
            <a:ext cx="1146001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Стимуляторы реактивности организма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тактивин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тималин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тимоген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иммунал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иммунофан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иммуностимулирующие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 должен составлять в среднем 4 недели.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назначаются витамины.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144" y="138588"/>
            <a:ext cx="11189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дисбактериоза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дисбактериоза:</a:t>
            </a:r>
          </a:p>
          <a:p>
            <a:pPr marL="1485900" lvl="2" indent="-5715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экологии,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питание, </a:t>
            </a:r>
          </a:p>
          <a:p>
            <a:pPr marL="1485900" lvl="2" indent="-5715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благосостояния и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факторов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внешней и внутренней среды. 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83153"/>
            <a:ext cx="11163300" cy="57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marL="1828800" lvl="3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антибиотиков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медикаментов, нарушающих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эубиоз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оптимальное лечение болезней органов пищеварения, сопровождающихся нарушением микробиоценоза.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7772400" y="5642264"/>
            <a:ext cx="1724891" cy="8208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5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318" y="158739"/>
            <a:ext cx="10096500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>
              <a:lnSpc>
                <a:spcPct val="200000"/>
              </a:lnSpc>
              <a:spcAft>
                <a:spcPts val="600"/>
              </a:spcAft>
            </a:pP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Контрольные вопросы:</a:t>
            </a:r>
            <a:endParaRPr lang="ru-RU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определение понятию «дисбактериоз».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27051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принципы лечения и профилактики дисбактериоза.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Черкес Ф.К., Богоявленская Л.Б., Бельская Н.А. Микробиология. М. Альянс 2014 – 510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Донецкая, Э. Г.-А. Клиническая микробиология : рук. для специалистов клин. лаб. диагностики / Э. Г.-А. Донецкая. - М. : ГЭОТАР-Медиа, 2011. - 480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Медицинская микробиология, вирусология и иммунология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учебник  в 2–х  т. / ред. В. В. Зверев, М. Н. Бойченко. - М. : ГЭОТАР-Медиа, 2011.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 Х. Наглядные инфекционные болезни и микробиология / С. Х.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Гиллеспи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К. Б.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Бамфорд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ред.-пер. С. Г. Пак, А. 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Еровиченков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М. : ГЭОТАР-Медиа, 2009. - 136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Зубарева, Е. В. Микробиология : курс лекций / Е. В. Зубарева ; Красноярский педагогический университет. - Красноярск : ЛИТЕРА -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- 168 с.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Микробиология, вирусология и иммунология : учебник / ред. В. Н. Царев. - М. : Практическая медицина, 2009. - 544 с.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6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371832"/>
            <a:ext cx="106045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норме в кишечнике сосуществуют в оптимальном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соотношении:</a:t>
            </a: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кишечная палочка,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гнилостные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бактерии,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анаэробные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лактобациллы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аэробные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лактобациллы,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энтерококки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5" indent="-4572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дрожжеподобные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грибки.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ctr">
              <a:lnSpc>
                <a:spcPct val="115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иногда называют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эубиоз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lzheludka.ru/wp-content/uploads/2015/02/disbakterioz-kishe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06" y="4787900"/>
            <a:ext cx="3532593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535" y="260035"/>
            <a:ext cx="1115406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 кишечника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состояние, продолжающееся более или менее продолжительное время, которое может исчезнуть при соответствующей коррекции или трансформироваться в более тяжелую форму.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остальных случаях дисбактериоз изначально протекает с разнообразной симптоматикой и без соответствующего лечения может принимать затяжное прогрессирующее течение.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7" y="308086"/>
            <a:ext cx="92388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понятие дисбактериоза кишечника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входит: 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избыточное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микробное обсеменение тонкой кишки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микробного состава толстой кишки.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834" y="0"/>
            <a:ext cx="2581275" cy="2628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017" y="3231963"/>
            <a:ext cx="118200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микробиоценоза происходит у большинства больных с патологией кишечника и других органов пищеварения. 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Крайней степенью дисбактериоза кишечника является: 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бактерий желудочно-кишечного тракта в крови (бактериемия) или даже развитие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сепсиса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00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48806"/>
            <a:ext cx="115189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микрофлоры кишечника нарушается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при:</a:t>
            </a:r>
          </a:p>
          <a:p>
            <a:pPr marL="571500" lvl="0" indent="-5715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болезнях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кишечника и других органов пищеварения,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лечении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антибиотиками и иммунодепрессантами,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воздействиях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вредных факторов внешней среды. 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ctr">
              <a:lnSpc>
                <a:spcPct val="115000"/>
              </a:lnSpc>
            </a:pP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ctr">
              <a:lnSpc>
                <a:spcPct val="115000"/>
              </a:lnSpc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проявления дисбактериоза зависят от локализации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дисбиотических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изменений.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4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1" y="141976"/>
            <a:ext cx="924444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Стадии дисбактериоза: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характеризуется умеренным уменьшением численности облигатных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hlinkClick r:id="rId2" tooltip="Бактерия"/>
              </a:rPr>
              <a:t>бактерий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полости кишечника.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Патогенная микрофлора,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развита незначительно, а признаки расстройства функции кишечника (симптомы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hlinkClick r:id="rId3" tooltip="Болезнь"/>
              </a:rPr>
              <a:t>болезни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отсутствуют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www.medpuls.net/sites/default/files/images/guide/disbacteriosis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26" y="242022"/>
            <a:ext cx="2504210" cy="30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" y="136992"/>
            <a:ext cx="11899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характеризуется критическим снижением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численности: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Бифидобактерии"/>
              </a:rPr>
              <a:t>Бифидобактерий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Лактобактерии"/>
              </a:rPr>
              <a:t>лактобацилл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кишечника (облигатная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Микрофлора"/>
              </a:rPr>
              <a:t>флора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отмечается стремительное развитие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патогенных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бактерий.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этой стадии дисбактериоза появляются первые признаки нарушения работы кишечника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314700" lvl="6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Понос"/>
              </a:rPr>
              <a:t>понос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(зеленоватого цвета),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0" lvl="6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животе,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0" lvl="6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Метеоризм"/>
              </a:rPr>
              <a:t>метеоризм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1283</Words>
  <Application>Microsoft Office PowerPoint</Application>
  <PresentationFormat>Произвольный</PresentationFormat>
  <Paragraphs>234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Грань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notebook</cp:lastModifiedBy>
  <cp:revision>33</cp:revision>
  <dcterms:created xsi:type="dcterms:W3CDTF">2015-09-16T12:34:05Z</dcterms:created>
  <dcterms:modified xsi:type="dcterms:W3CDTF">2018-10-31T02:32:25Z</dcterms:modified>
</cp:coreProperties>
</file>