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bmp" ContentType="image/bmp"/>
  <Override PartName="/ppt/charts/style1.xml" ContentType="application/vnd.ms-office.chartstyl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style3.xml" ContentType="application/vnd.ms-office.chartstyl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style5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style4.xml" ContentType="application/vnd.ms-office.chartstyl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app.xml" ContentType="application/vnd.openxmlformats-officedocument.extended-properti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75" r:id="rId4"/>
    <p:sldId id="276" r:id="rId5"/>
    <p:sldId id="280" r:id="rId6"/>
    <p:sldId id="294" r:id="rId7"/>
    <p:sldId id="281" r:id="rId8"/>
    <p:sldId id="282" r:id="rId9"/>
    <p:sldId id="283" r:id="rId10"/>
    <p:sldId id="287" r:id="rId11"/>
    <p:sldId id="284" r:id="rId12"/>
    <p:sldId id="293" r:id="rId13"/>
    <p:sldId id="286" r:id="rId14"/>
    <p:sldId id="292" r:id="rId15"/>
    <p:sldId id="285" r:id="rId16"/>
    <p:sldId id="289" r:id="rId17"/>
    <p:sldId id="290" r:id="rId18"/>
    <p:sldId id="291" r:id="rId19"/>
    <p:sldId id="295" r:id="rId20"/>
    <p:sldId id="296" r:id="rId21"/>
    <p:sldId id="298" r:id="rId22"/>
    <p:sldId id="29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97"/>
    <a:srgbClr val="A4A4A4"/>
    <a:srgbClr val="CCCCFF"/>
    <a:srgbClr val="404040"/>
    <a:srgbClr val="F89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8-4A25-BC8F-27A42B37E6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8-4A25-BC8F-27A42B37E6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8-4A25-BC8F-27A42B37E6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8-4A25-BC8F-27A42B37E6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8-4A25-BC8F-27A42B37E6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8-4A25-BC8F-27A42B37E6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C8-4A25-BC8F-27A42B37E632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20 лет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старше 45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5.22</c:v>
                </c:pt>
                <c:pt idx="1">
                  <c:v>13.04</c:v>
                </c:pt>
                <c:pt idx="2">
                  <c:v>26.18</c:v>
                </c:pt>
                <c:pt idx="3">
                  <c:v>36.1</c:v>
                </c:pt>
                <c:pt idx="4">
                  <c:v>18.2</c:v>
                </c:pt>
                <c:pt idx="5">
                  <c:v>4.8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5-45D4-94F1-1E2D820E3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Наследственность(%)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3-4065-9FEE-84652610AF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3-4065-9FEE-84652610AF87}"/>
              </c:ext>
            </c:extLst>
          </c:dPt>
          <c:cat>
            <c:strRef>
              <c:f>Лист1!$A$2:$A$3</c:f>
              <c:strCache>
                <c:ptCount val="2"/>
                <c:pt idx="0">
                  <c:v>отягощена</c:v>
                </c:pt>
                <c:pt idx="1">
                  <c:v>не отягощена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E-4498-B7E7-186BB49C8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ГСД в анамнезе(%)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8-417F-BDCE-793058FFE9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98-417F-BDCE-793058FFE98E}"/>
              </c:ext>
            </c:extLst>
          </c:dPt>
          <c:cat>
            <c:strRef>
              <c:f>Лист1!$A$2:$A$3</c:f>
              <c:strCache>
                <c:ptCount val="2"/>
                <c:pt idx="0">
                  <c:v>ГСД в анамнезе</c:v>
                </c:pt>
                <c:pt idx="1">
                  <c:v>впервые выявленный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1.82</c:v>
                </c:pt>
                <c:pt idx="1">
                  <c:v>98.18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8-417F-BDCE-793058FFE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Выявление ГСД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17-4C6C-8B6D-C5D5CA61F1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17-4C6C-8B6D-C5D5CA61F18A}"/>
              </c:ext>
            </c:extLst>
          </c:dPt>
          <c:cat>
            <c:strRef>
              <c:f>Лист1!$A$2:$A$3</c:f>
              <c:strCache>
                <c:ptCount val="2"/>
                <c:pt idx="0">
                  <c:v>В рекомендуемый срок</c:v>
                </c:pt>
                <c:pt idx="1">
                  <c:v>Позже рекомендуемого срока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86.8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7-4941-9C4E-8ECE779FB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ГТТ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6-428F-A17F-A06E96A6AB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ГТТ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46-428F-A17F-A06E96A6AB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69322696"/>
        <c:axId val="569315496"/>
      </c:barChart>
      <c:catAx>
        <c:axId val="56932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9315496"/>
        <c:crosses val="autoZero"/>
        <c:auto val="1"/>
        <c:lblAlgn val="ctr"/>
        <c:lblOffset val="100"/>
        <c:noMultiLvlLbl val="0"/>
      </c:catAx>
      <c:valAx>
        <c:axId val="569315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932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726003510350753"/>
          <c:y val="0.88945644561310799"/>
          <c:w val="0.28243297027840675"/>
          <c:h val="0.11054355438689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C5D63-606B-4345-BBFD-0E960F9CE96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CBF719-5CB7-4022-87A9-08D3BA698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739EDDC-68EA-4CC1-A57D-44625A622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23D4C1A-655F-4DC1-A598-82D71D30E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7127C19-4A6C-4915-AD5F-0782EE775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6BA658-1DF5-484C-BE7E-40E474254B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5EEBEB-15BE-493F-97E3-3C6469549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380B28-6E8D-4A98-ABA7-7DC18D365A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Ранее был принят термин ВБИ, в настоящее время термин ИСМП более точный</a:t>
            </a: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90929D-2088-4734-B3AA-C0B42D4FB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9A65CB3-26F3-45BC-9E69-BB8008F476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1688CF-5785-4199-A31E-8B853D44D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1-1</a:t>
            </a:r>
            <a:r>
              <a:rPr lang="ru-RU" dirty="0"/>
              <a:t>,5 млн должно быть в России 25 тыс., многолетний дефиците регистрации в России</a:t>
            </a: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10B0FEA-40DA-4961-A13A-4E1BAD739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243C89-BE21-476D-8E7F-721A79B2B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1CCB491-01CD-4DD6-90C0-01F41D31FB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AEB8ED-6B65-4DDA-9F68-8655ACF21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BA6B87-0914-47D3-963F-3C493AC9E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10105-6C7E-43D8-A490-30E8BB7513E4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25D-3DD5-4149-BE4E-C96D5FF5B8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bmp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193" y="216395"/>
            <a:ext cx="1453243" cy="14681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95049" y="2101865"/>
            <a:ext cx="8553904" cy="1896783"/>
          </a:xfrm>
        </p:spPr>
        <p:txBody>
          <a:bodyPr anchor="b"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Calibri" pitchFamily="34" charset="0" panose="020F0502020204030204"/>
                <a:cs typeface="Times New Roman" pitchFamily="18" charset="0" panose="02020603050405020304"/>
              </a:rPr>
              <a:t>ПРЕДИКТОРЫ ВОЗНИКНОВЕНИЯ ГЕСТАЦИОННОГО САХАРНОГО ДИАБЕТА В КЛИНИЧЕСКОМ ПОРТРЕТЕ ПАЦИЕНТОК Г. КРАСНОЯРСКА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-177889" y="4415922"/>
            <a:ext cx="9499778" cy="232891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Выполнили: </a:t>
            </a:r>
            <a:r>
              <a:rPr lang="ru-RU" sz="2000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Мутовина В.В., Зинченко Ю.С., Маслова И.С. </a:t>
            </a:r>
          </a:p>
          <a:p>
            <a:r>
              <a:rPr lang="ru-RU" sz="2000" b="1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Научный руководитель</a:t>
            </a:r>
            <a:r>
              <a:rPr lang="ru-RU" sz="2000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: </a:t>
            </a:r>
            <a:r>
              <a:rPr lang="ru-RU" sz="2000" dirty="0" err="1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Парфенова Татьяна Михайловна</a:t>
            </a:r>
            <a:r>
              <a:rPr lang="ru-RU" sz="2000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, </a:t>
            </a:r>
            <a:br>
              <a:rPr lang="ru-RU" sz="2000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lang="ru-RU" sz="2000" dirty="0">
                <a:latin typeface="+mj-lt"/>
                <a:ea typeface="Calibri" pitchFamily="34" charset="0" panose="020F0502020204030204"/>
                <a:cs typeface="Times New Roman" pitchFamily="18" charset="0" panose="02020603050405020304"/>
              </a:rPr>
              <a:t>к.м.н., </a:t>
            </a:r>
            <a:r>
              <a:rPr lang="ru-RU" sz="2000" dirty="0">
                <a:latin typeface="+mj-lt"/>
                <a:cs typeface="Times New Roman" pitchFamily="18" charset="0" panose="02020603050405020304"/>
              </a:rPr>
              <a:t>доцент кафедры факультетской терапии</a:t>
            </a:r>
          </a:p>
          <a:p>
            <a:pPr algn="l"/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1756455" y="216395"/>
            <a:ext cx="709249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25" dirty="0">
                <a:latin typeface="+mj-lt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 -Ясенецкого» Министерства здравоохранения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5061" y="6387042"/>
            <a:ext cx="3273878" cy="35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25" dirty="0">
                <a:latin typeface="+mj-lt"/>
              </a:rPr>
              <a:t>г. Красноярск, 16.05.2023</a:t>
            </a:r>
          </a:p>
        </p:txBody>
      </p:sp>
    </p:spTree>
  </p:cSld>
  <p:clrMapOvr>
    <a:masterClrMapping/>
  </p:clrMapOvr>
  <p:transition advTm="1823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280714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8650" y="1325563"/>
            <a:ext cx="7886700" cy="4852495"/>
          </a:xfrm>
          <a:prstGeom prst="rect">
            <a:avLst/>
          </a:prstGeom>
        </p:spPr>
      </p:pic>
      <p:sp>
        <p:nvSpPr>
          <p:cNvPr id="17" name="Текст. поле 16"/>
          <p:cNvSpPr txBox="1"/>
          <p:nvPr/>
        </p:nvSpPr>
        <p:spPr>
          <a:xfrm>
            <a:off x="2911674" y="3534297"/>
            <a:ext cx="1201857" cy="58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86,8%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Текст. поле 17"/>
          <p:cNvSpPr txBox="1"/>
          <p:nvPr/>
        </p:nvSpPr>
        <p:spPr>
          <a:xfrm>
            <a:off x="5777568" y="5216656"/>
            <a:ext cx="1201857" cy="58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13,2%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9" name="Текст. поле 18"/>
          <p:cNvSpPr txBox="1"/>
          <p:nvPr/>
        </p:nvSpPr>
        <p:spPr>
          <a:xfrm>
            <a:off x="2612407" y="6113965"/>
            <a:ext cx="1800392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24-32 </a:t>
            </a:r>
            <a:r>
              <a:rPr lang="ru-RU" sz="28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нед.</a:t>
            </a:r>
            <a:endParaRPr lang="en-US" b="1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0" name="Текст. поле 19"/>
          <p:cNvSpPr txBox="1"/>
          <p:nvPr/>
        </p:nvSpPr>
        <p:spPr>
          <a:xfrm>
            <a:off x="5655727" y="6113965"/>
            <a:ext cx="1445538" cy="519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alibri Light" panose="020F0302020204030204"/>
              </a:rPr>
              <a:t>&gt;</a:t>
            </a:r>
            <a:r>
              <a:rPr lang="ru-RU" sz="2800" b="1">
                <a:latin typeface="Calibri Light" panose="020F0302020204030204"/>
              </a:rPr>
              <a:t>33 нед.</a:t>
            </a:r>
            <a:endParaRPr lang="en-US" sz="2800" b="1">
              <a:latin typeface="Calibri Light" panose="020F0302020204030204"/>
            </a:endParaRPr>
          </a:p>
        </p:txBody>
      </p:sp>
    </p:spTree>
  </p:cSld>
  <p:clrMapOvr>
    <a:masterClrMapping/>
  </p:clrMapOvr>
  <p:transition advTm="937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39089" y="-302627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3" name="Текст. поле 2"/>
          <p:cNvSpPr txBox="1"/>
          <p:nvPr/>
        </p:nvSpPr>
        <p:spPr>
          <a:xfrm>
            <a:off x="139089" y="629219"/>
            <a:ext cx="8884726" cy="94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1,6%</a:t>
            </a:r>
            <a:r>
              <a:rPr lang="ru-RU" sz="24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пациенток значения глюкозы натощак соответствуют показателям глюкозы при </a:t>
            </a:r>
            <a:r>
              <a:rPr lang="ru-RU" sz="3200" b="1" i="0" u="none" strike="noStrike">
                <a:solidFill>
                  <a:srgbClr val="C0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МСД</a:t>
            </a:r>
            <a:r>
              <a:rPr lang="ru-RU" sz="1600" b="1" i="0" u="none" strike="noStrike">
                <a:solidFill>
                  <a:srgbClr val="C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37115" y="1575950"/>
            <a:ext cx="7144452" cy="4599505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4572000" y="6339377"/>
            <a:ext cx="6400800" cy="51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Алгоритмы специализированной медицинской помощи больным сахарным</a:t>
            </a:r>
          </a:p>
          <a:p>
            <a:r>
              <a:rPr lang="en-US" sz="1000"/>
              <a:t>диабетом / Под редакцией И.И. Дедова, М.В. Шестаковой, А.Ю. Майорова.</a:t>
            </a:r>
            <a:endParaRPr lang="en-US" sz="800"/>
          </a:p>
          <a:p>
            <a:endParaRPr lang="en-US" sz="800"/>
          </a:p>
        </p:txBody>
      </p:sp>
    </p:spTree>
  </p:cSld>
  <p:clrMapOvr>
    <a:masterClrMapping/>
  </p:clrMapOvr>
  <p:transition advTm="1459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280714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2950" y="1371600"/>
            <a:ext cx="7658100" cy="4114800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4373945" y="2545426"/>
            <a:ext cx="1201857" cy="58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94,1%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2719394" y="3918857"/>
            <a:ext cx="995878" cy="58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chemeClr val="tx1"/>
                </a:solidFill>
              </a:rPr>
              <a:t>5,9%</a:t>
            </a:r>
            <a:endParaRPr 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104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80714" y="0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3" name="Текст. поле 2"/>
          <p:cNvSpPr txBox="1"/>
          <p:nvPr/>
        </p:nvSpPr>
        <p:spPr>
          <a:xfrm>
            <a:off x="280714" y="1035078"/>
            <a:ext cx="8598289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u="none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Преэклампсия диагностирована в </a:t>
            </a:r>
            <a:r>
              <a:rPr lang="ru-RU" sz="3200" b="1" i="0" u="none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6,38%</a:t>
            </a:r>
            <a:r>
              <a:rPr lang="ru-RU" sz="3200" b="0" i="0" u="none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случаев</a:t>
            </a:r>
            <a:endParaRPr lang="en-US" sz="2400">
              <a:solidFill>
                <a:schemeClr val="tx1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0" t="9483" r="0" b="0"/>
          <a:stretch/>
        </p:blipFill>
        <p:spPr>
          <a:xfrm>
            <a:off x="1214438" y="2312177"/>
            <a:ext cx="6715125" cy="3681471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3504996" y="3068412"/>
            <a:ext cx="6400800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ea typeface="Times New Roman" pitchFamily="18" charset="0" panose="02020603050405020304"/>
                <a:cs typeface="Times New Roman" pitchFamily="18" charset="0" panose="02020603050405020304"/>
              </a:rPr>
              <a:t>42,9% 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4224065" y="4445063"/>
            <a:ext cx="6400800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57,1</a:t>
            </a:r>
            <a:r>
              <a:rPr lang="ru-RU" sz="3200" b="1">
                <a:solidFill>
                  <a:schemeClr val="bg1"/>
                </a:solidFill>
              </a:rPr>
              <a:t>%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650091" y="6172367"/>
            <a:ext cx="8879003" cy="45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Гестационная артериальная гипертензия - </a:t>
            </a:r>
            <a:r>
              <a:rPr lang="ru-RU" sz="2400" b="1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4,33 %</a:t>
            </a: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 случаев</a:t>
            </a:r>
            <a:endParaRPr lang="en-US" sz="2400" b="0" i="0" u="none" strike="noStrike">
              <a:latin typeface="Calibri Light" panose="020F0302020204030204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2129244" y="1914780"/>
            <a:ext cx="4901228" cy="397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/>
              <a:t>ГИПЕРТОНИЧЕСКАЯ БОЛЕЗНЬ В АНАМНЕЗЕ</a:t>
            </a:r>
            <a:endParaRPr lang="en-US" sz="2000" b="1"/>
          </a:p>
        </p:txBody>
      </p:sp>
    </p:spTree>
  </p:cSld>
  <p:clrMapOvr>
    <a:masterClrMapping/>
  </p:clrMapOvr>
  <p:transition advTm="259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234933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2646" y="6240633"/>
            <a:ext cx="4572000" cy="49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Старцева Н.М., Свиридова М.И., </a:t>
            </a:r>
            <a:r>
              <a:rPr lang="ru-RU" sz="800" dirty="0" err="1"/>
              <a:t>Учамприна</a:t>
            </a:r>
            <a:r>
              <a:rPr lang="ru-RU" sz="800" dirty="0"/>
              <a:t> В.А., Аникеев А.С., </a:t>
            </a:r>
            <a:r>
              <a:rPr lang="ru-RU" sz="800" dirty="0" err="1"/>
              <a:t>Леффад</a:t>
            </a:r>
            <a:r>
              <a:rPr lang="ru-RU" sz="800" dirty="0"/>
              <a:t> Л.М. </a:t>
            </a:r>
            <a:r>
              <a:rPr lang="ru-RU" sz="800" dirty="0" err="1"/>
              <a:t>Гестационный</a:t>
            </a:r>
            <a:r>
              <a:rPr lang="ru-RU" sz="800" dirty="0"/>
              <a:t> сахарный диабет и гипотиреоз: сочетание заболеваний // Акушерство и гинекология: новости, мнения, обучение. 2021. Т. 9, № 3. С. 11–16.</a:t>
            </a:r>
            <a:endParaRPr lang="ru-RU" dirty="0"/>
          </a:p>
        </p:txBody>
      </p:sp>
      <p:sp>
        <p:nvSpPr>
          <p:cNvPr id="6" name="Текст. поле 5"/>
          <p:cNvSpPr txBox="1"/>
          <p:nvPr/>
        </p:nvSpPr>
        <p:spPr>
          <a:xfrm>
            <a:off x="469713" y="1179064"/>
            <a:ext cx="8204573" cy="82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u="none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сочетание ГСД с субклиническим гипотиреозом</a:t>
            </a:r>
            <a:r>
              <a:rPr lang="en-US" sz="2400" b="0" i="0" u="none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- </a:t>
            </a:r>
            <a:r>
              <a:rPr lang="ru-RU" sz="2400" b="1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15,7</a:t>
            </a: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 ± 4,32% пациенток</a:t>
            </a:r>
            <a:endParaRPr lang="en-US" sz="2400" b="0" i="0" u="none" strike="noStrike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401042" y="2894444"/>
            <a:ext cx="4853401" cy="204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Общие факторы риска: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32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паритет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32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возраст более 30 лет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32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повышенный ИМТ</a:t>
            </a:r>
            <a:endParaRPr lang="en-US" sz="2400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71999" y="1686326"/>
            <a:ext cx="4193543" cy="4193543"/>
          </a:xfrm>
          <a:prstGeom prst="rect">
            <a:avLst/>
          </a:prstGeom>
        </p:spPr>
      </p:pic>
    </p:spTree>
  </p:cSld>
  <p:clrMapOvr>
    <a:masterClrMapping/>
  </p:clrMapOvr>
  <p:transition advTm="2376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70840" y="0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7590" y="1427458"/>
            <a:ext cx="8000633" cy="4222831"/>
          </a:xfrm>
          <a:prstGeom prst="rect">
            <a:avLst/>
          </a:prstGeom>
        </p:spPr>
      </p:pic>
    </p:spTree>
  </p:cSld>
  <p:clrMapOvr>
    <a:masterClrMapping/>
  </p:clrMapOvr>
  <p:transition advTm="1032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90589" y="310189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075" y="2001512"/>
            <a:ext cx="8543925" cy="4143375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390589" y="1094758"/>
            <a:ext cx="7886700" cy="82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ПРИЧИНЫ КЕСАРЕВА СЕЧЕНИЯ У МОЛОДЫХ ПАЦИЕНТОК С ПЕРВОЙ БЕРЕМЕННОСТЬЮ</a:t>
            </a:r>
            <a:endParaRPr lang="en-US" sz="2400"/>
          </a:p>
        </p:txBody>
      </p:sp>
    </p:spTree>
  </p:cSld>
  <p:clrMapOvr>
    <a:masterClrMapping/>
  </p:clrMapOvr>
  <p:transition advTm="985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89870" y="0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3" name="Текст. поле 2"/>
          <p:cNvSpPr txBox="1"/>
          <p:nvPr/>
        </p:nvSpPr>
        <p:spPr>
          <a:xfrm>
            <a:off x="620791" y="1596868"/>
            <a:ext cx="8184429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Макросомия была выявлена у </a:t>
            </a:r>
            <a:r>
              <a:rPr lang="ru-RU" sz="2800" b="1" i="0" u="sng" strike="noStrike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3,2 % новорожденных</a:t>
            </a:r>
            <a:endParaRPr lang="en-US" sz="2800" b="1" i="0" u="sng">
              <a:solidFill>
                <a:schemeClr val="tx1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3935340" y="4116089"/>
            <a:ext cx="6501518" cy="88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Средняя масса плода</a:t>
            </a:r>
            <a:r>
              <a:rPr lang="ru-RU" sz="28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 - 3390 г.</a:t>
            </a:r>
          </a:p>
          <a:p>
            <a:pPr marL="0" indent="0">
              <a:buFont typeface="Arial" pitchFamily="34" charset="0" panose="020B0604020202020204"/>
              <a:buNone/>
            </a:pP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 </a:t>
            </a:r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4682" y="2387953"/>
            <a:ext cx="2767419" cy="3591496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4091941" y="2482500"/>
            <a:ext cx="4406680" cy="94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>
                <a:latin typeface="Calibri Light" panose="020F0302020204030204"/>
              </a:rPr>
              <a:t>* новорожденные с весом от 4000 г до 4840 г</a:t>
            </a:r>
            <a:endParaRPr lang="en-US" sz="2800" b="0" i="0" u="none" strike="noStrike">
              <a:latin typeface="Calibri Light" panose="020F0302020204030204"/>
            </a:endParaRPr>
          </a:p>
        </p:txBody>
      </p:sp>
    </p:spTree>
  </p:cSld>
  <p:clrMapOvr>
    <a:masterClrMapping/>
  </p:clrMapOvr>
  <p:transition advTm="1306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44808" y="441878"/>
            <a:ext cx="7886700" cy="1325563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ЛИЧНЫЙ ВКЛАД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47405" y="883574"/>
            <a:ext cx="3818139" cy="509085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Текст. поле 3"/>
          <p:cNvSpPr txBox="1"/>
          <p:nvPr/>
        </p:nvSpPr>
        <p:spPr>
          <a:xfrm>
            <a:off x="437666" y="1858238"/>
            <a:ext cx="4134333" cy="375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 panose="020B0604020202020204"/>
              <a:buChar char="•"/>
            </a:pPr>
            <a:r>
              <a:rPr lang="ru-RU" sz="24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Обработка историй болезни: анамнеза жизни и гинекологического анамнеза, данных о настоящей беременности, протокола ультразвукового исследования, а так же биохимического анализа;  составление сравнительной таблицы</a:t>
            </a:r>
            <a:endParaRPr lang="en-US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p:transition advTm="1984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62401" y="0"/>
            <a:ext cx="7886700" cy="1325563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  <a:ea typeface="Times New Roman" pitchFamily="18" charset="0" panose="02020603050405020304"/>
                <a:cs typeface="Times New Roman" pitchFamily="18" charset="0" panose="02020603050405020304"/>
              </a:rPr>
              <a:t>ВЫВОД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8542" y="1234440"/>
          <a:ext cx="8426916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3406"/>
                <a:gridCol w="42135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panose="020F0302020204030204"/>
                          <a:cs typeface="Calibri Light" panose="020F0302020204030204"/>
                        </a:rPr>
                        <a:t>ФАКТОРЫ РИСКА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  <a:latin typeface="Calibri Light" panose="020F0302020204030204"/>
                        <a:ea typeface="Calibri Light" panose="020F0302020204030204"/>
                        <a:cs typeface="Calibri Light" panose="020F030202020403020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panose="020F0302020204030204"/>
                          <a:cs typeface="Calibri Light" panose="020F0302020204030204"/>
                        </a:rPr>
                        <a:t>МОДИФИЦИРУЕМЫЕ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panose="020F0302020204030204"/>
                          <a:cs typeface="Calibri Light" panose="020F0302020204030204"/>
                        </a:rPr>
                        <a:t>НЕМОДИФИЦИРУЕМЫЕ</a:t>
                      </a:r>
                      <a:endParaRPr lang="en-US" sz="2800" b="1">
                        <a:solidFill>
                          <a:schemeClr val="bg1"/>
                        </a:solidFill>
                        <a:latin typeface="Calibri Light" panose="020F0302020204030204"/>
                        <a:ea typeface="Calibri Light" panose="020F0302020204030204"/>
                        <a:cs typeface="Calibri Light" panose="020F030202020403020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/>
                        <a:t>ИЗБЫТОЧНАЯ МАССА ТЕЛА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u="none" strike="noStrike">
                          <a:latin typeface="Calibri" pitchFamily="34" charset="0" panose="020F0502020204030204"/>
                          <a:ea typeface="Calibri" pitchFamily="34" charset="0" panose="020F0502020204030204"/>
                          <a:cs typeface="Calibri" pitchFamily="34" charset="0" panose="020F0502020204030204"/>
                        </a:rPr>
                        <a:t>ОТЯГОЩЕННЫЙ НАСЛЕДСТВЕННЫЙ АНАМНЕЗ</a:t>
                      </a:r>
                      <a:endParaRPr lang="en-US" sz="2800">
                        <a:latin typeface="Calibri" pitchFamily="34" charset="0" panose="020F0502020204030204"/>
                        <a:ea typeface="Calibri" pitchFamily="34" charset="0" panose="020F0502020204030204"/>
                        <a:cs typeface="Calibri" pitchFamily="34" charset="0" panose="020F050202020403020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/>
                        <a:t>ВОЗРАСТ СТАРШЕ 30 ЛЕТ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/>
                        <a:t>УРОВЕНЬ ГОРМОНОВ ЩИТОВИДНОЙ ЖЕЛЕЗЫ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739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2071641"/>
            <a:ext cx="9421955" cy="5229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30365" y="54344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АКТУАЛЬНОСТЬ</a:t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130365" y="1262118"/>
            <a:ext cx="8398180" cy="375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Учитывая высокую распространенность сахарного диабета 2 типа и низкий уровень информированности населения о данной проблеме, возникает необходимость в выявлении факторов риска на этапе планирования беременности с целью предотвращения  диабетической фетопатии плода и возможного </a:t>
            </a:r>
            <a:r>
              <a:rPr lang="ru-RU" sz="24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риска развития </a:t>
            </a:r>
            <a:r>
              <a:rPr lang="ru-RU" sz="2400" b="1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СД 2 типа у матери </a:t>
            </a:r>
          </a:p>
          <a:p>
            <a:r>
              <a:rPr lang="ru-RU" sz="24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 будущем.</a:t>
            </a:r>
          </a:p>
          <a:p>
            <a:endParaRPr lang="ru-RU" sz="2400" b="0" i="0" u="none" strike="noStrike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lang="ru-RU" sz="2400" b="0" i="0" u="none" strike="noStrike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r>
              <a:rPr lang="ru-RU" sz="2400" b="0" i="0" u="none" strike="noStrike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endParaRPr lang="en-US"/>
          </a:p>
        </p:txBody>
      </p:sp>
    </p:spTree>
  </p:cSld>
  <p:clrMapOvr>
    <a:masterClrMapping/>
  </p:clrMapOvr>
  <p:transition advTm="2098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ПЛАН ДАЛЬНЕЙШЕГО ИССЛЕДОВАНИЯ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501760" y="2290135"/>
            <a:ext cx="8140480" cy="301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8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обнаружение генетических маркеров (</a:t>
            </a:r>
            <a:r>
              <a:rPr lang="ru-RU" sz="2800" b="1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CDKAL1 и MTNR1B</a:t>
            </a:r>
            <a:r>
              <a:rPr lang="ru-RU" sz="28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) ГСД с целью выявления групп риска пациентов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endParaRPr lang="ru-RU" sz="2800" b="0" i="0" u="none" strike="noStrike">
              <a:latin typeface="Calibri Light" panose="020F03020202040302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8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сбор информации о контроле гликемии и соблюдении диеты женщинами после родов</a:t>
            </a:r>
            <a:endParaRPr lang="ru-RU" sz="2400" b="0" i="0" u="none" strike="noStrike">
              <a:latin typeface="Calibri Light" panose="020F03020202040302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endParaRPr lang="ru-RU" sz="2400" b="0" i="0" u="none" strike="noStrike">
              <a:latin typeface="Calibri Light" panose="020F0302020204030204"/>
              <a:ea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16621" y="72127"/>
            <a:ext cx="7886700" cy="1325563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ПРАКТИЧЕСКАЯ ЗНАЧИМОСТЬ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7765" y="1105778"/>
            <a:ext cx="9679531" cy="5461347"/>
          </a:xfrm>
          <a:prstGeom prst="rect">
            <a:avLst/>
          </a:prstGeom>
        </p:spPr>
      </p:pic>
    </p:spTree>
  </p:cSld>
  <p:clrMapOvr>
    <a:masterClrMapping/>
  </p:clrMapOvr>
  <p:transition advTm="1204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06478" y="3152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7901" y="1750712"/>
            <a:ext cx="7083853" cy="4777173"/>
          </a:xfrm>
          <a:prstGeom prst="rect">
            <a:avLst/>
          </a:prstGeom>
        </p:spPr>
      </p:pic>
    </p:spTree>
  </p:cSld>
  <p:clrMapOvr>
    <a:masterClrMapping/>
  </p:clrMapOvr>
  <p:transition advTm="404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628650" y="299812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ЦЕЛИ И ЗАДАЧИ</a:t>
            </a:r>
          </a:p>
        </p:txBody>
      </p:sp>
      <p:sp>
        <p:nvSpPr>
          <p:cNvPr id="6" name="Текст. поле 5"/>
          <p:cNvSpPr txBox="1"/>
          <p:nvPr/>
        </p:nvSpPr>
        <p:spPr>
          <a:xfrm>
            <a:off x="362085" y="1625375"/>
            <a:ext cx="8153265" cy="228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изучение предикторов возникновения гестационного сахарного диабета  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endParaRPr lang="ru-RU" sz="2400" b="0" i="0" u="none" strike="noStrike">
              <a:latin typeface="Calibri Light" panose="020F03020202040302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составление клинического портрета пациентки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endParaRPr lang="ru-RU" sz="2400" b="0" i="0" u="none" strike="noStrike">
              <a:latin typeface="Calibri Light" panose="020F03020202040302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создание шкалы оценки риска ГСД</a:t>
            </a:r>
            <a:endParaRPr lang="en-US" sz="2400" b="0" i="0" u="none" strike="noStrike">
              <a:latin typeface="Calibri Light" panose="020F0302020204030204"/>
            </a:endParaRPr>
          </a:p>
        </p:txBody>
      </p:sp>
      <p:cxnSp>
        <p:nvCxnSpPr>
          <p:cNvPr id="7" name="Прямая соед. линия 1 6"/>
          <p:cNvCxnSpPr/>
          <p:nvPr/>
        </p:nvCxnSpPr>
        <p:spPr>
          <a:xfrm flipV="1">
            <a:off x="362085" y="4144271"/>
            <a:ext cx="8599558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. поле 7"/>
          <p:cNvSpPr txBox="1"/>
          <p:nvPr/>
        </p:nvSpPr>
        <p:spPr>
          <a:xfrm>
            <a:off x="372910" y="4392028"/>
            <a:ext cx="8398180" cy="192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изучить истории болезни пациенток с гестационным сахарным диабетом 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endParaRPr lang="ru-RU" sz="2400" b="0" i="0" u="none" strike="noStrike">
              <a:latin typeface="Calibri Light" panose="020F0302020204030204"/>
              <a:ea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составить сравнительную таблицу на основе анамнеза жизни и гинекологического анамнеза </a:t>
            </a:r>
            <a:endParaRPr lang="en-US" sz="2400" b="0" i="0" u="none" strike="noStrike">
              <a:latin typeface="Calibri Light" panose="020F0302020204030204"/>
            </a:endParaRPr>
          </a:p>
        </p:txBody>
      </p:sp>
    </p:spTree>
  </p:cSld>
  <p:clrMapOvr>
    <a:masterClrMapping/>
  </p:clrMapOvr>
  <p:transition advTm="219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Название 2055"/>
          <p:cNvSpPr>
            <a:spLocks noGrp="1" noEditPoints="1"/>
          </p:cNvSpPr>
          <p:nvPr>
            <p:ph type="title"/>
          </p:nvPr>
        </p:nvSpPr>
        <p:spPr>
          <a:xfrm>
            <a:off x="628650" y="-87482"/>
            <a:ext cx="7886700" cy="1325563"/>
          </a:xfrm>
        </p:spPr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b="1">
                <a:solidFill>
                  <a:srgbClr val="C00000"/>
                </a:solidFill>
              </a:rPr>
              <a:t>МАТЕРИАЛЫ И МЕТОДЫ</a:t>
            </a:r>
          </a:p>
        </p:txBody>
      </p:sp>
      <p:sp>
        <p:nvSpPr>
          <p:cNvPr id="2057" name="Заполнитель контента 2056"/>
          <p:cNvSpPr>
            <a:spLocks noGrp="1" noEditPoints="1"/>
          </p:cNvSpPr>
          <p:nvPr>
            <p:ph idx="1"/>
          </p:nvPr>
        </p:nvSpPr>
        <p:spPr>
          <a:xfrm>
            <a:off x="294646" y="1028640"/>
            <a:ext cx="7886700" cy="2550744"/>
          </a:xfrm>
        </p:spPr>
        <p:txBody>
          <a:bodyPr/>
          <a:lstStyle/>
          <a:p>
            <a:pPr marL="0" indent="0">
              <a:buNone/>
            </a:pPr>
            <a:r>
              <a:rPr sz="2400">
                <a:latin typeface="Calibri Light" panose="020F0302020204030204"/>
              </a:rPr>
              <a:t>Исследование проводилось на базе женских консультаций, прикрепленных к </a:t>
            </a:r>
            <a:r>
              <a:rPr sz="2400" b="1" i="1">
                <a:latin typeface="Calibri Light" panose="020F0302020204030204"/>
              </a:rPr>
              <a:t>КГБУЗ “КМРД № 5”</a:t>
            </a:r>
            <a:r>
              <a:rPr sz="2400">
                <a:latin typeface="Calibri Light" panose="020F0302020204030204"/>
              </a:rPr>
              <a:t>. В </a:t>
            </a:r>
            <a:r>
              <a:rPr sz="2400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исследование</a:t>
            </a:r>
            <a:r>
              <a:rPr sz="2400">
                <a:latin typeface="Calibri Light" panose="020F0302020204030204"/>
              </a:rPr>
              <a:t> было включено </a:t>
            </a:r>
            <a:r>
              <a:rPr sz="2400" b="1" u="sng">
                <a:latin typeface="Calibri Light" panose="020F0302020204030204"/>
              </a:rPr>
              <a:t>439</a:t>
            </a:r>
            <a:r>
              <a:rPr sz="2400">
                <a:latin typeface="Calibri Light" panose="020F0302020204030204"/>
              </a:rPr>
              <a:t> пациенток с выявленным ГСД. Проведен анализ медицинской документации. Статистическая обработка проводилась с использованием программного пакета Excel 2019.</a:t>
            </a:r>
          </a:p>
          <a:p>
            <a:pPr marL="0" indent="0">
              <a:buNone/>
            </a:pPr>
          </a:p>
        </p:txBody>
      </p:sp>
      <p:pic>
        <p:nvPicPr>
          <p:cNvPr id="2059" name="Изображение 20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12412" y="2950576"/>
            <a:ext cx="3671225" cy="3693817"/>
          </a:xfrm>
          <a:prstGeom prst="rect">
            <a:avLst/>
          </a:prstGeom>
        </p:spPr>
      </p:pic>
      <p:pic>
        <p:nvPicPr>
          <p:cNvPr id="2060" name="Изображение 205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8650" y="3226711"/>
            <a:ext cx="4128891" cy="3141547"/>
          </a:xfrm>
          <a:prstGeom prst="rect">
            <a:avLst/>
          </a:prstGeom>
        </p:spPr>
      </p:pic>
      <p:pic>
        <p:nvPicPr>
          <p:cNvPr id="2061" name="Изображение 20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165" y="5627661"/>
            <a:ext cx="1494728" cy="864723"/>
          </a:xfrm>
          <a:prstGeom prst="rect">
            <a:avLst/>
          </a:prstGeom>
        </p:spPr>
      </p:pic>
    </p:spTree>
  </p:cSld>
  <p:clrMapOvr>
    <a:masterClrMapping/>
  </p:clrMapOvr>
  <p:transition advTm="1298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1609" y="1935837"/>
            <a:ext cx="7901335" cy="4269109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4805178" y="6377572"/>
            <a:ext cx="6400800" cy="39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Алгоритмы специализированной медицинской помощи больным сахарным</a:t>
            </a:r>
          </a:p>
          <a:p>
            <a:r>
              <a:rPr lang="en-US" sz="1000"/>
              <a:t>диабетом / Под редакцией И.И. Дедова, М.В. Шестаковой, А.Ю. Майорова.</a:t>
            </a:r>
            <a:endParaRPr lang="en-US" sz="800"/>
          </a:p>
        </p:txBody>
      </p:sp>
      <p:sp>
        <p:nvSpPr>
          <p:cNvPr id="6" name="Текст. поле 5"/>
          <p:cNvSpPr txBox="1"/>
          <p:nvPr/>
        </p:nvSpPr>
        <p:spPr>
          <a:xfrm>
            <a:off x="368142" y="207343"/>
            <a:ext cx="8103855" cy="155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>
                <a:solidFill>
                  <a:srgbClr val="C0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Гестационный сахарный диабет</a:t>
            </a:r>
            <a:r>
              <a:rPr lang="en-US" sz="2400" b="0" i="0" u="none" strike="noStrike">
                <a:solidFill>
                  <a:srgbClr val="00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(ГСД) – это заболевание, характеризующееся гипергликемией, впервые выявленной во время беременности, но не соответствующей критериям «манифестного» СД. </a:t>
            </a:r>
            <a:endParaRPr lang="en-US" sz="2400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p:transition advTm="1133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89870" y="0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181100" y="6040820"/>
            <a:ext cx="7886700" cy="614063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Средний</a:t>
            </a:r>
            <a:r>
              <a:rPr dirty="0"/>
              <a:t> </a:t>
            </a:r>
            <a:r>
              <a:rPr dirty="0" err="1"/>
              <a:t>возраст</a:t>
            </a:r>
            <a:r>
              <a:rPr dirty="0"/>
              <a:t> </a:t>
            </a:r>
            <a:r>
              <a:rPr dirty="0" err="1"/>
              <a:t>женщин</a:t>
            </a:r>
            <a:r>
              <a:rPr dirty="0"/>
              <a:t> - 31 </a:t>
            </a:r>
            <a:r>
              <a:rPr dirty="0" err="1"/>
              <a:t>год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421185" y="1096269"/>
            <a:ext cx="10157440" cy="458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Частота встречаемости ГСД в 2022 г. составила </a:t>
            </a:r>
            <a:r>
              <a:rPr lang="ru-RU" sz="2400" b="1" dirty="0">
                <a:solidFill>
                  <a:srgbClr val="C00000"/>
                </a:solidFill>
              </a:rPr>
              <a:t>13,05</a:t>
            </a:r>
            <a:r>
              <a:rPr lang="ru-RU" sz="2400" dirty="0"/>
              <a:t> ± 13,04%.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81100" y="1830769"/>
            <a:ext cx="6781800" cy="4210050"/>
          </a:xfrm>
          <a:prstGeom prst="rect">
            <a:avLst/>
          </a:prstGeom>
        </p:spPr>
      </p:pic>
      <p:sp>
        <p:nvSpPr>
          <p:cNvPr id="13" name="Эллипс 12"/>
          <p:cNvSpPr/>
          <p:nvPr/>
        </p:nvSpPr>
        <p:spPr>
          <a:xfrm>
            <a:off x="1089589" y="4944352"/>
            <a:ext cx="1208620" cy="931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38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60400" y="1068066"/>
          <a:ext cx="8042949" cy="38589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0734"/>
                <a:gridCol w="2010734"/>
                <a:gridCol w="2010734"/>
                <a:gridCol w="2010747"/>
              </a:tblGrid>
              <a:tr h="351578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100">
                          <a:effectLst/>
                        </a:rPr>
                        <a:t>ТИП ОЖИРЕНИЯ</a:t>
                      </a:r>
                      <a:endParaRPr lang="ru-RU" sz="1200" b="1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100">
                          <a:effectLst/>
                        </a:rPr>
                        <a:t>ИМТ</a:t>
                      </a:r>
                      <a:endParaRPr lang="ru-RU" sz="1200" b="1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100">
                          <a:effectLst/>
                        </a:rPr>
                        <a:t>КОЛИЧЕСТВО</a:t>
                      </a:r>
                      <a:endParaRPr lang="ru-RU" sz="1200" b="1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100">
                          <a:effectLst/>
                        </a:rPr>
                        <a:t>ПРОЦЕНТ</a:t>
                      </a:r>
                      <a:endParaRPr lang="ru-RU" sz="1200" b="1" spc="10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1578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НОРМА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18-24,9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153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34,85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</a:tr>
              <a:tr h="703168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ИЗБЫТОЧНАЯ МАССА ТЕЛА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25,0-29,9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141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32,12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1578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ОЖИРЕНИЕ 1 СТ.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 dirty="0">
                          <a:effectLst/>
                        </a:rPr>
                        <a:t>30,0 - 34,9</a:t>
                      </a:r>
                      <a:endParaRPr lang="ru-RU" sz="1200" spc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77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17,5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1578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ОЖИРЕНИЕ 2 СТ.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35,0-39,9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39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8,88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1578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ОЖИРЕНИЕ 3 СТ.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&gt;40,0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>
                          <a:effectLst/>
                        </a:rPr>
                        <a:t>17</a:t>
                      </a:r>
                      <a:endParaRPr lang="ru-RU" sz="1200" spc="1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100" dirty="0">
                          <a:effectLst/>
                        </a:rPr>
                        <a:t>3,87</a:t>
                      </a:r>
                      <a:endParaRPr lang="ru-RU" sz="1200" spc="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азвание 1"/>
          <p:cNvSpPr>
            <a:spLocks noGrp="1" noEditPoints="1"/>
          </p:cNvSpPr>
          <p:nvPr>
            <p:ph type="title"/>
          </p:nvPr>
        </p:nvSpPr>
        <p:spPr>
          <a:xfrm>
            <a:off x="280714" y="-172858"/>
            <a:ext cx="7886700" cy="1325563"/>
          </a:xfrm>
        </p:spPr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00" y="5054202"/>
            <a:ext cx="8194806" cy="155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400" b="1" i="0" u="none" strike="noStrike" dirty="0">
                <a:solidFill>
                  <a:srgbClr val="C00000"/>
                </a:solidFill>
                <a:latin typeface="Calibri Light" panose="020F0302020204030204"/>
              </a:rPr>
              <a:t>избыточная масса тела при постановке на учёт</a:t>
            </a:r>
            <a:r>
              <a:rPr lang="ru-RU" sz="2400" b="0" i="0" u="none" strike="noStrike" dirty="0">
                <a:latin typeface="Calibri Light" panose="020F0302020204030204"/>
              </a:rPr>
              <a:t> - 58,7%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400" b="0" i="0" u="none" strike="noStrike" dirty="0">
                <a:latin typeface="Calibri Light" panose="020F0302020204030204"/>
              </a:rPr>
              <a:t>среднее значение общей прибавки веса - 11,3 кг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400" b="0" i="0" u="none" strike="noStrike" dirty="0">
                <a:latin typeface="Calibri Light" panose="020F0302020204030204"/>
              </a:rPr>
              <a:t>прибавка веса </a:t>
            </a:r>
            <a:r>
              <a:rPr lang="ru-RU" sz="2400" b="1" i="0" u="none" strike="noStrike" dirty="0">
                <a:solidFill>
                  <a:srgbClr val="C00000"/>
                </a:solidFill>
                <a:latin typeface="Calibri Light" panose="020F0302020204030204"/>
              </a:rPr>
              <a:t>более 12 кг</a:t>
            </a:r>
            <a:r>
              <a:rPr lang="ru-RU" sz="2400" b="0" i="0" u="none" strike="noStrike" dirty="0">
                <a:latin typeface="Calibri Light" panose="020F0302020204030204"/>
              </a:rPr>
              <a:t> - 42,14%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400" b="1" i="0" u="none" strike="noStrike">
                <a:solidFill>
                  <a:srgbClr val="C00000"/>
                </a:solidFill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2,28%</a:t>
            </a:r>
            <a:r>
              <a:rPr lang="ru-RU" sz="2400" b="0" i="0" u="none" strike="noStrike"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 женщин с избыточной массой тела </a:t>
            </a:r>
            <a:r>
              <a:rPr lang="ru-RU" sz="2400" b="1" i="0" u="none" strike="noStrike">
                <a:solidFill>
                  <a:srgbClr val="C00000"/>
                </a:solidFill>
                <a:latin typeface="Calibri Light" panose="020F0302020204030204"/>
                <a:ea typeface="Times New Roman" pitchFamily="18" charset="0" panose="02020603050405020304"/>
                <a:cs typeface="Times New Roman" pitchFamily="18" charset="0" panose="02020603050405020304"/>
              </a:rPr>
              <a:t>похудели</a:t>
            </a:r>
            <a:endParaRPr lang="en-US" sz="2400" b="1" i="0" u="none" strike="noStrike" dirty="0">
              <a:solidFill>
                <a:srgbClr val="C00000"/>
              </a:solidFill>
              <a:latin typeface="Calibri Light" panose="020F03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37" y="6610072"/>
            <a:ext cx="9370006" cy="247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"Беременность и ожирение" 2009 г. К.А. </a:t>
            </a:r>
            <a:r>
              <a:rPr lang="ru-RU" sz="800" dirty="0" err="1"/>
              <a:t>Комшилова</a:t>
            </a:r>
            <a:r>
              <a:rPr lang="ru-RU" sz="800" dirty="0"/>
              <a:t>, Ф.Х. Дзгоева </a:t>
            </a:r>
            <a:r>
              <a:rPr lang="en-US" sz="800" dirty="0"/>
              <a:t>/</a:t>
            </a:r>
            <a:r>
              <a:rPr lang="ru-RU" sz="800" dirty="0"/>
              <a:t> ФГУ Эндокринологический научный центр, Москва, директор – академик РАН и РАМН И.И. Дедов</a:t>
            </a:r>
            <a:endParaRPr lang="ru-RU" dirty="0"/>
          </a:p>
        </p:txBody>
      </p:sp>
    </p:spTree>
  </p:cSld>
  <p:clrMapOvr>
    <a:masterClrMapping/>
  </p:clrMapOvr>
  <p:transition advTm="2914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432318" y="-194623"/>
            <a:ext cx="78867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15988" y="1221812"/>
            <a:ext cx="6719361" cy="4577516"/>
          </a:xfrm>
          <a:prstGeom prst="rect">
            <a:avLst/>
          </a:prstGeom>
        </p:spPr>
      </p:pic>
      <p:sp>
        <p:nvSpPr>
          <p:cNvPr id="14" name="Текст. поле 13"/>
          <p:cNvSpPr txBox="1"/>
          <p:nvPr/>
        </p:nvSpPr>
        <p:spPr>
          <a:xfrm>
            <a:off x="0" y="6064858"/>
            <a:ext cx="9311643" cy="45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>
                <a:solidFill>
                  <a:schemeClr val="dk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Наиболее часто СД встречался у родственников 1 и 2 линии </a:t>
            </a:r>
            <a:r>
              <a:rPr lang="en-US" sz="2400" b="0" i="0" u="none" strike="noStrike">
                <a:solidFill>
                  <a:schemeClr val="dk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- </a:t>
            </a:r>
            <a:r>
              <a:rPr lang="ru-RU" sz="2400" b="0" i="0" u="none" strike="noStrike">
                <a:solidFill>
                  <a:schemeClr val="dk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98,2%</a:t>
            </a:r>
            <a:endParaRPr lang="en-US" sz="2400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p:transition advTm="599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2214" y="1613718"/>
            <a:ext cx="8519571" cy="4427154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 noEditPoints="1"/>
          </p:cNvSpPr>
          <p:nvPr>
            <p:ph type="title"/>
          </p:nvPr>
        </p:nvSpPr>
        <p:spPr>
          <a:xfrm>
            <a:off x="411514" y="-100718"/>
            <a:ext cx="78867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8" name="Текст. поле 7"/>
          <p:cNvSpPr txBox="1"/>
          <p:nvPr/>
        </p:nvSpPr>
        <p:spPr>
          <a:xfrm>
            <a:off x="3111279" y="6239129"/>
            <a:ext cx="6400800" cy="61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3420"/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440</Words>
  <Application>Microsoft Office PowerPoint</Application>
  <PresentationFormat>Экран (4:3)</PresentationFormat>
  <Paragraphs>72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Office Theme</vt:lpstr>
      <vt:lpstr>Предикторы возникновения гестационного сахарного диабета в клиническом портрете пациенток г. Красноярска</vt:lpstr>
      <vt:lpstr>АКТУАЛЬНОСТЬ </vt:lpstr>
      <vt:lpstr>ЦЕЛИ И ЗАДАЧИ</vt:lpstr>
      <vt:lpstr>МАТЕРИАЛЫ И МЕТОДЫ</vt:lpstr>
      <vt:lpstr>РЕЗУЛЬТАТЫ</vt:lpstr>
      <vt:lpstr>РЕЗУЛЬТАТЫ</vt:lpstr>
      <vt:lpstr>РЕЗУЛЬТАТЫ</vt:lpstr>
      <vt:lpstr>РЕЗУЛЬТАТЫ</vt:lpstr>
      <vt:lpstr>РЕЗУЛЬТАТЫ(о гипотериозе)</vt:lpstr>
      <vt:lpstr>РЕЗУЛЬТАТЫ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ПОЛИРЕЗИСТЕНТНЫЕ БАКТЕРИИ КАК ИНДИКАТОРЫ ИНФЕКЦИЙ, СВЯЗАННЫХ С ОКАЗАНИЕМ МЕДИЦИНСКОЙ ПОМОЩИ</dc:title>
  <dc:creator>Виктория Мутовина</dc:creator>
  <cp:lastModifiedBy>Юлия</cp:lastModifiedBy>
  <cp:revision>25</cp:revision>
  <dcterms:created xsi:type="dcterms:W3CDTF">2022-05-08T08:08:36Z</dcterms:created>
  <dcterms:modified xsi:type="dcterms:W3CDTF">2023-05-15T14:34:29Z</dcterms:modified>
</cp:coreProperties>
</file>