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5" r:id="rId3"/>
    <p:sldId id="257" r:id="rId4"/>
    <p:sldId id="269" r:id="rId5"/>
    <p:sldId id="266" r:id="rId6"/>
    <p:sldId id="267" r:id="rId7"/>
    <p:sldId id="276" r:id="rId8"/>
    <p:sldId id="268" r:id="rId9"/>
    <p:sldId id="274" r:id="rId10"/>
    <p:sldId id="273" r:id="rId11"/>
    <p:sldId id="272" r:id="rId12"/>
    <p:sldId id="271" r:id="rId13"/>
    <p:sldId id="270" r:id="rId14"/>
    <p:sldId id="27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B55C5-A592-44C5-B575-AC17B27461F5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EBE30-7CDA-4BD8-AE6A-92DEBCE50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AB9E7744-CA41-42E9-B2EF-DBC620976D8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DF272D0C-1991-4CCA-9FF7-F2772ADD3003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D5AF53AF-F4D1-466B-8BED-C628FB3B7AC3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4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2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6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06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1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6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6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6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8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7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1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F0B8-55C7-4DF1-8C94-35E3449990DA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2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037230" y="1932841"/>
            <a:ext cx="9432051" cy="133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dirty="0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768160" y="3525481"/>
            <a:ext cx="5806080" cy="158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dirty="0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05218" y="1932841"/>
            <a:ext cx="10795379" cy="158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72821" rIns="81638" bIns="4081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  <a:defRPr/>
            </a:pPr>
            <a:r>
              <a:rPr lang="ru-RU" alt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Речь</a:t>
            </a:r>
            <a:r>
              <a:rPr lang="ru-RU" altLang="ru-RU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. Интеллект. Методы исследования речи и интеллекта 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 rot="180000">
            <a:off x="8208481" y="3467881"/>
            <a:ext cx="2112480" cy="83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dirty="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2438401" y="3657961"/>
            <a:ext cx="7837920" cy="17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 marL="342900" indent="-307975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Практическое занятие </a:t>
            </a: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№ </a:t>
            </a:r>
            <a:r>
              <a:rPr lang="ru-RU" alt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8 </a:t>
            </a:r>
            <a:endParaRPr lang="ru-RU" alt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для студентов 1-го курса специальности </a:t>
            </a:r>
          </a:p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Лечебное дело</a:t>
            </a:r>
            <a:endParaRPr lang="ru-RU" alt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(Очное, Высшее образование, 6.0)  </a:t>
            </a:r>
            <a:r>
              <a:rPr lang="ru-RU" altLang="ru-RU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endParaRPr lang="ru-RU" altLang="ru-RU" sz="2903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dirty="0">
                <a:solidFill>
                  <a:srgbClr val="000000"/>
                </a:solidFill>
                <a:latin typeface="Calibri" panose="020F0502020204030204" pitchFamily="34" charset="0"/>
              </a:rPr>
              <a:t>Лектор</a:t>
            </a:r>
            <a:r>
              <a:rPr lang="ru-RU" altLang="ru-RU" sz="2903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ru-RU" altLang="ru-RU" sz="2540" dirty="0">
                <a:solidFill>
                  <a:srgbClr val="000000"/>
                </a:solidFill>
                <a:latin typeface="Calibri" panose="020F0502020204030204" pitchFamily="34" charset="0"/>
              </a:rPr>
              <a:t>доцент  </a:t>
            </a: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dirty="0">
                <a:solidFill>
                  <a:srgbClr val="000000"/>
                </a:solidFill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2768160" y="376201"/>
            <a:ext cx="5659200" cy="103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2452" rIns="81638" bIns="42452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 dirty="0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 dirty="0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615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029" y="309961"/>
            <a:ext cx="1893600" cy="137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4752481" y="6270121"/>
            <a:ext cx="305568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  <a:buClrTx/>
            </a:pPr>
            <a:r>
              <a:rPr lang="ru-RU" altLang="ru-RU" sz="1996" dirty="0">
                <a:solidFill>
                  <a:srgbClr val="000000"/>
                </a:solidFill>
              </a:rPr>
              <a:t>Красноярск 2021</a:t>
            </a:r>
          </a:p>
        </p:txBody>
      </p:sp>
    </p:spTree>
    <p:extLst>
      <p:ext uri="{BB962C8B-B14F-4D97-AF65-F5344CB8AC3E}">
        <p14:creationId xmlns:p14="http://schemas.microsoft.com/office/powerpoint/2010/main" val="3127139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трактовки интеллекта существуют?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настоящее время существует, как минимум, три трактовки понятия интеллекта:</a:t>
            </a:r>
          </a:p>
          <a:p>
            <a:pPr marL="0" indent="0">
              <a:buNone/>
            </a:pPr>
            <a:r>
              <a:rPr lang="ru-RU" dirty="0"/>
              <a:t>1.	Биологическая трактовка – способность социально приспосабливаться к новым ситуациям.</a:t>
            </a:r>
          </a:p>
          <a:p>
            <a:pPr marL="0" indent="0">
              <a:buNone/>
            </a:pPr>
            <a:r>
              <a:rPr lang="ru-RU" dirty="0"/>
              <a:t>2.	Педагогическая трактовка –  способность к обучению.</a:t>
            </a:r>
          </a:p>
          <a:p>
            <a:pPr marL="0" indent="0">
              <a:buNone/>
            </a:pPr>
            <a:r>
              <a:rPr lang="ru-RU" dirty="0"/>
              <a:t>3.	Структурный подход – интеллект как «способность адаптации средств к цели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00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чем отожествляют интеллект и почему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Интеллект </a:t>
            </a:r>
            <a:r>
              <a:rPr lang="ru-RU" dirty="0"/>
              <a:t>– относительно устойчивая структура умственных способностей индивида. В ряде психологических концепций он отождествляется:</a:t>
            </a:r>
          </a:p>
          <a:p>
            <a:pPr marL="0" indent="0">
              <a:buNone/>
            </a:pPr>
            <a:r>
              <a:rPr lang="ru-RU" dirty="0"/>
              <a:t>1) с системой умственных операций;</a:t>
            </a:r>
          </a:p>
          <a:p>
            <a:pPr marL="0" indent="0">
              <a:buNone/>
            </a:pPr>
            <a:r>
              <a:rPr lang="ru-RU" dirty="0"/>
              <a:t>2) со стилем и стратегией решения проблем;</a:t>
            </a:r>
          </a:p>
          <a:p>
            <a:pPr marL="0" indent="0">
              <a:buNone/>
            </a:pPr>
            <a:r>
              <a:rPr lang="ru-RU" dirty="0"/>
              <a:t>3) с эффективностью индивидуального подхода к ситуации, требующие познавательной активности;</a:t>
            </a:r>
          </a:p>
          <a:p>
            <a:pPr marL="0" indent="0">
              <a:buNone/>
            </a:pPr>
            <a:r>
              <a:rPr lang="ru-RU" dirty="0"/>
              <a:t>4) с когнитивным </a:t>
            </a:r>
            <a:r>
              <a:rPr lang="ru-RU" dirty="0" smtClean="0"/>
              <a:t>стилем.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89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Что входит в структуру интеллекта?</a:t>
            </a:r>
          </a:p>
          <a:p>
            <a:pPr marL="0" indent="0">
              <a:buNone/>
            </a:pPr>
            <a:r>
              <a:rPr lang="ru-RU" dirty="0"/>
              <a:t>(Структура интеллекта представлена совокупностью всех познавательных процессов. В неё входят: счетная способность, вербальная гибкость, вербальное восприятие, пространственная операция, память, способность к рассуждению и т.д.).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55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r>
              <a:rPr lang="ru-RU" dirty="0"/>
              <a:t>Какие виды интеллекта выделяют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В зависимости от происхождения выделяют три вида интеллекта: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b="1" dirty="0"/>
              <a:t>Вербальный </a:t>
            </a:r>
            <a:r>
              <a:rPr lang="ru-RU" dirty="0"/>
              <a:t>– характеризующийся запасом слов, эрудицией, умением понимать прочитанное.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Способность</a:t>
            </a:r>
            <a:r>
              <a:rPr lang="ru-RU" dirty="0"/>
              <a:t> решать проблемы.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b="1" dirty="0"/>
              <a:t>Интеллект </a:t>
            </a:r>
            <a:r>
              <a:rPr lang="ru-RU" dirty="0"/>
              <a:t>практический – как умение добиваться поставленной цели.</a:t>
            </a:r>
          </a:p>
          <a:p>
            <a:pPr marL="0" indent="0">
              <a:buNone/>
            </a:pPr>
            <a:r>
              <a:rPr lang="ru-RU" dirty="0"/>
              <a:t>Согласно Р. </a:t>
            </a:r>
            <a:r>
              <a:rPr lang="ru-RU" dirty="0" err="1"/>
              <a:t>Кеттелу</a:t>
            </a:r>
            <a:r>
              <a:rPr lang="ru-RU" dirty="0"/>
              <a:t> выделяются два вида </a:t>
            </a:r>
            <a:r>
              <a:rPr lang="ru-RU" dirty="0" smtClean="0"/>
              <a:t>интеллекта:</a:t>
            </a:r>
          </a:p>
          <a:p>
            <a:pPr marL="0" indent="0">
              <a:buNone/>
            </a:pPr>
            <a:r>
              <a:rPr lang="ru-RU" dirty="0" smtClean="0"/>
              <a:t>1. текучий </a:t>
            </a:r>
            <a:r>
              <a:rPr lang="ru-RU" dirty="0"/>
              <a:t>– зависит от наследственности;</a:t>
            </a:r>
          </a:p>
          <a:p>
            <a:pPr marL="0" indent="0">
              <a:buNone/>
            </a:pPr>
            <a:r>
              <a:rPr lang="ru-RU" dirty="0" smtClean="0"/>
              <a:t>2. кристаллизованный </a:t>
            </a:r>
            <a:r>
              <a:rPr lang="ru-RU" dirty="0"/>
              <a:t>– отражает прошлый опыт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77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Какие факторы окружающей среды влияют на снижение интеллекта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8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а</a:t>
            </a:r>
            <a:r>
              <a:rPr lang="ru-RU" sz="3200" dirty="0"/>
              <a:t>) питание;</a:t>
            </a:r>
          </a:p>
          <a:p>
            <a:pPr marL="0" indent="0">
              <a:buNone/>
            </a:pPr>
            <a:r>
              <a:rPr lang="ru-RU" sz="3200" dirty="0"/>
              <a:t>6) психологическая стимуляция (у детей, воспитанных в учреждениях, где общение было сведено к минимуму – отмечались отставание в двигательной и речевой сферах;</a:t>
            </a:r>
          </a:p>
          <a:p>
            <a:pPr marL="0" indent="0">
              <a:buNone/>
            </a:pPr>
            <a:r>
              <a:rPr lang="ru-RU" sz="3200" dirty="0"/>
              <a:t>в) количество детей в семье (чем больше детей, тем ниже коэффициент интеллектуальности);</a:t>
            </a:r>
          </a:p>
          <a:p>
            <a:pPr marL="0" indent="0">
              <a:buNone/>
            </a:pPr>
            <a:r>
              <a:rPr lang="ru-RU" sz="3200" dirty="0"/>
              <a:t>г) </a:t>
            </a:r>
            <a:r>
              <a:rPr lang="ru-RU" sz="3200"/>
              <a:t>социальное </a:t>
            </a:r>
            <a:r>
              <a:rPr lang="ru-RU" sz="3200" smtClean="0"/>
              <a:t>положение.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76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900752" y="977735"/>
            <a:ext cx="10522423" cy="5626100"/>
          </a:xfrm>
        </p:spPr>
        <p:txBody>
          <a:bodyPr>
            <a:normAutofit/>
          </a:bodyPr>
          <a:lstStyle/>
          <a:p>
            <a:pPr marL="51435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занятия: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	Понятие интеллекта человека, виды, структура.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	Нарушение интеллекта.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	Речь. Функции речи. Виды речи.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	Нарушение речи.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5.	Практикум</a:t>
            </a:r>
          </a:p>
        </p:txBody>
      </p:sp>
      <p:pic>
        <p:nvPicPr>
          <p:cNvPr id="3074" name="Picture 2" descr="Что такое интеллект - определение интеллекта, виды, суть, как его разви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153" y="3790785"/>
            <a:ext cx="2301022" cy="253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Что такое интеллект и как его развивать | salesacademy.com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773" y="3790785"/>
            <a:ext cx="3553868" cy="285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6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0"/>
            <a:ext cx="9232665" cy="6858000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703512" y="5085184"/>
            <a:ext cx="5472608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i="1" dirty="0"/>
              <a:t>Всякий умный человек знает, что такое интеллект... Это то, чего нет у других! </a:t>
            </a:r>
            <a:r>
              <a:rPr lang="ru-RU" sz="2000" dirty="0"/>
              <a:t>(</a:t>
            </a:r>
            <a:r>
              <a:rPr lang="ru-RU" sz="2000" dirty="0" err="1"/>
              <a:t>Me</a:t>
            </a:r>
            <a:r>
              <a:rPr lang="ru-RU" sz="2000" dirty="0"/>
              <a:t> </a:t>
            </a:r>
            <a:r>
              <a:rPr lang="ru-RU" sz="2000" dirty="0" err="1"/>
              <a:t>Nemar</a:t>
            </a:r>
            <a:r>
              <a:rPr lang="ru-RU" sz="2000" dirty="0"/>
              <a:t>, 1964).</a:t>
            </a:r>
          </a:p>
        </p:txBody>
      </p:sp>
    </p:spTree>
    <p:extLst>
      <p:ext uri="{BB962C8B-B14F-4D97-AF65-F5344CB8AC3E}">
        <p14:creationId xmlns:p14="http://schemas.microsoft.com/office/powerpoint/2010/main" val="20014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030" y="447200"/>
            <a:ext cx="10515600" cy="2828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Понятие «интеллект» часто отождествляют с мышлением. На самом деле интеллект – это общая познавательная способность, которой может быть наделен как человек, так и высшее животное. Существуют разнообразные подходы к структуре интеллекта, к его фактам, факторам, влияющим на формирование и развитие.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36693" y="3243512"/>
            <a:ext cx="61460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Интеллект</a:t>
            </a:r>
            <a:r>
              <a:rPr lang="ru-RU" sz="3200" dirty="0"/>
              <a:t> – фактор социального успеха. Знания о собственном умственном потенциале помогут определить студентам коэффициент умственного развития и работать над его повышением.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11" y="3243512"/>
            <a:ext cx="4369559" cy="330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7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269" y="556383"/>
            <a:ext cx="10515600" cy="3943042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Речь</a:t>
            </a:r>
            <a:r>
              <a:rPr lang="ru-RU" sz="3200" dirty="0" smtClean="0"/>
              <a:t> </a:t>
            </a:r>
            <a:r>
              <a:rPr lang="ru-RU" dirty="0" smtClean="0"/>
              <a:t>(англ. </a:t>
            </a:r>
            <a:r>
              <a:rPr lang="ru-RU" dirty="0" err="1" smtClean="0"/>
              <a:t>speech</a:t>
            </a:r>
            <a:r>
              <a:rPr lang="ru-RU" dirty="0" smtClean="0"/>
              <a:t>, </a:t>
            </a:r>
            <a:r>
              <a:rPr lang="ru-RU" dirty="0" err="1" smtClean="0"/>
              <a:t>discourse</a:t>
            </a:r>
            <a:r>
              <a:rPr lang="ru-RU" dirty="0" smtClean="0"/>
              <a:t>) </a:t>
            </a:r>
            <a:r>
              <a:rPr lang="ru-RU" sz="3200" dirty="0" smtClean="0"/>
              <a:t>– "исторически сложившаяся форма общения людей посредством языка" . Как средство выражения мыслей людей в процессе общения, речь является основным механизмом мышления.</a:t>
            </a:r>
          </a:p>
          <a:p>
            <a:pPr marL="0" indent="0">
              <a:buNone/>
            </a:pPr>
            <a:r>
              <a:rPr lang="ru-RU" sz="3600" b="1" dirty="0" smtClean="0"/>
              <a:t>Язык</a:t>
            </a:r>
            <a:r>
              <a:rPr lang="ru-RU" sz="3200" dirty="0" smtClean="0"/>
              <a:t> </a:t>
            </a:r>
            <a:r>
              <a:rPr lang="ru-RU" dirty="0" smtClean="0"/>
              <a:t>(англ. </a:t>
            </a:r>
            <a:r>
              <a:rPr lang="ru-RU" dirty="0" err="1" smtClean="0"/>
              <a:t>language</a:t>
            </a:r>
            <a:r>
              <a:rPr lang="ru-RU" dirty="0" smtClean="0"/>
              <a:t>) </a:t>
            </a:r>
            <a:r>
              <a:rPr lang="ru-RU" sz="3200" dirty="0" smtClean="0"/>
              <a:t>– система знаков для соотнесения содержания понятий с их типовым звучанием (вокализацией) и/или написанием, применяемая для обмена информацией.</a:t>
            </a:r>
          </a:p>
          <a:p>
            <a:endParaRPr lang="ru-RU" dirty="0"/>
          </a:p>
        </p:txBody>
      </p:sp>
      <p:pic>
        <p:nvPicPr>
          <p:cNvPr id="1026" name="Picture 2" descr="Речь — что это такое, виды и функции речи | KtoNaNovenkogo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1" y="4499425"/>
            <a:ext cx="4276631" cy="216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ченые выяснили, как наш мозг кодирует реч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460" y="3909830"/>
            <a:ext cx="3742522" cy="306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57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762"/>
            <a:ext cx="10515600" cy="95870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Темы для работы групп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80029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1. Подходы к определению понятия интеллект.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2. Модели интеллекта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3. Виды интеллекта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4. Структура  интеллекта.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5. Показатели интеллекта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6. Методы оценки </a:t>
            </a:r>
            <a:r>
              <a:rPr lang="ru-RU" dirty="0" smtClean="0"/>
              <a:t>интеллекта (</a:t>
            </a:r>
            <a:r>
              <a:rPr lang="en-US" dirty="0" smtClean="0"/>
              <a:t>IQ)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7. Нарушения интеллекта.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8. Определение речи. Функции речи.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9. Классификации видов речи (По локализации, По форме, По количеству участников, По степени активности участников, По средствам осуществления, По степени развития речевой функции)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10. Нарушения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35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Решите 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4929" y="18119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.	На курсы вождения автомобиля пришел молодой </a:t>
            </a:r>
            <a:r>
              <a:rPr lang="ru-RU" sz="3200" b="1" dirty="0" smtClean="0">
                <a:solidFill>
                  <a:srgbClr val="C00000"/>
                </a:solidFill>
              </a:rPr>
              <a:t>человек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с результатом </a:t>
            </a:r>
            <a:r>
              <a:rPr lang="ru-RU" sz="3200" b="1" dirty="0">
                <a:solidFill>
                  <a:srgbClr val="C00000"/>
                </a:solidFill>
              </a:rPr>
              <a:t>IQ 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– 50 баллов.</a:t>
            </a:r>
          </a:p>
          <a:p>
            <a:pPr marL="0" indent="0">
              <a:buNone/>
            </a:pPr>
            <a:r>
              <a:rPr lang="ru-RU" sz="3200" b="1" dirty="0"/>
              <a:t>Вопрос 1: </a:t>
            </a:r>
            <a:r>
              <a:rPr lang="ru-RU" sz="3200" dirty="0"/>
              <a:t>Возможно ли получение водительского удостоверения данным человеком после курса ПДД?</a:t>
            </a:r>
          </a:p>
          <a:p>
            <a:pPr marL="0" indent="0">
              <a:buNone/>
            </a:pPr>
            <a:r>
              <a:rPr lang="ru-RU" sz="3200" b="1" dirty="0"/>
              <a:t>Вопрос 2: </a:t>
            </a:r>
            <a:r>
              <a:rPr lang="ru-RU" sz="3200" dirty="0"/>
              <a:t>Объясните почему?</a:t>
            </a:r>
          </a:p>
          <a:p>
            <a:pPr marL="0" indent="0">
              <a:buNone/>
            </a:pPr>
            <a:r>
              <a:rPr lang="ru-RU" sz="3200" dirty="0"/>
              <a:t>2.	</a:t>
            </a:r>
            <a:r>
              <a:rPr lang="ru-RU" sz="3200" b="1" dirty="0">
                <a:solidFill>
                  <a:srgbClr val="C00000"/>
                </a:solidFill>
              </a:rPr>
              <a:t>Что общего между рубкой деревьев и созданием прически</a:t>
            </a:r>
            <a:r>
              <a:rPr lang="ru-RU" sz="3200" dirty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3200" b="1" dirty="0" smtClean="0"/>
              <a:t>Назвать</a:t>
            </a:r>
            <a:r>
              <a:rPr lang="ru-RU" sz="3200" dirty="0" smtClean="0"/>
              <a:t> минимум 5 </a:t>
            </a:r>
            <a:r>
              <a:rPr lang="ru-RU" sz="3200" dirty="0"/>
              <a:t>обобщений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55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Практикум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Тест структуры интеллекта </a:t>
            </a:r>
            <a:r>
              <a:rPr lang="ru-RU" sz="3200" b="1" dirty="0" err="1" smtClean="0"/>
              <a:t>Амтхауэра</a:t>
            </a:r>
            <a:r>
              <a:rPr lang="ru-RU" sz="3200" dirty="0" smtClean="0"/>
              <a:t>. Форма А</a:t>
            </a:r>
          </a:p>
          <a:p>
            <a:pPr marL="0" indent="0">
              <a:buNone/>
            </a:pPr>
            <a:r>
              <a:rPr lang="ru-RU" sz="3200" dirty="0" smtClean="0"/>
              <a:t>Тест интеллекта </a:t>
            </a:r>
            <a:r>
              <a:rPr lang="ru-RU" sz="3200" dirty="0" err="1" smtClean="0"/>
              <a:t>Амтхауэра</a:t>
            </a:r>
            <a:r>
              <a:rPr lang="ru-RU" sz="3200" dirty="0" smtClean="0"/>
              <a:t> на портале КрасГМУ в разделе "Разное" - "Психология"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96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Рабочее определение понятия </a:t>
            </a:r>
            <a:r>
              <a:rPr lang="ru-RU" dirty="0" smtClean="0"/>
              <a:t>интеллект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Интеллект </a:t>
            </a:r>
            <a:r>
              <a:rPr lang="ru-RU" dirty="0"/>
              <a:t>– это глобальная способность действовать разумно, рационально мыслить и хорошо справляться с жизненными </a:t>
            </a:r>
            <a:r>
              <a:rPr lang="ru-RU" dirty="0" smtClean="0"/>
              <a:t>обстоятельствами.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R-Дебаты: Эмоциональный интеллек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883" y="3193655"/>
            <a:ext cx="3244234" cy="311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967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596</Words>
  <Application>Microsoft Office PowerPoint</Application>
  <PresentationFormat>Широкоэкранный</PresentationFormat>
  <Paragraphs>73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Times New Roman</vt:lpstr>
      <vt:lpstr>Tw Cen MT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Темы для работы групп</vt:lpstr>
      <vt:lpstr>Решите задачи:</vt:lpstr>
      <vt:lpstr>Практикум</vt:lpstr>
      <vt:lpstr>Рабочее определение понятия интеллект</vt:lpstr>
      <vt:lpstr>Какие трактовки интеллекта существуют? </vt:lpstr>
      <vt:lpstr>С чем отожествляют интеллект и почему?</vt:lpstr>
      <vt:lpstr>Презентация PowerPoint</vt:lpstr>
      <vt:lpstr>Какие виды интеллекта выделяют?</vt:lpstr>
      <vt:lpstr>Какие факторы окружающей среды влияют на снижение интеллекта?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Гуров</dc:creator>
  <cp:lastModifiedBy>Гуров</cp:lastModifiedBy>
  <cp:revision>23</cp:revision>
  <dcterms:created xsi:type="dcterms:W3CDTF">2021-03-28T15:08:13Z</dcterms:created>
  <dcterms:modified xsi:type="dcterms:W3CDTF">2021-04-01T02:47:50Z</dcterms:modified>
</cp:coreProperties>
</file>