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60" r:id="rId3"/>
    <p:sldId id="257" r:id="rId4"/>
    <p:sldId id="288" r:id="rId5"/>
    <p:sldId id="292" r:id="rId6"/>
    <p:sldId id="289" r:id="rId7"/>
    <p:sldId id="308" r:id="rId8"/>
    <p:sldId id="290" r:id="rId9"/>
    <p:sldId id="293" r:id="rId10"/>
    <p:sldId id="298" r:id="rId11"/>
    <p:sldId id="294" r:id="rId12"/>
    <p:sldId id="305" r:id="rId13"/>
    <p:sldId id="301" r:id="rId14"/>
    <p:sldId id="302" r:id="rId15"/>
    <p:sldId id="303" r:id="rId16"/>
    <p:sldId id="304" r:id="rId17"/>
    <p:sldId id="286" r:id="rId18"/>
    <p:sldId id="300" r:id="rId19"/>
    <p:sldId id="299" r:id="rId20"/>
    <p:sldId id="309" r:id="rId21"/>
    <p:sldId id="310" r:id="rId22"/>
    <p:sldId id="311" r:id="rId23"/>
    <p:sldId id="317" r:id="rId24"/>
    <p:sldId id="307" r:id="rId25"/>
    <p:sldId id="318" r:id="rId26"/>
    <p:sldId id="287" r:id="rId27"/>
    <p:sldId id="312" r:id="rId28"/>
    <p:sldId id="313" r:id="rId29"/>
    <p:sldId id="314" r:id="rId30"/>
    <p:sldId id="315" r:id="rId31"/>
    <p:sldId id="316" r:id="rId32"/>
    <p:sldId id="285" r:id="rId33"/>
    <p:sldId id="276" r:id="rId3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 userDrawn="1">
          <p15:clr>
            <a:srgbClr val="A4A3A4"/>
          </p15:clr>
        </p15:guide>
        <p15:guide id="2" pos="41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238"/>
    <a:srgbClr val="A01E28"/>
    <a:srgbClr val="F95D12"/>
    <a:srgbClr val="ED2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3966"/>
  </p:normalViewPr>
  <p:slideViewPr>
    <p:cSldViewPr snapToObjects="1">
      <p:cViewPr>
        <p:scale>
          <a:sx n="117" d="100"/>
          <a:sy n="117" d="100"/>
        </p:scale>
        <p:origin x="-108" y="-102"/>
      </p:cViewPr>
      <p:guideLst>
        <p:guide orient="horz" pos="2205"/>
        <p:guide pos="41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C98F46-30D4-4C80-B1A7-367440FA2288}" type="doc">
      <dgm:prSet loTypeId="urn:microsoft.com/office/officeart/2005/8/layout/pyramid2" loCatId="pyramid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973AE10D-FD32-40F2-9C96-AF47FBD7C9AA}">
      <dgm:prSet custT="1"/>
      <dgm:spPr/>
      <dgm:t>
        <a:bodyPr/>
        <a:lstStyle/>
        <a:p>
          <a:pPr rtl="0"/>
          <a:r>
            <a:rPr lang="ru-RU" sz="1600" smtClean="0"/>
            <a:t>Вирусная инфекция</a:t>
          </a:r>
          <a:endParaRPr lang="ru-RU" sz="1600"/>
        </a:p>
      </dgm:t>
    </dgm:pt>
    <dgm:pt modelId="{C961C655-571A-416E-9F62-22225CB04D8A}" type="parTrans" cxnId="{E72A2D58-6C3A-4C60-ADB5-02E79B639265}">
      <dgm:prSet/>
      <dgm:spPr/>
      <dgm:t>
        <a:bodyPr/>
        <a:lstStyle/>
        <a:p>
          <a:endParaRPr lang="ru-RU" sz="1600"/>
        </a:p>
      </dgm:t>
    </dgm:pt>
    <dgm:pt modelId="{B1915AC2-FB9D-4ACB-8820-D93F30EB4606}" type="sibTrans" cxnId="{E72A2D58-6C3A-4C60-ADB5-02E79B639265}">
      <dgm:prSet/>
      <dgm:spPr/>
      <dgm:t>
        <a:bodyPr/>
        <a:lstStyle/>
        <a:p>
          <a:endParaRPr lang="ru-RU" sz="1600"/>
        </a:p>
      </dgm:t>
    </dgm:pt>
    <dgm:pt modelId="{8C32E76A-5301-47AC-980A-B6F072F501BE}">
      <dgm:prSet custT="1"/>
      <dgm:spPr/>
      <dgm:t>
        <a:bodyPr/>
        <a:lstStyle/>
        <a:p>
          <a:pPr rtl="0"/>
          <a:r>
            <a:rPr lang="ru-RU" sz="1600" smtClean="0"/>
            <a:t>Генетическая предрасположенность</a:t>
          </a:r>
          <a:endParaRPr lang="ru-RU" sz="1600"/>
        </a:p>
      </dgm:t>
    </dgm:pt>
    <dgm:pt modelId="{5B08414C-8AA7-45C3-A5AE-FAEBD32E7E2F}" type="parTrans" cxnId="{F309A3B6-30B9-40EC-BF49-834AAD8CDF9D}">
      <dgm:prSet/>
      <dgm:spPr/>
      <dgm:t>
        <a:bodyPr/>
        <a:lstStyle/>
        <a:p>
          <a:endParaRPr lang="ru-RU" sz="1600"/>
        </a:p>
      </dgm:t>
    </dgm:pt>
    <dgm:pt modelId="{6D1A1901-18EC-45F5-A2E8-7D75886E5918}" type="sibTrans" cxnId="{F309A3B6-30B9-40EC-BF49-834AAD8CDF9D}">
      <dgm:prSet/>
      <dgm:spPr/>
      <dgm:t>
        <a:bodyPr/>
        <a:lstStyle/>
        <a:p>
          <a:endParaRPr lang="ru-RU" sz="1600"/>
        </a:p>
      </dgm:t>
    </dgm:pt>
    <dgm:pt modelId="{89BD3192-CE0C-4AF0-A6C9-D2EA48A25C11}">
      <dgm:prSet custT="1"/>
      <dgm:spPr/>
      <dgm:t>
        <a:bodyPr/>
        <a:lstStyle/>
        <a:p>
          <a:pPr rtl="0"/>
          <a:r>
            <a:rPr lang="ru-RU" sz="1600" smtClean="0"/>
            <a:t>Воздействие окружающей среды</a:t>
          </a:r>
          <a:endParaRPr lang="ru-RU" sz="1600"/>
        </a:p>
      </dgm:t>
    </dgm:pt>
    <dgm:pt modelId="{3AFCBEB5-A173-4524-9330-974BC585D38A}" type="parTrans" cxnId="{0533BD22-6BBB-4265-846C-892247E702EE}">
      <dgm:prSet/>
      <dgm:spPr/>
      <dgm:t>
        <a:bodyPr/>
        <a:lstStyle/>
        <a:p>
          <a:endParaRPr lang="ru-RU" sz="1600"/>
        </a:p>
      </dgm:t>
    </dgm:pt>
    <dgm:pt modelId="{087DEDB7-AEDE-4C64-94BA-BE6D0EE7F9CF}" type="sibTrans" cxnId="{0533BD22-6BBB-4265-846C-892247E702EE}">
      <dgm:prSet/>
      <dgm:spPr/>
      <dgm:t>
        <a:bodyPr/>
        <a:lstStyle/>
        <a:p>
          <a:endParaRPr lang="ru-RU" sz="1600"/>
        </a:p>
      </dgm:t>
    </dgm:pt>
    <dgm:pt modelId="{11023008-2C7D-414B-B074-2DC6776B7723}">
      <dgm:prSet custT="1"/>
      <dgm:spPr/>
      <dgm:t>
        <a:bodyPr/>
        <a:lstStyle/>
        <a:p>
          <a:pPr rtl="0"/>
          <a:r>
            <a:rPr lang="ru-RU" sz="1600" smtClean="0"/>
            <a:t>Бактериальная инфекция</a:t>
          </a:r>
          <a:endParaRPr lang="ru-RU" sz="1600"/>
        </a:p>
      </dgm:t>
    </dgm:pt>
    <dgm:pt modelId="{9F314960-FF30-4742-892E-516355D7710B}" type="parTrans" cxnId="{EC467FCD-66E0-4780-9591-01AE82268A70}">
      <dgm:prSet/>
      <dgm:spPr/>
      <dgm:t>
        <a:bodyPr/>
        <a:lstStyle/>
        <a:p>
          <a:endParaRPr lang="ru-RU" sz="1600"/>
        </a:p>
      </dgm:t>
    </dgm:pt>
    <dgm:pt modelId="{ACB3B215-EB6E-4662-A7F4-034DEBA4AFB1}" type="sibTrans" cxnId="{EC467FCD-66E0-4780-9591-01AE82268A70}">
      <dgm:prSet/>
      <dgm:spPr/>
      <dgm:t>
        <a:bodyPr/>
        <a:lstStyle/>
        <a:p>
          <a:endParaRPr lang="ru-RU" sz="1600"/>
        </a:p>
      </dgm:t>
    </dgm:pt>
    <dgm:pt modelId="{C5EB6752-97D0-4E51-A06F-5418F785F7D4}">
      <dgm:prSet custT="1"/>
      <dgm:spPr/>
      <dgm:t>
        <a:bodyPr/>
        <a:lstStyle/>
        <a:p>
          <a:pPr rtl="0"/>
          <a:r>
            <a:rPr lang="ru-RU" sz="1600" smtClean="0"/>
            <a:t>Гатроэзофагеальный рефлюкс</a:t>
          </a:r>
          <a:endParaRPr lang="ru-RU" sz="1600"/>
        </a:p>
      </dgm:t>
    </dgm:pt>
    <dgm:pt modelId="{6DC21192-4B6A-4ED9-B520-F86B39E077CE}" type="parTrans" cxnId="{F69157D8-038F-4A8C-9E01-EFFED2C4A9F3}">
      <dgm:prSet/>
      <dgm:spPr/>
      <dgm:t>
        <a:bodyPr/>
        <a:lstStyle/>
        <a:p>
          <a:endParaRPr lang="ru-RU" sz="1600"/>
        </a:p>
      </dgm:t>
    </dgm:pt>
    <dgm:pt modelId="{2D7204DB-C19B-4949-AB37-497C122E5DAA}" type="sibTrans" cxnId="{F69157D8-038F-4A8C-9E01-EFFED2C4A9F3}">
      <dgm:prSet/>
      <dgm:spPr/>
      <dgm:t>
        <a:bodyPr/>
        <a:lstStyle/>
        <a:p>
          <a:endParaRPr lang="ru-RU" sz="1600"/>
        </a:p>
      </dgm:t>
    </dgm:pt>
    <dgm:pt modelId="{35E0AA0E-62F3-42CF-B627-ADFFA3C00A1C}">
      <dgm:prSet custT="1"/>
      <dgm:spPr/>
      <dgm:t>
        <a:bodyPr/>
        <a:lstStyle/>
        <a:p>
          <a:pPr rtl="0"/>
          <a:r>
            <a:rPr lang="ru-RU" sz="1600" dirty="0" smtClean="0"/>
            <a:t>Аллергия </a:t>
          </a:r>
          <a:endParaRPr lang="ru-RU" sz="1600" dirty="0"/>
        </a:p>
      </dgm:t>
    </dgm:pt>
    <dgm:pt modelId="{199CE298-E1A2-4598-BB97-06C5BA102AFB}" type="parTrans" cxnId="{05C5C8DF-2E25-452E-9929-926FEDD40A76}">
      <dgm:prSet/>
      <dgm:spPr/>
      <dgm:t>
        <a:bodyPr/>
        <a:lstStyle/>
        <a:p>
          <a:endParaRPr lang="ru-RU" sz="1600"/>
        </a:p>
      </dgm:t>
    </dgm:pt>
    <dgm:pt modelId="{025E6F87-3357-4B7B-8532-6A3F764BD7F3}" type="sibTrans" cxnId="{05C5C8DF-2E25-452E-9929-926FEDD40A76}">
      <dgm:prSet/>
      <dgm:spPr/>
      <dgm:t>
        <a:bodyPr/>
        <a:lstStyle/>
        <a:p>
          <a:endParaRPr lang="ru-RU" sz="1600"/>
        </a:p>
      </dgm:t>
    </dgm:pt>
    <dgm:pt modelId="{973A9239-4C14-41AF-AA09-2EBC6880BAA8}" type="pres">
      <dgm:prSet presAssocID="{99C98F46-30D4-4C80-B1A7-367440FA228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B13FD9FD-F8F4-4459-9F7F-998F27EA8419}" type="pres">
      <dgm:prSet presAssocID="{99C98F46-30D4-4C80-B1A7-367440FA2288}" presName="pyramid" presStyleLbl="node1" presStyleIdx="0" presStyleCnt="1"/>
      <dgm:spPr/>
    </dgm:pt>
    <dgm:pt modelId="{67D53602-C5D5-4EED-8017-681150FFEAD6}" type="pres">
      <dgm:prSet presAssocID="{99C98F46-30D4-4C80-B1A7-367440FA2288}" presName="theList" presStyleCnt="0"/>
      <dgm:spPr/>
    </dgm:pt>
    <dgm:pt modelId="{D810A0AD-A0F9-4A79-A2B2-6D049AD61D65}" type="pres">
      <dgm:prSet presAssocID="{973AE10D-FD32-40F2-9C96-AF47FBD7C9AA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6A024-7D0A-4299-B420-7F82C9102A0F}" type="pres">
      <dgm:prSet presAssocID="{973AE10D-FD32-40F2-9C96-AF47FBD7C9AA}" presName="aSpace" presStyleCnt="0"/>
      <dgm:spPr/>
    </dgm:pt>
    <dgm:pt modelId="{7184C583-8AD4-43FE-9C50-045BE915C109}" type="pres">
      <dgm:prSet presAssocID="{8C32E76A-5301-47AC-980A-B6F072F501BE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03ABB7-51A9-4289-8840-DFA6F6A0419C}" type="pres">
      <dgm:prSet presAssocID="{8C32E76A-5301-47AC-980A-B6F072F501BE}" presName="aSpace" presStyleCnt="0"/>
      <dgm:spPr/>
    </dgm:pt>
    <dgm:pt modelId="{6F25B67D-F886-4741-B4C9-716D4780A9CC}" type="pres">
      <dgm:prSet presAssocID="{89BD3192-CE0C-4AF0-A6C9-D2EA48A25C11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5A6333-A9DB-44F3-ABDD-73163D5ED134}" type="pres">
      <dgm:prSet presAssocID="{89BD3192-CE0C-4AF0-A6C9-D2EA48A25C11}" presName="aSpace" presStyleCnt="0"/>
      <dgm:spPr/>
    </dgm:pt>
    <dgm:pt modelId="{E13A86E7-6634-4BB3-AC93-55A554E5807C}" type="pres">
      <dgm:prSet presAssocID="{11023008-2C7D-414B-B074-2DC6776B7723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4C0A16-3678-4132-8F70-B0DC41B1709A}" type="pres">
      <dgm:prSet presAssocID="{11023008-2C7D-414B-B074-2DC6776B7723}" presName="aSpace" presStyleCnt="0"/>
      <dgm:spPr/>
    </dgm:pt>
    <dgm:pt modelId="{C564A705-8965-4C70-853B-8219363FA307}" type="pres">
      <dgm:prSet presAssocID="{C5EB6752-97D0-4E51-A06F-5418F785F7D4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A0E245-C368-4458-A6DC-583E82AB36F9}" type="pres">
      <dgm:prSet presAssocID="{C5EB6752-97D0-4E51-A06F-5418F785F7D4}" presName="aSpace" presStyleCnt="0"/>
      <dgm:spPr/>
    </dgm:pt>
    <dgm:pt modelId="{919A104B-64D5-4139-B6A0-1CB40D21A253}" type="pres">
      <dgm:prSet presAssocID="{35E0AA0E-62F3-42CF-B627-ADFFA3C00A1C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75A764-6BCF-4D0D-B55B-2799F65B8974}" type="pres">
      <dgm:prSet presAssocID="{35E0AA0E-62F3-42CF-B627-ADFFA3C00A1C}" presName="aSpace" presStyleCnt="0"/>
      <dgm:spPr/>
    </dgm:pt>
  </dgm:ptLst>
  <dgm:cxnLst>
    <dgm:cxn modelId="{05C5C8DF-2E25-452E-9929-926FEDD40A76}" srcId="{99C98F46-30D4-4C80-B1A7-367440FA2288}" destId="{35E0AA0E-62F3-42CF-B627-ADFFA3C00A1C}" srcOrd="5" destOrd="0" parTransId="{199CE298-E1A2-4598-BB97-06C5BA102AFB}" sibTransId="{025E6F87-3357-4B7B-8532-6A3F764BD7F3}"/>
    <dgm:cxn modelId="{F309A3B6-30B9-40EC-BF49-834AAD8CDF9D}" srcId="{99C98F46-30D4-4C80-B1A7-367440FA2288}" destId="{8C32E76A-5301-47AC-980A-B6F072F501BE}" srcOrd="1" destOrd="0" parTransId="{5B08414C-8AA7-45C3-A5AE-FAEBD32E7E2F}" sibTransId="{6D1A1901-18EC-45F5-A2E8-7D75886E5918}"/>
    <dgm:cxn modelId="{16C27DB6-CD38-4DAE-BA42-A45DEDBE7813}" type="presOf" srcId="{99C98F46-30D4-4C80-B1A7-367440FA2288}" destId="{973A9239-4C14-41AF-AA09-2EBC6880BAA8}" srcOrd="0" destOrd="0" presId="urn:microsoft.com/office/officeart/2005/8/layout/pyramid2"/>
    <dgm:cxn modelId="{A787992C-7A69-4BDF-B4E8-8BF7ED1F5DEC}" type="presOf" srcId="{35E0AA0E-62F3-42CF-B627-ADFFA3C00A1C}" destId="{919A104B-64D5-4139-B6A0-1CB40D21A253}" srcOrd="0" destOrd="0" presId="urn:microsoft.com/office/officeart/2005/8/layout/pyramid2"/>
    <dgm:cxn modelId="{EC467FCD-66E0-4780-9591-01AE82268A70}" srcId="{99C98F46-30D4-4C80-B1A7-367440FA2288}" destId="{11023008-2C7D-414B-B074-2DC6776B7723}" srcOrd="3" destOrd="0" parTransId="{9F314960-FF30-4742-892E-516355D7710B}" sibTransId="{ACB3B215-EB6E-4662-A7F4-034DEBA4AFB1}"/>
    <dgm:cxn modelId="{E0474D37-CED2-4B90-A653-EEDDA9991E8B}" type="presOf" srcId="{11023008-2C7D-414B-B074-2DC6776B7723}" destId="{E13A86E7-6634-4BB3-AC93-55A554E5807C}" srcOrd="0" destOrd="0" presId="urn:microsoft.com/office/officeart/2005/8/layout/pyramid2"/>
    <dgm:cxn modelId="{496D835E-0C9F-4C72-8F1E-9E8E30EEB7E2}" type="presOf" srcId="{973AE10D-FD32-40F2-9C96-AF47FBD7C9AA}" destId="{D810A0AD-A0F9-4A79-A2B2-6D049AD61D65}" srcOrd="0" destOrd="0" presId="urn:microsoft.com/office/officeart/2005/8/layout/pyramid2"/>
    <dgm:cxn modelId="{F69157D8-038F-4A8C-9E01-EFFED2C4A9F3}" srcId="{99C98F46-30D4-4C80-B1A7-367440FA2288}" destId="{C5EB6752-97D0-4E51-A06F-5418F785F7D4}" srcOrd="4" destOrd="0" parTransId="{6DC21192-4B6A-4ED9-B520-F86B39E077CE}" sibTransId="{2D7204DB-C19B-4949-AB37-497C122E5DAA}"/>
    <dgm:cxn modelId="{86AA08B7-83CC-404E-AC8C-1C56D7F2C64C}" type="presOf" srcId="{C5EB6752-97D0-4E51-A06F-5418F785F7D4}" destId="{C564A705-8965-4C70-853B-8219363FA307}" srcOrd="0" destOrd="0" presId="urn:microsoft.com/office/officeart/2005/8/layout/pyramid2"/>
    <dgm:cxn modelId="{12CFA976-D81F-4B31-8834-CBDF22DBF041}" type="presOf" srcId="{89BD3192-CE0C-4AF0-A6C9-D2EA48A25C11}" destId="{6F25B67D-F886-4741-B4C9-716D4780A9CC}" srcOrd="0" destOrd="0" presId="urn:microsoft.com/office/officeart/2005/8/layout/pyramid2"/>
    <dgm:cxn modelId="{0533BD22-6BBB-4265-846C-892247E702EE}" srcId="{99C98F46-30D4-4C80-B1A7-367440FA2288}" destId="{89BD3192-CE0C-4AF0-A6C9-D2EA48A25C11}" srcOrd="2" destOrd="0" parTransId="{3AFCBEB5-A173-4524-9330-974BC585D38A}" sibTransId="{087DEDB7-AEDE-4C64-94BA-BE6D0EE7F9CF}"/>
    <dgm:cxn modelId="{E72A2D58-6C3A-4C60-ADB5-02E79B639265}" srcId="{99C98F46-30D4-4C80-B1A7-367440FA2288}" destId="{973AE10D-FD32-40F2-9C96-AF47FBD7C9AA}" srcOrd="0" destOrd="0" parTransId="{C961C655-571A-416E-9F62-22225CB04D8A}" sibTransId="{B1915AC2-FB9D-4ACB-8820-D93F30EB4606}"/>
    <dgm:cxn modelId="{C7A6212D-F4E6-4FB7-B63E-AEA36204DC5B}" type="presOf" srcId="{8C32E76A-5301-47AC-980A-B6F072F501BE}" destId="{7184C583-8AD4-43FE-9C50-045BE915C109}" srcOrd="0" destOrd="0" presId="urn:microsoft.com/office/officeart/2005/8/layout/pyramid2"/>
    <dgm:cxn modelId="{F450D64C-D230-4F70-B220-CAA29D374A5D}" type="presParOf" srcId="{973A9239-4C14-41AF-AA09-2EBC6880BAA8}" destId="{B13FD9FD-F8F4-4459-9F7F-998F27EA8419}" srcOrd="0" destOrd="0" presId="urn:microsoft.com/office/officeart/2005/8/layout/pyramid2"/>
    <dgm:cxn modelId="{EF68DEA8-6C7C-4141-8116-1920C0CD147C}" type="presParOf" srcId="{973A9239-4C14-41AF-AA09-2EBC6880BAA8}" destId="{67D53602-C5D5-4EED-8017-681150FFEAD6}" srcOrd="1" destOrd="0" presId="urn:microsoft.com/office/officeart/2005/8/layout/pyramid2"/>
    <dgm:cxn modelId="{A91794C5-3A83-4229-8647-0610334C16B4}" type="presParOf" srcId="{67D53602-C5D5-4EED-8017-681150FFEAD6}" destId="{D810A0AD-A0F9-4A79-A2B2-6D049AD61D65}" srcOrd="0" destOrd="0" presId="urn:microsoft.com/office/officeart/2005/8/layout/pyramid2"/>
    <dgm:cxn modelId="{7D555EC8-F339-486F-A68B-BFCC55B67C38}" type="presParOf" srcId="{67D53602-C5D5-4EED-8017-681150FFEAD6}" destId="{99E6A024-7D0A-4299-B420-7F82C9102A0F}" srcOrd="1" destOrd="0" presId="urn:microsoft.com/office/officeart/2005/8/layout/pyramid2"/>
    <dgm:cxn modelId="{2DD7B711-3F10-41BD-9DDD-291D9A8FF17B}" type="presParOf" srcId="{67D53602-C5D5-4EED-8017-681150FFEAD6}" destId="{7184C583-8AD4-43FE-9C50-045BE915C109}" srcOrd="2" destOrd="0" presId="urn:microsoft.com/office/officeart/2005/8/layout/pyramid2"/>
    <dgm:cxn modelId="{86D89BDC-BD04-4908-8CFA-2C8A88AB8ACF}" type="presParOf" srcId="{67D53602-C5D5-4EED-8017-681150FFEAD6}" destId="{3F03ABB7-51A9-4289-8840-DFA6F6A0419C}" srcOrd="3" destOrd="0" presId="urn:microsoft.com/office/officeart/2005/8/layout/pyramid2"/>
    <dgm:cxn modelId="{DAEAADB4-7B33-4B66-A5F4-A36BE082F24F}" type="presParOf" srcId="{67D53602-C5D5-4EED-8017-681150FFEAD6}" destId="{6F25B67D-F886-4741-B4C9-716D4780A9CC}" srcOrd="4" destOrd="0" presId="urn:microsoft.com/office/officeart/2005/8/layout/pyramid2"/>
    <dgm:cxn modelId="{AE9E57FF-7672-4DFF-A682-3C38DCFD1903}" type="presParOf" srcId="{67D53602-C5D5-4EED-8017-681150FFEAD6}" destId="{665A6333-A9DB-44F3-ABDD-73163D5ED134}" srcOrd="5" destOrd="0" presId="urn:microsoft.com/office/officeart/2005/8/layout/pyramid2"/>
    <dgm:cxn modelId="{0EC5BE05-5943-48CA-BFFD-36D0594EB6D7}" type="presParOf" srcId="{67D53602-C5D5-4EED-8017-681150FFEAD6}" destId="{E13A86E7-6634-4BB3-AC93-55A554E5807C}" srcOrd="6" destOrd="0" presId="urn:microsoft.com/office/officeart/2005/8/layout/pyramid2"/>
    <dgm:cxn modelId="{77527DC3-F238-41B4-B8BF-51E6A078F626}" type="presParOf" srcId="{67D53602-C5D5-4EED-8017-681150FFEAD6}" destId="{6E4C0A16-3678-4132-8F70-B0DC41B1709A}" srcOrd="7" destOrd="0" presId="urn:microsoft.com/office/officeart/2005/8/layout/pyramid2"/>
    <dgm:cxn modelId="{440AC252-1FC2-487A-9B21-D8BF390C6D2D}" type="presParOf" srcId="{67D53602-C5D5-4EED-8017-681150FFEAD6}" destId="{C564A705-8965-4C70-853B-8219363FA307}" srcOrd="8" destOrd="0" presId="urn:microsoft.com/office/officeart/2005/8/layout/pyramid2"/>
    <dgm:cxn modelId="{C5C37DA3-F3F1-4302-A351-8072929B0275}" type="presParOf" srcId="{67D53602-C5D5-4EED-8017-681150FFEAD6}" destId="{36A0E245-C368-4458-A6DC-583E82AB36F9}" srcOrd="9" destOrd="0" presId="urn:microsoft.com/office/officeart/2005/8/layout/pyramid2"/>
    <dgm:cxn modelId="{CB43E62F-7924-432E-8002-D5977F6FBE28}" type="presParOf" srcId="{67D53602-C5D5-4EED-8017-681150FFEAD6}" destId="{919A104B-64D5-4139-B6A0-1CB40D21A253}" srcOrd="10" destOrd="0" presId="urn:microsoft.com/office/officeart/2005/8/layout/pyramid2"/>
    <dgm:cxn modelId="{FAECDF6D-9BD4-4FEA-AB64-484054710033}" type="presParOf" srcId="{67D53602-C5D5-4EED-8017-681150FFEAD6}" destId="{9675A764-6BCF-4D0D-B55B-2799F65B8974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A3C6E1-9A45-4CF6-B60B-9883E14D79A2}" type="doc">
      <dgm:prSet loTypeId="urn:microsoft.com/office/officeart/2005/8/layout/radial6" loCatId="relationship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9DB4323F-45A4-4392-BC35-7FFDAB5C0B5A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Гипертрофия глоточной миндалины</a:t>
          </a:r>
          <a:endParaRPr lang="ru-RU" dirty="0">
            <a:solidFill>
              <a:schemeClr val="tx1"/>
            </a:solidFill>
          </a:endParaRPr>
        </a:p>
      </dgm:t>
    </dgm:pt>
    <dgm:pt modelId="{C0D8834D-8576-42C9-9BEC-7C5BC5367AB1}" type="parTrans" cxnId="{752BDF14-A25C-4260-A0E5-F4DA3A1EC53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9106D77-D973-4073-A398-A05C24E7F168}" type="sibTrans" cxnId="{752BDF14-A25C-4260-A0E5-F4DA3A1EC53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7B93AC0-4FB7-415A-97C9-B7CE7362EF30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храп</a:t>
          </a:r>
          <a:endParaRPr lang="ru-RU" sz="2000" dirty="0">
            <a:solidFill>
              <a:schemeClr val="tx1"/>
            </a:solidFill>
          </a:endParaRPr>
        </a:p>
      </dgm:t>
    </dgm:pt>
    <dgm:pt modelId="{4C623A59-9E19-47A7-B1C9-CC8996B35CA6}" type="parTrans" cxnId="{45AC58AB-79D5-42DD-8780-F3EDCAA63ED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BE0CE0A-B24A-4CF1-BBBF-B7C882647576}" type="sibTrans" cxnId="{45AC58AB-79D5-42DD-8780-F3EDCAA63ED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D5A042C-6AEF-4B6A-98EB-C2802B04F783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Затруднение носового дыхания</a:t>
          </a:r>
          <a:endParaRPr lang="ru-RU" sz="1800" dirty="0">
            <a:solidFill>
              <a:schemeClr val="tx1"/>
            </a:solidFill>
          </a:endParaRPr>
        </a:p>
      </dgm:t>
    </dgm:pt>
    <dgm:pt modelId="{544E35AA-4315-4065-948E-AE83080E335D}" type="parTrans" cxnId="{3224E425-C22B-471F-982F-245D809F58B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E4209F4-A2EB-46CC-86EF-EAE2C3BDA330}" type="sibTrans" cxnId="{3224E425-C22B-471F-982F-245D809F58B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6E42B0F-27F2-4EFF-9CA3-B408B74C05A3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Кашель</a:t>
          </a:r>
          <a:endParaRPr lang="ru-RU" sz="2000" dirty="0">
            <a:solidFill>
              <a:schemeClr val="tx1"/>
            </a:solidFill>
          </a:endParaRPr>
        </a:p>
      </dgm:t>
    </dgm:pt>
    <dgm:pt modelId="{FFEE3B93-C49D-45DE-B6F3-E6AE3E73A002}" type="parTrans" cxnId="{5D7EBA48-5C85-4398-9EA3-2D17E281B4E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FC14FF8-1FC3-4FAA-A8DD-1D7EB60153E1}" type="sibTrans" cxnId="{5D7EBA48-5C85-4398-9EA3-2D17E281B4E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0E3589B-F3A9-4D54-A15B-753D94F2729B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Длительно сохраняющийся насморк </a:t>
          </a:r>
          <a:endParaRPr lang="ru-RU" sz="1600" dirty="0">
            <a:solidFill>
              <a:schemeClr val="tx1"/>
            </a:solidFill>
          </a:endParaRPr>
        </a:p>
      </dgm:t>
    </dgm:pt>
    <dgm:pt modelId="{22DD4213-C8DB-4A51-80E1-D8FDA3C1E29F}" type="parTrans" cxnId="{B4B9FDD4-091D-4EDB-9AEB-976192EB83F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0C48C77-4683-415D-8887-2D0D463A3EE8}" type="sibTrans" cxnId="{B4B9FDD4-091D-4EDB-9AEB-976192EB83FD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293D7661-2460-41D6-9FBF-B4A68526F2DC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Снижение слуха</a:t>
          </a:r>
          <a:endParaRPr lang="ru-RU" sz="2000" dirty="0">
            <a:solidFill>
              <a:schemeClr val="tx1"/>
            </a:solidFill>
          </a:endParaRPr>
        </a:p>
      </dgm:t>
    </dgm:pt>
    <dgm:pt modelId="{66912E5D-637D-4013-AF9E-2FEC7E0CD3F0}" type="parTrans" cxnId="{F036F2EC-AAE6-4621-AE15-1331D2F5D23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2B54E6E-2594-46A3-A83A-D13D53C55004}" type="sibTrans" cxnId="{F036F2EC-AAE6-4621-AE15-1331D2F5D23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85C1C8D-DCF1-48A1-AB04-0ADDAE067247}">
      <dgm:prSet phldrT="[Текст]" phldr="1"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F9A5682-01EE-49FB-9CA2-12CB8CD7B252}" type="parTrans" cxnId="{CF4359D9-D735-47D8-9FF4-87F2538AE61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2A4B75B-FC6F-4448-A244-8BE21CD4A9A3}" type="sibTrans" cxnId="{CF4359D9-D735-47D8-9FF4-87F2538AE61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8A709CF-D205-42F8-A1AE-1A3D4918B46D}">
      <dgm:prSet phldrT="[Текст]" phldr="1"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24895F3-817A-482C-9E79-DF911603564D}" type="parTrans" cxnId="{5DAAB31D-12BD-4843-A862-94CA5355691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04956A3-1921-41DE-911B-1B66FCD4F64A}" type="sibTrans" cxnId="{5DAAB31D-12BD-4843-A862-94CA5355691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8A293DA-372F-4C49-B738-084496ED04C5}" type="pres">
      <dgm:prSet presAssocID="{8AA3C6E1-9A45-4CF6-B60B-9883E14D79A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71DB97-0487-4B84-A9AF-2D12F072DFBE}" type="pres">
      <dgm:prSet presAssocID="{9DB4323F-45A4-4392-BC35-7FFDAB5C0B5A}" presName="centerShape" presStyleLbl="node0" presStyleIdx="0" presStyleCnt="1" custScaleX="116708" custScaleY="123271"/>
      <dgm:spPr/>
      <dgm:t>
        <a:bodyPr/>
        <a:lstStyle/>
        <a:p>
          <a:endParaRPr lang="ru-RU"/>
        </a:p>
      </dgm:t>
    </dgm:pt>
    <dgm:pt modelId="{6DE4DFFE-2AB0-48E5-A3FB-2BF12D4A464A}" type="pres">
      <dgm:prSet presAssocID="{C7B93AC0-4FB7-415A-97C9-B7CE7362EF30}" presName="node" presStyleLbl="node1" presStyleIdx="0" presStyleCnt="5" custRadScaleRad="98663" custRadScaleInc="-3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D91F51-D400-4603-8F27-5D470C5C3BFD}" type="pres">
      <dgm:prSet presAssocID="{C7B93AC0-4FB7-415A-97C9-B7CE7362EF30}" presName="dummy" presStyleCnt="0"/>
      <dgm:spPr/>
      <dgm:t>
        <a:bodyPr/>
        <a:lstStyle/>
        <a:p>
          <a:endParaRPr lang="ru-RU"/>
        </a:p>
      </dgm:t>
    </dgm:pt>
    <dgm:pt modelId="{33DD2028-0B9E-4303-A4BE-47467689FF9C}" type="pres">
      <dgm:prSet presAssocID="{1BE0CE0A-B24A-4CF1-BBBF-B7C882647576}" presName="sibTrans" presStyleLbl="sibTrans2D1" presStyleIdx="0" presStyleCnt="5"/>
      <dgm:spPr/>
      <dgm:t>
        <a:bodyPr/>
        <a:lstStyle/>
        <a:p>
          <a:endParaRPr lang="ru-RU"/>
        </a:p>
      </dgm:t>
    </dgm:pt>
    <dgm:pt modelId="{D586BE42-6F2C-49E8-B8B4-AAE033E947E9}" type="pres">
      <dgm:prSet presAssocID="{6D5A042C-6AEF-4B6A-98EB-C2802B04F783}" presName="node" presStyleLbl="node1" presStyleIdx="1" presStyleCnt="5" custScaleX="152958" custScaleY="1427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04F1BE-59E0-407A-B113-20C9722E12EB}" type="pres">
      <dgm:prSet presAssocID="{6D5A042C-6AEF-4B6A-98EB-C2802B04F783}" presName="dummy" presStyleCnt="0"/>
      <dgm:spPr/>
      <dgm:t>
        <a:bodyPr/>
        <a:lstStyle/>
        <a:p>
          <a:endParaRPr lang="ru-RU"/>
        </a:p>
      </dgm:t>
    </dgm:pt>
    <dgm:pt modelId="{5B02283F-8E1F-4C11-B6D2-4C9D74445FE5}" type="pres">
      <dgm:prSet presAssocID="{0E4209F4-A2EB-46CC-86EF-EAE2C3BDA330}" presName="sibTrans" presStyleLbl="sibTrans2D1" presStyleIdx="1" presStyleCnt="5"/>
      <dgm:spPr/>
      <dgm:t>
        <a:bodyPr/>
        <a:lstStyle/>
        <a:p>
          <a:endParaRPr lang="ru-RU"/>
        </a:p>
      </dgm:t>
    </dgm:pt>
    <dgm:pt modelId="{0DE1F306-5909-4FC4-BA39-A71064C38FFB}" type="pres">
      <dgm:prSet presAssocID="{293D7661-2460-41D6-9FBF-B4A68526F2DC}" presName="node" presStyleLbl="node1" presStyleIdx="2" presStyleCnt="5" custScaleX="127734" custScaleY="1057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230EB0-4C6A-4667-A1FC-590E5F1723B7}" type="pres">
      <dgm:prSet presAssocID="{293D7661-2460-41D6-9FBF-B4A68526F2DC}" presName="dummy" presStyleCnt="0"/>
      <dgm:spPr/>
      <dgm:t>
        <a:bodyPr/>
        <a:lstStyle/>
        <a:p>
          <a:endParaRPr lang="ru-RU"/>
        </a:p>
      </dgm:t>
    </dgm:pt>
    <dgm:pt modelId="{6CEAEB0F-E05B-4AD7-B772-35CD6B632DCC}" type="pres">
      <dgm:prSet presAssocID="{52B54E6E-2594-46A3-A83A-D13D53C55004}" presName="sibTrans" presStyleLbl="sibTrans2D1" presStyleIdx="2" presStyleCnt="5"/>
      <dgm:spPr/>
      <dgm:t>
        <a:bodyPr/>
        <a:lstStyle/>
        <a:p>
          <a:endParaRPr lang="ru-RU"/>
        </a:p>
      </dgm:t>
    </dgm:pt>
    <dgm:pt modelId="{0E89E35F-7294-4138-A55F-7847E4CAC9D2}" type="pres">
      <dgm:prSet presAssocID="{D6E42B0F-27F2-4EFF-9CA3-B408B74C05A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3B348A-5D22-45DB-A8A0-567E4809EACD}" type="pres">
      <dgm:prSet presAssocID="{D6E42B0F-27F2-4EFF-9CA3-B408B74C05A3}" presName="dummy" presStyleCnt="0"/>
      <dgm:spPr/>
      <dgm:t>
        <a:bodyPr/>
        <a:lstStyle/>
        <a:p>
          <a:endParaRPr lang="ru-RU"/>
        </a:p>
      </dgm:t>
    </dgm:pt>
    <dgm:pt modelId="{3870699C-4C1B-4BAE-A0F1-58CE5442C9A8}" type="pres">
      <dgm:prSet presAssocID="{2FC14FF8-1FC3-4FAA-A8DD-1D7EB60153E1}" presName="sibTrans" presStyleLbl="sibTrans2D1" presStyleIdx="3" presStyleCnt="5"/>
      <dgm:spPr/>
      <dgm:t>
        <a:bodyPr/>
        <a:lstStyle/>
        <a:p>
          <a:endParaRPr lang="ru-RU"/>
        </a:p>
      </dgm:t>
    </dgm:pt>
    <dgm:pt modelId="{BE12449B-24DE-4F77-ABDF-93B610F25428}" type="pres">
      <dgm:prSet presAssocID="{F0E3589B-F3A9-4D54-A15B-753D94F2729B}" presName="node" presStyleLbl="node1" presStyleIdx="4" presStyleCnt="5" custScaleX="153055" custScaleY="1510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6A8855-3CA6-45AF-9DAE-03665A1ED24D}" type="pres">
      <dgm:prSet presAssocID="{F0E3589B-F3A9-4D54-A15B-753D94F2729B}" presName="dummy" presStyleCnt="0"/>
      <dgm:spPr/>
      <dgm:t>
        <a:bodyPr/>
        <a:lstStyle/>
        <a:p>
          <a:endParaRPr lang="ru-RU"/>
        </a:p>
      </dgm:t>
    </dgm:pt>
    <dgm:pt modelId="{347E83E2-33E0-404D-9AE9-FC38C0D3FD0F}" type="pres">
      <dgm:prSet presAssocID="{40C48C77-4683-415D-8887-2D0D463A3EE8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45AC58AB-79D5-42DD-8780-F3EDCAA63EDF}" srcId="{9DB4323F-45A4-4392-BC35-7FFDAB5C0B5A}" destId="{C7B93AC0-4FB7-415A-97C9-B7CE7362EF30}" srcOrd="0" destOrd="0" parTransId="{4C623A59-9E19-47A7-B1C9-CC8996B35CA6}" sibTransId="{1BE0CE0A-B24A-4CF1-BBBF-B7C882647576}"/>
    <dgm:cxn modelId="{054E8600-EF3C-4D5A-929F-C4203F608AC0}" type="presOf" srcId="{293D7661-2460-41D6-9FBF-B4A68526F2DC}" destId="{0DE1F306-5909-4FC4-BA39-A71064C38FFB}" srcOrd="0" destOrd="0" presId="urn:microsoft.com/office/officeart/2005/8/layout/radial6"/>
    <dgm:cxn modelId="{38FD75C2-0262-4E4B-95A3-1321F7D40F53}" type="presOf" srcId="{D6E42B0F-27F2-4EFF-9CA3-B408B74C05A3}" destId="{0E89E35F-7294-4138-A55F-7847E4CAC9D2}" srcOrd="0" destOrd="0" presId="urn:microsoft.com/office/officeart/2005/8/layout/radial6"/>
    <dgm:cxn modelId="{2790D0A1-6571-4CA7-BE5E-E0374E44E869}" type="presOf" srcId="{0E4209F4-A2EB-46CC-86EF-EAE2C3BDA330}" destId="{5B02283F-8E1F-4C11-B6D2-4C9D74445FE5}" srcOrd="0" destOrd="0" presId="urn:microsoft.com/office/officeart/2005/8/layout/radial6"/>
    <dgm:cxn modelId="{3224E425-C22B-471F-982F-245D809F58BA}" srcId="{9DB4323F-45A4-4392-BC35-7FFDAB5C0B5A}" destId="{6D5A042C-6AEF-4B6A-98EB-C2802B04F783}" srcOrd="1" destOrd="0" parTransId="{544E35AA-4315-4065-948E-AE83080E335D}" sibTransId="{0E4209F4-A2EB-46CC-86EF-EAE2C3BDA330}"/>
    <dgm:cxn modelId="{752BDF14-A25C-4260-A0E5-F4DA3A1EC533}" srcId="{8AA3C6E1-9A45-4CF6-B60B-9883E14D79A2}" destId="{9DB4323F-45A4-4392-BC35-7FFDAB5C0B5A}" srcOrd="0" destOrd="0" parTransId="{C0D8834D-8576-42C9-9BEC-7C5BC5367AB1}" sibTransId="{39106D77-D973-4073-A398-A05C24E7F168}"/>
    <dgm:cxn modelId="{4536580C-7439-4BFF-8976-E6FD385D7E6D}" type="presOf" srcId="{1BE0CE0A-B24A-4CF1-BBBF-B7C882647576}" destId="{33DD2028-0B9E-4303-A4BE-47467689FF9C}" srcOrd="0" destOrd="0" presId="urn:microsoft.com/office/officeart/2005/8/layout/radial6"/>
    <dgm:cxn modelId="{5D7EBA48-5C85-4398-9EA3-2D17E281B4ED}" srcId="{9DB4323F-45A4-4392-BC35-7FFDAB5C0B5A}" destId="{D6E42B0F-27F2-4EFF-9CA3-B408B74C05A3}" srcOrd="3" destOrd="0" parTransId="{FFEE3B93-C49D-45DE-B6F3-E6AE3E73A002}" sibTransId="{2FC14FF8-1FC3-4FAA-A8DD-1D7EB60153E1}"/>
    <dgm:cxn modelId="{1D497D29-00A8-41E1-AAA7-430902365F8F}" type="presOf" srcId="{6D5A042C-6AEF-4B6A-98EB-C2802B04F783}" destId="{D586BE42-6F2C-49E8-B8B4-AAE033E947E9}" srcOrd="0" destOrd="0" presId="urn:microsoft.com/office/officeart/2005/8/layout/radial6"/>
    <dgm:cxn modelId="{0EAB4366-95A2-4B8A-8B41-83521E8A5543}" type="presOf" srcId="{52B54E6E-2594-46A3-A83A-D13D53C55004}" destId="{6CEAEB0F-E05B-4AD7-B772-35CD6B632DCC}" srcOrd="0" destOrd="0" presId="urn:microsoft.com/office/officeart/2005/8/layout/radial6"/>
    <dgm:cxn modelId="{5CA368BC-D3BB-43C8-B1A8-EE80FFC99B82}" type="presOf" srcId="{F0E3589B-F3A9-4D54-A15B-753D94F2729B}" destId="{BE12449B-24DE-4F77-ABDF-93B610F25428}" srcOrd="0" destOrd="0" presId="urn:microsoft.com/office/officeart/2005/8/layout/radial6"/>
    <dgm:cxn modelId="{F036F2EC-AAE6-4621-AE15-1331D2F5D235}" srcId="{9DB4323F-45A4-4392-BC35-7FFDAB5C0B5A}" destId="{293D7661-2460-41D6-9FBF-B4A68526F2DC}" srcOrd="2" destOrd="0" parTransId="{66912E5D-637D-4013-AF9E-2FEC7E0CD3F0}" sibTransId="{52B54E6E-2594-46A3-A83A-D13D53C55004}"/>
    <dgm:cxn modelId="{3F665C31-AC21-440C-AC79-72F1CE9B4210}" type="presOf" srcId="{8AA3C6E1-9A45-4CF6-B60B-9883E14D79A2}" destId="{58A293DA-372F-4C49-B738-084496ED04C5}" srcOrd="0" destOrd="0" presId="urn:microsoft.com/office/officeart/2005/8/layout/radial6"/>
    <dgm:cxn modelId="{CF4359D9-D735-47D8-9FF4-87F2538AE61B}" srcId="{8AA3C6E1-9A45-4CF6-B60B-9883E14D79A2}" destId="{085C1C8D-DCF1-48A1-AB04-0ADDAE067247}" srcOrd="1" destOrd="0" parTransId="{4F9A5682-01EE-49FB-9CA2-12CB8CD7B252}" sibTransId="{52A4B75B-FC6F-4448-A244-8BE21CD4A9A3}"/>
    <dgm:cxn modelId="{DB853B4C-58F9-480D-BBA3-EBD52370A39F}" type="presOf" srcId="{2FC14FF8-1FC3-4FAA-A8DD-1D7EB60153E1}" destId="{3870699C-4C1B-4BAE-A0F1-58CE5442C9A8}" srcOrd="0" destOrd="0" presId="urn:microsoft.com/office/officeart/2005/8/layout/radial6"/>
    <dgm:cxn modelId="{2368EABE-659F-4A0A-BD4A-DB392D306C4F}" type="presOf" srcId="{9DB4323F-45A4-4392-BC35-7FFDAB5C0B5A}" destId="{0371DB97-0487-4B84-A9AF-2D12F072DFBE}" srcOrd="0" destOrd="0" presId="urn:microsoft.com/office/officeart/2005/8/layout/radial6"/>
    <dgm:cxn modelId="{4DD2D717-D1C2-475A-90FE-E476772DF45D}" type="presOf" srcId="{C7B93AC0-4FB7-415A-97C9-B7CE7362EF30}" destId="{6DE4DFFE-2AB0-48E5-A3FB-2BF12D4A464A}" srcOrd="0" destOrd="0" presId="urn:microsoft.com/office/officeart/2005/8/layout/radial6"/>
    <dgm:cxn modelId="{65148F12-2D3D-4F42-96E2-1C6AD4C98025}" type="presOf" srcId="{40C48C77-4683-415D-8887-2D0D463A3EE8}" destId="{347E83E2-33E0-404D-9AE9-FC38C0D3FD0F}" srcOrd="0" destOrd="0" presId="urn:microsoft.com/office/officeart/2005/8/layout/radial6"/>
    <dgm:cxn modelId="{5DAAB31D-12BD-4843-A862-94CA5355691D}" srcId="{8AA3C6E1-9A45-4CF6-B60B-9883E14D79A2}" destId="{38A709CF-D205-42F8-A1AE-1A3D4918B46D}" srcOrd="2" destOrd="0" parTransId="{F24895F3-817A-482C-9E79-DF911603564D}" sibTransId="{B04956A3-1921-41DE-911B-1B66FCD4F64A}"/>
    <dgm:cxn modelId="{B4B9FDD4-091D-4EDB-9AEB-976192EB83FD}" srcId="{9DB4323F-45A4-4392-BC35-7FFDAB5C0B5A}" destId="{F0E3589B-F3A9-4D54-A15B-753D94F2729B}" srcOrd="4" destOrd="0" parTransId="{22DD4213-C8DB-4A51-80E1-D8FDA3C1E29F}" sibTransId="{40C48C77-4683-415D-8887-2D0D463A3EE8}"/>
    <dgm:cxn modelId="{686ED1DB-B3AC-440D-A4DF-4BBC22F3BFEE}" type="presParOf" srcId="{58A293DA-372F-4C49-B738-084496ED04C5}" destId="{0371DB97-0487-4B84-A9AF-2D12F072DFBE}" srcOrd="0" destOrd="0" presId="urn:microsoft.com/office/officeart/2005/8/layout/radial6"/>
    <dgm:cxn modelId="{7826AD8E-05BE-4466-9BAD-D62C57EBE4A8}" type="presParOf" srcId="{58A293DA-372F-4C49-B738-084496ED04C5}" destId="{6DE4DFFE-2AB0-48E5-A3FB-2BF12D4A464A}" srcOrd="1" destOrd="0" presId="urn:microsoft.com/office/officeart/2005/8/layout/radial6"/>
    <dgm:cxn modelId="{43B2DE63-F41E-41B3-A0C5-C987F22B1725}" type="presParOf" srcId="{58A293DA-372F-4C49-B738-084496ED04C5}" destId="{F9D91F51-D400-4603-8F27-5D470C5C3BFD}" srcOrd="2" destOrd="0" presId="urn:microsoft.com/office/officeart/2005/8/layout/radial6"/>
    <dgm:cxn modelId="{176FDE9F-B4FE-4DF7-9630-9753060A6ED0}" type="presParOf" srcId="{58A293DA-372F-4C49-B738-084496ED04C5}" destId="{33DD2028-0B9E-4303-A4BE-47467689FF9C}" srcOrd="3" destOrd="0" presId="urn:microsoft.com/office/officeart/2005/8/layout/radial6"/>
    <dgm:cxn modelId="{E195C2EE-B455-4C06-B3CC-FFFDF6411116}" type="presParOf" srcId="{58A293DA-372F-4C49-B738-084496ED04C5}" destId="{D586BE42-6F2C-49E8-B8B4-AAE033E947E9}" srcOrd="4" destOrd="0" presId="urn:microsoft.com/office/officeart/2005/8/layout/radial6"/>
    <dgm:cxn modelId="{54001CF1-2E68-425C-9E0B-7916F089EE9C}" type="presParOf" srcId="{58A293DA-372F-4C49-B738-084496ED04C5}" destId="{0D04F1BE-59E0-407A-B113-20C9722E12EB}" srcOrd="5" destOrd="0" presId="urn:microsoft.com/office/officeart/2005/8/layout/radial6"/>
    <dgm:cxn modelId="{090086A2-88CC-4D18-8893-64FB7AC44911}" type="presParOf" srcId="{58A293DA-372F-4C49-B738-084496ED04C5}" destId="{5B02283F-8E1F-4C11-B6D2-4C9D74445FE5}" srcOrd="6" destOrd="0" presId="urn:microsoft.com/office/officeart/2005/8/layout/radial6"/>
    <dgm:cxn modelId="{EABB04DD-123D-44A6-A53A-09809336D037}" type="presParOf" srcId="{58A293DA-372F-4C49-B738-084496ED04C5}" destId="{0DE1F306-5909-4FC4-BA39-A71064C38FFB}" srcOrd="7" destOrd="0" presId="urn:microsoft.com/office/officeart/2005/8/layout/radial6"/>
    <dgm:cxn modelId="{BE68534B-5632-44E9-A451-6E817FFEF3C4}" type="presParOf" srcId="{58A293DA-372F-4C49-B738-084496ED04C5}" destId="{83230EB0-4C6A-4667-A1FC-590E5F1723B7}" srcOrd="8" destOrd="0" presId="urn:microsoft.com/office/officeart/2005/8/layout/radial6"/>
    <dgm:cxn modelId="{84ACF097-307B-49CD-9A2F-1CE6278E8ECD}" type="presParOf" srcId="{58A293DA-372F-4C49-B738-084496ED04C5}" destId="{6CEAEB0F-E05B-4AD7-B772-35CD6B632DCC}" srcOrd="9" destOrd="0" presId="urn:microsoft.com/office/officeart/2005/8/layout/radial6"/>
    <dgm:cxn modelId="{71A18AEF-79FB-4E56-B18A-5E3D8B100A0A}" type="presParOf" srcId="{58A293DA-372F-4C49-B738-084496ED04C5}" destId="{0E89E35F-7294-4138-A55F-7847E4CAC9D2}" srcOrd="10" destOrd="0" presId="urn:microsoft.com/office/officeart/2005/8/layout/radial6"/>
    <dgm:cxn modelId="{1889D703-FF30-4A39-8EAB-49AF27C6306B}" type="presParOf" srcId="{58A293DA-372F-4C49-B738-084496ED04C5}" destId="{5A3B348A-5D22-45DB-A8A0-567E4809EACD}" srcOrd="11" destOrd="0" presId="urn:microsoft.com/office/officeart/2005/8/layout/radial6"/>
    <dgm:cxn modelId="{E57216CC-F374-4634-A989-48C71207757F}" type="presParOf" srcId="{58A293DA-372F-4C49-B738-084496ED04C5}" destId="{3870699C-4C1B-4BAE-A0F1-58CE5442C9A8}" srcOrd="12" destOrd="0" presId="urn:microsoft.com/office/officeart/2005/8/layout/radial6"/>
    <dgm:cxn modelId="{C04AB67E-1BD1-4269-AB49-7F0F2216DB3F}" type="presParOf" srcId="{58A293DA-372F-4C49-B738-084496ED04C5}" destId="{BE12449B-24DE-4F77-ABDF-93B610F25428}" srcOrd="13" destOrd="0" presId="urn:microsoft.com/office/officeart/2005/8/layout/radial6"/>
    <dgm:cxn modelId="{6BCB702C-2BF6-49EB-8C66-ABD9201A3D3B}" type="presParOf" srcId="{58A293DA-372F-4C49-B738-084496ED04C5}" destId="{876A8855-3CA6-45AF-9DAE-03665A1ED24D}" srcOrd="14" destOrd="0" presId="urn:microsoft.com/office/officeart/2005/8/layout/radial6"/>
    <dgm:cxn modelId="{F913579A-9668-4304-909D-D4784EA72AFB}" type="presParOf" srcId="{58A293DA-372F-4C49-B738-084496ED04C5}" destId="{347E83E2-33E0-404D-9AE9-FC38C0D3FD0F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A3C6E1-9A45-4CF6-B60B-9883E14D79A2}" type="doc">
      <dgm:prSet loTypeId="urn:microsoft.com/office/officeart/2005/8/layout/radial6" loCatId="relationship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9DB4323F-45A4-4392-BC35-7FFDAB5C0B5A}">
      <dgm:prSet phldrT="[Текст]"/>
      <dgm:spPr/>
      <dgm:t>
        <a:bodyPr/>
        <a:lstStyle/>
        <a:p>
          <a:r>
            <a:rPr lang="ru-RU" smtClean="0">
              <a:solidFill>
                <a:schemeClr val="tx1"/>
              </a:solidFill>
            </a:rPr>
            <a:t>Гипертрофия небных миндалин</a:t>
          </a:r>
          <a:endParaRPr lang="ru-RU" dirty="0">
            <a:solidFill>
              <a:schemeClr val="tx1"/>
            </a:solidFill>
          </a:endParaRPr>
        </a:p>
      </dgm:t>
    </dgm:pt>
    <dgm:pt modelId="{C0D8834D-8576-42C9-9BEC-7C5BC5367AB1}" type="parTrans" cxnId="{752BDF14-A25C-4260-A0E5-F4DA3A1EC53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9106D77-D973-4073-A398-A05C24E7F168}" type="sibTrans" cxnId="{752BDF14-A25C-4260-A0E5-F4DA3A1EC53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7B93AC0-4FB7-415A-97C9-B7CE7362EF30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храп</a:t>
          </a:r>
          <a:endParaRPr lang="ru-RU" sz="2000" dirty="0">
            <a:solidFill>
              <a:schemeClr val="tx1"/>
            </a:solidFill>
          </a:endParaRPr>
        </a:p>
      </dgm:t>
    </dgm:pt>
    <dgm:pt modelId="{4C623A59-9E19-47A7-B1C9-CC8996B35CA6}" type="parTrans" cxnId="{45AC58AB-79D5-42DD-8780-F3EDCAA63ED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BE0CE0A-B24A-4CF1-BBBF-B7C882647576}" type="sibTrans" cxnId="{45AC58AB-79D5-42DD-8780-F3EDCAA63ED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D5A042C-6AEF-4B6A-98EB-C2802B04F783}">
      <dgm:prSet phldrT="[Текст]" custT="1"/>
      <dgm:spPr/>
      <dgm:t>
        <a:bodyPr/>
        <a:lstStyle/>
        <a:p>
          <a:r>
            <a:rPr lang="ru-RU" sz="1600" smtClean="0">
              <a:solidFill>
                <a:schemeClr val="tx1"/>
              </a:solidFill>
            </a:rPr>
            <a:t>Затруднения во время еды </a:t>
          </a:r>
          <a:endParaRPr lang="ru-RU" sz="1600" dirty="0">
            <a:solidFill>
              <a:schemeClr val="tx1"/>
            </a:solidFill>
          </a:endParaRPr>
        </a:p>
      </dgm:t>
    </dgm:pt>
    <dgm:pt modelId="{544E35AA-4315-4065-948E-AE83080E335D}" type="parTrans" cxnId="{3224E425-C22B-471F-982F-245D809F58B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E4209F4-A2EB-46CC-86EF-EAE2C3BDA330}" type="sibTrans" cxnId="{3224E425-C22B-471F-982F-245D809F58B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6E42B0F-27F2-4EFF-9CA3-B408B74C05A3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Кашель</a:t>
          </a:r>
          <a:endParaRPr lang="ru-RU" sz="2000" dirty="0">
            <a:solidFill>
              <a:schemeClr val="tx1"/>
            </a:solidFill>
          </a:endParaRPr>
        </a:p>
      </dgm:t>
    </dgm:pt>
    <dgm:pt modelId="{FFEE3B93-C49D-45DE-B6F3-E6AE3E73A002}" type="parTrans" cxnId="{5D7EBA48-5C85-4398-9EA3-2D17E281B4E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FC14FF8-1FC3-4FAA-A8DD-1D7EB60153E1}" type="sibTrans" cxnId="{5D7EBA48-5C85-4398-9EA3-2D17E281B4E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0E3589B-F3A9-4D54-A15B-753D94F2729B}">
      <dgm:prSet phldrT="[Текст]" custT="1"/>
      <dgm:spPr/>
      <dgm:t>
        <a:bodyPr/>
        <a:lstStyle/>
        <a:p>
          <a:r>
            <a:rPr lang="ru-RU" sz="1600" smtClean="0">
              <a:solidFill>
                <a:schemeClr val="tx1"/>
              </a:solidFill>
            </a:rPr>
            <a:t>Затруднение речи</a:t>
          </a:r>
          <a:endParaRPr lang="ru-RU" sz="1600" dirty="0">
            <a:solidFill>
              <a:schemeClr val="tx1"/>
            </a:solidFill>
          </a:endParaRPr>
        </a:p>
      </dgm:t>
    </dgm:pt>
    <dgm:pt modelId="{22DD4213-C8DB-4A51-80E1-D8FDA3C1E29F}" type="parTrans" cxnId="{B4B9FDD4-091D-4EDB-9AEB-976192EB83F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0C48C77-4683-415D-8887-2D0D463A3EE8}" type="sibTrans" cxnId="{B4B9FDD4-091D-4EDB-9AEB-976192EB83FD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085C1C8D-DCF1-48A1-AB04-0ADDAE067247}">
      <dgm:prSet phldrT="[Текст]" phldr="1"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F9A5682-01EE-49FB-9CA2-12CB8CD7B252}" type="parTrans" cxnId="{CF4359D9-D735-47D8-9FF4-87F2538AE61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2A4B75B-FC6F-4448-A244-8BE21CD4A9A3}" type="sibTrans" cxnId="{CF4359D9-D735-47D8-9FF4-87F2538AE61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8A709CF-D205-42F8-A1AE-1A3D4918B46D}">
      <dgm:prSet phldrT="[Текст]" phldr="1"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24895F3-817A-482C-9E79-DF911603564D}" type="parTrans" cxnId="{5DAAB31D-12BD-4843-A862-94CA5355691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04956A3-1921-41DE-911B-1B66FCD4F64A}" type="sibTrans" cxnId="{5DAAB31D-12BD-4843-A862-94CA5355691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8A293DA-372F-4C49-B738-084496ED04C5}" type="pres">
      <dgm:prSet presAssocID="{8AA3C6E1-9A45-4CF6-B60B-9883E14D79A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71DB97-0487-4B84-A9AF-2D12F072DFBE}" type="pres">
      <dgm:prSet presAssocID="{9DB4323F-45A4-4392-BC35-7FFDAB5C0B5A}" presName="centerShape" presStyleLbl="node0" presStyleIdx="0" presStyleCnt="1" custScaleX="116708" custScaleY="123271"/>
      <dgm:spPr/>
      <dgm:t>
        <a:bodyPr/>
        <a:lstStyle/>
        <a:p>
          <a:endParaRPr lang="ru-RU"/>
        </a:p>
      </dgm:t>
    </dgm:pt>
    <dgm:pt modelId="{6DE4DFFE-2AB0-48E5-A3FB-2BF12D4A464A}" type="pres">
      <dgm:prSet presAssocID="{C7B93AC0-4FB7-415A-97C9-B7CE7362EF30}" presName="node" presStyleLbl="node1" presStyleIdx="0" presStyleCnt="4" custScaleX="126733" custScaleY="126879" custRadScaleRad="95880" custRadScaleInc="-9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D91F51-D400-4603-8F27-5D470C5C3BFD}" type="pres">
      <dgm:prSet presAssocID="{C7B93AC0-4FB7-415A-97C9-B7CE7362EF30}" presName="dummy" presStyleCnt="0"/>
      <dgm:spPr/>
      <dgm:t>
        <a:bodyPr/>
        <a:lstStyle/>
        <a:p>
          <a:endParaRPr lang="ru-RU"/>
        </a:p>
      </dgm:t>
    </dgm:pt>
    <dgm:pt modelId="{33DD2028-0B9E-4303-A4BE-47467689FF9C}" type="pres">
      <dgm:prSet presAssocID="{1BE0CE0A-B24A-4CF1-BBBF-B7C882647576}" presName="sibTrans" presStyleLbl="sibTrans2D1" presStyleIdx="0" presStyleCnt="4"/>
      <dgm:spPr/>
      <dgm:t>
        <a:bodyPr/>
        <a:lstStyle/>
        <a:p>
          <a:endParaRPr lang="ru-RU"/>
        </a:p>
      </dgm:t>
    </dgm:pt>
    <dgm:pt modelId="{D586BE42-6F2C-49E8-B8B4-AAE033E947E9}" type="pres">
      <dgm:prSet presAssocID="{6D5A042C-6AEF-4B6A-98EB-C2802B04F783}" presName="node" presStyleLbl="node1" presStyleIdx="1" presStyleCnt="4" custScaleX="135482" custScaleY="133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04F1BE-59E0-407A-B113-20C9722E12EB}" type="pres">
      <dgm:prSet presAssocID="{6D5A042C-6AEF-4B6A-98EB-C2802B04F783}" presName="dummy" presStyleCnt="0"/>
      <dgm:spPr/>
      <dgm:t>
        <a:bodyPr/>
        <a:lstStyle/>
        <a:p>
          <a:endParaRPr lang="ru-RU"/>
        </a:p>
      </dgm:t>
    </dgm:pt>
    <dgm:pt modelId="{5B02283F-8E1F-4C11-B6D2-4C9D74445FE5}" type="pres">
      <dgm:prSet presAssocID="{0E4209F4-A2EB-46CC-86EF-EAE2C3BDA330}" presName="sibTrans" presStyleLbl="sibTrans2D1" presStyleIdx="1" presStyleCnt="4"/>
      <dgm:spPr/>
      <dgm:t>
        <a:bodyPr/>
        <a:lstStyle/>
        <a:p>
          <a:endParaRPr lang="ru-RU"/>
        </a:p>
      </dgm:t>
    </dgm:pt>
    <dgm:pt modelId="{0E89E35F-7294-4138-A55F-7847E4CAC9D2}" type="pres">
      <dgm:prSet presAssocID="{D6E42B0F-27F2-4EFF-9CA3-B408B74C05A3}" presName="node" presStyleLbl="node1" presStyleIdx="2" presStyleCnt="4" custScaleX="146147" custScaleY="1288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3B348A-5D22-45DB-A8A0-567E4809EACD}" type="pres">
      <dgm:prSet presAssocID="{D6E42B0F-27F2-4EFF-9CA3-B408B74C05A3}" presName="dummy" presStyleCnt="0"/>
      <dgm:spPr/>
      <dgm:t>
        <a:bodyPr/>
        <a:lstStyle/>
        <a:p>
          <a:endParaRPr lang="ru-RU"/>
        </a:p>
      </dgm:t>
    </dgm:pt>
    <dgm:pt modelId="{3870699C-4C1B-4BAE-A0F1-58CE5442C9A8}" type="pres">
      <dgm:prSet presAssocID="{2FC14FF8-1FC3-4FAA-A8DD-1D7EB60153E1}" presName="sibTrans" presStyleLbl="sibTrans2D1" presStyleIdx="2" presStyleCnt="4"/>
      <dgm:spPr/>
      <dgm:t>
        <a:bodyPr/>
        <a:lstStyle/>
        <a:p>
          <a:endParaRPr lang="ru-RU"/>
        </a:p>
      </dgm:t>
    </dgm:pt>
    <dgm:pt modelId="{BE12449B-24DE-4F77-ABDF-93B610F25428}" type="pres">
      <dgm:prSet presAssocID="{F0E3589B-F3A9-4D54-A15B-753D94F2729B}" presName="node" presStyleLbl="node1" presStyleIdx="3" presStyleCnt="4" custScaleX="135551" custScaleY="1406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6A8855-3CA6-45AF-9DAE-03665A1ED24D}" type="pres">
      <dgm:prSet presAssocID="{F0E3589B-F3A9-4D54-A15B-753D94F2729B}" presName="dummy" presStyleCnt="0"/>
      <dgm:spPr/>
      <dgm:t>
        <a:bodyPr/>
        <a:lstStyle/>
        <a:p>
          <a:endParaRPr lang="ru-RU"/>
        </a:p>
      </dgm:t>
    </dgm:pt>
    <dgm:pt modelId="{347E83E2-33E0-404D-9AE9-FC38C0D3FD0F}" type="pres">
      <dgm:prSet presAssocID="{40C48C77-4683-415D-8887-2D0D463A3EE8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AF63ED6F-73C1-4C25-9DAF-B8A5A5FBAA1E}" type="presOf" srcId="{F0E3589B-F3A9-4D54-A15B-753D94F2729B}" destId="{BE12449B-24DE-4F77-ABDF-93B610F25428}" srcOrd="0" destOrd="0" presId="urn:microsoft.com/office/officeart/2005/8/layout/radial6"/>
    <dgm:cxn modelId="{45AC58AB-79D5-42DD-8780-F3EDCAA63EDF}" srcId="{9DB4323F-45A4-4392-BC35-7FFDAB5C0B5A}" destId="{C7B93AC0-4FB7-415A-97C9-B7CE7362EF30}" srcOrd="0" destOrd="0" parTransId="{4C623A59-9E19-47A7-B1C9-CC8996B35CA6}" sibTransId="{1BE0CE0A-B24A-4CF1-BBBF-B7C882647576}"/>
    <dgm:cxn modelId="{CBCBE4C8-F98D-45B2-9A1A-2C6600B23780}" type="presOf" srcId="{2FC14FF8-1FC3-4FAA-A8DD-1D7EB60153E1}" destId="{3870699C-4C1B-4BAE-A0F1-58CE5442C9A8}" srcOrd="0" destOrd="0" presId="urn:microsoft.com/office/officeart/2005/8/layout/radial6"/>
    <dgm:cxn modelId="{CF4359D9-D735-47D8-9FF4-87F2538AE61B}" srcId="{8AA3C6E1-9A45-4CF6-B60B-9883E14D79A2}" destId="{085C1C8D-DCF1-48A1-AB04-0ADDAE067247}" srcOrd="1" destOrd="0" parTransId="{4F9A5682-01EE-49FB-9CA2-12CB8CD7B252}" sibTransId="{52A4B75B-FC6F-4448-A244-8BE21CD4A9A3}"/>
    <dgm:cxn modelId="{1F94E8FC-33DA-438E-BE12-BD43E895A145}" type="presOf" srcId="{9DB4323F-45A4-4392-BC35-7FFDAB5C0B5A}" destId="{0371DB97-0487-4B84-A9AF-2D12F072DFBE}" srcOrd="0" destOrd="0" presId="urn:microsoft.com/office/officeart/2005/8/layout/radial6"/>
    <dgm:cxn modelId="{5D7EBA48-5C85-4398-9EA3-2D17E281B4ED}" srcId="{9DB4323F-45A4-4392-BC35-7FFDAB5C0B5A}" destId="{D6E42B0F-27F2-4EFF-9CA3-B408B74C05A3}" srcOrd="2" destOrd="0" parTransId="{FFEE3B93-C49D-45DE-B6F3-E6AE3E73A002}" sibTransId="{2FC14FF8-1FC3-4FAA-A8DD-1D7EB60153E1}"/>
    <dgm:cxn modelId="{F628D3BD-B758-4EFE-A032-DCAC406056B8}" type="presOf" srcId="{40C48C77-4683-415D-8887-2D0D463A3EE8}" destId="{347E83E2-33E0-404D-9AE9-FC38C0D3FD0F}" srcOrd="0" destOrd="0" presId="urn:microsoft.com/office/officeart/2005/8/layout/radial6"/>
    <dgm:cxn modelId="{3224E425-C22B-471F-982F-245D809F58BA}" srcId="{9DB4323F-45A4-4392-BC35-7FFDAB5C0B5A}" destId="{6D5A042C-6AEF-4B6A-98EB-C2802B04F783}" srcOrd="1" destOrd="0" parTransId="{544E35AA-4315-4065-948E-AE83080E335D}" sibTransId="{0E4209F4-A2EB-46CC-86EF-EAE2C3BDA330}"/>
    <dgm:cxn modelId="{A7C33DC2-55D8-4E6F-AA5E-FE6D91F936D3}" type="presOf" srcId="{1BE0CE0A-B24A-4CF1-BBBF-B7C882647576}" destId="{33DD2028-0B9E-4303-A4BE-47467689FF9C}" srcOrd="0" destOrd="0" presId="urn:microsoft.com/office/officeart/2005/8/layout/radial6"/>
    <dgm:cxn modelId="{559329C8-1EB2-47DF-B32D-FDEA53AE4EF0}" type="presOf" srcId="{6D5A042C-6AEF-4B6A-98EB-C2802B04F783}" destId="{D586BE42-6F2C-49E8-B8B4-AAE033E947E9}" srcOrd="0" destOrd="0" presId="urn:microsoft.com/office/officeart/2005/8/layout/radial6"/>
    <dgm:cxn modelId="{5DAAB31D-12BD-4843-A862-94CA5355691D}" srcId="{8AA3C6E1-9A45-4CF6-B60B-9883E14D79A2}" destId="{38A709CF-D205-42F8-A1AE-1A3D4918B46D}" srcOrd="2" destOrd="0" parTransId="{F24895F3-817A-482C-9E79-DF911603564D}" sibTransId="{B04956A3-1921-41DE-911B-1B66FCD4F64A}"/>
    <dgm:cxn modelId="{58CCA621-D9F2-4CC2-9978-3D06F8948411}" type="presOf" srcId="{8AA3C6E1-9A45-4CF6-B60B-9883E14D79A2}" destId="{58A293DA-372F-4C49-B738-084496ED04C5}" srcOrd="0" destOrd="0" presId="urn:microsoft.com/office/officeart/2005/8/layout/radial6"/>
    <dgm:cxn modelId="{68C38B2E-5EE0-4208-B5C1-50160BD813D5}" type="presOf" srcId="{0E4209F4-A2EB-46CC-86EF-EAE2C3BDA330}" destId="{5B02283F-8E1F-4C11-B6D2-4C9D74445FE5}" srcOrd="0" destOrd="0" presId="urn:microsoft.com/office/officeart/2005/8/layout/radial6"/>
    <dgm:cxn modelId="{63E2BFF3-279C-4272-9EB1-80056EA840A5}" type="presOf" srcId="{C7B93AC0-4FB7-415A-97C9-B7CE7362EF30}" destId="{6DE4DFFE-2AB0-48E5-A3FB-2BF12D4A464A}" srcOrd="0" destOrd="0" presId="urn:microsoft.com/office/officeart/2005/8/layout/radial6"/>
    <dgm:cxn modelId="{23DCD64B-2115-4651-9D5E-7D9A91FCD957}" type="presOf" srcId="{D6E42B0F-27F2-4EFF-9CA3-B408B74C05A3}" destId="{0E89E35F-7294-4138-A55F-7847E4CAC9D2}" srcOrd="0" destOrd="0" presId="urn:microsoft.com/office/officeart/2005/8/layout/radial6"/>
    <dgm:cxn modelId="{752BDF14-A25C-4260-A0E5-F4DA3A1EC533}" srcId="{8AA3C6E1-9A45-4CF6-B60B-9883E14D79A2}" destId="{9DB4323F-45A4-4392-BC35-7FFDAB5C0B5A}" srcOrd="0" destOrd="0" parTransId="{C0D8834D-8576-42C9-9BEC-7C5BC5367AB1}" sibTransId="{39106D77-D973-4073-A398-A05C24E7F168}"/>
    <dgm:cxn modelId="{B4B9FDD4-091D-4EDB-9AEB-976192EB83FD}" srcId="{9DB4323F-45A4-4392-BC35-7FFDAB5C0B5A}" destId="{F0E3589B-F3A9-4D54-A15B-753D94F2729B}" srcOrd="3" destOrd="0" parTransId="{22DD4213-C8DB-4A51-80E1-D8FDA3C1E29F}" sibTransId="{40C48C77-4683-415D-8887-2D0D463A3EE8}"/>
    <dgm:cxn modelId="{4F260A67-EF39-419F-B12B-DD8BC1AE035F}" type="presParOf" srcId="{58A293DA-372F-4C49-B738-084496ED04C5}" destId="{0371DB97-0487-4B84-A9AF-2D12F072DFBE}" srcOrd="0" destOrd="0" presId="urn:microsoft.com/office/officeart/2005/8/layout/radial6"/>
    <dgm:cxn modelId="{3654BB08-7E85-485D-B3B0-961C81C864CF}" type="presParOf" srcId="{58A293DA-372F-4C49-B738-084496ED04C5}" destId="{6DE4DFFE-2AB0-48E5-A3FB-2BF12D4A464A}" srcOrd="1" destOrd="0" presId="urn:microsoft.com/office/officeart/2005/8/layout/radial6"/>
    <dgm:cxn modelId="{9C17651B-29E8-4E6B-9A06-05A46428AA69}" type="presParOf" srcId="{58A293DA-372F-4C49-B738-084496ED04C5}" destId="{F9D91F51-D400-4603-8F27-5D470C5C3BFD}" srcOrd="2" destOrd="0" presId="urn:microsoft.com/office/officeart/2005/8/layout/radial6"/>
    <dgm:cxn modelId="{DD099A44-2C1D-432F-A65B-E4E968A72251}" type="presParOf" srcId="{58A293DA-372F-4C49-B738-084496ED04C5}" destId="{33DD2028-0B9E-4303-A4BE-47467689FF9C}" srcOrd="3" destOrd="0" presId="urn:microsoft.com/office/officeart/2005/8/layout/radial6"/>
    <dgm:cxn modelId="{4A66F2AA-FE91-4A0E-8138-4AA025E6BA72}" type="presParOf" srcId="{58A293DA-372F-4C49-B738-084496ED04C5}" destId="{D586BE42-6F2C-49E8-B8B4-AAE033E947E9}" srcOrd="4" destOrd="0" presId="urn:microsoft.com/office/officeart/2005/8/layout/radial6"/>
    <dgm:cxn modelId="{3334E01F-8C72-4C7A-903C-38BF73FAF896}" type="presParOf" srcId="{58A293DA-372F-4C49-B738-084496ED04C5}" destId="{0D04F1BE-59E0-407A-B113-20C9722E12EB}" srcOrd="5" destOrd="0" presId="urn:microsoft.com/office/officeart/2005/8/layout/radial6"/>
    <dgm:cxn modelId="{231E6BAD-1184-487F-B8F8-745F721E7EDF}" type="presParOf" srcId="{58A293DA-372F-4C49-B738-084496ED04C5}" destId="{5B02283F-8E1F-4C11-B6D2-4C9D74445FE5}" srcOrd="6" destOrd="0" presId="urn:microsoft.com/office/officeart/2005/8/layout/radial6"/>
    <dgm:cxn modelId="{CE375732-4E8E-45E8-B971-95C0DDADCFDA}" type="presParOf" srcId="{58A293DA-372F-4C49-B738-084496ED04C5}" destId="{0E89E35F-7294-4138-A55F-7847E4CAC9D2}" srcOrd="7" destOrd="0" presId="urn:microsoft.com/office/officeart/2005/8/layout/radial6"/>
    <dgm:cxn modelId="{38E2F29B-D2BA-4C54-BEAA-9C2998DCF000}" type="presParOf" srcId="{58A293DA-372F-4C49-B738-084496ED04C5}" destId="{5A3B348A-5D22-45DB-A8A0-567E4809EACD}" srcOrd="8" destOrd="0" presId="urn:microsoft.com/office/officeart/2005/8/layout/radial6"/>
    <dgm:cxn modelId="{11C89F7D-0983-4931-990F-D7259E558254}" type="presParOf" srcId="{58A293DA-372F-4C49-B738-084496ED04C5}" destId="{3870699C-4C1B-4BAE-A0F1-58CE5442C9A8}" srcOrd="9" destOrd="0" presId="urn:microsoft.com/office/officeart/2005/8/layout/radial6"/>
    <dgm:cxn modelId="{42934B7A-3087-4BBA-B49E-5731D4C1C878}" type="presParOf" srcId="{58A293DA-372F-4C49-B738-084496ED04C5}" destId="{BE12449B-24DE-4F77-ABDF-93B610F25428}" srcOrd="10" destOrd="0" presId="urn:microsoft.com/office/officeart/2005/8/layout/radial6"/>
    <dgm:cxn modelId="{9801D3B0-6AEB-4919-969F-0A5743CC25F8}" type="presParOf" srcId="{58A293DA-372F-4C49-B738-084496ED04C5}" destId="{876A8855-3CA6-45AF-9DAE-03665A1ED24D}" srcOrd="11" destOrd="0" presId="urn:microsoft.com/office/officeart/2005/8/layout/radial6"/>
    <dgm:cxn modelId="{65F2B423-E8A8-46DC-8F02-0F3E1C80D70B}" type="presParOf" srcId="{58A293DA-372F-4C49-B738-084496ED04C5}" destId="{347E83E2-33E0-404D-9AE9-FC38C0D3FD0F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0A4EBD-6743-418F-A8ED-F3B67DAFDA08}" type="doc">
      <dgm:prSet loTypeId="urn:microsoft.com/office/officeart/2005/8/layout/matrix2" loCatId="matrix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EC51FAD-96D1-4B50-A76F-E81ECBBFB519}">
      <dgm:prSet custT="1"/>
      <dgm:spPr/>
      <dgm:t>
        <a:bodyPr/>
        <a:lstStyle/>
        <a:p>
          <a:pPr rtl="0"/>
          <a:r>
            <a:rPr lang="ru-RU" sz="1400" dirty="0" smtClean="0"/>
            <a:t>Ирригационно-</a:t>
          </a:r>
          <a:r>
            <a:rPr lang="ru-RU" sz="1400" dirty="0" err="1" smtClean="0"/>
            <a:t>элиминационная</a:t>
          </a:r>
          <a:r>
            <a:rPr lang="ru-RU" sz="1400" dirty="0" smtClean="0"/>
            <a:t> терапия </a:t>
          </a:r>
          <a:endParaRPr lang="ru-RU" sz="1400" dirty="0"/>
        </a:p>
      </dgm:t>
    </dgm:pt>
    <dgm:pt modelId="{2C3277DB-060E-474A-B33E-C52D28D0F568}" type="parTrans" cxnId="{F3BCBA1E-D528-4011-8D7C-E866B9ED932B}">
      <dgm:prSet/>
      <dgm:spPr/>
      <dgm:t>
        <a:bodyPr/>
        <a:lstStyle/>
        <a:p>
          <a:endParaRPr lang="ru-RU" sz="1400"/>
        </a:p>
      </dgm:t>
    </dgm:pt>
    <dgm:pt modelId="{602EAAB2-A002-469A-9E20-5F1DB87F75DB}" type="sibTrans" cxnId="{F3BCBA1E-D528-4011-8D7C-E866B9ED932B}">
      <dgm:prSet/>
      <dgm:spPr/>
      <dgm:t>
        <a:bodyPr/>
        <a:lstStyle/>
        <a:p>
          <a:endParaRPr lang="ru-RU" sz="1400"/>
        </a:p>
      </dgm:t>
    </dgm:pt>
    <dgm:pt modelId="{A63DFD8D-CB09-47FD-AB69-12719167E7CD}">
      <dgm:prSet custT="1"/>
      <dgm:spPr/>
      <dgm:t>
        <a:bodyPr/>
        <a:lstStyle/>
        <a:p>
          <a:pPr rtl="0"/>
          <a:r>
            <a:rPr lang="ru-RU" sz="1400" dirty="0" smtClean="0"/>
            <a:t>Топическая антибактериальная терапия </a:t>
          </a:r>
          <a:endParaRPr lang="ru-RU" sz="1400" dirty="0"/>
        </a:p>
      </dgm:t>
    </dgm:pt>
    <dgm:pt modelId="{12485CC5-B548-48AD-9B1E-5379E80B6ACC}" type="parTrans" cxnId="{5D3B5CC5-AB28-43D1-B1ED-AF7FF92D0DA4}">
      <dgm:prSet/>
      <dgm:spPr/>
      <dgm:t>
        <a:bodyPr/>
        <a:lstStyle/>
        <a:p>
          <a:endParaRPr lang="ru-RU" sz="1400"/>
        </a:p>
      </dgm:t>
    </dgm:pt>
    <dgm:pt modelId="{98623D8C-6324-49A1-AC24-6195B0024ACB}" type="sibTrans" cxnId="{5D3B5CC5-AB28-43D1-B1ED-AF7FF92D0DA4}">
      <dgm:prSet/>
      <dgm:spPr/>
      <dgm:t>
        <a:bodyPr/>
        <a:lstStyle/>
        <a:p>
          <a:endParaRPr lang="ru-RU" sz="1400"/>
        </a:p>
      </dgm:t>
    </dgm:pt>
    <dgm:pt modelId="{B77E74A2-ED22-40F0-A21F-1B4AB279B588}">
      <dgm:prSet custT="1"/>
      <dgm:spPr/>
      <dgm:t>
        <a:bodyPr/>
        <a:lstStyle/>
        <a:p>
          <a:pPr rtl="0"/>
          <a:r>
            <a:rPr lang="ru-RU" sz="1400" smtClean="0"/>
            <a:t>Муколитические препараты</a:t>
          </a:r>
          <a:endParaRPr lang="ru-RU" sz="1400"/>
        </a:p>
      </dgm:t>
    </dgm:pt>
    <dgm:pt modelId="{E9902246-DC08-4135-A977-BF00CFC9C3C7}" type="parTrans" cxnId="{49E2D083-ABEB-484B-B71E-3FA988F3D6F9}">
      <dgm:prSet/>
      <dgm:spPr/>
      <dgm:t>
        <a:bodyPr/>
        <a:lstStyle/>
        <a:p>
          <a:endParaRPr lang="ru-RU" sz="1400"/>
        </a:p>
      </dgm:t>
    </dgm:pt>
    <dgm:pt modelId="{054444A5-B762-46A1-95FB-548B0BA116F5}" type="sibTrans" cxnId="{49E2D083-ABEB-484B-B71E-3FA988F3D6F9}">
      <dgm:prSet/>
      <dgm:spPr/>
      <dgm:t>
        <a:bodyPr/>
        <a:lstStyle/>
        <a:p>
          <a:endParaRPr lang="ru-RU" sz="1400"/>
        </a:p>
      </dgm:t>
    </dgm:pt>
    <dgm:pt modelId="{E8FF400B-1036-4896-BCCF-8E7634DD43AA}">
      <dgm:prSet custT="1"/>
      <dgm:spPr/>
      <dgm:t>
        <a:bodyPr/>
        <a:lstStyle/>
        <a:p>
          <a:pPr rtl="0"/>
          <a:r>
            <a:rPr lang="ru-RU" sz="1400" dirty="0" smtClean="0"/>
            <a:t>Местные </a:t>
          </a:r>
          <a:r>
            <a:rPr lang="ru-RU" sz="1400" dirty="0" err="1" smtClean="0"/>
            <a:t>глюкокортикостероиды</a:t>
          </a:r>
          <a:endParaRPr lang="ru-RU" sz="1400" dirty="0"/>
        </a:p>
      </dgm:t>
    </dgm:pt>
    <dgm:pt modelId="{6D5EC248-6773-41CF-96A9-71BE0C9BA1D1}" type="parTrans" cxnId="{895A6FC0-5878-4C36-8653-E476A6F86748}">
      <dgm:prSet/>
      <dgm:spPr/>
      <dgm:t>
        <a:bodyPr/>
        <a:lstStyle/>
        <a:p>
          <a:endParaRPr lang="ru-RU" sz="1400"/>
        </a:p>
      </dgm:t>
    </dgm:pt>
    <dgm:pt modelId="{666287F1-68CC-4804-AFC7-19018D3BB81B}" type="sibTrans" cxnId="{895A6FC0-5878-4C36-8653-E476A6F86748}">
      <dgm:prSet/>
      <dgm:spPr/>
      <dgm:t>
        <a:bodyPr/>
        <a:lstStyle/>
        <a:p>
          <a:endParaRPr lang="ru-RU" sz="1400"/>
        </a:p>
      </dgm:t>
    </dgm:pt>
    <dgm:pt modelId="{AC49A62C-0A2D-4B15-A77C-8A14F21209D3}" type="pres">
      <dgm:prSet presAssocID="{000A4EBD-6743-418F-A8ED-F3B67DAFDA0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337E89-4EDE-4356-9906-D10D6FEE83B5}" type="pres">
      <dgm:prSet presAssocID="{000A4EBD-6743-418F-A8ED-F3B67DAFDA08}" presName="axisShape" presStyleLbl="bgShp" presStyleIdx="0" presStyleCnt="1"/>
      <dgm:spPr/>
    </dgm:pt>
    <dgm:pt modelId="{4D5FD15A-FA29-4F56-8FC9-3D20B6B17CEA}" type="pres">
      <dgm:prSet presAssocID="{000A4EBD-6743-418F-A8ED-F3B67DAFDA08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7BE4-BEBC-4B7B-8A66-E5B9540E0BAB}" type="pres">
      <dgm:prSet presAssocID="{000A4EBD-6743-418F-A8ED-F3B67DAFDA08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E2679-201E-47B6-9A30-A3F02C081309}" type="pres">
      <dgm:prSet presAssocID="{000A4EBD-6743-418F-A8ED-F3B67DAFDA08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EC013-5181-4961-BBA5-BB1653E8124A}" type="pres">
      <dgm:prSet presAssocID="{000A4EBD-6743-418F-A8ED-F3B67DAFDA08}" presName="rect4" presStyleLbl="node1" presStyleIdx="3" presStyleCnt="4" custScaleX="106139" custScaleY="1027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AB9E30-AAD7-4E9B-B898-C2D1F63AB9BE}" type="presOf" srcId="{DEC51FAD-96D1-4B50-A76F-E81ECBBFB519}" destId="{4D5FD15A-FA29-4F56-8FC9-3D20B6B17CEA}" srcOrd="0" destOrd="0" presId="urn:microsoft.com/office/officeart/2005/8/layout/matrix2"/>
    <dgm:cxn modelId="{63BC28A7-02D6-4E9F-8DFE-0E96CB95EB3D}" type="presOf" srcId="{A63DFD8D-CB09-47FD-AB69-12719167E7CD}" destId="{10A87BE4-BEBC-4B7B-8A66-E5B9540E0BAB}" srcOrd="0" destOrd="0" presId="urn:microsoft.com/office/officeart/2005/8/layout/matrix2"/>
    <dgm:cxn modelId="{E50997C5-65BE-4C84-8A24-192AC36DFFC0}" type="presOf" srcId="{B77E74A2-ED22-40F0-A21F-1B4AB279B588}" destId="{D7AE2679-201E-47B6-9A30-A3F02C081309}" srcOrd="0" destOrd="0" presId="urn:microsoft.com/office/officeart/2005/8/layout/matrix2"/>
    <dgm:cxn modelId="{895A6FC0-5878-4C36-8653-E476A6F86748}" srcId="{000A4EBD-6743-418F-A8ED-F3B67DAFDA08}" destId="{E8FF400B-1036-4896-BCCF-8E7634DD43AA}" srcOrd="3" destOrd="0" parTransId="{6D5EC248-6773-41CF-96A9-71BE0C9BA1D1}" sibTransId="{666287F1-68CC-4804-AFC7-19018D3BB81B}"/>
    <dgm:cxn modelId="{F3BCBA1E-D528-4011-8D7C-E866B9ED932B}" srcId="{000A4EBD-6743-418F-A8ED-F3B67DAFDA08}" destId="{DEC51FAD-96D1-4B50-A76F-E81ECBBFB519}" srcOrd="0" destOrd="0" parTransId="{2C3277DB-060E-474A-B33E-C52D28D0F568}" sibTransId="{602EAAB2-A002-469A-9E20-5F1DB87F75DB}"/>
    <dgm:cxn modelId="{5F31B7D7-2FF2-42AE-A50C-9EAAD4C4467D}" type="presOf" srcId="{000A4EBD-6743-418F-A8ED-F3B67DAFDA08}" destId="{AC49A62C-0A2D-4B15-A77C-8A14F21209D3}" srcOrd="0" destOrd="0" presId="urn:microsoft.com/office/officeart/2005/8/layout/matrix2"/>
    <dgm:cxn modelId="{49E2D083-ABEB-484B-B71E-3FA988F3D6F9}" srcId="{000A4EBD-6743-418F-A8ED-F3B67DAFDA08}" destId="{B77E74A2-ED22-40F0-A21F-1B4AB279B588}" srcOrd="2" destOrd="0" parTransId="{E9902246-DC08-4135-A977-BF00CFC9C3C7}" sibTransId="{054444A5-B762-46A1-95FB-548B0BA116F5}"/>
    <dgm:cxn modelId="{BCA51AF6-01DD-4ABB-9735-D048869A69F1}" type="presOf" srcId="{E8FF400B-1036-4896-BCCF-8E7634DD43AA}" destId="{8D4EC013-5181-4961-BBA5-BB1653E8124A}" srcOrd="0" destOrd="0" presId="urn:microsoft.com/office/officeart/2005/8/layout/matrix2"/>
    <dgm:cxn modelId="{5D3B5CC5-AB28-43D1-B1ED-AF7FF92D0DA4}" srcId="{000A4EBD-6743-418F-A8ED-F3B67DAFDA08}" destId="{A63DFD8D-CB09-47FD-AB69-12719167E7CD}" srcOrd="1" destOrd="0" parTransId="{12485CC5-B548-48AD-9B1E-5379E80B6ACC}" sibTransId="{98623D8C-6324-49A1-AC24-6195B0024ACB}"/>
    <dgm:cxn modelId="{74FBC6EA-AC1E-4E4C-ABD0-1A8753C92199}" type="presParOf" srcId="{AC49A62C-0A2D-4B15-A77C-8A14F21209D3}" destId="{92337E89-4EDE-4356-9906-D10D6FEE83B5}" srcOrd="0" destOrd="0" presId="urn:microsoft.com/office/officeart/2005/8/layout/matrix2"/>
    <dgm:cxn modelId="{D13E72C4-AD68-46BF-B5EF-A71B9FDD3AEF}" type="presParOf" srcId="{AC49A62C-0A2D-4B15-A77C-8A14F21209D3}" destId="{4D5FD15A-FA29-4F56-8FC9-3D20B6B17CEA}" srcOrd="1" destOrd="0" presId="urn:microsoft.com/office/officeart/2005/8/layout/matrix2"/>
    <dgm:cxn modelId="{BA453C15-C68F-44BD-B794-DED9949FA6C1}" type="presParOf" srcId="{AC49A62C-0A2D-4B15-A77C-8A14F21209D3}" destId="{10A87BE4-BEBC-4B7B-8A66-E5B9540E0BAB}" srcOrd="2" destOrd="0" presId="urn:microsoft.com/office/officeart/2005/8/layout/matrix2"/>
    <dgm:cxn modelId="{67B120E4-FAAC-4788-9A58-6EA8FF0ACB81}" type="presParOf" srcId="{AC49A62C-0A2D-4B15-A77C-8A14F21209D3}" destId="{D7AE2679-201E-47B6-9A30-A3F02C081309}" srcOrd="3" destOrd="0" presId="urn:microsoft.com/office/officeart/2005/8/layout/matrix2"/>
    <dgm:cxn modelId="{53C28699-EF0D-4FD4-97CD-26EE14EDD585}" type="presParOf" srcId="{AC49A62C-0A2D-4B15-A77C-8A14F21209D3}" destId="{8D4EC013-5181-4961-BBA5-BB1653E8124A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383927-3FD2-4C6F-9E4F-5DDD9E081ACD}" type="doc">
      <dgm:prSet loTypeId="urn:microsoft.com/office/officeart/2005/8/layout/hierarchy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7DE20E3F-B65B-4ADE-B65D-2B1FBD4C4C43}" type="asst">
      <dgm:prSet phldrT="[Текст]"/>
      <dgm:spPr/>
      <dgm:t>
        <a:bodyPr/>
        <a:lstStyle/>
        <a:p>
          <a:r>
            <a:rPr lang="ru-RU" dirty="0"/>
            <a:t>Показания к </a:t>
          </a:r>
          <a:r>
            <a:rPr lang="ru-RU" dirty="0" err="1"/>
            <a:t>аденотомии</a:t>
          </a:r>
          <a:endParaRPr lang="ru-RU" dirty="0"/>
        </a:p>
      </dgm:t>
    </dgm:pt>
    <dgm:pt modelId="{D3FDDA26-3840-4896-BFF4-41F1BAD38386}" type="parTrans" cxnId="{A17DBCAD-22AF-423C-A931-943B9299DB2C}">
      <dgm:prSet/>
      <dgm:spPr/>
      <dgm:t>
        <a:bodyPr/>
        <a:lstStyle/>
        <a:p>
          <a:endParaRPr lang="ru-RU"/>
        </a:p>
      </dgm:t>
    </dgm:pt>
    <dgm:pt modelId="{1CE1532E-FF51-487C-8C4C-DAF1DAED8216}" type="sibTrans" cxnId="{A17DBCAD-22AF-423C-A931-943B9299DB2C}">
      <dgm:prSet/>
      <dgm:spPr/>
      <dgm:t>
        <a:bodyPr/>
        <a:lstStyle/>
        <a:p>
          <a:endParaRPr lang="ru-RU"/>
        </a:p>
      </dgm:t>
    </dgm:pt>
    <dgm:pt modelId="{6D9593D7-38FD-406C-85E3-18729B6EC507}">
      <dgm:prSet phldrT="[Текст]"/>
      <dgm:spPr/>
      <dgm:t>
        <a:bodyPr/>
        <a:lstStyle/>
        <a:p>
          <a:r>
            <a:rPr lang="ru-RU" dirty="0"/>
            <a:t>абсолютные</a:t>
          </a:r>
        </a:p>
      </dgm:t>
    </dgm:pt>
    <dgm:pt modelId="{C3D7CC8F-BB4E-415B-A11F-CA34556C04F7}" type="parTrans" cxnId="{26A37BA3-EC8B-479D-9293-4214059ABB3A}">
      <dgm:prSet/>
      <dgm:spPr/>
      <dgm:t>
        <a:bodyPr/>
        <a:lstStyle/>
        <a:p>
          <a:endParaRPr lang="ru-RU"/>
        </a:p>
      </dgm:t>
    </dgm:pt>
    <dgm:pt modelId="{4FE2EF31-D1B6-484B-A97C-81D834343D6E}" type="sibTrans" cxnId="{26A37BA3-EC8B-479D-9293-4214059ABB3A}">
      <dgm:prSet/>
      <dgm:spPr/>
      <dgm:t>
        <a:bodyPr/>
        <a:lstStyle/>
        <a:p>
          <a:endParaRPr lang="ru-RU"/>
        </a:p>
      </dgm:t>
    </dgm:pt>
    <dgm:pt modelId="{65B83051-F20E-4F36-A223-FF8E97210361}">
      <dgm:prSet phldrT="[Текст]"/>
      <dgm:spPr/>
      <dgm:t>
        <a:bodyPr/>
        <a:lstStyle/>
        <a:p>
          <a:r>
            <a:rPr lang="ru-RU" dirty="0"/>
            <a:t>относительные</a:t>
          </a:r>
        </a:p>
      </dgm:t>
    </dgm:pt>
    <dgm:pt modelId="{EC506270-9F00-45FD-B529-BBEE9C9AF483}" type="parTrans" cxnId="{02AFD4F6-6C8B-4055-A454-2606B7102A12}">
      <dgm:prSet/>
      <dgm:spPr/>
      <dgm:t>
        <a:bodyPr/>
        <a:lstStyle/>
        <a:p>
          <a:endParaRPr lang="ru-RU"/>
        </a:p>
      </dgm:t>
    </dgm:pt>
    <dgm:pt modelId="{569D614C-C82E-4C99-A4C1-6B1533D734F3}" type="sibTrans" cxnId="{02AFD4F6-6C8B-4055-A454-2606B7102A12}">
      <dgm:prSet/>
      <dgm:spPr/>
      <dgm:t>
        <a:bodyPr/>
        <a:lstStyle/>
        <a:p>
          <a:endParaRPr lang="ru-RU"/>
        </a:p>
      </dgm:t>
    </dgm:pt>
    <dgm:pt modelId="{2A8D6A74-FE65-41B4-AF84-9146D6C4F890}" type="pres">
      <dgm:prSet presAssocID="{CE383927-3FD2-4C6F-9E4F-5DDD9E081AC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1BB3E95-31AF-4443-8FB6-4E26C47103D3}" type="pres">
      <dgm:prSet presAssocID="{7DE20E3F-B65B-4ADE-B65D-2B1FBD4C4C43}" presName="hierRoot1" presStyleCnt="0"/>
      <dgm:spPr/>
    </dgm:pt>
    <dgm:pt modelId="{4AF64B03-36C0-4061-8E04-18D494A8462F}" type="pres">
      <dgm:prSet presAssocID="{7DE20E3F-B65B-4ADE-B65D-2B1FBD4C4C43}" presName="composite" presStyleCnt="0"/>
      <dgm:spPr/>
    </dgm:pt>
    <dgm:pt modelId="{65C343C4-A011-4430-8378-C87D75D8ABBA}" type="pres">
      <dgm:prSet presAssocID="{7DE20E3F-B65B-4ADE-B65D-2B1FBD4C4C43}" presName="background" presStyleLbl="node0" presStyleIdx="0" presStyleCnt="1"/>
      <dgm:spPr/>
    </dgm:pt>
    <dgm:pt modelId="{CF7FAE3A-DC28-4CD5-9A6C-E27C21174AA4}" type="pres">
      <dgm:prSet presAssocID="{7DE20E3F-B65B-4ADE-B65D-2B1FBD4C4C43}" presName="text" presStyleLbl="fgAcc0" presStyleIdx="0" presStyleCnt="1" custScaleX="357603" custScaleY="131140" custLinFactNeighborY="-1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49CA95-B032-4BAA-BCD8-8593F8C1AA4F}" type="pres">
      <dgm:prSet presAssocID="{7DE20E3F-B65B-4ADE-B65D-2B1FBD4C4C43}" presName="hierChild2" presStyleCnt="0"/>
      <dgm:spPr/>
    </dgm:pt>
    <dgm:pt modelId="{B987C50D-57AC-413C-A71E-093427AD9813}" type="pres">
      <dgm:prSet presAssocID="{C3D7CC8F-BB4E-415B-A11F-CA34556C04F7}" presName="Name10" presStyleLbl="parChTrans1D2" presStyleIdx="0" presStyleCnt="2"/>
      <dgm:spPr/>
      <dgm:t>
        <a:bodyPr/>
        <a:lstStyle/>
        <a:p>
          <a:endParaRPr lang="ru-RU"/>
        </a:p>
      </dgm:t>
    </dgm:pt>
    <dgm:pt modelId="{A5EEE9C7-C1AE-4826-B7E1-D1291A756197}" type="pres">
      <dgm:prSet presAssocID="{6D9593D7-38FD-406C-85E3-18729B6EC507}" presName="hierRoot2" presStyleCnt="0"/>
      <dgm:spPr/>
    </dgm:pt>
    <dgm:pt modelId="{55400D94-DBFD-4477-9F6C-7DC9BBEE2973}" type="pres">
      <dgm:prSet presAssocID="{6D9593D7-38FD-406C-85E3-18729B6EC507}" presName="composite2" presStyleCnt="0"/>
      <dgm:spPr/>
    </dgm:pt>
    <dgm:pt modelId="{CEEC8C3B-B1AB-457F-907A-CDF5672A337F}" type="pres">
      <dgm:prSet presAssocID="{6D9593D7-38FD-406C-85E3-18729B6EC507}" presName="background2" presStyleLbl="node2" presStyleIdx="0" presStyleCnt="2"/>
      <dgm:spPr/>
    </dgm:pt>
    <dgm:pt modelId="{52976159-A1A2-4515-9128-5AC22572432F}" type="pres">
      <dgm:prSet presAssocID="{6D9593D7-38FD-406C-85E3-18729B6EC507}" presName="text2" presStyleLbl="fgAcc2" presStyleIdx="0" presStyleCnt="2" custScaleX="326237" custScaleY="1500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705282A-98F8-41ED-B0C5-181AD1C7224C}" type="pres">
      <dgm:prSet presAssocID="{6D9593D7-38FD-406C-85E3-18729B6EC507}" presName="hierChild3" presStyleCnt="0"/>
      <dgm:spPr/>
    </dgm:pt>
    <dgm:pt modelId="{B1EEE97A-F055-4760-83A9-DA47EFEF26FF}" type="pres">
      <dgm:prSet presAssocID="{EC506270-9F00-45FD-B529-BBEE9C9AF483}" presName="Name10" presStyleLbl="parChTrans1D2" presStyleIdx="1" presStyleCnt="2"/>
      <dgm:spPr/>
      <dgm:t>
        <a:bodyPr/>
        <a:lstStyle/>
        <a:p>
          <a:endParaRPr lang="ru-RU"/>
        </a:p>
      </dgm:t>
    </dgm:pt>
    <dgm:pt modelId="{D7AFE14F-228E-465F-BB51-38BE45B4996A}" type="pres">
      <dgm:prSet presAssocID="{65B83051-F20E-4F36-A223-FF8E97210361}" presName="hierRoot2" presStyleCnt="0"/>
      <dgm:spPr/>
    </dgm:pt>
    <dgm:pt modelId="{802C72A0-F71E-4C4E-A118-5A789166FE13}" type="pres">
      <dgm:prSet presAssocID="{65B83051-F20E-4F36-A223-FF8E97210361}" presName="composite2" presStyleCnt="0"/>
      <dgm:spPr/>
    </dgm:pt>
    <dgm:pt modelId="{50ED9216-D62C-45A8-AFBC-8187BC05A61D}" type="pres">
      <dgm:prSet presAssocID="{65B83051-F20E-4F36-A223-FF8E97210361}" presName="background2" presStyleLbl="node2" presStyleIdx="1" presStyleCnt="2"/>
      <dgm:spPr/>
    </dgm:pt>
    <dgm:pt modelId="{E3226C50-856E-48CB-975A-543EFA6B2C58}" type="pres">
      <dgm:prSet presAssocID="{65B83051-F20E-4F36-A223-FF8E97210361}" presName="text2" presStyleLbl="fgAcc2" presStyleIdx="1" presStyleCnt="2" custScaleX="316461" custScaleY="1532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2BCCF0-343E-4378-A993-58B1A0EA05E8}" type="pres">
      <dgm:prSet presAssocID="{65B83051-F20E-4F36-A223-FF8E97210361}" presName="hierChild3" presStyleCnt="0"/>
      <dgm:spPr/>
    </dgm:pt>
  </dgm:ptLst>
  <dgm:cxnLst>
    <dgm:cxn modelId="{FEDE5429-523F-49E5-9FCB-A2AF1AEB3AF0}" type="presOf" srcId="{C3D7CC8F-BB4E-415B-A11F-CA34556C04F7}" destId="{B987C50D-57AC-413C-A71E-093427AD9813}" srcOrd="0" destOrd="0" presId="urn:microsoft.com/office/officeart/2005/8/layout/hierarchy1"/>
    <dgm:cxn modelId="{95CF3C1A-7299-4411-8584-C17F455EDDDE}" type="presOf" srcId="{CE383927-3FD2-4C6F-9E4F-5DDD9E081ACD}" destId="{2A8D6A74-FE65-41B4-AF84-9146D6C4F890}" srcOrd="0" destOrd="0" presId="urn:microsoft.com/office/officeart/2005/8/layout/hierarchy1"/>
    <dgm:cxn modelId="{69587EEE-FFF8-43E8-932E-07CDD7D4AF6E}" type="presOf" srcId="{6D9593D7-38FD-406C-85E3-18729B6EC507}" destId="{52976159-A1A2-4515-9128-5AC22572432F}" srcOrd="0" destOrd="0" presId="urn:microsoft.com/office/officeart/2005/8/layout/hierarchy1"/>
    <dgm:cxn modelId="{02AFD4F6-6C8B-4055-A454-2606B7102A12}" srcId="{7DE20E3F-B65B-4ADE-B65D-2B1FBD4C4C43}" destId="{65B83051-F20E-4F36-A223-FF8E97210361}" srcOrd="1" destOrd="0" parTransId="{EC506270-9F00-45FD-B529-BBEE9C9AF483}" sibTransId="{569D614C-C82E-4C99-A4C1-6B1533D734F3}"/>
    <dgm:cxn modelId="{26A37BA3-EC8B-479D-9293-4214059ABB3A}" srcId="{7DE20E3F-B65B-4ADE-B65D-2B1FBD4C4C43}" destId="{6D9593D7-38FD-406C-85E3-18729B6EC507}" srcOrd="0" destOrd="0" parTransId="{C3D7CC8F-BB4E-415B-A11F-CA34556C04F7}" sibTransId="{4FE2EF31-D1B6-484B-A97C-81D834343D6E}"/>
    <dgm:cxn modelId="{2F3DF5BA-A074-46D7-BE37-838ACE39B95C}" type="presOf" srcId="{65B83051-F20E-4F36-A223-FF8E97210361}" destId="{E3226C50-856E-48CB-975A-543EFA6B2C58}" srcOrd="0" destOrd="0" presId="urn:microsoft.com/office/officeart/2005/8/layout/hierarchy1"/>
    <dgm:cxn modelId="{D05DD3EA-EEE5-411C-9565-32873A9CD376}" type="presOf" srcId="{EC506270-9F00-45FD-B529-BBEE9C9AF483}" destId="{B1EEE97A-F055-4760-83A9-DA47EFEF26FF}" srcOrd="0" destOrd="0" presId="urn:microsoft.com/office/officeart/2005/8/layout/hierarchy1"/>
    <dgm:cxn modelId="{A078DC86-5CB3-4ACF-BA11-80C19B3C098D}" type="presOf" srcId="{7DE20E3F-B65B-4ADE-B65D-2B1FBD4C4C43}" destId="{CF7FAE3A-DC28-4CD5-9A6C-E27C21174AA4}" srcOrd="0" destOrd="0" presId="urn:microsoft.com/office/officeart/2005/8/layout/hierarchy1"/>
    <dgm:cxn modelId="{A17DBCAD-22AF-423C-A931-943B9299DB2C}" srcId="{CE383927-3FD2-4C6F-9E4F-5DDD9E081ACD}" destId="{7DE20E3F-B65B-4ADE-B65D-2B1FBD4C4C43}" srcOrd="0" destOrd="0" parTransId="{D3FDDA26-3840-4896-BFF4-41F1BAD38386}" sibTransId="{1CE1532E-FF51-487C-8C4C-DAF1DAED8216}"/>
    <dgm:cxn modelId="{453E0F3E-54B9-4A29-A8A5-2635AB100AAE}" type="presParOf" srcId="{2A8D6A74-FE65-41B4-AF84-9146D6C4F890}" destId="{01BB3E95-31AF-4443-8FB6-4E26C47103D3}" srcOrd="0" destOrd="0" presId="urn:microsoft.com/office/officeart/2005/8/layout/hierarchy1"/>
    <dgm:cxn modelId="{797B843A-3FFB-4D92-A575-5844766047AC}" type="presParOf" srcId="{01BB3E95-31AF-4443-8FB6-4E26C47103D3}" destId="{4AF64B03-36C0-4061-8E04-18D494A8462F}" srcOrd="0" destOrd="0" presId="urn:microsoft.com/office/officeart/2005/8/layout/hierarchy1"/>
    <dgm:cxn modelId="{B58E61A4-53C0-400B-9A19-61B9A1971E03}" type="presParOf" srcId="{4AF64B03-36C0-4061-8E04-18D494A8462F}" destId="{65C343C4-A011-4430-8378-C87D75D8ABBA}" srcOrd="0" destOrd="0" presId="urn:microsoft.com/office/officeart/2005/8/layout/hierarchy1"/>
    <dgm:cxn modelId="{17946CAA-C3C5-4CDC-94A3-3EF21E6CCD13}" type="presParOf" srcId="{4AF64B03-36C0-4061-8E04-18D494A8462F}" destId="{CF7FAE3A-DC28-4CD5-9A6C-E27C21174AA4}" srcOrd="1" destOrd="0" presId="urn:microsoft.com/office/officeart/2005/8/layout/hierarchy1"/>
    <dgm:cxn modelId="{8977DB72-9719-4927-9EC6-DEDCB73BD4CE}" type="presParOf" srcId="{01BB3E95-31AF-4443-8FB6-4E26C47103D3}" destId="{6B49CA95-B032-4BAA-BCD8-8593F8C1AA4F}" srcOrd="1" destOrd="0" presId="urn:microsoft.com/office/officeart/2005/8/layout/hierarchy1"/>
    <dgm:cxn modelId="{3776D56E-2BE9-41C4-A202-37817DB098CB}" type="presParOf" srcId="{6B49CA95-B032-4BAA-BCD8-8593F8C1AA4F}" destId="{B987C50D-57AC-413C-A71E-093427AD9813}" srcOrd="0" destOrd="0" presId="urn:microsoft.com/office/officeart/2005/8/layout/hierarchy1"/>
    <dgm:cxn modelId="{2CE5C8A8-D27A-4BD5-9E7A-ADCD814287E1}" type="presParOf" srcId="{6B49CA95-B032-4BAA-BCD8-8593F8C1AA4F}" destId="{A5EEE9C7-C1AE-4826-B7E1-D1291A756197}" srcOrd="1" destOrd="0" presId="urn:microsoft.com/office/officeart/2005/8/layout/hierarchy1"/>
    <dgm:cxn modelId="{0BC00A1B-DFCE-4162-9DFF-ECF4F844F756}" type="presParOf" srcId="{A5EEE9C7-C1AE-4826-B7E1-D1291A756197}" destId="{55400D94-DBFD-4477-9F6C-7DC9BBEE2973}" srcOrd="0" destOrd="0" presId="urn:microsoft.com/office/officeart/2005/8/layout/hierarchy1"/>
    <dgm:cxn modelId="{2DB675FA-F7E6-4304-9E71-305F66A63E07}" type="presParOf" srcId="{55400D94-DBFD-4477-9F6C-7DC9BBEE2973}" destId="{CEEC8C3B-B1AB-457F-907A-CDF5672A337F}" srcOrd="0" destOrd="0" presId="urn:microsoft.com/office/officeart/2005/8/layout/hierarchy1"/>
    <dgm:cxn modelId="{11EAEDCC-6D7F-4089-A1B2-D77E9DC8859D}" type="presParOf" srcId="{55400D94-DBFD-4477-9F6C-7DC9BBEE2973}" destId="{52976159-A1A2-4515-9128-5AC22572432F}" srcOrd="1" destOrd="0" presId="urn:microsoft.com/office/officeart/2005/8/layout/hierarchy1"/>
    <dgm:cxn modelId="{EF16A2F9-54D9-4DE6-A371-E795091E527C}" type="presParOf" srcId="{A5EEE9C7-C1AE-4826-B7E1-D1291A756197}" destId="{6705282A-98F8-41ED-B0C5-181AD1C7224C}" srcOrd="1" destOrd="0" presId="urn:microsoft.com/office/officeart/2005/8/layout/hierarchy1"/>
    <dgm:cxn modelId="{C5C5B085-BF76-4DDE-A342-B9D78CD1B28C}" type="presParOf" srcId="{6B49CA95-B032-4BAA-BCD8-8593F8C1AA4F}" destId="{B1EEE97A-F055-4760-83A9-DA47EFEF26FF}" srcOrd="2" destOrd="0" presId="urn:microsoft.com/office/officeart/2005/8/layout/hierarchy1"/>
    <dgm:cxn modelId="{5BC9E4C4-1DC4-44DA-BC66-ED8F2E11D9B9}" type="presParOf" srcId="{6B49CA95-B032-4BAA-BCD8-8593F8C1AA4F}" destId="{D7AFE14F-228E-465F-BB51-38BE45B4996A}" srcOrd="3" destOrd="0" presId="urn:microsoft.com/office/officeart/2005/8/layout/hierarchy1"/>
    <dgm:cxn modelId="{98C7D865-6ED8-4FD6-A3A9-1FA090A2E43B}" type="presParOf" srcId="{D7AFE14F-228E-465F-BB51-38BE45B4996A}" destId="{802C72A0-F71E-4C4E-A118-5A789166FE13}" srcOrd="0" destOrd="0" presId="urn:microsoft.com/office/officeart/2005/8/layout/hierarchy1"/>
    <dgm:cxn modelId="{E74109DC-22B9-4145-9902-041FA8EA91EA}" type="presParOf" srcId="{802C72A0-F71E-4C4E-A118-5A789166FE13}" destId="{50ED9216-D62C-45A8-AFBC-8187BC05A61D}" srcOrd="0" destOrd="0" presId="urn:microsoft.com/office/officeart/2005/8/layout/hierarchy1"/>
    <dgm:cxn modelId="{7B3EFA84-A9F0-42AB-8523-33C2E4EB1E8C}" type="presParOf" srcId="{802C72A0-F71E-4C4E-A118-5A789166FE13}" destId="{E3226C50-856E-48CB-975A-543EFA6B2C58}" srcOrd="1" destOrd="0" presId="urn:microsoft.com/office/officeart/2005/8/layout/hierarchy1"/>
    <dgm:cxn modelId="{A235945E-12E8-4968-9E77-C72CD3A35682}" type="presParOf" srcId="{D7AFE14F-228E-465F-BB51-38BE45B4996A}" destId="{0E2BCCF0-343E-4378-A993-58B1A0EA05E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4B7F5D-FCA3-419E-9B65-F957E9F86F3A}" type="doc">
      <dgm:prSet loTypeId="urn:microsoft.com/office/officeart/2005/8/layout/vList2" loCatId="list" qsTypeId="urn:microsoft.com/office/officeart/2005/8/quickstyle/3d2" qsCatId="3D" csTypeId="urn:microsoft.com/office/officeart/2005/8/colors/accent2_3" csCatId="accent2"/>
      <dgm:spPr/>
      <dgm:t>
        <a:bodyPr/>
        <a:lstStyle/>
        <a:p>
          <a:endParaRPr lang="ru-RU"/>
        </a:p>
      </dgm:t>
    </dgm:pt>
    <dgm:pt modelId="{D36075BF-A3DA-459D-B794-43E48CF7F4A2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Наследственные</a:t>
          </a:r>
          <a:endParaRPr lang="ru-RU" dirty="0">
            <a:solidFill>
              <a:schemeClr val="tx1"/>
            </a:solidFill>
          </a:endParaRPr>
        </a:p>
      </dgm:t>
    </dgm:pt>
    <dgm:pt modelId="{B5316F06-BDF1-4580-B7FF-F248FE362861}" type="parTrans" cxnId="{493A94E7-B5AC-4431-BA2C-7EEA4A8AF56C}">
      <dgm:prSet/>
      <dgm:spPr/>
      <dgm:t>
        <a:bodyPr/>
        <a:lstStyle/>
        <a:p>
          <a:endParaRPr lang="ru-RU"/>
        </a:p>
      </dgm:t>
    </dgm:pt>
    <dgm:pt modelId="{13AEE387-F7C3-4417-A651-E2EAC8324CDC}" type="sibTrans" cxnId="{493A94E7-B5AC-4431-BA2C-7EEA4A8AF56C}">
      <dgm:prSet/>
      <dgm:spPr/>
      <dgm:t>
        <a:bodyPr/>
        <a:lstStyle/>
        <a:p>
          <a:endParaRPr lang="ru-RU"/>
        </a:p>
      </dgm:t>
    </dgm:pt>
    <dgm:pt modelId="{689FAFD7-D800-41C2-B093-E566A0D6CF72}">
      <dgm:prSet/>
      <dgm:spPr/>
      <dgm:t>
        <a:bodyPr/>
        <a:lstStyle/>
        <a:p>
          <a:pPr rtl="0"/>
          <a:r>
            <a:rPr lang="ru-RU" smtClean="0"/>
            <a:t>Генетические</a:t>
          </a:r>
          <a:endParaRPr lang="ru-RU"/>
        </a:p>
      </dgm:t>
    </dgm:pt>
    <dgm:pt modelId="{199EB85D-45BF-4F3B-A12E-33189F189147}" type="parTrans" cxnId="{2E79F9A2-8D93-48B9-81D8-93EE3BA65759}">
      <dgm:prSet/>
      <dgm:spPr/>
      <dgm:t>
        <a:bodyPr/>
        <a:lstStyle/>
        <a:p>
          <a:endParaRPr lang="ru-RU"/>
        </a:p>
      </dgm:t>
    </dgm:pt>
    <dgm:pt modelId="{8154FC08-250D-4DAC-80E5-9F39A567F2A5}" type="sibTrans" cxnId="{2E79F9A2-8D93-48B9-81D8-93EE3BA65759}">
      <dgm:prSet/>
      <dgm:spPr/>
      <dgm:t>
        <a:bodyPr/>
        <a:lstStyle/>
        <a:p>
          <a:endParaRPr lang="ru-RU"/>
        </a:p>
      </dgm:t>
    </dgm:pt>
    <dgm:pt modelId="{1CD2397D-0083-4D09-9B4B-9A325AD66A61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Ненаследственные</a:t>
          </a:r>
          <a:endParaRPr lang="ru-RU" dirty="0">
            <a:solidFill>
              <a:schemeClr val="tx1"/>
            </a:solidFill>
          </a:endParaRPr>
        </a:p>
      </dgm:t>
    </dgm:pt>
    <dgm:pt modelId="{353C41C1-5C5B-41E2-B8FC-2812363EFA25}" type="parTrans" cxnId="{694FC177-264F-4BFC-BDC8-44297E22165D}">
      <dgm:prSet/>
      <dgm:spPr/>
      <dgm:t>
        <a:bodyPr/>
        <a:lstStyle/>
        <a:p>
          <a:endParaRPr lang="ru-RU"/>
        </a:p>
      </dgm:t>
    </dgm:pt>
    <dgm:pt modelId="{6526A1AD-347B-4B83-B373-90302AE7D4A0}" type="sibTrans" cxnId="{694FC177-264F-4BFC-BDC8-44297E22165D}">
      <dgm:prSet/>
      <dgm:spPr/>
      <dgm:t>
        <a:bodyPr/>
        <a:lstStyle/>
        <a:p>
          <a:endParaRPr lang="ru-RU"/>
        </a:p>
      </dgm:t>
    </dgm:pt>
    <dgm:pt modelId="{D40389CB-1EEA-45F3-9C54-813A91BF7256}" type="pres">
      <dgm:prSet presAssocID="{0E4B7F5D-FCA3-419E-9B65-F957E9F86F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2D5471-EE8E-4088-9271-4BB9D27885C8}" type="pres">
      <dgm:prSet presAssocID="{D36075BF-A3DA-459D-B794-43E48CF7F4A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BDA49A-05A0-4428-90C0-F123F496C1B7}" type="pres">
      <dgm:prSet presAssocID="{D36075BF-A3DA-459D-B794-43E48CF7F4A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D9DDFC-4017-445C-9BF4-316890D33BB6}" type="pres">
      <dgm:prSet presAssocID="{1CD2397D-0083-4D09-9B4B-9A325AD66A6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520175-8FC0-4037-9DB2-98092C4A30C3}" type="presOf" srcId="{1CD2397D-0083-4D09-9B4B-9A325AD66A61}" destId="{48D9DDFC-4017-445C-9BF4-316890D33BB6}" srcOrd="0" destOrd="0" presId="urn:microsoft.com/office/officeart/2005/8/layout/vList2"/>
    <dgm:cxn modelId="{323900D0-7E03-44AB-AF86-60E71A8C2316}" type="presOf" srcId="{D36075BF-A3DA-459D-B794-43E48CF7F4A2}" destId="{C22D5471-EE8E-4088-9271-4BB9D27885C8}" srcOrd="0" destOrd="0" presId="urn:microsoft.com/office/officeart/2005/8/layout/vList2"/>
    <dgm:cxn modelId="{6212CEB2-3952-41DA-9831-4D47287A60F8}" type="presOf" srcId="{0E4B7F5D-FCA3-419E-9B65-F957E9F86F3A}" destId="{D40389CB-1EEA-45F3-9C54-813A91BF7256}" srcOrd="0" destOrd="0" presId="urn:microsoft.com/office/officeart/2005/8/layout/vList2"/>
    <dgm:cxn modelId="{493A94E7-B5AC-4431-BA2C-7EEA4A8AF56C}" srcId="{0E4B7F5D-FCA3-419E-9B65-F957E9F86F3A}" destId="{D36075BF-A3DA-459D-B794-43E48CF7F4A2}" srcOrd="0" destOrd="0" parTransId="{B5316F06-BDF1-4580-B7FF-F248FE362861}" sibTransId="{13AEE387-F7C3-4417-A651-E2EAC8324CDC}"/>
    <dgm:cxn modelId="{2E79F9A2-8D93-48B9-81D8-93EE3BA65759}" srcId="{D36075BF-A3DA-459D-B794-43E48CF7F4A2}" destId="{689FAFD7-D800-41C2-B093-E566A0D6CF72}" srcOrd="0" destOrd="0" parTransId="{199EB85D-45BF-4F3B-A12E-33189F189147}" sibTransId="{8154FC08-250D-4DAC-80E5-9F39A567F2A5}"/>
    <dgm:cxn modelId="{3997EEB9-2E5A-4C34-BDA0-74EDC16B50A2}" type="presOf" srcId="{689FAFD7-D800-41C2-B093-E566A0D6CF72}" destId="{5BBDA49A-05A0-4428-90C0-F123F496C1B7}" srcOrd="0" destOrd="0" presId="urn:microsoft.com/office/officeart/2005/8/layout/vList2"/>
    <dgm:cxn modelId="{694FC177-264F-4BFC-BDC8-44297E22165D}" srcId="{0E4B7F5D-FCA3-419E-9B65-F957E9F86F3A}" destId="{1CD2397D-0083-4D09-9B4B-9A325AD66A61}" srcOrd="1" destOrd="0" parTransId="{353C41C1-5C5B-41E2-B8FC-2812363EFA25}" sibTransId="{6526A1AD-347B-4B83-B373-90302AE7D4A0}"/>
    <dgm:cxn modelId="{B45FD7F6-75F9-458E-BBC1-05D4F63C9099}" type="presParOf" srcId="{D40389CB-1EEA-45F3-9C54-813A91BF7256}" destId="{C22D5471-EE8E-4088-9271-4BB9D27885C8}" srcOrd="0" destOrd="0" presId="urn:microsoft.com/office/officeart/2005/8/layout/vList2"/>
    <dgm:cxn modelId="{FC0D9836-4B52-4B61-9802-E92E2B5C5375}" type="presParOf" srcId="{D40389CB-1EEA-45F3-9C54-813A91BF7256}" destId="{5BBDA49A-05A0-4428-90C0-F123F496C1B7}" srcOrd="1" destOrd="0" presId="urn:microsoft.com/office/officeart/2005/8/layout/vList2"/>
    <dgm:cxn modelId="{F48A71E7-26EE-433A-99CC-492AF785FD92}" type="presParOf" srcId="{D40389CB-1EEA-45F3-9C54-813A91BF7256}" destId="{48D9DDFC-4017-445C-9BF4-316890D33BB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752513C-1AF4-42E0-9A02-44BF9220ED24}" type="doc">
      <dgm:prSet loTypeId="urn:microsoft.com/office/officeart/2005/8/layout/vList2" loCatId="list" qsTypeId="urn:microsoft.com/office/officeart/2005/8/quickstyle/3d2" qsCatId="3D" csTypeId="urn:microsoft.com/office/officeart/2005/8/colors/accent2_5" csCatId="accent2"/>
      <dgm:spPr/>
      <dgm:t>
        <a:bodyPr/>
        <a:lstStyle/>
        <a:p>
          <a:endParaRPr lang="ru-RU"/>
        </a:p>
      </dgm:t>
    </dgm:pt>
    <dgm:pt modelId="{3BECC9BA-C31C-43DE-A3BB-5F3C240CE3C3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Врожденные</a:t>
          </a:r>
          <a:endParaRPr lang="ru-RU" dirty="0">
            <a:solidFill>
              <a:schemeClr val="tx1"/>
            </a:solidFill>
          </a:endParaRPr>
        </a:p>
      </dgm:t>
    </dgm:pt>
    <dgm:pt modelId="{5406A25A-E35F-434F-B989-45134295E602}" type="parTrans" cxnId="{9F5D8C44-AFAF-444A-A22C-4B18BAE6714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F4B94A8-D9BD-404A-B7E9-30819266882A}" type="sibTrans" cxnId="{9F5D8C44-AFAF-444A-A22C-4B18BAE6714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6E18EE8-3DFE-4341-B098-0B5096935057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Приобретенные</a:t>
          </a:r>
          <a:endParaRPr lang="ru-RU" dirty="0">
            <a:solidFill>
              <a:schemeClr val="tx1"/>
            </a:solidFill>
          </a:endParaRPr>
        </a:p>
      </dgm:t>
    </dgm:pt>
    <dgm:pt modelId="{85AD44F5-7F02-4735-8737-6F487A673442}" type="parTrans" cxnId="{652D2BA9-F8C3-4967-BC9C-34D3CB84EAE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42082A4-6339-472D-A689-942310782239}" type="sibTrans" cxnId="{652D2BA9-F8C3-4967-BC9C-34D3CB84EAE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A0A8F6C-BFBD-4B01-BD73-B6F9AED8C48C}" type="pres">
      <dgm:prSet presAssocID="{7752513C-1AF4-42E0-9A02-44BF9220ED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72042C-2D31-463E-A634-B9495F5F746C}" type="pres">
      <dgm:prSet presAssocID="{3BECC9BA-C31C-43DE-A3BB-5F3C240CE3C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AB615A-E7D0-4543-90B7-EFD1039BE374}" type="pres">
      <dgm:prSet presAssocID="{5F4B94A8-D9BD-404A-B7E9-30819266882A}" presName="spacer" presStyleCnt="0"/>
      <dgm:spPr/>
    </dgm:pt>
    <dgm:pt modelId="{B216D804-A0E6-477F-8B67-4ED994B45E6B}" type="pres">
      <dgm:prSet presAssocID="{96E18EE8-3DFE-4341-B098-0B509693505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5D8C44-AFAF-444A-A22C-4B18BAE6714C}" srcId="{7752513C-1AF4-42E0-9A02-44BF9220ED24}" destId="{3BECC9BA-C31C-43DE-A3BB-5F3C240CE3C3}" srcOrd="0" destOrd="0" parTransId="{5406A25A-E35F-434F-B989-45134295E602}" sibTransId="{5F4B94A8-D9BD-404A-B7E9-30819266882A}"/>
    <dgm:cxn modelId="{652D2BA9-F8C3-4967-BC9C-34D3CB84EAE4}" srcId="{7752513C-1AF4-42E0-9A02-44BF9220ED24}" destId="{96E18EE8-3DFE-4341-B098-0B5096935057}" srcOrd="1" destOrd="0" parTransId="{85AD44F5-7F02-4735-8737-6F487A673442}" sibTransId="{F42082A4-6339-472D-A689-942310782239}"/>
    <dgm:cxn modelId="{8759950A-8A61-49FE-9433-EB1940A5F654}" type="presOf" srcId="{7752513C-1AF4-42E0-9A02-44BF9220ED24}" destId="{6A0A8F6C-BFBD-4B01-BD73-B6F9AED8C48C}" srcOrd="0" destOrd="0" presId="urn:microsoft.com/office/officeart/2005/8/layout/vList2"/>
    <dgm:cxn modelId="{08F9C03B-DA8B-4DBB-8331-04A70B65F562}" type="presOf" srcId="{3BECC9BA-C31C-43DE-A3BB-5F3C240CE3C3}" destId="{5472042C-2D31-463E-A634-B9495F5F746C}" srcOrd="0" destOrd="0" presId="urn:microsoft.com/office/officeart/2005/8/layout/vList2"/>
    <dgm:cxn modelId="{A8C037E9-0BD3-42A2-B934-7C2CF491DCBA}" type="presOf" srcId="{96E18EE8-3DFE-4341-B098-0B5096935057}" destId="{B216D804-A0E6-477F-8B67-4ED994B45E6B}" srcOrd="0" destOrd="0" presId="urn:microsoft.com/office/officeart/2005/8/layout/vList2"/>
    <dgm:cxn modelId="{CE0F5819-5716-473A-8B42-173F9628DE5D}" type="presParOf" srcId="{6A0A8F6C-BFBD-4B01-BD73-B6F9AED8C48C}" destId="{5472042C-2D31-463E-A634-B9495F5F746C}" srcOrd="0" destOrd="0" presId="urn:microsoft.com/office/officeart/2005/8/layout/vList2"/>
    <dgm:cxn modelId="{DCE5BA30-4BAB-4394-A609-B5A8850344CE}" type="presParOf" srcId="{6A0A8F6C-BFBD-4B01-BD73-B6F9AED8C48C}" destId="{43AB615A-E7D0-4543-90B7-EFD1039BE374}" srcOrd="1" destOrd="0" presId="urn:microsoft.com/office/officeart/2005/8/layout/vList2"/>
    <dgm:cxn modelId="{0F59655D-FD2B-46FF-8486-5070042A1BA4}" type="presParOf" srcId="{6A0A8F6C-BFBD-4B01-BD73-B6F9AED8C48C}" destId="{B216D804-A0E6-477F-8B67-4ED994B45E6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FD9FD-F8F4-4459-9F7F-998F27EA8419}">
      <dsp:nvSpPr>
        <dsp:cNvPr id="0" name=""/>
        <dsp:cNvSpPr/>
      </dsp:nvSpPr>
      <dsp:spPr>
        <a:xfrm>
          <a:off x="2715767" y="0"/>
          <a:ext cx="4023360" cy="4023360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10A0AD-A0F9-4A79-A2B2-6D049AD61D65}">
      <dsp:nvSpPr>
        <dsp:cNvPr id="0" name=""/>
        <dsp:cNvSpPr/>
      </dsp:nvSpPr>
      <dsp:spPr>
        <a:xfrm>
          <a:off x="4727447" y="404496"/>
          <a:ext cx="2615184" cy="4762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Вирусная инфекция</a:t>
          </a:r>
          <a:endParaRPr lang="ru-RU" sz="1600" kern="1200"/>
        </a:p>
      </dsp:txBody>
      <dsp:txXfrm>
        <a:off x="4750693" y="427742"/>
        <a:ext cx="2568692" cy="429710"/>
      </dsp:txXfrm>
    </dsp:sp>
    <dsp:sp modelId="{7184C583-8AD4-43FE-9C50-045BE915C109}">
      <dsp:nvSpPr>
        <dsp:cNvPr id="0" name=""/>
        <dsp:cNvSpPr/>
      </dsp:nvSpPr>
      <dsp:spPr>
        <a:xfrm>
          <a:off x="4727447" y="940224"/>
          <a:ext cx="2615184" cy="4762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Генетическая предрасположенность</a:t>
          </a:r>
          <a:endParaRPr lang="ru-RU" sz="1600" kern="1200"/>
        </a:p>
      </dsp:txBody>
      <dsp:txXfrm>
        <a:off x="4750693" y="963470"/>
        <a:ext cx="2568692" cy="429710"/>
      </dsp:txXfrm>
    </dsp:sp>
    <dsp:sp modelId="{6F25B67D-F886-4741-B4C9-716D4780A9CC}">
      <dsp:nvSpPr>
        <dsp:cNvPr id="0" name=""/>
        <dsp:cNvSpPr/>
      </dsp:nvSpPr>
      <dsp:spPr>
        <a:xfrm>
          <a:off x="4727447" y="1475952"/>
          <a:ext cx="2615184" cy="4762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Воздействие окружающей среды</a:t>
          </a:r>
          <a:endParaRPr lang="ru-RU" sz="1600" kern="1200"/>
        </a:p>
      </dsp:txBody>
      <dsp:txXfrm>
        <a:off x="4750693" y="1499198"/>
        <a:ext cx="2568692" cy="429710"/>
      </dsp:txXfrm>
    </dsp:sp>
    <dsp:sp modelId="{E13A86E7-6634-4BB3-AC93-55A554E5807C}">
      <dsp:nvSpPr>
        <dsp:cNvPr id="0" name=""/>
        <dsp:cNvSpPr/>
      </dsp:nvSpPr>
      <dsp:spPr>
        <a:xfrm>
          <a:off x="4727447" y="2011680"/>
          <a:ext cx="2615184" cy="4762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Бактериальная инфекция</a:t>
          </a:r>
          <a:endParaRPr lang="ru-RU" sz="1600" kern="1200"/>
        </a:p>
      </dsp:txBody>
      <dsp:txXfrm>
        <a:off x="4750693" y="2034926"/>
        <a:ext cx="2568692" cy="429710"/>
      </dsp:txXfrm>
    </dsp:sp>
    <dsp:sp modelId="{C564A705-8965-4C70-853B-8219363FA307}">
      <dsp:nvSpPr>
        <dsp:cNvPr id="0" name=""/>
        <dsp:cNvSpPr/>
      </dsp:nvSpPr>
      <dsp:spPr>
        <a:xfrm>
          <a:off x="4727447" y="2547407"/>
          <a:ext cx="2615184" cy="4762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Гатроэзофагеальный рефлюкс</a:t>
          </a:r>
          <a:endParaRPr lang="ru-RU" sz="1600" kern="1200"/>
        </a:p>
      </dsp:txBody>
      <dsp:txXfrm>
        <a:off x="4750693" y="2570653"/>
        <a:ext cx="2568692" cy="429710"/>
      </dsp:txXfrm>
    </dsp:sp>
    <dsp:sp modelId="{919A104B-64D5-4139-B6A0-1CB40D21A253}">
      <dsp:nvSpPr>
        <dsp:cNvPr id="0" name=""/>
        <dsp:cNvSpPr/>
      </dsp:nvSpPr>
      <dsp:spPr>
        <a:xfrm>
          <a:off x="4727447" y="3083135"/>
          <a:ext cx="2615184" cy="4762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Аллергия </a:t>
          </a:r>
          <a:endParaRPr lang="ru-RU" sz="1600" kern="1200" dirty="0"/>
        </a:p>
      </dsp:txBody>
      <dsp:txXfrm>
        <a:off x="4750693" y="3106381"/>
        <a:ext cx="2568692" cy="4297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1433D-CF52-1941-8E39-5A4A5826B442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A2983-89C8-5948-A948-85626EC8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795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России наиболее часто используют классификацию ГА, предложенную А.Г. Лихачёвым [5]. Согласно данной классификации выделяют 3 степени гипертрофии аденоидов в зависимости от степени обструкции просвета хоаны тканью носоглоточной миндалины: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3F4B-0D1A-40CF-8AEE-8944D0DDEF0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429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Симптомы ГА и </a:t>
            </a:r>
            <a:r>
              <a:rPr lang="ru-RU" dirty="0" err="1" smtClean="0"/>
              <a:t>аденоидита</a:t>
            </a:r>
            <a:r>
              <a:rPr lang="ru-RU" dirty="0" smtClean="0"/>
              <a:t> не являются патогномоничными и требуют дифференциальной диагностики с такими заболеваниями как: острый </a:t>
            </a:r>
            <a:r>
              <a:rPr lang="ru-RU" dirty="0" err="1" smtClean="0"/>
              <a:t>риносинусит</a:t>
            </a:r>
            <a:r>
              <a:rPr lang="ru-RU" dirty="0" smtClean="0"/>
              <a:t>, хронический </a:t>
            </a:r>
            <a:r>
              <a:rPr lang="ru-RU" dirty="0" err="1" smtClean="0"/>
              <a:t>риносинусит</a:t>
            </a:r>
            <a:r>
              <a:rPr lang="ru-RU" dirty="0" smtClean="0"/>
              <a:t>, аллергический ринит, вазомоторный ринит, искривление перегородки носа, гипертрофический ринит, инородные тела полости носа и носоглотки, новообразования полости носа и носоглотки. ГА часто выделяют в качестве сопутствующего заболевания у пациентов с острым синуситом, хроническим синуситом, аллергическим ринитом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3F4B-0D1A-40CF-8AEE-8944D0DDEF0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36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3F4B-0D1A-40CF-8AEE-8944D0DDEF0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056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Визуальный осмотр, стандартный ЛОР-осмотр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3F4B-0D1A-40CF-8AEE-8944D0DDEF0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347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Орошение полости носа 1-2 раза в день изотоническими или гипертоническими солевыми растворами (концентрация солей 1,5-3%) на основе морской воды позволяет оптимизировать процедуру туалета полости носа, уменьшая выраженность назальных симптомов и создавая оптимальные условия для последующего местного применения лекарственных препаратов, содержащих активное действующее вещество (например, антибактериальных препаратов).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63F4B-0D1A-40CF-8AEE-8944D0DDEF0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990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-</a:t>
            </a:r>
            <a:r>
              <a:rPr lang="ru-RU" dirty="0" err="1"/>
              <a:t>персистирующее</a:t>
            </a:r>
            <a:r>
              <a:rPr lang="ru-RU" dirty="0"/>
              <a:t> течение экссудативного среднего отита (отсутствие разрешения симптомов заболевания в течение 3 месяцев), не поддающегося консервативному лечению и подтвержденного данными </a:t>
            </a:r>
            <a:r>
              <a:rPr lang="ru-RU" dirty="0" err="1"/>
              <a:t>тимпанометрии</a:t>
            </a:r>
            <a:r>
              <a:rPr lang="ru-RU" dirty="0"/>
              <a:t>; </a:t>
            </a:r>
          </a:p>
          <a:p>
            <a:r>
              <a:rPr lang="ru-RU" dirty="0"/>
              <a:t>- рецидивирующее течение (3 и более эпизодов за последние 6 месяцев или 4 и более за последние 12 месяцев) острых средних отитов и/или острых синуситов при исключении других причин (в первую очередь иммунодефицитов) и неэффективности медикаментозной профилактики;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63F4B-0D1A-40CF-8AEE-8944D0DDEF0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130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 Техника выполнения данной процедуры</a:t>
            </a:r>
          </a:p>
          <a:p>
            <a:r>
              <a:rPr lang="ru-RU" sz="1200" dirty="0"/>
              <a:t>Сеанс лазерной коагуляции  проходит 15 минут</a:t>
            </a:r>
          </a:p>
          <a:p>
            <a:r>
              <a:rPr lang="ru-RU" sz="1200" dirty="0"/>
              <a:t>Количество необходимых сеансов от 2-5, с интервалом между процедурами в 7 дней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33735-E69A-49C4-9EAC-B3C60D75CFB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61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677FF8-A25F-EF44-9FF2-F43CAC059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53B02BE-4EDC-3940-8A8E-68258748E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5D7A513-7030-8142-B88A-6433E7F46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AB4316-090A-1C45-86AE-6FBFFAC46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D7E2CD1-35EA-6D4E-92DC-951869CFC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79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02D2D9-B4F2-0340-91D1-13E84B796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6DB738B-12EA-7F41-B018-A5B1503B8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4E03CDA-9BC3-4246-AC06-0B224530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973422-5A91-364E-94AD-915A59D9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EE756F-2363-074D-99B9-C8F6EE499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8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D0C3908-A286-734A-AC52-22277E41D9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C65EE90-1A6A-F947-AE4A-422AD3314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E2D1CD6-B5A2-A04A-B08A-1D3958799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43FBF42-D96A-9F42-8D51-AE2A95C2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A19806C-C83C-1542-AAEA-8D165DD3A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966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076812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Рисунок 6" descr="Рисунок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4400" spc="0">
                <a:solidFill>
                  <a:srgbClr val="0F6FC6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spcBef>
                <a:spcPts val="1000"/>
              </a:spcBef>
              <a:buClrTx/>
              <a:buFont typeface="Arial"/>
              <a:buChar char="•"/>
              <a:defRPr sz="2800">
                <a:solidFill>
                  <a:srgbClr val="0F6FC6"/>
                </a:solidFill>
              </a:defRPr>
            </a:lvl1pPr>
            <a:lvl2pPr marL="723900" indent="-266700">
              <a:spcBef>
                <a:spcPts val="1000"/>
              </a:spcBef>
              <a:buClrTx/>
              <a:buFont typeface="Arial"/>
              <a:buChar char="•"/>
              <a:defRPr sz="2800">
                <a:solidFill>
                  <a:srgbClr val="0F6FC6"/>
                </a:solidFill>
              </a:defRPr>
            </a:lvl2pPr>
            <a:lvl3pPr marL="1234439" indent="-320039">
              <a:spcBef>
                <a:spcPts val="1000"/>
              </a:spcBef>
              <a:buClrTx/>
              <a:buFont typeface="Arial"/>
              <a:buChar char="•"/>
              <a:defRPr sz="2800">
                <a:solidFill>
                  <a:srgbClr val="0F6FC6"/>
                </a:solidFill>
              </a:defRPr>
            </a:lvl3pPr>
            <a:lvl4pPr marL="1727200" indent="-355600">
              <a:spcBef>
                <a:spcPts val="1000"/>
              </a:spcBef>
              <a:buClrTx/>
              <a:buFont typeface="Arial"/>
              <a:buChar char="•"/>
              <a:defRPr sz="2800">
                <a:solidFill>
                  <a:srgbClr val="0F6FC6"/>
                </a:solidFill>
              </a:defRPr>
            </a:lvl4pPr>
            <a:lvl5pPr marL="2184400" indent="-355600">
              <a:spcBef>
                <a:spcPts val="1000"/>
              </a:spcBef>
              <a:buClrTx/>
              <a:buFont typeface="Arial"/>
              <a:buChar char="•"/>
              <a:defRPr sz="2800">
                <a:solidFill>
                  <a:srgbClr val="0F6FC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5" name="Прямоугольник 8"/>
          <p:cNvSpPr/>
          <p:nvPr/>
        </p:nvSpPr>
        <p:spPr>
          <a:xfrm>
            <a:off x="0" y="-1"/>
            <a:ext cx="12192000" cy="99002"/>
          </a:xfrm>
          <a:prstGeom prst="rect">
            <a:avLst/>
          </a:prstGeom>
          <a:solidFill>
            <a:srgbClr val="0F6FC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F6FC6"/>
                </a:solidFill>
              </a:defRPr>
            </a:pPr>
            <a:endParaRPr/>
          </a:p>
        </p:txBody>
      </p:sp>
      <p:sp>
        <p:nvSpPr>
          <p:cNvPr id="156" name="Прямоугольник 9"/>
          <p:cNvSpPr/>
          <p:nvPr/>
        </p:nvSpPr>
        <p:spPr>
          <a:xfrm>
            <a:off x="0" y="6758999"/>
            <a:ext cx="12192000" cy="99001"/>
          </a:xfrm>
          <a:prstGeom prst="rect">
            <a:avLst/>
          </a:prstGeom>
          <a:solidFill>
            <a:srgbClr val="0F6FC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F6FC6"/>
                </a:solidFill>
              </a:defRPr>
            </a:pPr>
            <a:endParaRPr/>
          </a:p>
        </p:txBody>
      </p:sp>
      <p:grpSp>
        <p:nvGrpSpPr>
          <p:cNvPr id="159" name="Группа 10"/>
          <p:cNvGrpSpPr/>
          <p:nvPr/>
        </p:nvGrpSpPr>
        <p:grpSpPr>
          <a:xfrm>
            <a:off x="9347250" y="37979"/>
            <a:ext cx="2844751" cy="286022"/>
            <a:chOff x="0" y="0"/>
            <a:chExt cx="2844749" cy="286020"/>
          </a:xfrm>
        </p:grpSpPr>
        <p:sp>
          <p:nvSpPr>
            <p:cNvPr id="157" name="Прямоугольник 11"/>
            <p:cNvSpPr/>
            <p:nvPr/>
          </p:nvSpPr>
          <p:spPr>
            <a:xfrm>
              <a:off x="303750" y="11519"/>
              <a:ext cx="2541000" cy="274501"/>
            </a:xfrm>
            <a:prstGeom prst="rect">
              <a:avLst/>
            </a:prstGeom>
            <a:solidFill>
              <a:srgbClr val="0F6FC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0F6FC6"/>
                  </a:solidFill>
                </a:defRPr>
              </a:pPr>
              <a:endParaRPr/>
            </a:p>
          </p:txBody>
        </p:sp>
        <p:sp>
          <p:nvSpPr>
            <p:cNvPr id="158" name="Блок-схема: объединение 12"/>
            <p:cNvSpPr/>
            <p:nvPr/>
          </p:nvSpPr>
          <p:spPr>
            <a:xfrm>
              <a:off x="0" y="-1"/>
              <a:ext cx="607500" cy="2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0F6FC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0F6FC6"/>
                  </a:solidFill>
                </a:defRPr>
              </a:pPr>
              <a:endParaRPr/>
            </a:p>
          </p:txBody>
        </p:sp>
      </p:grpSp>
      <p:grpSp>
        <p:nvGrpSpPr>
          <p:cNvPr id="162" name="Группа 13"/>
          <p:cNvGrpSpPr/>
          <p:nvPr/>
        </p:nvGrpSpPr>
        <p:grpSpPr>
          <a:xfrm>
            <a:off x="-35250" y="6583499"/>
            <a:ext cx="2844751" cy="274501"/>
            <a:chOff x="0" y="0"/>
            <a:chExt cx="2844749" cy="274500"/>
          </a:xfrm>
        </p:grpSpPr>
        <p:sp>
          <p:nvSpPr>
            <p:cNvPr id="160" name="Прямоугольник 14"/>
            <p:cNvSpPr/>
            <p:nvPr/>
          </p:nvSpPr>
          <p:spPr>
            <a:xfrm>
              <a:off x="0" y="-1"/>
              <a:ext cx="2541000" cy="274502"/>
            </a:xfrm>
            <a:prstGeom prst="rect">
              <a:avLst/>
            </a:prstGeom>
            <a:solidFill>
              <a:srgbClr val="0F6FC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0F6FC6"/>
                  </a:solidFill>
                </a:defRPr>
              </a:pPr>
              <a:endParaRPr/>
            </a:p>
          </p:txBody>
        </p:sp>
        <p:sp>
          <p:nvSpPr>
            <p:cNvPr id="161" name="Блок-схема: объединение 15"/>
            <p:cNvSpPr/>
            <p:nvPr/>
          </p:nvSpPr>
          <p:spPr>
            <a:xfrm rot="10800000">
              <a:off x="2237250" y="0"/>
              <a:ext cx="607501" cy="2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0F6FC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0F6FC6"/>
                  </a:solidFill>
                </a:defRPr>
              </a:pPr>
              <a:endParaRPr/>
            </a:p>
          </p:txBody>
        </p:sp>
      </p:grpSp>
      <p:sp>
        <p:nvSpPr>
          <p:cNvPr id="16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291135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972465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F7D212-2B75-8242-B992-3FCF5D2D4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15AFE7-2FEE-184F-8605-6B0A7EE28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E6CEA76-335A-F940-8EEC-F43002614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C3F4A9C-3014-AA45-A91E-57A73A6D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526CA6D-41DB-2444-936D-3AEB7F8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987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4849C4-33F5-D047-8EC5-F0F745D5F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FCCA786-E406-574E-9584-1C0430FB4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2FB2878-558E-0A42-92A2-5C9D9B6DC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C92675-418B-1A4E-B8DD-2AEE94F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D2DAA49-A864-234C-949F-7AD953F0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00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FCBDD9-21F7-D741-9E00-B0CCAF17F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880745-D8B2-1744-9AC3-723F06F7A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8F58702-D8AB-E14E-8399-DCBBE868C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77B7A04-FBAC-2044-AA39-AB8C5C06A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6EF1ADC-5777-F94F-819B-BF071326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8F077AD-D31C-CA4B-AD5E-A38EC91E9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234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1282B0-FD00-534E-9E92-98F27A92C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38D8C9B-0577-3541-96A4-94FBC93F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9A5E3B5-A37E-F64F-A6AC-2FC59F48D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D8887BC-E61B-CA4B-902E-E1A75EC2A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77A9BD3-DC31-F347-BCCD-C15B5A9B8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9D5355A-08DB-1841-A9D9-3192F6390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CB16A86-FD7D-3247-8DA1-F65EF55A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807AF48-46F5-7149-85FE-27BB50C4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182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4393BA-44ED-1746-A7F0-5E26C3892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7115833-F7E3-FF47-98EA-D28682141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28EC8E3-C9F9-FD40-8ACD-B00A6E660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1D54D4C-8038-8145-8D2C-5968189F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4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8AE995F-79FA-8D4A-AAF8-C714563D5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B2D2AC2-CCFC-904E-A6BE-E7A2C2DE9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9E0E13-0F37-8D4F-9813-32E27B05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19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F47B93-0350-D349-BC96-3A5CFECC6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766AF06-0817-4746-88E5-15B37BDCC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12574D2-8A93-7645-9827-BDBC2D5FE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7E7737E-B254-3445-AF7E-16EECCB95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8337874-4482-BB4C-934D-4F67B8DD7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3CA5A23-96E3-3A4F-BCCE-BAFE22AA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3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3F58E4-1D3B-AC47-AC49-B5C7BB8B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D5FFD20-023C-2546-A498-7DD550F4D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6D67384-D9CF-F94D-86CD-E961C4BFE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308CA21-736C-6947-878D-225D50CF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AFEBB9C-BD06-FF4E-90BC-8DFA10E27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CA013F-A3A6-9A4A-B2B7-3C300E91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54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E89832-03CD-644A-9529-245F16338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8CA57C9-6D54-7E4E-A205-AA6240186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3DA8E64-A734-A74C-B9EA-2A0730A5E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73792D-4F3A-9D47-869C-76D8F0B98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CA477D-C5F8-1147-A867-15FBCFDAD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83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3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92FC965-3EA0-954B-8A24-3DAD33334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" y="77348"/>
            <a:ext cx="6312546" cy="67806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A3F2513-22B6-5D47-B6F5-7F2DA33518EA}"/>
              </a:ext>
            </a:extLst>
          </p:cNvPr>
          <p:cNvSpPr txBox="1"/>
          <p:nvPr/>
        </p:nvSpPr>
        <p:spPr>
          <a:xfrm>
            <a:off x="409473" y="1805333"/>
            <a:ext cx="6406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A01E28"/>
                </a:solidFill>
                <a:latin typeface="Montserrat ExtraBold" pitchFamily="2" charset="0"/>
              </a:rPr>
              <a:t>Болезни уха, горла и носа в детском возрасте</a:t>
            </a:r>
          </a:p>
          <a:p>
            <a:endParaRPr lang="ru-RU" sz="3200" b="1" dirty="0">
              <a:solidFill>
                <a:srgbClr val="A01E28"/>
              </a:solidFill>
              <a:latin typeface="Montserrat ExtraBold" pitchFamily="2" charset="0"/>
            </a:endParaRP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xmlns="" id="{237CEBE7-DF0A-E040-8B20-69FD1EB1C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07" y="389228"/>
            <a:ext cx="5689401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Федеральное государственное бюджетное </a:t>
            </a:r>
          </a:p>
          <a:p>
            <a:pPr lvl="0"/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образовательное учреждение высшего образования </a:t>
            </a:r>
          </a:p>
          <a:p>
            <a:pPr lvl="0"/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"Красноярский государственный медицинский </a:t>
            </a:r>
          </a:p>
          <a:p>
            <a:pPr lvl="0"/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университет имени профессора В.Ф. </a:t>
            </a:r>
            <a:r>
              <a:rPr lang="ru-RU" sz="1300" dirty="0" err="1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Войно-Ясенецкого</a:t>
            </a:r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" </a:t>
            </a:r>
          </a:p>
          <a:p>
            <a:pPr lvl="0"/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Министерства здравоохранения Российской Федерации</a:t>
            </a:r>
            <a:endParaRPr lang="ru-RU" altLang="ru-RU" sz="1300" dirty="0">
              <a:solidFill>
                <a:schemeClr val="accent3">
                  <a:lumMod val="75000"/>
                </a:schemeClr>
              </a:solidFill>
              <a:latin typeface="Montserra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D4A0DF7-FBF3-A64A-B263-EB8F49C05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672" y="188640"/>
            <a:ext cx="6350000" cy="635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CF5D1FF-6C42-1442-8133-60A8A203702D}"/>
              </a:ext>
            </a:extLst>
          </p:cNvPr>
          <p:cNvSpPr txBox="1"/>
          <p:nvPr/>
        </p:nvSpPr>
        <p:spPr>
          <a:xfrm>
            <a:off x="409474" y="3997513"/>
            <a:ext cx="330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263238"/>
                </a:solidFill>
                <a:latin typeface="Montserrat" pitchFamily="2" charset="0"/>
              </a:rPr>
              <a:t>Смбатян</a:t>
            </a:r>
            <a:r>
              <a:rPr lang="ru-RU" b="1" dirty="0" smtClean="0">
                <a:solidFill>
                  <a:srgbClr val="263238"/>
                </a:solidFill>
                <a:latin typeface="Montserrat" pitchFamily="2" charset="0"/>
              </a:rPr>
              <a:t> </a:t>
            </a:r>
            <a:r>
              <a:rPr lang="ru-RU" b="1" dirty="0" err="1" smtClean="0">
                <a:solidFill>
                  <a:srgbClr val="263238"/>
                </a:solidFill>
                <a:latin typeface="Montserrat" pitchFamily="2" charset="0"/>
              </a:rPr>
              <a:t>Армине</a:t>
            </a:r>
            <a:r>
              <a:rPr lang="ru-RU" b="1" dirty="0" smtClean="0">
                <a:solidFill>
                  <a:srgbClr val="263238"/>
                </a:solidFill>
                <a:latin typeface="Montserrat" pitchFamily="2" charset="0"/>
              </a:rPr>
              <a:t> </a:t>
            </a:r>
            <a:r>
              <a:rPr lang="ru-RU" b="1" dirty="0" err="1" smtClean="0">
                <a:solidFill>
                  <a:srgbClr val="263238"/>
                </a:solidFill>
                <a:latin typeface="Montserrat" pitchFamily="2" charset="0"/>
              </a:rPr>
              <a:t>Смбатовна</a:t>
            </a:r>
            <a:endParaRPr lang="ru-RU" b="1" dirty="0">
              <a:solidFill>
                <a:srgbClr val="263238"/>
              </a:solidFill>
              <a:latin typeface="Montserra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4EB1F4D-E223-914E-A6E9-4CB604F18430}"/>
              </a:ext>
            </a:extLst>
          </p:cNvPr>
          <p:cNvSpPr txBox="1"/>
          <p:nvPr/>
        </p:nvSpPr>
        <p:spPr>
          <a:xfrm>
            <a:off x="409474" y="4294837"/>
            <a:ext cx="3889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263238"/>
                </a:solidFill>
                <a:latin typeface="Montserrat" pitchFamily="2" charset="0"/>
              </a:rPr>
              <a:t>Ассистент кафедры ЛОР-болезней </a:t>
            </a:r>
          </a:p>
          <a:p>
            <a:r>
              <a:rPr lang="ru-RU" dirty="0" smtClean="0">
                <a:solidFill>
                  <a:srgbClr val="263238"/>
                </a:solidFill>
                <a:latin typeface="Montserrat" pitchFamily="2" charset="0"/>
              </a:rPr>
              <a:t>Врач </a:t>
            </a:r>
            <a:r>
              <a:rPr lang="ru-RU" dirty="0" err="1" smtClean="0">
                <a:solidFill>
                  <a:srgbClr val="263238"/>
                </a:solidFill>
                <a:latin typeface="Montserrat" pitchFamily="2" charset="0"/>
              </a:rPr>
              <a:t>оториноларинголог</a:t>
            </a:r>
            <a:endParaRPr lang="ru-RU" dirty="0">
              <a:solidFill>
                <a:srgbClr val="263238"/>
              </a:solidFill>
              <a:latin typeface="Montserrat" pitchFamily="2" charset="0"/>
            </a:endParaRPr>
          </a:p>
          <a:p>
            <a:r>
              <a:rPr lang="ru-RU" dirty="0" smtClean="0">
                <a:solidFill>
                  <a:srgbClr val="263238"/>
                </a:solidFill>
                <a:latin typeface="Montserrat" pitchFamily="2" charset="0"/>
              </a:rPr>
              <a:t>«Клиники новых технологий»</a:t>
            </a:r>
          </a:p>
          <a:p>
            <a:r>
              <a:rPr lang="ru-RU" dirty="0" smtClean="0">
                <a:solidFill>
                  <a:srgbClr val="263238"/>
                </a:solidFill>
                <a:latin typeface="Montserrat" pitchFamily="2" charset="0"/>
              </a:rPr>
              <a:t>«Институт ЛОР-технологий»</a:t>
            </a:r>
            <a:endParaRPr lang="ru-RU" dirty="0">
              <a:solidFill>
                <a:srgbClr val="263238"/>
              </a:solidFill>
              <a:latin typeface="Montserrat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0D38F76-9ECE-FF41-9BE2-8FF57CA3A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14" y="5597338"/>
            <a:ext cx="2259718" cy="704827"/>
          </a:xfrm>
          <a:prstGeom prst="rect">
            <a:avLst/>
          </a:prstGeom>
        </p:spPr>
      </p:pic>
      <p:sp>
        <p:nvSpPr>
          <p:cNvPr id="22" name="Rectangle 5">
            <a:extLst>
              <a:ext uri="{FF2B5EF4-FFF2-40B4-BE49-F238E27FC236}">
                <a16:creationId xmlns:a16="http://schemas.microsoft.com/office/drawing/2014/main" xmlns="" id="{FF69BF99-16BB-2F43-AC78-27EEED942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40" y="5661248"/>
            <a:ext cx="35442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Montserrat" pitchFamily="2" charset="0"/>
              </a:rPr>
              <a:t>14 июня 2023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Montserrat" pitchFamily="2" charset="0"/>
              </a:rPr>
              <a:t>Конференция «Здоровый ребенок сегодня – здоровая страна завтра»</a:t>
            </a:r>
          </a:p>
        </p:txBody>
      </p:sp>
    </p:spTree>
    <p:extLst>
      <p:ext uri="{BB962C8B-B14F-4D97-AF65-F5344CB8AC3E}">
        <p14:creationId xmlns:p14="http://schemas.microsoft.com/office/powerpoint/2010/main" val="391352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Симптомы и жалобы пациентов с </a:t>
            </a:r>
            <a:r>
              <a:rPr lang="ru-RU" smtClean="0"/>
              <a:t>гипертрофией небных миндалины</a:t>
            </a:r>
            <a:endParaRPr lang="ru-RU" dirty="0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671715"/>
              </p:ext>
            </p:extLst>
          </p:nvPr>
        </p:nvGraphicFramePr>
        <p:xfrm>
          <a:off x="141263" y="1737360"/>
          <a:ext cx="11490756" cy="4912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Увеличенные миндалины у ребенка или взрослого — причины боли в горле,  температуры, лечение в клинике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1" t="7072" b="26777"/>
          <a:stretch/>
        </p:blipFill>
        <p:spPr bwMode="auto">
          <a:xfrm>
            <a:off x="9408368" y="1737360"/>
            <a:ext cx="2571355" cy="3253589"/>
          </a:xfrm>
          <a:prstGeom prst="rect">
            <a:avLst/>
          </a:prstGeom>
          <a:noFill/>
          <a:effectLst>
            <a:softEdge rad="317500"/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82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6527" y="0"/>
            <a:ext cx="10058400" cy="1450757"/>
          </a:xfrm>
        </p:spPr>
        <p:txBody>
          <a:bodyPr/>
          <a:lstStyle/>
          <a:p>
            <a:pPr lvl="0" algn="ctr"/>
            <a:r>
              <a:rPr lang="ru-RU" dirty="0"/>
              <a:t>Диагностика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4" r="17733"/>
          <a:stretch/>
        </p:blipFill>
        <p:spPr>
          <a:xfrm rot="5400000">
            <a:off x="1203585" y="1270024"/>
            <a:ext cx="4937351" cy="52988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22851" y="6449235"/>
            <a:ext cx="3545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ahoma" panose="020B0604030504040204" pitchFamily="34" charset="0"/>
              </a:rPr>
              <a:t>IFOS ENT World Congress - Paris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16080" y="1700808"/>
            <a:ext cx="44382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Стандартный ЛОР-осмотр</a:t>
            </a:r>
          </a:p>
          <a:p>
            <a:r>
              <a:rPr lang="ru-RU" dirty="0" smtClean="0"/>
              <a:t>- Эндоскопический осмотр ЛОР-органов</a:t>
            </a:r>
          </a:p>
          <a:p>
            <a:pPr lvl="0"/>
            <a:r>
              <a:rPr lang="ru-RU" dirty="0" smtClean="0"/>
              <a:t>- </a:t>
            </a:r>
            <a:r>
              <a:rPr lang="ru-RU" dirty="0"/>
              <a:t>Компьютерная томография носа и околоносовых пазух</a:t>
            </a:r>
          </a:p>
          <a:p>
            <a:r>
              <a:rPr lang="ru-RU" dirty="0" smtClean="0"/>
              <a:t>- Рентгенография носоглотки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975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меню, круг&#10;&#10;Автоматически созданное описание">
            <a:extLst>
              <a:ext uri="{FF2B5EF4-FFF2-40B4-BE49-F238E27FC236}">
                <a16:creationId xmlns="" xmlns:a16="http://schemas.microsoft.com/office/drawing/2014/main" id="{4E902797-0427-3E43-7320-F1D4C9CAD1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4" b="5263"/>
          <a:stretch/>
        </p:blipFill>
        <p:spPr>
          <a:xfrm>
            <a:off x="9856787" y="-51218"/>
            <a:ext cx="2274920" cy="3162837"/>
          </a:xfrm>
          <a:prstGeom prst="rect">
            <a:avLst/>
          </a:prstGeom>
        </p:spPr>
      </p:pic>
      <p:sp>
        <p:nvSpPr>
          <p:cNvPr id="479" name="Заголовок 3"/>
          <p:cNvSpPr txBox="1"/>
          <p:nvPr/>
        </p:nvSpPr>
        <p:spPr>
          <a:xfrm>
            <a:off x="89281" y="90946"/>
            <a:ext cx="8988731" cy="1626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700">
                <a:solidFill>
                  <a:srgbClr val="0F6FC6"/>
                </a:solidFill>
                <a:latin typeface="Mont Bold"/>
                <a:ea typeface="Mont Bold"/>
                <a:cs typeface="Mont Bold"/>
                <a:sym typeface="Mont Bold"/>
              </a:defRPr>
            </a:lvl1pPr>
          </a:lstStyle>
          <a:p>
            <a:r>
              <a:rPr dirty="0" err="1"/>
              <a:t>Диагностическая</a:t>
            </a:r>
            <a:r>
              <a:rPr dirty="0"/>
              <a:t> </a:t>
            </a:r>
            <a:r>
              <a:rPr dirty="0" err="1"/>
              <a:t>игровая</a:t>
            </a:r>
            <a:r>
              <a:rPr dirty="0"/>
              <a:t> </a:t>
            </a:r>
            <a:r>
              <a:rPr dirty="0" err="1"/>
              <a:t>эндоскопия</a:t>
            </a:r>
            <a:r>
              <a:rPr dirty="0"/>
              <a:t> </a:t>
            </a:r>
            <a:r>
              <a:rPr dirty="0" err="1"/>
              <a:t>верхних</a:t>
            </a:r>
            <a:r>
              <a:rPr dirty="0"/>
              <a:t> </a:t>
            </a:r>
            <a:r>
              <a:rPr dirty="0" err="1"/>
              <a:t>дыхательных</a:t>
            </a:r>
            <a:r>
              <a:rPr dirty="0"/>
              <a:t> </a:t>
            </a:r>
            <a:r>
              <a:rPr dirty="0" err="1"/>
              <a:t>путей</a:t>
            </a:r>
            <a:r>
              <a:rPr dirty="0"/>
              <a:t> 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способ</a:t>
            </a:r>
            <a:r>
              <a:rPr dirty="0"/>
              <a:t> </a:t>
            </a:r>
            <a:r>
              <a:rPr dirty="0" err="1"/>
              <a:t>снижения</a:t>
            </a:r>
            <a:r>
              <a:rPr dirty="0"/>
              <a:t> </a:t>
            </a:r>
            <a:r>
              <a:rPr dirty="0" err="1"/>
              <a:t>стресса</a:t>
            </a:r>
            <a:r>
              <a:rPr dirty="0"/>
              <a:t> у </a:t>
            </a:r>
            <a:r>
              <a:rPr dirty="0" err="1"/>
              <a:t>детей</a:t>
            </a:r>
            <a:r>
              <a:rPr dirty="0"/>
              <a:t> 3-5 </a:t>
            </a:r>
            <a:r>
              <a:rPr dirty="0" err="1"/>
              <a:t>лет</a:t>
            </a:r>
            <a:endParaRPr dirty="0"/>
          </a:p>
        </p:txBody>
      </p:sp>
      <p:sp>
        <p:nvSpPr>
          <p:cNvPr id="480" name="Демонстрация ребенку анимированной истории с вымышленными героями"/>
          <p:cNvSpPr txBox="1"/>
          <p:nvPr/>
        </p:nvSpPr>
        <p:spPr>
          <a:xfrm>
            <a:off x="318023" y="1876264"/>
            <a:ext cx="3837836" cy="435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Mont Regular"/>
                <a:ea typeface="Mont Regular"/>
                <a:cs typeface="Mont Regular"/>
                <a:sym typeface="Mont Regular"/>
              </a:defRPr>
            </a:lvl1pPr>
          </a:lstStyle>
          <a:p>
            <a:r>
              <a:t>Демонстрация ребенку анимированной истории с вымышленными героями </a:t>
            </a:r>
          </a:p>
        </p:txBody>
      </p:sp>
      <p:sp>
        <p:nvSpPr>
          <p:cNvPr id="481" name="Выбор ребенком понравившейся игрушки из истории"/>
          <p:cNvSpPr txBox="1"/>
          <p:nvPr/>
        </p:nvSpPr>
        <p:spPr>
          <a:xfrm>
            <a:off x="489273" y="5321242"/>
            <a:ext cx="3022139" cy="435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Mont Regular"/>
                <a:ea typeface="Mont Regular"/>
                <a:cs typeface="Mont Regular"/>
                <a:sym typeface="Mont Regular"/>
              </a:defRPr>
            </a:lvl1pPr>
          </a:lstStyle>
          <a:p>
            <a:r>
              <a:t>Выбор ребенком понравившейся игрушки из истории</a:t>
            </a:r>
          </a:p>
        </p:txBody>
      </p:sp>
      <p:sp>
        <p:nvSpPr>
          <p:cNvPr id="482" name="Эндоскопический осмотр с фиксированной на эндоскопе игрушки"/>
          <p:cNvSpPr txBox="1"/>
          <p:nvPr/>
        </p:nvSpPr>
        <p:spPr>
          <a:xfrm>
            <a:off x="8118554" y="3043042"/>
            <a:ext cx="3316069" cy="638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300">
                <a:latin typeface="Mont Regular"/>
                <a:ea typeface="Mont Regular"/>
                <a:cs typeface="Mont Regular"/>
                <a:sym typeface="Mont Regular"/>
              </a:defRPr>
            </a:lvl1pPr>
          </a:lstStyle>
          <a:p>
            <a:r>
              <a:rPr dirty="0" err="1"/>
              <a:t>Эндоскопический</a:t>
            </a:r>
            <a:r>
              <a:rPr dirty="0"/>
              <a:t> </a:t>
            </a:r>
            <a:r>
              <a:rPr dirty="0" err="1"/>
              <a:t>осмотр</a:t>
            </a:r>
            <a:r>
              <a:rPr dirty="0"/>
              <a:t> с </a:t>
            </a:r>
            <a:r>
              <a:rPr dirty="0" err="1"/>
              <a:t>фиксированной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эндоскопе</a:t>
            </a:r>
            <a:r>
              <a:rPr dirty="0"/>
              <a:t> </a:t>
            </a:r>
            <a:r>
              <a:rPr dirty="0" err="1"/>
              <a:t>игрушки</a:t>
            </a:r>
            <a:endParaRPr dirty="0"/>
          </a:p>
        </p:txBody>
      </p:sp>
      <p:sp>
        <p:nvSpPr>
          <p:cNvPr id="483" name="Технология прошла клиническую апробацию и запатентована"/>
          <p:cNvSpPr txBox="1"/>
          <p:nvPr/>
        </p:nvSpPr>
        <p:spPr>
          <a:xfrm>
            <a:off x="8760545" y="5890238"/>
            <a:ext cx="3022140" cy="435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latin typeface="Mont Regular"/>
                <a:ea typeface="Mont Regular"/>
                <a:cs typeface="Mont Regular"/>
                <a:sym typeface="Mont Regular"/>
              </a:defRPr>
            </a:lvl1pPr>
          </a:lstStyle>
          <a:p>
            <a:r>
              <a:t>Технология прошла клиническую апробацию и запатентована</a:t>
            </a:r>
          </a:p>
        </p:txBody>
      </p:sp>
      <p:graphicFrame>
        <p:nvGraphicFramePr>
          <p:cNvPr id="484" name="Tаблица 1-1"/>
          <p:cNvGraphicFramePr/>
          <p:nvPr/>
        </p:nvGraphicFramePr>
        <p:xfrm>
          <a:off x="335958" y="2369933"/>
          <a:ext cx="3328768" cy="2118132"/>
        </p:xfrm>
        <a:graphic>
          <a:graphicData uri="http://schemas.openxmlformats.org/drawingml/2006/table">
            <a:tbl>
              <a:tblPr/>
              <a:tblGrid>
                <a:gridCol w="33287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118132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3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85" name="Tаблица 1"/>
          <p:cNvGraphicFramePr/>
          <p:nvPr/>
        </p:nvGraphicFramePr>
        <p:xfrm>
          <a:off x="8760545" y="3681674"/>
          <a:ext cx="3022138" cy="2130832"/>
        </p:xfrm>
        <a:graphic>
          <a:graphicData uri="http://schemas.openxmlformats.org/drawingml/2006/table">
            <a:tbl>
              <a:tblPr/>
              <a:tblGrid>
                <a:gridCol w="30221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130832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dirty="0"/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4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86" name="Tаблица 1-3"/>
          <p:cNvGraphicFramePr/>
          <p:nvPr>
            <p:extLst/>
          </p:nvPr>
        </p:nvGraphicFramePr>
        <p:xfrm>
          <a:off x="5321585" y="1464857"/>
          <a:ext cx="2918261" cy="3293524"/>
        </p:xfrm>
        <a:graphic>
          <a:graphicData uri="http://schemas.openxmlformats.org/drawingml/2006/table">
            <a:tbl>
              <a:tblPr/>
              <a:tblGrid>
                <a:gridCol w="29182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293524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dirty="0"/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5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87" name="Tаблица 1-2"/>
          <p:cNvGraphicFramePr/>
          <p:nvPr/>
        </p:nvGraphicFramePr>
        <p:xfrm>
          <a:off x="3582911" y="3218748"/>
          <a:ext cx="2619408" cy="3032332"/>
        </p:xfrm>
        <a:graphic>
          <a:graphicData uri="http://schemas.openxmlformats.org/drawingml/2006/table">
            <a:tbl>
              <a:tblPr/>
              <a:tblGrid>
                <a:gridCol w="26194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032332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25400" marR="25400" marT="25400" marB="254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6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88" name="Линия"/>
          <p:cNvSpPr/>
          <p:nvPr/>
        </p:nvSpPr>
        <p:spPr>
          <a:xfrm>
            <a:off x="2316061" y="5626708"/>
            <a:ext cx="1152638" cy="1"/>
          </a:xfrm>
          <a:prstGeom prst="line">
            <a:avLst/>
          </a:prstGeom>
          <a:ln w="25400">
            <a:solidFill>
              <a:srgbClr val="459CD4"/>
            </a:solidFill>
            <a:miter lim="400000"/>
            <a:tailEnd type="triangle"/>
          </a:ln>
          <a:effectLst>
            <a:outerShdw blurRad="190500" dist="88900" dir="5400000" rotWithShape="0">
              <a:srgbClr val="000000">
                <a:alpha val="70627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92" name="Соединительная линия"/>
          <p:cNvSpPr/>
          <p:nvPr/>
        </p:nvSpPr>
        <p:spPr>
          <a:xfrm>
            <a:off x="3505081" y="2177105"/>
            <a:ext cx="560749" cy="696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73" h="20869" extrusionOk="0">
                <a:moveTo>
                  <a:pt x="0" y="61"/>
                </a:moveTo>
                <a:cubicBezTo>
                  <a:pt x="19584" y="-731"/>
                  <a:pt x="21600" y="6205"/>
                  <a:pt x="6048" y="20869"/>
                </a:cubicBezTo>
              </a:path>
            </a:pathLst>
          </a:custGeom>
          <a:ln w="15875">
            <a:solidFill>
              <a:srgbClr val="459CD4"/>
            </a:solidFill>
            <a:tailEnd type="triangle"/>
          </a:ln>
          <a:effectLst>
            <a:outerShdw blurRad="190500" dist="101600" dir="5400000" rotWithShape="0">
              <a:srgbClr val="000000">
                <a:alpha val="52808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490" name="Линия"/>
          <p:cNvSpPr/>
          <p:nvPr/>
        </p:nvSpPr>
        <p:spPr>
          <a:xfrm flipH="1">
            <a:off x="8381210" y="3392064"/>
            <a:ext cx="1038254" cy="1"/>
          </a:xfrm>
          <a:prstGeom prst="line">
            <a:avLst/>
          </a:prstGeom>
          <a:ln w="25400">
            <a:solidFill>
              <a:srgbClr val="459CD4"/>
            </a:solidFill>
            <a:miter lim="400000"/>
            <a:tailEnd type="triangle"/>
          </a:ln>
          <a:effectLst>
            <a:outerShdw blurRad="190500" dist="88900" dir="5400000" rotWithShape="0">
              <a:srgbClr val="000000">
                <a:alpha val="70627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93" name="Соединительная линия"/>
          <p:cNvSpPr/>
          <p:nvPr/>
        </p:nvSpPr>
        <p:spPr>
          <a:xfrm>
            <a:off x="8397254" y="5561786"/>
            <a:ext cx="305410" cy="588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18" h="21600" extrusionOk="0">
                <a:moveTo>
                  <a:pt x="16218" y="21600"/>
                </a:moveTo>
                <a:cubicBezTo>
                  <a:pt x="-4681" y="16083"/>
                  <a:pt x="-5382" y="8883"/>
                  <a:pt x="14115" y="0"/>
                </a:cubicBezTo>
              </a:path>
            </a:pathLst>
          </a:custGeom>
          <a:ln w="15875">
            <a:solidFill>
              <a:srgbClr val="459CD4"/>
            </a:solidFill>
            <a:tailEnd type="triangle"/>
          </a:ln>
          <a:effectLst>
            <a:outerShdw blurRad="190500" dist="101600" dir="5400000" rotWithShape="0">
              <a:srgbClr val="000000">
                <a:alpha val="52808"/>
              </a:srgbClr>
            </a:outerShdw>
          </a:effectLst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456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62094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лечить?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9736690"/>
              </p:ext>
            </p:extLst>
          </p:nvPr>
        </p:nvGraphicFramePr>
        <p:xfrm>
          <a:off x="-1176808" y="980728"/>
          <a:ext cx="8280921" cy="414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23214" t="18466" r="28809" b="19947"/>
          <a:stretch/>
        </p:blipFill>
        <p:spPr>
          <a:xfrm>
            <a:off x="9850891" y="187282"/>
            <a:ext cx="2146671" cy="1550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Местные антибиотики в нос: можно? нужно? | AnnaMam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39" b="9879"/>
          <a:stretch/>
        </p:blipFill>
        <p:spPr bwMode="auto">
          <a:xfrm>
            <a:off x="5591944" y="1268760"/>
            <a:ext cx="3486905" cy="164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63952" y="2564904"/>
            <a:ext cx="3414897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58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Промывание полости носа и носоглотки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0535" t="25873" r="12738" b="38254"/>
          <a:stretch/>
        </p:blipFill>
        <p:spPr>
          <a:xfrm>
            <a:off x="784289" y="2910029"/>
            <a:ext cx="4675783" cy="256902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17450" y="1338620"/>
            <a:ext cx="7903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Орошение </a:t>
            </a:r>
            <a:r>
              <a:rPr lang="ru-RU" dirty="0"/>
              <a:t>полости носа 1-2 раза в день изотоническими или гипертоническими солевыми растворами (концентрация солей 1,5-3</a:t>
            </a:r>
            <a:r>
              <a:rPr lang="ru-RU" dirty="0" smtClean="0"/>
              <a:t>%) </a:t>
            </a:r>
          </a:p>
          <a:p>
            <a:r>
              <a:rPr lang="ru-RU" dirty="0" smtClean="0"/>
              <a:t>- Уменьшает </a:t>
            </a:r>
            <a:r>
              <a:rPr lang="ru-RU" dirty="0"/>
              <a:t>выраженность назальных </a:t>
            </a:r>
            <a:r>
              <a:rPr lang="ru-RU" dirty="0" smtClean="0"/>
              <a:t>симптомов</a:t>
            </a:r>
          </a:p>
          <a:p>
            <a:r>
              <a:rPr lang="ru-RU" dirty="0" smtClean="0"/>
              <a:t>- Проводится в гигиенических </a:t>
            </a:r>
            <a:r>
              <a:rPr lang="ru-RU" dirty="0"/>
              <a:t>целях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06140" y="2789377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Солевой раствор до </a:t>
            </a:r>
            <a:r>
              <a:rPr lang="ru-RU" dirty="0" smtClean="0"/>
              <a:t>36°С, 100-180 мл</a:t>
            </a:r>
            <a:endParaRPr lang="ru-RU" dirty="0"/>
          </a:p>
          <a:p>
            <a:r>
              <a:rPr lang="ru-RU" dirty="0" smtClean="0"/>
              <a:t>- Ребенок </a:t>
            </a:r>
            <a:r>
              <a:rPr lang="ru-RU" dirty="0"/>
              <a:t>берет в руки устройство с приготовленным раствором и </a:t>
            </a:r>
            <a:r>
              <a:rPr lang="ru-RU" b="1" dirty="0">
                <a:solidFill>
                  <a:srgbClr val="C00000"/>
                </a:solidFill>
              </a:rPr>
              <a:t>наклоняется вперед на 90°. </a:t>
            </a:r>
            <a:r>
              <a:rPr lang="ru-RU" dirty="0">
                <a:solidFill>
                  <a:srgbClr val="C00000"/>
                </a:solidFill>
              </a:rPr>
              <a:t>Лицо обязательно должно быть параллельно полу. </a:t>
            </a:r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/>
              <a:t>При </a:t>
            </a:r>
            <a:r>
              <a:rPr lang="ru-RU" dirty="0"/>
              <a:t>промывании ребенок </a:t>
            </a:r>
            <a:r>
              <a:rPr lang="ru-RU" b="1" dirty="0">
                <a:solidFill>
                  <a:srgbClr val="C00000"/>
                </a:solidFill>
              </a:rPr>
              <a:t>не должен поворачивать голову в </a:t>
            </a:r>
            <a:r>
              <a:rPr lang="ru-RU" b="1" dirty="0" smtClean="0">
                <a:solidFill>
                  <a:srgbClr val="C00000"/>
                </a:solidFill>
              </a:rPr>
              <a:t>сторону</a:t>
            </a:r>
          </a:p>
          <a:p>
            <a:pPr marL="285750" indent="-285750">
              <a:buFontTx/>
              <a:buChar char="-"/>
            </a:pPr>
            <a:r>
              <a:rPr lang="ru-RU" dirty="0"/>
              <a:t>П</a:t>
            </a:r>
            <a:r>
              <a:rPr lang="ru-RU" dirty="0" smtClean="0"/>
              <a:t>риоткрывает рот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Плавно</a:t>
            </a:r>
            <a:r>
              <a:rPr lang="ru-RU" dirty="0"/>
              <a:t>, с минимальным давлением </a:t>
            </a:r>
            <a:r>
              <a:rPr lang="ru-RU" dirty="0">
                <a:solidFill>
                  <a:srgbClr val="C00000"/>
                </a:solidFill>
              </a:rPr>
              <a:t>сам сжимает емкость</a:t>
            </a:r>
            <a:r>
              <a:rPr lang="ru-RU" dirty="0"/>
              <a:t>. При этом раствор вытекает наружу через другую ноздрю. </a:t>
            </a:r>
            <a:r>
              <a:rPr lang="ru-RU" b="1" dirty="0">
                <a:solidFill>
                  <a:srgbClr val="C00000"/>
                </a:solidFill>
              </a:rPr>
              <a:t>Не меняя положения тела и головы</a:t>
            </a:r>
            <a:r>
              <a:rPr lang="ru-RU" dirty="0">
                <a:solidFill>
                  <a:srgbClr val="C00000"/>
                </a:solidFill>
              </a:rPr>
              <a:t>, аналогично ребенок промывает по очереди левый и правый носовой </a:t>
            </a:r>
            <a:r>
              <a:rPr lang="ru-RU" dirty="0" smtClean="0">
                <a:solidFill>
                  <a:srgbClr val="C00000"/>
                </a:solidFill>
              </a:rPr>
              <a:t>ход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Не </a:t>
            </a:r>
            <a:r>
              <a:rPr lang="ru-RU" dirty="0"/>
              <a:t>меняя положения головы, высмаркивается, держа рот приоткрытым.</a:t>
            </a:r>
          </a:p>
        </p:txBody>
      </p:sp>
    </p:spTree>
    <p:extLst>
      <p:ext uri="{BB962C8B-B14F-4D97-AF65-F5344CB8AC3E}">
        <p14:creationId xmlns:p14="http://schemas.microsoft.com/office/powerpoint/2010/main" val="390322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Промывание полости носа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80851" y="1045394"/>
            <a:ext cx="7012577" cy="3760004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2"/>
                </a:solidFill>
              </a:rPr>
              <a:t>Противопоказания:</a:t>
            </a:r>
            <a:r>
              <a:rPr lang="ru-RU" sz="2000" dirty="0"/>
              <a:t> </a:t>
            </a:r>
            <a:endParaRPr lang="ru-RU" sz="2000" dirty="0" smtClean="0"/>
          </a:p>
          <a:p>
            <a:pPr algn="just"/>
            <a:r>
              <a:rPr lang="ru-RU" sz="2000" dirty="0"/>
              <a:t>-</a:t>
            </a:r>
            <a:r>
              <a:rPr lang="ru-RU" sz="2000" dirty="0" smtClean="0"/>
              <a:t>полная </a:t>
            </a:r>
            <a:r>
              <a:rPr lang="ru-RU" sz="2000" dirty="0"/>
              <a:t>непроходимость носовых </a:t>
            </a:r>
            <a:r>
              <a:rPr lang="ru-RU" sz="2000" dirty="0" smtClean="0"/>
              <a:t>ходов</a:t>
            </a:r>
          </a:p>
          <a:p>
            <a:pPr algn="just"/>
            <a:r>
              <a:rPr lang="ru-RU" sz="2000" dirty="0">
                <a:solidFill>
                  <a:srgbClr val="C00000"/>
                </a:solidFill>
              </a:rPr>
              <a:t>-</a:t>
            </a:r>
            <a:r>
              <a:rPr lang="ru-RU" sz="2000" dirty="0" smtClean="0">
                <a:solidFill>
                  <a:srgbClr val="C00000"/>
                </a:solidFill>
              </a:rPr>
              <a:t>острый </a:t>
            </a:r>
            <a:r>
              <a:rPr lang="ru-RU" sz="2000" dirty="0">
                <a:solidFill>
                  <a:srgbClr val="C00000"/>
                </a:solidFill>
              </a:rPr>
              <a:t>отит и обострение хронического </a:t>
            </a:r>
            <a:r>
              <a:rPr lang="ru-RU" sz="2000" dirty="0" smtClean="0">
                <a:solidFill>
                  <a:srgbClr val="C00000"/>
                </a:solidFill>
              </a:rPr>
              <a:t>отита</a:t>
            </a:r>
          </a:p>
          <a:p>
            <a:pPr algn="just"/>
            <a:r>
              <a:rPr lang="ru-RU" sz="2000" dirty="0"/>
              <a:t>-</a:t>
            </a:r>
            <a:r>
              <a:rPr lang="ru-RU" sz="2000" dirty="0" smtClean="0"/>
              <a:t>индивидуальная </a:t>
            </a:r>
            <a:r>
              <a:rPr lang="ru-RU" sz="2000" dirty="0"/>
              <a:t>непереносимость компонентов средства для </a:t>
            </a:r>
            <a:r>
              <a:rPr lang="ru-RU" sz="2000" dirty="0" smtClean="0"/>
              <a:t>промывания </a:t>
            </a:r>
          </a:p>
          <a:p>
            <a:pPr algn="just"/>
            <a:r>
              <a:rPr lang="ru-RU" sz="2000" dirty="0">
                <a:solidFill>
                  <a:srgbClr val="C00000"/>
                </a:solidFill>
              </a:rPr>
              <a:t>-</a:t>
            </a:r>
            <a:r>
              <a:rPr lang="ru-RU" sz="2000" dirty="0" smtClean="0">
                <a:solidFill>
                  <a:srgbClr val="C00000"/>
                </a:solidFill>
              </a:rPr>
              <a:t>аденоиды </a:t>
            </a:r>
            <a:r>
              <a:rPr lang="ru-RU" sz="2000" dirty="0">
                <a:solidFill>
                  <a:srgbClr val="C00000"/>
                </a:solidFill>
              </a:rPr>
              <a:t>III </a:t>
            </a:r>
            <a:r>
              <a:rPr lang="ru-RU" sz="2000" dirty="0" smtClean="0">
                <a:solidFill>
                  <a:srgbClr val="C00000"/>
                </a:solidFill>
              </a:rPr>
              <a:t>степени</a:t>
            </a:r>
          </a:p>
          <a:p>
            <a:pPr algn="just"/>
            <a:r>
              <a:rPr lang="ru-RU" sz="2000" dirty="0"/>
              <a:t>-</a:t>
            </a:r>
            <a:r>
              <a:rPr lang="ru-RU" sz="2000" dirty="0" smtClean="0"/>
              <a:t>частые </a:t>
            </a:r>
            <a:r>
              <a:rPr lang="ru-RU" sz="2000" dirty="0"/>
              <a:t>носовые </a:t>
            </a:r>
            <a:r>
              <a:rPr lang="ru-RU" sz="2000" dirty="0" smtClean="0"/>
              <a:t>кровотечения</a:t>
            </a:r>
          </a:p>
          <a:p>
            <a:pPr algn="just"/>
            <a:r>
              <a:rPr lang="ru-RU" sz="2000" dirty="0"/>
              <a:t>-</a:t>
            </a:r>
            <a:r>
              <a:rPr lang="ru-RU" sz="2000" dirty="0" smtClean="0"/>
              <a:t>доброкачественные </a:t>
            </a:r>
            <a:r>
              <a:rPr lang="ru-RU" sz="2000" dirty="0"/>
              <a:t>и злокачественные новообразования в полости </a:t>
            </a:r>
            <a:r>
              <a:rPr lang="ru-RU" sz="2000" dirty="0" smtClean="0"/>
              <a:t>носа </a:t>
            </a:r>
          </a:p>
          <a:p>
            <a:pPr algn="just"/>
            <a:r>
              <a:rPr lang="ru-RU" sz="2000" dirty="0">
                <a:solidFill>
                  <a:srgbClr val="C00000"/>
                </a:solidFill>
              </a:rPr>
              <a:t>-</a:t>
            </a:r>
            <a:r>
              <a:rPr lang="ru-RU" sz="2000" dirty="0" smtClean="0">
                <a:solidFill>
                  <a:srgbClr val="C00000"/>
                </a:solidFill>
              </a:rPr>
              <a:t>возраст </a:t>
            </a:r>
            <a:r>
              <a:rPr lang="ru-RU" sz="2000" dirty="0">
                <a:solidFill>
                  <a:srgbClr val="C00000"/>
                </a:solidFill>
              </a:rPr>
              <a:t>менее 4 </a:t>
            </a:r>
            <a:r>
              <a:rPr lang="ru-RU" sz="2000" dirty="0" smtClean="0">
                <a:solidFill>
                  <a:srgbClr val="C00000"/>
                </a:solidFill>
              </a:rPr>
              <a:t>лет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360" y="5301208"/>
            <a:ext cx="8679711" cy="923330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/>
              <a:t>У детей дошкольного возраста рекомендуется воздержаться от промывания полости носа большими объемами растворов по причине высокого риска развития средних отитов, как следствия данных процедур</a:t>
            </a:r>
          </a:p>
        </p:txBody>
      </p:sp>
      <p:pic>
        <p:nvPicPr>
          <p:cNvPr id="2050" name="Picture 2" descr="Промывание носа: польза и вред, консультация лор-врача клиники Вся Медицин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4" t="9292" r="2286" b="17830"/>
          <a:stretch/>
        </p:blipFill>
        <p:spPr bwMode="auto">
          <a:xfrm>
            <a:off x="7968343" y="1410305"/>
            <a:ext cx="309154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7968343" y="4794889"/>
            <a:ext cx="343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Слуховая (Евстахиева) труба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365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21387"/>
            <a:ext cx="10058400" cy="562483"/>
          </a:xfrm>
        </p:spPr>
        <p:txBody>
          <a:bodyPr>
            <a:normAutofit fontScale="90000"/>
          </a:bodyPr>
          <a:lstStyle/>
          <a:p>
            <a:r>
              <a:rPr lang="ru-RU" dirty="0"/>
              <a:t>Хирургическое лечение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8ACD7A77-6850-1489-AEDA-166E27D70129}"/>
              </a:ext>
            </a:extLst>
          </p:cNvPr>
          <p:cNvGraphicFramePr/>
          <p:nvPr>
            <p:extLst/>
          </p:nvPr>
        </p:nvGraphicFramePr>
        <p:xfrm>
          <a:off x="607423" y="1734734"/>
          <a:ext cx="11038114" cy="2710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5E4D727-2B04-A74C-EA0C-BAAE99EA1579}"/>
              </a:ext>
            </a:extLst>
          </p:cNvPr>
          <p:cNvSpPr txBox="1"/>
          <p:nvPr/>
        </p:nvSpPr>
        <p:spPr>
          <a:xfrm>
            <a:off x="1632857" y="4756889"/>
            <a:ext cx="4463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</a:rPr>
              <a:t>Рецидивирующие экссудативные отиты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</a:rPr>
              <a:t> Синдром обструктивного апноэ сна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E3D00C0-9F10-C99D-9139-0E27992AD25D}"/>
              </a:ext>
            </a:extLst>
          </p:cNvPr>
          <p:cNvSpPr txBox="1"/>
          <p:nvPr/>
        </p:nvSpPr>
        <p:spPr>
          <a:xfrm>
            <a:off x="6607629" y="4756889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Затруднение носового дыхания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Частые эпизоды острых отитов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Частые эпизоды ОРВИ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Стойкая дисфункция слуховых труб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Деформация лицевого скелета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506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4578FF2-D7CE-6447-98E2-799B057A1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9"/>
            <a:ext cx="12192000" cy="6877864"/>
          </a:xfrm>
          <a:prstGeom prst="rect">
            <a:avLst/>
          </a:prstGeom>
        </p:spPr>
      </p:pic>
      <p:sp>
        <p:nvSpPr>
          <p:cNvPr id="8" name="Хорда 7">
            <a:extLst>
              <a:ext uri="{FF2B5EF4-FFF2-40B4-BE49-F238E27FC236}">
                <a16:creationId xmlns:a16="http://schemas.microsoft.com/office/drawing/2014/main" xmlns="" id="{F36279B6-231C-874C-85C7-7444B97B6701}"/>
              </a:ext>
            </a:extLst>
          </p:cNvPr>
          <p:cNvSpPr/>
          <p:nvPr/>
        </p:nvSpPr>
        <p:spPr>
          <a:xfrm>
            <a:off x="2744058" y="1611921"/>
            <a:ext cx="3769374" cy="3769374"/>
          </a:xfrm>
          <a:prstGeom prst="chord">
            <a:avLst>
              <a:gd name="adj1" fmla="val 5426175"/>
              <a:gd name="adj2" fmla="val 1617628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917" r="-19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D49734-F299-8344-B57A-AF7A9E6BBFE8}"/>
              </a:ext>
            </a:extLst>
          </p:cNvPr>
          <p:cNvSpPr txBox="1"/>
          <p:nvPr/>
        </p:nvSpPr>
        <p:spPr>
          <a:xfrm>
            <a:off x="5159896" y="1412776"/>
            <a:ext cx="5585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" pitchFamily="2" charset="0"/>
              </a:rPr>
              <a:t>2. Почему мой ребенок не слышит ?</a:t>
            </a:r>
            <a:endParaRPr lang="ru-RU" sz="24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7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к устроено ухо человека, разбираем анатомию уха в стать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692696"/>
            <a:ext cx="8928992" cy="575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722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283" y="0"/>
            <a:ext cx="10515600" cy="1325563"/>
          </a:xfrm>
        </p:spPr>
        <p:txBody>
          <a:bodyPr/>
          <a:lstStyle/>
          <a:p>
            <a:r>
              <a:rPr lang="ru-RU" dirty="0" smtClean="0"/>
              <a:t>Причины снижения/потери слуха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47600" y="3212976"/>
            <a:ext cx="13467928" cy="3343226"/>
          </a:xfrm>
        </p:spPr>
        <p:txBody>
          <a:bodyPr>
            <a:normAutofit/>
          </a:bodyPr>
          <a:lstStyle/>
          <a:p>
            <a:r>
              <a:rPr lang="ru-RU" sz="1600" dirty="0"/>
              <a:t>В</a:t>
            </a:r>
            <a:r>
              <a:rPr lang="ru-RU" sz="1600" dirty="0" smtClean="0"/>
              <a:t>рожденные аномалии</a:t>
            </a:r>
          </a:p>
          <a:p>
            <a:r>
              <a:rPr lang="ru-RU" sz="1600" dirty="0" smtClean="0"/>
              <a:t>Заболевания </a:t>
            </a:r>
            <a:r>
              <a:rPr lang="ru-RU" sz="1600" dirty="0"/>
              <a:t>слухового прохода </a:t>
            </a:r>
            <a:endParaRPr lang="ru-RU" sz="1600" dirty="0" smtClean="0"/>
          </a:p>
          <a:p>
            <a:r>
              <a:rPr lang="ru-RU" sz="1600" dirty="0" smtClean="0"/>
              <a:t>Заболевания среднего/внутреннего уха</a:t>
            </a:r>
          </a:p>
          <a:p>
            <a:r>
              <a:rPr lang="ru-RU" sz="1600" dirty="0"/>
              <a:t>Инфекционные заболевания </a:t>
            </a:r>
            <a:endParaRPr lang="ru-RU" sz="1600" dirty="0" smtClean="0"/>
          </a:p>
          <a:p>
            <a:pPr>
              <a:buFontTx/>
              <a:buChar char="-"/>
            </a:pPr>
            <a:r>
              <a:rPr lang="ru-RU" sz="1600" dirty="0" smtClean="0"/>
              <a:t>вирусные </a:t>
            </a:r>
            <a:r>
              <a:rPr lang="ru-RU" sz="1600" dirty="0"/>
              <a:t>– грипп, эпидемический паротит, корь, клещевой </a:t>
            </a:r>
            <a:r>
              <a:rPr lang="ru-RU" sz="1600" dirty="0" err="1" smtClean="0"/>
              <a:t>энцефалит,ЦМВ</a:t>
            </a:r>
            <a:endParaRPr lang="ru-RU" sz="1600" dirty="0"/>
          </a:p>
          <a:p>
            <a:pPr>
              <a:buFontTx/>
              <a:buChar char="-"/>
            </a:pPr>
            <a:r>
              <a:rPr lang="ru-RU" sz="1600" dirty="0" smtClean="0"/>
              <a:t>бактериальные </a:t>
            </a:r>
            <a:r>
              <a:rPr lang="ru-RU" sz="1600" dirty="0"/>
              <a:t>– эпидемический цереброспинальный менингит, скарлатина, дифтерия, тифы, </a:t>
            </a:r>
            <a:r>
              <a:rPr lang="ru-RU" sz="1600" dirty="0" smtClean="0"/>
              <a:t>сифилис</a:t>
            </a:r>
            <a:r>
              <a:rPr lang="ru-RU" sz="1600" dirty="0"/>
              <a:t>)</a:t>
            </a:r>
            <a:endParaRPr lang="ru-RU" sz="1600" dirty="0" smtClean="0"/>
          </a:p>
          <a:p>
            <a:r>
              <a:rPr lang="ru-RU" sz="1600" dirty="0" smtClean="0"/>
              <a:t>Прием </a:t>
            </a:r>
            <a:r>
              <a:rPr lang="ru-RU" sz="1600" dirty="0" err="1" smtClean="0"/>
              <a:t>ототоксичных</a:t>
            </a:r>
            <a:r>
              <a:rPr lang="ru-RU" sz="1600" dirty="0"/>
              <a:t> препаратов (</a:t>
            </a:r>
            <a:r>
              <a:rPr lang="ru-RU" sz="1600" dirty="0" err="1"/>
              <a:t>аминогликозиды</a:t>
            </a:r>
            <a:r>
              <a:rPr lang="ru-RU" sz="1600" dirty="0"/>
              <a:t>, диуретики и др</a:t>
            </a:r>
            <a:r>
              <a:rPr lang="ru-RU" sz="1600" dirty="0" smtClean="0"/>
              <a:t>.)</a:t>
            </a:r>
          </a:p>
          <a:p>
            <a:r>
              <a:rPr lang="ru-RU" sz="1600" dirty="0" smtClean="0"/>
              <a:t>Воздействие </a:t>
            </a:r>
            <a:r>
              <a:rPr lang="ru-RU" sz="1600" dirty="0"/>
              <a:t>громкого звука, производственного </a:t>
            </a:r>
            <a:r>
              <a:rPr lang="ru-RU" sz="1600" dirty="0" smtClean="0"/>
              <a:t>шума</a:t>
            </a:r>
          </a:p>
          <a:p>
            <a:r>
              <a:rPr lang="ru-RU" sz="1600" dirty="0" smtClean="0"/>
              <a:t>Новообразования</a:t>
            </a:r>
            <a:endParaRPr lang="ru-RU" sz="1600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48668266"/>
              </p:ext>
            </p:extLst>
          </p:nvPr>
        </p:nvGraphicFramePr>
        <p:xfrm>
          <a:off x="263352" y="1412776"/>
          <a:ext cx="3960440" cy="1324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551649879"/>
              </p:ext>
            </p:extLst>
          </p:nvPr>
        </p:nvGraphicFramePr>
        <p:xfrm>
          <a:off x="5375920" y="1339851"/>
          <a:ext cx="3888432" cy="125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091341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9BC48B-851D-5745-BB40-AD9261352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9529" t="16140" r="7065" b="13582"/>
          <a:stretch/>
        </p:blipFill>
        <p:spPr>
          <a:xfrm>
            <a:off x="-96754" y="-49696"/>
            <a:ext cx="12385509" cy="69573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1949F3-429B-DB4C-936F-5F9281B769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24679" y="9309"/>
            <a:ext cx="12192000" cy="687786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FE1DB428-28AF-E14E-8DC5-BCA0D20EF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698" y="2785459"/>
            <a:ext cx="4161718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263238"/>
                </a:solidFill>
                <a:latin typeface="Montserrat" pitchFamily="2" charset="0"/>
              </a:rPr>
              <a:t>3</a:t>
            </a:r>
            <a:r>
              <a:rPr lang="ru-RU" sz="3200" b="1" dirty="0" smtClean="0">
                <a:solidFill>
                  <a:srgbClr val="263238"/>
                </a:solidFill>
                <a:latin typeface="Montserrat" pitchFamily="2" charset="0"/>
              </a:rPr>
              <a:t> важных вопроса про здоровье:</a:t>
            </a:r>
            <a:endParaRPr lang="ru-RU" sz="3200" dirty="0">
              <a:solidFill>
                <a:srgbClr val="263238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3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xfrm>
            <a:off x="9696450" y="6544188"/>
            <a:ext cx="971550" cy="199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92500"/>
          </a:bodyPr>
          <a:lstStyle/>
          <a:p>
            <a:pPr>
              <a:defRPr sz="1800">
                <a:solidFill>
                  <a:srgbClr val="4B4B4B"/>
                </a:solidFill>
              </a:defRPr>
            </a:pPr>
            <a:fld id="{86CB4B4D-7CA3-9044-876B-883B54F8677D}" type="slidenum">
              <a:rPr sz="800">
                <a:solidFill>
                  <a:srgbClr val="818181"/>
                </a:solidFill>
              </a:rPr>
              <a:pPr>
                <a:defRPr sz="1800">
                  <a:solidFill>
                    <a:srgbClr val="4B4B4B"/>
                  </a:solidFill>
                </a:defRPr>
              </a:pPr>
              <a:t>20</a:t>
            </a:fld>
            <a:endParaRPr sz="800">
              <a:solidFill>
                <a:srgbClr val="818181"/>
              </a:solidFill>
            </a:endParaRPr>
          </a:p>
        </p:txBody>
      </p:sp>
      <p:pic>
        <p:nvPicPr>
          <p:cNvPr id="101" name="Учебно-методическое пособие Минск бгму 2010 удк 611.png" descr="Учебно-методическое пособие Минск бгму 2010 удк 611. 831. 81 (075. 8)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881813" y="3071813"/>
            <a:ext cx="3319463" cy="2932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952626" y="2428876"/>
            <a:ext cx="4822825" cy="3857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age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140076" y="-146050"/>
            <a:ext cx="5241925" cy="11461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50117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9696450" y="6544188"/>
            <a:ext cx="971550" cy="199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92500"/>
          </a:bodyPr>
          <a:lstStyle/>
          <a:p>
            <a:pPr>
              <a:defRPr sz="1800">
                <a:solidFill>
                  <a:srgbClr val="4B4B4B"/>
                </a:solidFill>
              </a:defRPr>
            </a:pPr>
            <a:fld id="{86CB4B4D-7CA3-9044-876B-883B54F8677D}" type="slidenum">
              <a:rPr sz="800">
                <a:solidFill>
                  <a:srgbClr val="818181"/>
                </a:solidFill>
              </a:rPr>
              <a:pPr>
                <a:defRPr sz="1800">
                  <a:solidFill>
                    <a:srgbClr val="4B4B4B"/>
                  </a:solidFill>
                </a:defRPr>
              </a:pPr>
              <a:t>21</a:t>
            </a:fld>
            <a:endParaRPr sz="800">
              <a:solidFill>
                <a:srgbClr val="818181"/>
              </a:solidFill>
            </a:endParaRPr>
          </a:p>
        </p:txBody>
      </p:sp>
      <p:pic>
        <p:nvPicPr>
          <p:cNvPr id="106" name="Медицина Здоровье, быт, увлечения, отношения - Part 1435.jpeg" descr="Медицина Здоровье, быт, увлечения, отношения - Part 143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18655" y="544158"/>
            <a:ext cx="3357564" cy="283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Отоскопическая картина отомикоза.jpeg" descr="Отоскопическая картина отомикоза. Клиника плесневых микозов уха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b="14399"/>
          <a:stretch/>
        </p:blipFill>
        <p:spPr>
          <a:xfrm>
            <a:off x="2095501" y="3635021"/>
            <a:ext cx="3186113" cy="245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 Просмотр темы - Выбираем ушке.jpeg" descr="Завалинка :: Просмотр темы - Выбираем ушке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559904" y="313881"/>
            <a:ext cx="2252663" cy="3071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Припухания в окружности уха.jpeg" descr="Припухания в окружности уха. Ушные шумы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b="15635"/>
          <a:stretch/>
        </p:blipFill>
        <p:spPr>
          <a:xfrm>
            <a:off x="7262616" y="3573016"/>
            <a:ext cx="3214689" cy="2863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Болезни уха.jpeg" descr="Болезни уха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482012" y="731041"/>
            <a:ext cx="2428875" cy="2225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9863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xfrm>
            <a:off x="9696450" y="6544188"/>
            <a:ext cx="971550" cy="199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92500"/>
          </a:bodyPr>
          <a:lstStyle/>
          <a:p>
            <a:pPr>
              <a:defRPr sz="1800">
                <a:solidFill>
                  <a:srgbClr val="4B4B4B"/>
                </a:solidFill>
              </a:defRPr>
            </a:pPr>
            <a:fld id="{86CB4B4D-7CA3-9044-876B-883B54F8677D}" type="slidenum">
              <a:rPr sz="800">
                <a:solidFill>
                  <a:srgbClr val="818181"/>
                </a:solidFill>
              </a:rPr>
              <a:pPr>
                <a:defRPr sz="1800">
                  <a:solidFill>
                    <a:srgbClr val="4B4B4B"/>
                  </a:solidFill>
                </a:defRPr>
              </a:pPr>
              <a:t>22</a:t>
            </a:fld>
            <a:endParaRPr sz="800">
              <a:solidFill>
                <a:srgbClr val="818181"/>
              </a:solidFill>
            </a:endParaRPr>
          </a:p>
        </p:txBody>
      </p:sp>
      <p:pic>
        <p:nvPicPr>
          <p:cNvPr id="114" name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471333" y="764704"/>
            <a:ext cx="4450234" cy="258854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551384" y="514206"/>
            <a:ext cx="6984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Острый гнойный средний отит</a:t>
            </a:r>
          </a:p>
          <a:p>
            <a:pPr>
              <a:buFontTx/>
              <a:buChar char="-"/>
            </a:pPr>
            <a:r>
              <a:rPr lang="ru-RU" dirty="0" smtClean="0"/>
              <a:t>Боль </a:t>
            </a:r>
            <a:r>
              <a:rPr lang="ru-RU" dirty="0"/>
              <a:t>в ухе</a:t>
            </a:r>
          </a:p>
          <a:p>
            <a:pPr>
              <a:buFontTx/>
              <a:buChar char="-"/>
            </a:pPr>
            <a:r>
              <a:rPr lang="ru-RU" dirty="0"/>
              <a:t>Снижение слуха</a:t>
            </a:r>
          </a:p>
          <a:p>
            <a:pPr>
              <a:buFontTx/>
              <a:buChar char="-"/>
            </a:pPr>
            <a:r>
              <a:rPr lang="ru-RU" dirty="0"/>
              <a:t>Заложенность уха</a:t>
            </a:r>
          </a:p>
          <a:p>
            <a:pPr>
              <a:buFontTx/>
              <a:buChar char="-"/>
            </a:pPr>
            <a:r>
              <a:rPr lang="ru-RU" dirty="0"/>
              <a:t>Головная боль</a:t>
            </a:r>
          </a:p>
          <a:p>
            <a:pPr>
              <a:buFontTx/>
              <a:buChar char="-"/>
            </a:pPr>
            <a:r>
              <a:rPr lang="ru-RU" dirty="0"/>
              <a:t>Повышение температуры </a:t>
            </a:r>
            <a:r>
              <a:rPr lang="ru-RU" dirty="0" smtClean="0"/>
              <a:t>тела</a:t>
            </a:r>
            <a:endParaRPr lang="ru-RU" dirty="0"/>
          </a:p>
        </p:txBody>
      </p:sp>
      <p:pic>
        <p:nvPicPr>
          <p:cNvPr id="7" name="Picture 7" descr="Отит острый средний - игры для iphone и androi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t="6791" r="8448" b="13473"/>
          <a:stretch/>
        </p:blipFill>
        <p:spPr bwMode="auto">
          <a:xfrm>
            <a:off x="6095999" y="3556181"/>
            <a:ext cx="2814869" cy="264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Повреждения барабанной перепон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02" y="3573016"/>
            <a:ext cx="4400394" cy="2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9496" y="6274356"/>
            <a:ext cx="336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Барабанная перепонка в норме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03369" y="6287541"/>
            <a:ext cx="324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Острый гнойный средний отит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54529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Тубоотит, евстахеит, или &quot;заложенное ухо&quot; - требуйте ETF-тест. | Пикаб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844824"/>
            <a:ext cx="8221094" cy="455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8787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332656"/>
            <a:ext cx="5400600" cy="121401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Барабанная перепонка в норме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854696"/>
            <a:ext cx="4363225" cy="4022575"/>
          </a:xfrm>
          <a:prstGeom prst="rect">
            <a:avLst/>
          </a:prstGeom>
        </p:spPr>
      </p:pic>
      <p:pic>
        <p:nvPicPr>
          <p:cNvPr id="5126" name="Picture 6" descr="Острые воспалительные и инфекционные заболевания среднего уха -  Экссудативный средний отит: причины возникновения, симптомы, медицинская  помощь, лечение в Москв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11559" r="9281" b="14460"/>
          <a:stretch/>
        </p:blipFill>
        <p:spPr bwMode="auto">
          <a:xfrm>
            <a:off x="6960095" y="1854696"/>
            <a:ext cx="4776807" cy="402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680448" y="629072"/>
            <a:ext cx="4825752" cy="1214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Экссудативный отит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0841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лечить?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71970" y="123126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Восстановление дренажной функции слуховой трубы</a:t>
            </a:r>
          </a:p>
          <a:p>
            <a:pPr>
              <a:buFontTx/>
              <a:buChar char="-"/>
            </a:pPr>
            <a:r>
              <a:rPr lang="ru-RU" dirty="0" smtClean="0"/>
              <a:t>сосудосуживающие капли в нос</a:t>
            </a:r>
          </a:p>
          <a:p>
            <a:pPr>
              <a:buFontTx/>
              <a:buChar char="-"/>
            </a:pPr>
            <a:r>
              <a:rPr lang="ru-RU" dirty="0" smtClean="0"/>
              <a:t>противовоспалительные препараты</a:t>
            </a:r>
          </a:p>
          <a:p>
            <a:pPr>
              <a:buFontTx/>
              <a:buChar char="-"/>
            </a:pPr>
            <a:r>
              <a:rPr lang="ru-RU" dirty="0" err="1"/>
              <a:t>м</a:t>
            </a:r>
            <a:r>
              <a:rPr lang="ru-RU" dirty="0" err="1" smtClean="0"/>
              <a:t>уколитические</a:t>
            </a:r>
            <a:r>
              <a:rPr lang="ru-RU" dirty="0" smtClean="0"/>
              <a:t> средства</a:t>
            </a:r>
          </a:p>
          <a:p>
            <a:r>
              <a:rPr lang="ru-RU" dirty="0"/>
              <a:t>Продувание слуховой </a:t>
            </a:r>
            <a:r>
              <a:rPr lang="ru-RU" dirty="0" smtClean="0"/>
              <a:t>трубы</a:t>
            </a:r>
          </a:p>
          <a:p>
            <a:r>
              <a:rPr lang="ru-RU" dirty="0" smtClean="0"/>
              <a:t>Физиотерапия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Консультация </a:t>
            </a:r>
            <a:r>
              <a:rPr lang="ru-RU" dirty="0" err="1" smtClean="0">
                <a:solidFill>
                  <a:srgbClr val="C00000"/>
                </a:solidFill>
              </a:rPr>
              <a:t>сурдолога</a:t>
            </a:r>
            <a:r>
              <a:rPr lang="ru-RU" dirty="0" smtClean="0">
                <a:solidFill>
                  <a:srgbClr val="C00000"/>
                </a:solidFill>
              </a:rPr>
              <a:t>!</a:t>
            </a:r>
          </a:p>
          <a:p>
            <a:r>
              <a:rPr lang="ru-RU" dirty="0" smtClean="0"/>
              <a:t>Хирургическое лечение: </a:t>
            </a:r>
            <a:r>
              <a:rPr lang="ru-RU" dirty="0" err="1" smtClean="0"/>
              <a:t>аденотомия</a:t>
            </a:r>
            <a:r>
              <a:rPr lang="ru-RU" dirty="0" smtClean="0"/>
              <a:t>, шунтирование барабанной перепонки</a:t>
            </a:r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3" descr="produvanie-uh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991475"/>
            <a:ext cx="17430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ЖИДКИЙ СБОР В СРЕДНЕМ УХЕ (ОТИТ МЕДИА ЭКССУДАТИВНЫЙ) И РАЗМЕЩЕНИЕ ТРУБКИ В  БАРАБАННУЮ ПЕРЕПОНКУ УХА 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631" y="4976557"/>
            <a:ext cx="3779306" cy="181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Тренажер для самопродувания акупро — купить в интернет-магазине по низкой  цене на Яндекс Маркет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42"/>
          <a:stretch/>
        </p:blipFill>
        <p:spPr bwMode="auto">
          <a:xfrm>
            <a:off x="8471284" y="2179454"/>
            <a:ext cx="3096077" cy="171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4509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4578FF2-D7CE-6447-98E2-799B057A1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9"/>
            <a:ext cx="12192000" cy="6877864"/>
          </a:xfrm>
          <a:prstGeom prst="rect">
            <a:avLst/>
          </a:prstGeom>
        </p:spPr>
      </p:pic>
      <p:sp>
        <p:nvSpPr>
          <p:cNvPr id="8" name="Хорда 7">
            <a:extLst>
              <a:ext uri="{FF2B5EF4-FFF2-40B4-BE49-F238E27FC236}">
                <a16:creationId xmlns:a16="http://schemas.microsoft.com/office/drawing/2014/main" xmlns="" id="{F36279B6-231C-874C-85C7-7444B97B6701}"/>
              </a:ext>
            </a:extLst>
          </p:cNvPr>
          <p:cNvSpPr/>
          <p:nvPr/>
        </p:nvSpPr>
        <p:spPr>
          <a:xfrm>
            <a:off x="2744058" y="1611921"/>
            <a:ext cx="3769374" cy="3769374"/>
          </a:xfrm>
          <a:prstGeom prst="chord">
            <a:avLst>
              <a:gd name="adj1" fmla="val 5426175"/>
              <a:gd name="adj2" fmla="val 1617628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917" r="-19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D49734-F299-8344-B57A-AF7A9E6BBFE8}"/>
              </a:ext>
            </a:extLst>
          </p:cNvPr>
          <p:cNvSpPr txBox="1"/>
          <p:nvPr/>
        </p:nvSpPr>
        <p:spPr>
          <a:xfrm>
            <a:off x="5159896" y="1412776"/>
            <a:ext cx="5598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" pitchFamily="2" charset="0"/>
              </a:rPr>
              <a:t>3. Почему у моего ребенка носовые </a:t>
            </a:r>
          </a:p>
          <a:p>
            <a:r>
              <a:rPr lang="ru-RU" sz="2400" b="1" dirty="0" smtClean="0">
                <a:latin typeface="Montserrat" pitchFamily="2" charset="0"/>
              </a:rPr>
              <a:t>кровотечения?</a:t>
            </a:r>
            <a:endParaRPr lang="ru-RU" sz="2400" dirty="0">
              <a:latin typeface="Montserrat" pitchFamily="2" charset="0"/>
            </a:endParaRPr>
          </a:p>
        </p:txBody>
      </p:sp>
      <p:pic>
        <p:nvPicPr>
          <p:cNvPr id="5" name="Picture 2" descr="C:\Documents and Settings\marina\Рабочий стол\носовое кровотечение\3nxpbqrid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523" y="2246207"/>
            <a:ext cx="2052637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7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>
          <a:xfrm>
            <a:off x="21336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ru-RU" sz="4000"/>
              <a:t>Анатомические источники кровотечений</a:t>
            </a:r>
          </a:p>
        </p:txBody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xfrm>
            <a:off x="2136775" y="1600201"/>
            <a:ext cx="81534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b="1" u="sng" dirty="0" smtClean="0"/>
              <a:t>Зона </a:t>
            </a:r>
            <a:r>
              <a:rPr lang="ru-RU" b="1" u="sng" dirty="0" err="1" smtClean="0"/>
              <a:t>Киссельбаха</a:t>
            </a:r>
            <a:endParaRPr lang="ru-RU" b="1" u="sng" dirty="0" smtClean="0"/>
          </a:p>
          <a:p>
            <a:r>
              <a:rPr lang="ru-RU" sz="2000" dirty="0" err="1"/>
              <a:t>Передне</a:t>
            </a:r>
            <a:r>
              <a:rPr lang="ru-RU" sz="2000" dirty="0"/>
              <a:t>-нижний отдел перегородки носа</a:t>
            </a:r>
          </a:p>
          <a:p>
            <a:r>
              <a:rPr lang="ru-RU" sz="2000" dirty="0"/>
              <a:t>Анастомозы клиновидно-небной, передней                                           решетчатой и верхней губной артерий</a:t>
            </a:r>
          </a:p>
          <a:p>
            <a:r>
              <a:rPr lang="ru-RU" sz="2000" dirty="0"/>
              <a:t>80-95% случаев НК из этой зоны</a:t>
            </a:r>
          </a:p>
          <a:p>
            <a:pPr>
              <a:buFont typeface="Wingdings" panose="05000000000000000000" pitchFamily="2" charset="2"/>
              <a:buNone/>
            </a:pPr>
            <a:endParaRPr lang="ru-RU" sz="2000" dirty="0"/>
          </a:p>
        </p:txBody>
      </p:sp>
      <p:pic>
        <p:nvPicPr>
          <p:cNvPr id="46084" name="Picture 4" descr="i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6" y="1557339"/>
            <a:ext cx="30511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8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/>
              <a:t>Носовое кровотечение: классификация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1900" b="1" dirty="0"/>
              <a:t>По механизму возникновения:</a:t>
            </a:r>
          </a:p>
          <a:p>
            <a:pPr>
              <a:lnSpc>
                <a:spcPct val="80000"/>
              </a:lnSpc>
            </a:pPr>
            <a:r>
              <a:rPr lang="ru-RU" sz="1900" dirty="0"/>
              <a:t>Спонтанные</a:t>
            </a:r>
          </a:p>
          <a:p>
            <a:pPr>
              <a:lnSpc>
                <a:spcPct val="80000"/>
              </a:lnSpc>
            </a:pPr>
            <a:r>
              <a:rPr lang="ru-RU" sz="1900" dirty="0"/>
              <a:t>Травматические</a:t>
            </a:r>
          </a:p>
          <a:p>
            <a:pPr>
              <a:lnSpc>
                <a:spcPct val="80000"/>
              </a:lnSpc>
            </a:pPr>
            <a:endParaRPr lang="ru-RU" sz="19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1900" b="1" dirty="0"/>
              <a:t>По локализации:</a:t>
            </a:r>
            <a:r>
              <a:rPr lang="ru-RU" sz="1900" dirty="0"/>
              <a:t> </a:t>
            </a:r>
          </a:p>
          <a:p>
            <a:pPr>
              <a:lnSpc>
                <a:spcPct val="80000"/>
              </a:lnSpc>
            </a:pPr>
            <a:r>
              <a:rPr lang="ru-RU" sz="1900" dirty="0" err="1"/>
              <a:t>Передне</a:t>
            </a:r>
            <a:r>
              <a:rPr lang="ru-RU" sz="1900" dirty="0"/>
              <a:t>-нижнее</a:t>
            </a:r>
          </a:p>
          <a:p>
            <a:pPr>
              <a:lnSpc>
                <a:spcPct val="80000"/>
              </a:lnSpc>
            </a:pPr>
            <a:r>
              <a:rPr lang="ru-RU" sz="1900" dirty="0" err="1"/>
              <a:t>Задне</a:t>
            </a:r>
            <a:r>
              <a:rPr lang="ru-RU" sz="1900" dirty="0"/>
              <a:t>-нижние</a:t>
            </a:r>
          </a:p>
          <a:p>
            <a:pPr>
              <a:lnSpc>
                <a:spcPct val="80000"/>
              </a:lnSpc>
            </a:pPr>
            <a:r>
              <a:rPr lang="ru-RU" sz="1900" dirty="0"/>
              <a:t>Верхние</a:t>
            </a:r>
          </a:p>
          <a:p>
            <a:pPr>
              <a:lnSpc>
                <a:spcPct val="80000"/>
              </a:lnSpc>
            </a:pPr>
            <a:r>
              <a:rPr lang="ru-RU" sz="1900" dirty="0">
                <a:solidFill>
                  <a:srgbClr val="C00000"/>
                </a:solidFill>
              </a:rPr>
              <a:t>Односторонние</a:t>
            </a:r>
          </a:p>
          <a:p>
            <a:pPr>
              <a:lnSpc>
                <a:spcPct val="80000"/>
              </a:lnSpc>
            </a:pPr>
            <a:r>
              <a:rPr lang="ru-RU" sz="1900" dirty="0">
                <a:solidFill>
                  <a:srgbClr val="C00000"/>
                </a:solidFill>
              </a:rPr>
              <a:t>Двухсторонние </a:t>
            </a:r>
          </a:p>
          <a:p>
            <a:pPr>
              <a:lnSpc>
                <a:spcPct val="80000"/>
              </a:lnSpc>
            </a:pPr>
            <a:endParaRPr lang="ru-RU" sz="19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1900" b="1" dirty="0"/>
              <a:t>По объему кровопотери: </a:t>
            </a:r>
          </a:p>
          <a:p>
            <a:pPr>
              <a:lnSpc>
                <a:spcPct val="80000"/>
              </a:lnSpc>
            </a:pPr>
            <a:r>
              <a:rPr lang="ru-RU" sz="1900" dirty="0"/>
              <a:t>незначительные</a:t>
            </a:r>
          </a:p>
          <a:p>
            <a:pPr>
              <a:lnSpc>
                <a:spcPct val="80000"/>
              </a:lnSpc>
            </a:pPr>
            <a:r>
              <a:rPr lang="ru-RU" sz="1900" dirty="0"/>
              <a:t>умеренные</a:t>
            </a:r>
          </a:p>
          <a:p>
            <a:pPr>
              <a:lnSpc>
                <a:spcPct val="80000"/>
              </a:lnSpc>
            </a:pPr>
            <a:r>
              <a:rPr lang="ru-RU" sz="1900" dirty="0"/>
              <a:t>массивные</a:t>
            </a:r>
          </a:p>
          <a:p>
            <a:pPr>
              <a:lnSpc>
                <a:spcPct val="80000"/>
              </a:lnSpc>
            </a:pPr>
            <a:r>
              <a:rPr lang="ru-RU" sz="1900" dirty="0"/>
              <a:t>профузные</a:t>
            </a:r>
          </a:p>
          <a:p>
            <a:pPr>
              <a:lnSpc>
                <a:spcPct val="80000"/>
              </a:lnSpc>
            </a:pPr>
            <a:endParaRPr lang="ru-RU" sz="1900" dirty="0"/>
          </a:p>
        </p:txBody>
      </p:sp>
      <p:sp>
        <p:nvSpPr>
          <p:cNvPr id="48132" name="Rectangle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000" b="1" dirty="0"/>
              <a:t>По времени возникновения: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Первичные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Ранние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Поздние вторичные</a:t>
            </a:r>
          </a:p>
          <a:p>
            <a:pPr>
              <a:lnSpc>
                <a:spcPct val="80000"/>
              </a:lnSpc>
            </a:pPr>
            <a:endParaRPr lang="ru-RU" sz="20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000" b="1" dirty="0">
                <a:solidFill>
                  <a:srgbClr val="C00000"/>
                </a:solidFill>
              </a:rPr>
              <a:t>По частоте проявления:</a:t>
            </a:r>
          </a:p>
          <a:p>
            <a:pPr>
              <a:lnSpc>
                <a:spcPct val="80000"/>
              </a:lnSpc>
            </a:pPr>
            <a:r>
              <a:rPr lang="ru-RU" sz="2000" dirty="0">
                <a:solidFill>
                  <a:srgbClr val="C00000"/>
                </a:solidFill>
              </a:rPr>
              <a:t>Спорадические</a:t>
            </a:r>
          </a:p>
          <a:p>
            <a:pPr>
              <a:lnSpc>
                <a:spcPct val="80000"/>
              </a:lnSpc>
            </a:pPr>
            <a:r>
              <a:rPr lang="ru-RU" sz="2000" dirty="0" err="1">
                <a:solidFill>
                  <a:srgbClr val="C00000"/>
                </a:solidFill>
              </a:rPr>
              <a:t>Рецидивирущие</a:t>
            </a:r>
            <a:endParaRPr lang="ru-RU" sz="2000" dirty="0">
              <a:solidFill>
                <a:srgbClr val="C00000"/>
              </a:solidFill>
            </a:endParaRPr>
          </a:p>
          <a:p>
            <a:pPr>
              <a:lnSpc>
                <a:spcPct val="80000"/>
              </a:lnSpc>
            </a:pPr>
            <a:endParaRPr lang="ru-RU" sz="20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000" b="1" dirty="0"/>
              <a:t>По клиническим проявлениям: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Явные (наружные)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Скрытые (</a:t>
            </a:r>
            <a:r>
              <a:rPr lang="ru-RU" sz="2000" dirty="0" err="1"/>
              <a:t>гематосинус</a:t>
            </a:r>
            <a:r>
              <a:rPr lang="ru-RU" sz="2000" dirty="0"/>
              <a:t>)</a:t>
            </a:r>
          </a:p>
          <a:p>
            <a:pPr>
              <a:lnSpc>
                <a:spcPct val="80000"/>
              </a:lnSpc>
            </a:pPr>
            <a:endParaRPr lang="ru-RU" sz="2000" dirty="0"/>
          </a:p>
          <a:p>
            <a:pPr>
              <a:lnSpc>
                <a:spcPct val="80000"/>
              </a:lnSpc>
            </a:pPr>
            <a:endParaRPr lang="ru-RU" sz="2000" dirty="0"/>
          </a:p>
          <a:p>
            <a:pPr>
              <a:lnSpc>
                <a:spcPct val="80000"/>
              </a:lnSpc>
            </a:pPr>
            <a:endParaRPr lang="ru-RU" sz="2000" dirty="0"/>
          </a:p>
          <a:p>
            <a:pPr>
              <a:lnSpc>
                <a:spcPct val="80000"/>
              </a:lnSpc>
            </a:pP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32803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57400" y="273050"/>
            <a:ext cx="8153400" cy="86995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Носовое кровотечение: причины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155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2135188" y="2420938"/>
            <a:ext cx="3886200" cy="3581400"/>
          </a:xfrm>
        </p:spPr>
        <p:txBody>
          <a:bodyPr>
            <a:normAutofit/>
          </a:bodyPr>
          <a:lstStyle/>
          <a:p>
            <a:r>
              <a:rPr lang="ru-RU" sz="1600" dirty="0"/>
              <a:t>артериальная гипертензия</a:t>
            </a:r>
          </a:p>
          <a:p>
            <a:r>
              <a:rPr lang="ru-RU" sz="1600" dirty="0"/>
              <a:t>застой крови при пороках сердца, эмфиземе легких, заболеваниях печени, селезенки и при беременности</a:t>
            </a:r>
          </a:p>
          <a:p>
            <a:endParaRPr lang="ru-RU" sz="1600" dirty="0" smtClean="0">
              <a:solidFill>
                <a:srgbClr val="C00000"/>
              </a:solidFill>
            </a:endParaRPr>
          </a:p>
          <a:p>
            <a:r>
              <a:rPr lang="ru-RU" sz="1600" dirty="0" smtClean="0">
                <a:solidFill>
                  <a:srgbClr val="C00000"/>
                </a:solidFill>
              </a:rPr>
              <a:t>применение </a:t>
            </a:r>
            <a:r>
              <a:rPr lang="ru-RU" sz="1600" dirty="0">
                <a:solidFill>
                  <a:srgbClr val="C00000"/>
                </a:solidFill>
              </a:rPr>
              <a:t>назальных спреев</a:t>
            </a:r>
          </a:p>
          <a:p>
            <a:r>
              <a:rPr lang="ru-RU" sz="1600" dirty="0"/>
              <a:t>побочные действия различных лекарств (аспирин)</a:t>
            </a:r>
          </a:p>
          <a:p>
            <a:r>
              <a:rPr lang="ru-RU" sz="1600" dirty="0"/>
              <a:t>физические факторы( пониженное атмосферное давление, перегрев, физическое напряжение)</a:t>
            </a:r>
          </a:p>
          <a:p>
            <a:endParaRPr lang="ru-RU" sz="2000" dirty="0"/>
          </a:p>
        </p:txBody>
      </p:sp>
      <p:sp>
        <p:nvSpPr>
          <p:cNvPr id="49156" name="Содержимое 6"/>
          <p:cNvSpPr>
            <a:spLocks noGrp="1"/>
          </p:cNvSpPr>
          <p:nvPr>
            <p:ph sz="quarter" idx="4294967295"/>
          </p:nvPr>
        </p:nvSpPr>
        <p:spPr>
          <a:xfrm>
            <a:off x="6324600" y="2438400"/>
            <a:ext cx="3886200" cy="3581400"/>
          </a:xfrm>
        </p:spPr>
        <p:txBody>
          <a:bodyPr/>
          <a:lstStyle/>
          <a:p>
            <a:r>
              <a:rPr lang="ru-RU" sz="1800" dirty="0">
                <a:solidFill>
                  <a:srgbClr val="C00000"/>
                </a:solidFill>
              </a:rPr>
              <a:t>травмы носа</a:t>
            </a:r>
          </a:p>
          <a:p>
            <a:r>
              <a:rPr lang="ru-RU" sz="1800" dirty="0"/>
              <a:t>острые и хронические риниты (особенно атрофические формы ринитов)</a:t>
            </a:r>
          </a:p>
          <a:p>
            <a:r>
              <a:rPr lang="ru-RU" sz="1800" dirty="0"/>
              <a:t>новообразования полости носа</a:t>
            </a:r>
          </a:p>
          <a:p>
            <a:r>
              <a:rPr lang="ru-RU" sz="1800" dirty="0">
                <a:solidFill>
                  <a:srgbClr val="C00000"/>
                </a:solidFill>
              </a:rPr>
              <a:t>юношеская </a:t>
            </a:r>
            <a:r>
              <a:rPr lang="ru-RU" sz="1800" dirty="0" err="1">
                <a:solidFill>
                  <a:srgbClr val="C00000"/>
                </a:solidFill>
              </a:rPr>
              <a:t>ангиофиброма</a:t>
            </a:r>
            <a:r>
              <a:rPr lang="ru-RU" sz="1800" dirty="0">
                <a:solidFill>
                  <a:srgbClr val="C00000"/>
                </a:solidFill>
              </a:rPr>
              <a:t> носоглотки</a:t>
            </a:r>
          </a:p>
          <a:p>
            <a:r>
              <a:rPr lang="ru-RU" sz="1800" dirty="0"/>
              <a:t>язвы полости носа (сифилитические, туберкулезные и др.)</a:t>
            </a:r>
          </a:p>
          <a:p>
            <a:r>
              <a:rPr lang="ru-RU" sz="1800" dirty="0"/>
              <a:t>хирургические вмешательства</a:t>
            </a:r>
          </a:p>
          <a:p>
            <a:endParaRPr lang="ru-RU" dirty="0" smtClean="0"/>
          </a:p>
        </p:txBody>
      </p:sp>
      <p:sp>
        <p:nvSpPr>
          <p:cNvPr id="49157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2133600" y="1752601"/>
            <a:ext cx="3886200" cy="639763"/>
          </a:xfrm>
          <a:solidFill>
            <a:schemeClr val="accent2"/>
          </a:solidFill>
        </p:spPr>
        <p:txBody>
          <a:bodyPr anchor="ctr"/>
          <a:lstStyle/>
          <a:p>
            <a:pPr marL="0" indent="0">
              <a:buNone/>
            </a:pPr>
            <a:r>
              <a:rPr lang="ru-RU" b="1">
                <a:solidFill>
                  <a:srgbClr val="FFFFFF"/>
                </a:solidFill>
              </a:rPr>
              <a:t>общие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4294967295"/>
          </p:nvPr>
        </p:nvSpPr>
        <p:spPr>
          <a:xfrm>
            <a:off x="6324600" y="1752601"/>
            <a:ext cx="3886200" cy="639763"/>
          </a:xfrm>
          <a:solidFill>
            <a:schemeClr val="accent4"/>
          </a:solidFill>
        </p:spPr>
        <p:txBody>
          <a:bodyPr rtlCol="0" anchor="ctr"/>
          <a:lstStyle/>
          <a:p>
            <a:pPr marL="0" indent="0">
              <a:buNone/>
              <a:defRPr/>
            </a:pPr>
            <a:r>
              <a:rPr lang="ru-RU" b="1" dirty="0">
                <a:solidFill>
                  <a:srgbClr val="FFFFFF"/>
                </a:solidFill>
              </a:rPr>
              <a:t>местные</a:t>
            </a:r>
          </a:p>
        </p:txBody>
      </p:sp>
    </p:spTree>
    <p:extLst>
      <p:ext uri="{BB962C8B-B14F-4D97-AF65-F5344CB8AC3E}">
        <p14:creationId xmlns:p14="http://schemas.microsoft.com/office/powerpoint/2010/main" val="74549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4578FF2-D7CE-6447-98E2-799B057A1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28"/>
            <a:ext cx="12192000" cy="6877864"/>
          </a:xfrm>
          <a:prstGeom prst="rect">
            <a:avLst/>
          </a:prstGeom>
        </p:spPr>
      </p:pic>
      <p:sp>
        <p:nvSpPr>
          <p:cNvPr id="8" name="Хорда 7">
            <a:extLst>
              <a:ext uri="{FF2B5EF4-FFF2-40B4-BE49-F238E27FC236}">
                <a16:creationId xmlns:a16="http://schemas.microsoft.com/office/drawing/2014/main" xmlns="" id="{F36279B6-231C-874C-85C7-7444B97B6701}"/>
              </a:ext>
            </a:extLst>
          </p:cNvPr>
          <p:cNvSpPr/>
          <p:nvPr/>
        </p:nvSpPr>
        <p:spPr>
          <a:xfrm>
            <a:off x="2744058" y="1611921"/>
            <a:ext cx="3769374" cy="3769374"/>
          </a:xfrm>
          <a:prstGeom prst="chord">
            <a:avLst>
              <a:gd name="adj1" fmla="val 5426175"/>
              <a:gd name="adj2" fmla="val 1617628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917" r="-19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D49734-F299-8344-B57A-AF7A9E6BBFE8}"/>
              </a:ext>
            </a:extLst>
          </p:cNvPr>
          <p:cNvSpPr txBox="1"/>
          <p:nvPr/>
        </p:nvSpPr>
        <p:spPr>
          <a:xfrm>
            <a:off x="5159896" y="1412776"/>
            <a:ext cx="6538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latin typeface="Montserrat" pitchFamily="2" charset="0"/>
              </a:rPr>
              <a:t>Почему мой ребенок не дышит носом ?</a:t>
            </a:r>
          </a:p>
          <a:p>
            <a:pPr marL="457200" indent="-457200">
              <a:buAutoNum type="arabicPeriod"/>
            </a:pPr>
            <a:endParaRPr lang="ru-RU" sz="2400" dirty="0">
              <a:latin typeface="Montserra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D49734-F299-8344-B57A-AF7A9E6BBFE8}"/>
              </a:ext>
            </a:extLst>
          </p:cNvPr>
          <p:cNvSpPr txBox="1"/>
          <p:nvPr/>
        </p:nvSpPr>
        <p:spPr>
          <a:xfrm>
            <a:off x="5194111" y="1891531"/>
            <a:ext cx="5585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" pitchFamily="2" charset="0"/>
              </a:rPr>
              <a:t>2. Почему мой ребенок не слышит ?</a:t>
            </a:r>
            <a:endParaRPr lang="ru-RU" sz="2400" dirty="0">
              <a:latin typeface="Montserra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D49734-F299-8344-B57A-AF7A9E6BBFE8}"/>
              </a:ext>
            </a:extLst>
          </p:cNvPr>
          <p:cNvSpPr txBox="1"/>
          <p:nvPr/>
        </p:nvSpPr>
        <p:spPr>
          <a:xfrm>
            <a:off x="5194111" y="2445638"/>
            <a:ext cx="5598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" pitchFamily="2" charset="0"/>
              </a:rPr>
              <a:t>3. Почему у моего ребенка носовые </a:t>
            </a:r>
          </a:p>
          <a:p>
            <a:r>
              <a:rPr lang="ru-RU" sz="2400" b="1" dirty="0" smtClean="0">
                <a:latin typeface="Montserrat" pitchFamily="2" charset="0"/>
              </a:rPr>
              <a:t>кровотечения ?</a:t>
            </a:r>
            <a:endParaRPr lang="ru-RU" sz="24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16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1826" y="188913"/>
            <a:ext cx="8766175" cy="990600"/>
          </a:xfrm>
        </p:spPr>
        <p:txBody>
          <a:bodyPr/>
          <a:lstStyle/>
          <a:p>
            <a:r>
              <a:rPr lang="ru-RU" sz="3800"/>
              <a:t>Носовое кровотечение: первая помощь</a:t>
            </a:r>
          </a:p>
        </p:txBody>
      </p:sp>
      <p:sp>
        <p:nvSpPr>
          <p:cNvPr id="55299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2135188" y="1412875"/>
            <a:ext cx="8153400" cy="4495800"/>
          </a:xfrm>
        </p:spPr>
        <p:txBody>
          <a:bodyPr/>
          <a:lstStyle/>
          <a:p>
            <a:r>
              <a:rPr lang="ru-RU" sz="1800" dirty="0"/>
              <a:t>придать сидячее положение или горизонтальное с </a:t>
            </a:r>
            <a:r>
              <a:rPr lang="ru-RU" sz="1800" dirty="0">
                <a:solidFill>
                  <a:srgbClr val="C00000"/>
                </a:solidFill>
              </a:rPr>
              <a:t>приподнятым головным концом </a:t>
            </a:r>
          </a:p>
          <a:p>
            <a:r>
              <a:rPr lang="ru-RU" sz="1800" dirty="0"/>
              <a:t>в кровоточащую половину носа ввести ватный или марлевый шарик, смоченный </a:t>
            </a:r>
            <a:r>
              <a:rPr lang="ru-RU" sz="1800" dirty="0">
                <a:solidFill>
                  <a:srgbClr val="C00000"/>
                </a:solidFill>
              </a:rPr>
              <a:t>сосудосуживающим раствором или 3% раствором перекиси водорода</a:t>
            </a:r>
          </a:p>
          <a:p>
            <a:r>
              <a:rPr lang="ru-RU" sz="1800" dirty="0">
                <a:solidFill>
                  <a:srgbClr val="C00000"/>
                </a:solidFill>
              </a:rPr>
              <a:t>прижать крыло носа пальцем снаружи к носовой перегородке</a:t>
            </a:r>
            <a:r>
              <a:rPr lang="ru-RU" sz="1800" dirty="0"/>
              <a:t> и удерживать его в течение 10-15 минут </a:t>
            </a:r>
          </a:p>
          <a:p>
            <a:r>
              <a:rPr lang="ru-RU" sz="1800" dirty="0" smtClean="0"/>
              <a:t>наложить </a:t>
            </a:r>
            <a:r>
              <a:rPr lang="ru-RU" sz="1800" dirty="0" smtClean="0">
                <a:solidFill>
                  <a:srgbClr val="C00000"/>
                </a:solidFill>
              </a:rPr>
              <a:t>"холод" на область переносицы</a:t>
            </a:r>
            <a:r>
              <a:rPr lang="ru-RU" sz="1800" dirty="0" smtClean="0"/>
              <a:t> (</a:t>
            </a:r>
            <a:r>
              <a:rPr lang="ru-RU" sz="1800" dirty="0"/>
              <a:t>мокрое полотенце, резиновый пузырь со льдом и др</a:t>
            </a:r>
            <a:r>
              <a:rPr lang="ru-RU" sz="1800" dirty="0" smtClean="0"/>
              <a:t>.)</a:t>
            </a:r>
            <a:endParaRPr lang="ru-RU" sz="1800" dirty="0">
              <a:latin typeface="Arial" panose="020B0604020202020204" pitchFamily="34" charset="0"/>
            </a:endParaRPr>
          </a:p>
          <a:p>
            <a:r>
              <a:rPr lang="ru-RU" sz="1800" dirty="0"/>
              <a:t>дыхательные упражнения (</a:t>
            </a:r>
            <a:r>
              <a:rPr lang="ru-RU" sz="1800" dirty="0">
                <a:solidFill>
                  <a:srgbClr val="C00000"/>
                </a:solidFill>
              </a:rPr>
              <a:t>глубокий вдох носом и выдох ртом</a:t>
            </a:r>
            <a:r>
              <a:rPr lang="ru-RU" sz="1800" dirty="0"/>
              <a:t>)</a:t>
            </a:r>
          </a:p>
          <a:p>
            <a:endParaRPr lang="ru-RU" sz="1800" dirty="0"/>
          </a:p>
        </p:txBody>
      </p:sp>
      <p:pic>
        <p:nvPicPr>
          <p:cNvPr id="55300" name="Picture 2" descr="C:\Documents and Settings\marina\Рабочий стол\носовое кровотечение\epistax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4581526"/>
            <a:ext cx="3840162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3" descr="C:\Documents and Settings\marina\Рабочий стол\носовое кровотечение\nos-lech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4724400"/>
            <a:ext cx="28670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5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81BEF4-8617-B6DE-3CB6-B5142EB8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5674" y="234138"/>
            <a:ext cx="6831106" cy="355894"/>
          </a:xfrm>
        </p:spPr>
        <p:txBody>
          <a:bodyPr>
            <a:normAutofit fontScale="90000"/>
          </a:bodyPr>
          <a:lstStyle/>
          <a:p>
            <a:r>
              <a:rPr lang="ru-RU" dirty="0"/>
              <a:t>Технология выполнения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DB0A1E-C534-D0C0-A793-AF875BE04735}"/>
              </a:ext>
            </a:extLst>
          </p:cNvPr>
          <p:cNvSpPr txBox="1"/>
          <p:nvPr/>
        </p:nvSpPr>
        <p:spPr>
          <a:xfrm>
            <a:off x="5238200" y="5722700"/>
            <a:ext cx="70363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Сеанс лазерной коагуляции  проходит 15 минут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Количество сеансов от 2-5, с интервалом между процедурами в 7 дней</a:t>
            </a:r>
          </a:p>
        </p:txBody>
      </p:sp>
      <p:pic>
        <p:nvPicPr>
          <p:cNvPr id="7" name="Объект 4" descr="Изображение выглядит как диаграмма&#10;&#10;Автоматически созданное описание">
            <a:extLst>
              <a:ext uri="{FF2B5EF4-FFF2-40B4-BE49-F238E27FC236}">
                <a16:creationId xmlns="" xmlns:a16="http://schemas.microsoft.com/office/drawing/2014/main" id="{103450F7-738E-F2C6-06EE-2A7BEF644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0" y="3948999"/>
            <a:ext cx="5040502" cy="278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1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КрасГМУ.Здоровь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83354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302930"/>
            <a:ext cx="4331171" cy="82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456" y="2641905"/>
            <a:ext cx="4483218" cy="3960440"/>
          </a:xfrm>
          <a:prstGeom prst="rect">
            <a:avLst/>
          </a:prstGeom>
        </p:spPr>
      </p:pic>
      <p:pic>
        <p:nvPicPr>
          <p:cNvPr id="1028" name="Picture 4" descr="https://lor-krsk.ru/uploads/s/p/u/i/puiwywtrcvkj/img/full_n9fSGtC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980728"/>
            <a:ext cx="2952328" cy="166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088" y="2645450"/>
            <a:ext cx="50292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4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9CA937D-E569-A94E-A978-26F214FDE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06" y="2956"/>
            <a:ext cx="12207005" cy="6899058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0A45E235-E477-EC46-BF4B-7EC46F4002EE}"/>
              </a:ext>
            </a:extLst>
          </p:cNvPr>
          <p:cNvSpPr/>
          <p:nvPr/>
        </p:nvSpPr>
        <p:spPr>
          <a:xfrm>
            <a:off x="288007" y="1201740"/>
            <a:ext cx="1835821" cy="183582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1507" r="-615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81F9A44-0CC7-1241-A6E9-9F9C2B4565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" r="110"/>
          <a:stretch/>
        </p:blipFill>
        <p:spPr>
          <a:xfrm>
            <a:off x="1165684" y="951665"/>
            <a:ext cx="1849168" cy="2219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EF0FFE-A187-9445-86BE-37588C8DC77E}"/>
              </a:ext>
            </a:extLst>
          </p:cNvPr>
          <p:cNvSpPr txBox="1"/>
          <p:nvPr/>
        </p:nvSpPr>
        <p:spPr>
          <a:xfrm>
            <a:off x="4295800" y="1103396"/>
            <a:ext cx="40324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Мы являемся структурным подразделением федерального государственного учреждения образования и науки. Одновременно специалисты клиники передают свой богатый опыт будущим поколениям врачей и ученых.</a:t>
            </a:r>
          </a:p>
          <a:p>
            <a:endParaRPr lang="ru-RU" sz="1300" dirty="0">
              <a:solidFill>
                <a:schemeClr val="accent3">
                  <a:lumMod val="75000"/>
                </a:schemeClr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CFC702-1C23-234C-BC35-FCCA339F1062}"/>
              </a:ext>
            </a:extLst>
          </p:cNvPr>
          <p:cNvSpPr txBox="1"/>
          <p:nvPr/>
        </p:nvSpPr>
        <p:spPr>
          <a:xfrm>
            <a:off x="335360" y="3933056"/>
            <a:ext cx="387830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В сложных случаях заболеваний осуществляется тесное взаимодействие профильных специалистов различных отделений клиники, проводятся консультации и разрабатывается комплексный план лечения пациента в соответствии с его индивидуальными и клиническими показателями.</a:t>
            </a:r>
          </a:p>
          <a:p>
            <a:endParaRPr lang="ru-RU" sz="1300" dirty="0">
              <a:solidFill>
                <a:schemeClr val="accent3">
                  <a:lumMod val="75000"/>
                </a:schemeClr>
              </a:solidFill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5FF30C-ED6E-9444-95C3-A58ED4AAF782}"/>
              </a:ext>
            </a:extLst>
          </p:cNvPr>
          <p:cNvSpPr txBox="1"/>
          <p:nvPr/>
        </p:nvSpPr>
        <p:spPr>
          <a:xfrm>
            <a:off x="4295800" y="811008"/>
            <a:ext cx="36976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Montserrat" pitchFamily="2" charset="0"/>
              </a:rPr>
              <a:t>Клиническая база кафедр </a:t>
            </a:r>
            <a:r>
              <a:rPr lang="ru-RU" sz="1300" b="1" dirty="0" err="1">
                <a:latin typeface="Montserrat" pitchFamily="2" charset="0"/>
              </a:rPr>
              <a:t>КрасГМУ</a:t>
            </a:r>
            <a:endParaRPr lang="ru-RU" sz="1300" b="1" dirty="0">
              <a:latin typeface="Montserra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8AEF86-6DDB-9E49-9437-0D8038D5B781}"/>
              </a:ext>
            </a:extLst>
          </p:cNvPr>
          <p:cNvSpPr txBox="1"/>
          <p:nvPr/>
        </p:nvSpPr>
        <p:spPr>
          <a:xfrm>
            <a:off x="335360" y="3457516"/>
            <a:ext cx="34961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Montserrat" pitchFamily="2" charset="0"/>
              </a:rPr>
              <a:t>Междисциплинарный подход и индивидуальное лечение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A59E92C-3D2F-B345-841A-7A2D6F5F6B29}"/>
              </a:ext>
            </a:extLst>
          </p:cNvPr>
          <p:cNvSpPr txBox="1"/>
          <p:nvPr/>
        </p:nvSpPr>
        <p:spPr>
          <a:xfrm>
            <a:off x="8328248" y="3733001"/>
            <a:ext cx="345638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Все отделения Университетской клиники принимают активное участие в фундаментальных научных исследованиях. Наши пациенты имеют доступ к новейшим достижениям медицины, передовым методам диагностики, ультрасовременному медицинскому оборудованию и апробированным эффективным способам терапии.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CBCE18-2CA8-FA4F-9603-FF7095DB5CE3}"/>
              </a:ext>
            </a:extLst>
          </p:cNvPr>
          <p:cNvSpPr txBox="1"/>
          <p:nvPr/>
        </p:nvSpPr>
        <p:spPr>
          <a:xfrm>
            <a:off x="4295800" y="3144450"/>
            <a:ext cx="37111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В клинике работают специалисты с мировым именем. 97% пациентов рекомендуют нас своим друзьям и знакомым.</a:t>
            </a:r>
          </a:p>
          <a:p>
            <a:endParaRPr lang="ru-RU" sz="1300" dirty="0">
              <a:solidFill>
                <a:schemeClr val="accent3">
                  <a:lumMod val="75000"/>
                </a:schemeClr>
              </a:solidFill>
              <a:latin typeface="Montserrat" pitchFamily="2" charset="0"/>
            </a:endParaRPr>
          </a:p>
          <a:p>
            <a:endParaRPr lang="ru-RU" sz="1300" dirty="0">
              <a:solidFill>
                <a:schemeClr val="accent3">
                  <a:lumMod val="75000"/>
                </a:schemeClr>
              </a:solidFill>
              <a:latin typeface="Montserra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8E2138-AEB9-A84B-B0CA-ED2DAA4B626D}"/>
              </a:ext>
            </a:extLst>
          </p:cNvPr>
          <p:cNvSpPr txBox="1"/>
          <p:nvPr/>
        </p:nvSpPr>
        <p:spPr>
          <a:xfrm>
            <a:off x="8328248" y="3471728"/>
            <a:ext cx="30561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Montserrat" pitchFamily="2" charset="0"/>
              </a:rPr>
              <a:t>Инновации и исследования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8D92337-A2AD-9546-99E5-622597440AEE}"/>
              </a:ext>
            </a:extLst>
          </p:cNvPr>
          <p:cNvSpPr txBox="1"/>
          <p:nvPr/>
        </p:nvSpPr>
        <p:spPr>
          <a:xfrm>
            <a:off x="4295801" y="2856230"/>
            <a:ext cx="31504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Montserrat" pitchFamily="2" charset="0"/>
              </a:rPr>
              <a:t>Безупречная репутация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E170D94-D0B3-9F4B-9C16-0A50EAD8408C}"/>
              </a:ext>
            </a:extLst>
          </p:cNvPr>
          <p:cNvSpPr txBox="1"/>
          <p:nvPr/>
        </p:nvSpPr>
        <p:spPr>
          <a:xfrm>
            <a:off x="4318894" y="4505469"/>
            <a:ext cx="387830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Университетская клиника занимается лечением пациентов со всей России, жителей ближнего и дальнего зарубежья. Высококвалифицированные врачи занимаются диагностикой, лечением и реабилитацией пациентов с распространенными и редко встречающимися заболеваниям.</a:t>
            </a:r>
          </a:p>
          <a:p>
            <a:endParaRPr lang="ru-RU" sz="1300" dirty="0">
              <a:solidFill>
                <a:schemeClr val="accent3">
                  <a:lumMod val="75000"/>
                </a:schemeClr>
              </a:solidFill>
              <a:latin typeface="Montserra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FB8B8F0-26C0-214F-A890-FFC3658086D5}"/>
              </a:ext>
            </a:extLst>
          </p:cNvPr>
          <p:cNvSpPr txBox="1"/>
          <p:nvPr/>
        </p:nvSpPr>
        <p:spPr>
          <a:xfrm>
            <a:off x="4318894" y="4249018"/>
            <a:ext cx="34164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Montserrat" pitchFamily="2" charset="0"/>
              </a:rPr>
              <a:t>Помощь всем категориям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312433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CD49734-F299-8344-B57A-AF7A9E6BBF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49341"/>
            <a:ext cx="607711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" pitchFamily="2" charset="0"/>
              </a:rPr>
              <a:t>Почему мой ребенок не дышит носом ?</a:t>
            </a:r>
          </a:p>
          <a:p>
            <a:pPr marL="457200" indent="-457200">
              <a:buAutoNum type="arabicPeriod"/>
            </a:pPr>
            <a:endParaRPr lang="ru-RU" sz="2400" dirty="0">
              <a:latin typeface="Montserrat" pitchFamily="2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228" r="32974"/>
          <a:stretch/>
        </p:blipFill>
        <p:spPr>
          <a:xfrm>
            <a:off x="1631504" y="1340767"/>
            <a:ext cx="2448272" cy="28854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5424" t="23701" r="37288"/>
          <a:stretch/>
        </p:blipFill>
        <p:spPr>
          <a:xfrm>
            <a:off x="5519936" y="1426165"/>
            <a:ext cx="1944216" cy="2336821"/>
          </a:xfrm>
          <a:prstGeom prst="rect">
            <a:avLst/>
          </a:prstGeom>
        </p:spPr>
      </p:pic>
      <p:pic>
        <p:nvPicPr>
          <p:cNvPr id="2052" name="Picture 4" descr="Аденоиды у детей, аденотомия | ЛОР клиника на Фучика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5087888" y="4256091"/>
            <a:ext cx="2664296" cy="303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heaclub.ru/tim/5eb1e375b1f8bc2878f6b9ad38dcc502/stroenie-nos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1" t="15135" b="18978"/>
          <a:stretch/>
        </p:blipFill>
        <p:spPr bwMode="auto">
          <a:xfrm>
            <a:off x="1703512" y="4256091"/>
            <a:ext cx="2961092" cy="255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72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Laboratory\Pictures\What-About-a-Deviated-Septum.jpg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847528" y="437082"/>
            <a:ext cx="1952922" cy="1800199"/>
          </a:xfrm>
          <a:prstGeom prst="ellipse">
            <a:avLst/>
          </a:prstGeom>
          <a:noFill/>
          <a:extLst/>
        </p:spPr>
      </p:pic>
      <p:pic>
        <p:nvPicPr>
          <p:cNvPr id="15" name="Picture 7" descr="http://fithacker.ru/wp-content/uploads/2015/11/nose.jpg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630418" y="2420888"/>
            <a:ext cx="2521367" cy="1939290"/>
          </a:xfrm>
          <a:prstGeom prst="ellipse">
            <a:avLst/>
          </a:prstGeom>
          <a:noFill/>
          <a:extLst/>
        </p:spPr>
      </p:pic>
      <p:pic>
        <p:nvPicPr>
          <p:cNvPr id="16" name="Picture 4" descr="http://norma33.ru/wp-content/uploads/2014/02/61.jpg"/>
          <p:cNvPicPr/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602042" y="4525947"/>
            <a:ext cx="2518410" cy="1825625"/>
          </a:xfrm>
          <a:prstGeom prst="ellipse">
            <a:avLst/>
          </a:prstGeom>
          <a:noFill/>
          <a:extLst/>
        </p:spPr>
      </p:pic>
      <p:pic>
        <p:nvPicPr>
          <p:cNvPr id="18" name="Рисунок 17" descr="C:\Users\Laboratory\Pictures\67_G.jpg"/>
          <p:cNvPicPr/>
          <p:nvPr/>
        </p:nvPicPr>
        <p:blipFill rotWithShape="1">
          <a:blip r:embed="rId5" cstate="print">
            <a:extLst/>
          </a:blip>
          <a:srcRect l="6506" t="6528" r="8434" b="7146"/>
          <a:stretch/>
        </p:blipFill>
        <p:spPr bwMode="auto">
          <a:xfrm>
            <a:off x="8531723" y="2381902"/>
            <a:ext cx="2177952" cy="2144045"/>
          </a:xfrm>
          <a:prstGeom prst="ellipse">
            <a:avLst/>
          </a:prstGeom>
          <a:noFill/>
          <a:ln>
            <a:noFill/>
          </a:ln>
          <a:extLst/>
        </p:spPr>
      </p:pic>
      <p:pic>
        <p:nvPicPr>
          <p:cNvPr id="19" name="Picture 2" descr="C:\Users\Laboratory\Pictures\organ-nyuhu-lyudini-funkcyi-organu-nyuhu_553.jpeg"/>
          <p:cNvPicPr/>
          <p:nvPr/>
        </p:nvPicPr>
        <p:blipFill rotWithShape="1">
          <a:blip r:embed="rId6" cstate="print">
            <a:extLst/>
          </a:blip>
          <a:srcRect l="8785" t="3056" r="1365" b="23581"/>
          <a:stretch/>
        </p:blipFill>
        <p:spPr bwMode="auto">
          <a:xfrm>
            <a:off x="3907449" y="1438405"/>
            <a:ext cx="4464496" cy="360286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20" name="Рисунок 19" descr="C:\Users\Laboratory\Pictures\1441785227_304_304_2.jpg"/>
          <p:cNvPicPr/>
          <p:nvPr/>
        </p:nvPicPr>
        <p:blipFill rotWithShape="1">
          <a:blip r:embed="rId7" cstate="print">
            <a:extLst/>
          </a:blip>
          <a:srcRect l="2960" t="2382" b="6545"/>
          <a:stretch/>
        </p:blipFill>
        <p:spPr bwMode="auto">
          <a:xfrm>
            <a:off x="8391744" y="64345"/>
            <a:ext cx="2241489" cy="2209026"/>
          </a:xfrm>
          <a:prstGeom prst="ellipse">
            <a:avLst/>
          </a:prstGeom>
          <a:noFill/>
          <a:ln>
            <a:noFill/>
          </a:ln>
          <a:extLst/>
        </p:spPr>
      </p:pic>
      <p:pic>
        <p:nvPicPr>
          <p:cNvPr id="21" name="Рисунок 20" descr="C:\Users\Laboratory\Pictures\jpg.txt"/>
          <p:cNvPicPr/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8515985" y="4725144"/>
            <a:ext cx="2209428" cy="1928564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xmlns="" id="{FCD49734-F299-8344-B57A-AF7A9E6BBF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7892" y="790293"/>
            <a:ext cx="3698448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tserrat" pitchFamily="2" charset="0"/>
              </a:rPr>
              <a:t>Почему не дышит нос ?</a:t>
            </a:r>
          </a:p>
          <a:p>
            <a:pPr marL="457200" indent="-457200">
              <a:buAutoNum type="arabicPeriod"/>
            </a:pPr>
            <a:endParaRPr lang="ru-RU" sz="24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72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Аденоиды</a:t>
            </a:r>
            <a:endParaRPr lang="ru-RU" dirty="0"/>
          </a:p>
        </p:txBody>
      </p:sp>
      <p:pic>
        <p:nvPicPr>
          <p:cNvPr id="4" name="Picture 2" descr="Аденоиды лечение в Кемерово: цена — лор лечение аденоидов без операции у  врача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7" r="53541"/>
          <a:stretch/>
        </p:blipFill>
        <p:spPr bwMode="auto">
          <a:xfrm>
            <a:off x="7603167" y="1628800"/>
            <a:ext cx="3776188" cy="3139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8200" y="184482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Гипертрофия аденоидов </a:t>
            </a:r>
            <a:r>
              <a:rPr lang="ru-RU" dirty="0" smtClean="0"/>
              <a:t>(аденоидные </a:t>
            </a:r>
            <a:r>
              <a:rPr lang="ru-RU" dirty="0"/>
              <a:t>вегетации, гипертрофия глоточной миндалины, гиперплазия глоточной миндалины) – это увеличение размера глоточной миндалины, сопровождающееся стойким затруднением носового дыхания и/или другими осложнениями (различными формами </a:t>
            </a:r>
            <a:r>
              <a:rPr lang="ru-RU" dirty="0" err="1"/>
              <a:t>обструктивных</a:t>
            </a:r>
            <a:r>
              <a:rPr lang="ru-RU" dirty="0"/>
              <a:t> нарушений сна, экссудативный средний отит, деформация лицевого скелета и др.)</a:t>
            </a:r>
          </a:p>
        </p:txBody>
      </p:sp>
    </p:spTree>
    <p:extLst>
      <p:ext uri="{BB962C8B-B14F-4D97-AF65-F5344CB8AC3E}">
        <p14:creationId xmlns:p14="http://schemas.microsoft.com/office/powerpoint/2010/main" val="136753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85056" y="1141353"/>
            <a:ext cx="10058400" cy="4022725"/>
          </a:xfrm>
        </p:spPr>
        <p:txBody>
          <a:bodyPr>
            <a:normAutofit/>
          </a:bodyPr>
          <a:lstStyle/>
          <a:p>
            <a:r>
              <a:rPr lang="ru-RU" sz="2000" dirty="0"/>
              <a:t>3 степени гипертрофии аденоидов в зависимости от степени обструкции просвета хоаны тканью носоглоточной миндалины: </a:t>
            </a:r>
            <a:endParaRPr lang="en-US" sz="2000" dirty="0" smtClean="0"/>
          </a:p>
          <a:p>
            <a:r>
              <a:rPr lang="ru-RU" sz="2000" dirty="0" smtClean="0"/>
              <a:t>I </a:t>
            </a:r>
            <a:r>
              <a:rPr lang="ru-RU" sz="2000" dirty="0"/>
              <a:t>степень –ткань глоточной миндалины прикрывает не более 1/3 верхней части </a:t>
            </a:r>
            <a:r>
              <a:rPr lang="ru-RU" sz="2000" dirty="0" smtClean="0"/>
              <a:t>сошника</a:t>
            </a:r>
            <a:endParaRPr lang="en-US" sz="20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II степень – ткань глоточной миндалины прикрывает от 1/3 до 2/3 </a:t>
            </a:r>
            <a:r>
              <a:rPr lang="ru-RU" sz="2000" dirty="0" smtClean="0"/>
              <a:t>сошника</a:t>
            </a:r>
            <a:endParaRPr lang="en-US" sz="2000" dirty="0" smtClean="0"/>
          </a:p>
          <a:p>
            <a:r>
              <a:rPr lang="ru-RU" sz="2000" dirty="0" smtClean="0"/>
              <a:t>III </a:t>
            </a:r>
            <a:r>
              <a:rPr lang="ru-RU" sz="2000" dirty="0"/>
              <a:t>степень – ткань глоточной миндалины прикрывает более 2/3 сошника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5056" y="133291"/>
            <a:ext cx="12006944" cy="100806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Классификация гипертрофии аденоидов </a:t>
            </a:r>
            <a:br>
              <a:rPr lang="ru-RU" sz="4000" dirty="0" smtClean="0"/>
            </a:br>
            <a:r>
              <a:rPr lang="en-US" sz="4000" dirty="0" smtClean="0"/>
              <a:t> </a:t>
            </a:r>
            <a:r>
              <a:rPr lang="ru-RU" sz="4000" dirty="0"/>
              <a:t>А.Г. </a:t>
            </a:r>
            <a:r>
              <a:rPr lang="ru-RU" sz="4000" dirty="0" smtClean="0"/>
              <a:t>Лихачёва</a:t>
            </a:r>
            <a:endParaRPr lang="ru-RU" sz="4000" dirty="0"/>
          </a:p>
        </p:txBody>
      </p:sp>
      <p:pic>
        <p:nvPicPr>
          <p:cNvPr id="8194" name="Picture 2" descr="Степени аденоидо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3" t="30393" r="803" b="954"/>
          <a:stretch/>
        </p:blipFill>
        <p:spPr bwMode="auto">
          <a:xfrm>
            <a:off x="1767131" y="3634131"/>
            <a:ext cx="7945696" cy="305989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20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Причина увеличения аденоидов</a:t>
            </a:r>
            <a:endParaRPr lang="ru-RU" dirty="0"/>
          </a:p>
        </p:txBody>
      </p:sp>
      <p:pic>
        <p:nvPicPr>
          <p:cNvPr id="4" name="Picture 2" descr="Чем опасны аденоиды у ребёнка и надо ли их удалять - Лайфхакер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2060848"/>
            <a:ext cx="6000750" cy="30003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134300"/>
              </p:ext>
            </p:extLst>
          </p:nvPr>
        </p:nvGraphicFramePr>
        <p:xfrm>
          <a:off x="-2256928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7647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Симптомы и жалобы пациентов с </a:t>
            </a:r>
            <a:r>
              <a:rPr lang="ru-RU" dirty="0" smtClean="0"/>
              <a:t>гипертрофией глоточной миндалины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2347817"/>
              </p:ext>
            </p:extLst>
          </p:nvPr>
        </p:nvGraphicFramePr>
        <p:xfrm>
          <a:off x="435430" y="1643742"/>
          <a:ext cx="11565226" cy="5025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Детская оториноларингология. Учебник — Учебная литература — купить по  выгодной цене на Яндекс Маркет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521" y="286603"/>
            <a:ext cx="1836317" cy="25920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21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 УК" id="{A4D2C166-B9BE-8B4E-A87D-4092E5FFCD93}" vid="{F59CDD55-61C7-E046-9B2D-FB797EAD1F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5715</TotalTime>
  <Words>1361</Words>
  <Application>Microsoft Office PowerPoint</Application>
  <PresentationFormat>Произвольный</PresentationFormat>
  <Paragraphs>222</Paragraphs>
  <Slides>33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3 важных вопроса про здоровье:</vt:lpstr>
      <vt:lpstr>Презентация PowerPoint</vt:lpstr>
      <vt:lpstr>Почему мой ребенок не дышит носом ? </vt:lpstr>
      <vt:lpstr>Почему не дышит нос ? </vt:lpstr>
      <vt:lpstr>Аденоиды</vt:lpstr>
      <vt:lpstr>Классификация гипертрофии аденоидов   А.Г. Лихачёва</vt:lpstr>
      <vt:lpstr>Причина увеличения аденоидов</vt:lpstr>
      <vt:lpstr>Симптомы и жалобы пациентов с гипертрофией глоточной миндалины</vt:lpstr>
      <vt:lpstr>Симптомы и жалобы пациентов с гипертрофией небных миндалины</vt:lpstr>
      <vt:lpstr>Диагностика</vt:lpstr>
      <vt:lpstr>Презентация PowerPoint</vt:lpstr>
      <vt:lpstr>Как лечить?</vt:lpstr>
      <vt:lpstr>Промывание полости носа и носоглотки</vt:lpstr>
      <vt:lpstr>Промывание полости носа  </vt:lpstr>
      <vt:lpstr>Хирургическое лечение</vt:lpstr>
      <vt:lpstr>Презентация PowerPoint</vt:lpstr>
      <vt:lpstr>Презентация PowerPoint</vt:lpstr>
      <vt:lpstr>Причины снижения/потери слуха</vt:lpstr>
      <vt:lpstr>Презентация PowerPoint</vt:lpstr>
      <vt:lpstr>Презентация PowerPoint</vt:lpstr>
      <vt:lpstr>Презентация PowerPoint</vt:lpstr>
      <vt:lpstr>Презентация PowerPoint</vt:lpstr>
      <vt:lpstr>Барабанная перепонка в норме</vt:lpstr>
      <vt:lpstr>Как лечить?</vt:lpstr>
      <vt:lpstr>Презентация PowerPoint</vt:lpstr>
      <vt:lpstr>Анатомические источники кровотечений</vt:lpstr>
      <vt:lpstr>Носовое кровотечение: классификация</vt:lpstr>
      <vt:lpstr>Носовое кровотечение: причины</vt:lpstr>
      <vt:lpstr>Носовое кровотечение: первая помощь</vt:lpstr>
      <vt:lpstr>Технология выполнения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Светлана А. Овчинникова</cp:lastModifiedBy>
  <cp:revision>141</cp:revision>
  <cp:lastPrinted>2023-06-06T04:50:07Z</cp:lastPrinted>
  <dcterms:created xsi:type="dcterms:W3CDTF">2022-03-30T07:40:47Z</dcterms:created>
  <dcterms:modified xsi:type="dcterms:W3CDTF">2023-06-20T09:12:09Z</dcterms:modified>
</cp:coreProperties>
</file>