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268" r:id="rId16"/>
    <p:sldId id="276" r:id="rId17"/>
    <p:sldId id="277" r:id="rId18"/>
    <p:sldId id="279" r:id="rId19"/>
    <p:sldId id="280" r:id="rId20"/>
    <p:sldId id="281" r:id="rId21"/>
    <p:sldId id="284" r:id="rId22"/>
    <p:sldId id="285" r:id="rId23"/>
    <p:sldId id="282" r:id="rId24"/>
    <p:sldId id="286" r:id="rId25"/>
    <p:sldId id="287" r:id="rId26"/>
    <p:sldId id="288" r:id="rId27"/>
    <p:sldId id="289" r:id="rId28"/>
    <p:sldId id="290" r:id="rId29"/>
    <p:sldId id="292" r:id="rId30"/>
    <p:sldId id="29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4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91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0F33112-2ABD-4D7E-92E7-3D1A8A5B6371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4DDAF1C-0C7A-4FF1-9174-9BF29D0ECAC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xmlns="" val="3653437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33112-2ABD-4D7E-92E7-3D1A8A5B6371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AF1C-0C7A-4FF1-9174-9BF29D0EC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270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33112-2ABD-4D7E-92E7-3D1A8A5B6371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AF1C-0C7A-4FF1-9174-9BF29D0EC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971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33112-2ABD-4D7E-92E7-3D1A8A5B6371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AF1C-0C7A-4FF1-9174-9BF29D0EC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571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F33112-2ABD-4D7E-92E7-3D1A8A5B6371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DDAF1C-0C7A-4FF1-9174-9BF29D0ECA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xmlns="" val="2742994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33112-2ABD-4D7E-92E7-3D1A8A5B6371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AF1C-0C7A-4FF1-9174-9BF29D0EC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1547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33112-2ABD-4D7E-92E7-3D1A8A5B6371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AF1C-0C7A-4FF1-9174-9BF29D0EC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7813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33112-2ABD-4D7E-92E7-3D1A8A5B6371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AF1C-0C7A-4FF1-9174-9BF29D0EC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870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33112-2ABD-4D7E-92E7-3D1A8A5B6371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AF1C-0C7A-4FF1-9174-9BF29D0EC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915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F33112-2ABD-4D7E-92E7-3D1A8A5B6371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DDAF1C-0C7A-4FF1-9174-9BF29D0ECA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70759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F33112-2ABD-4D7E-92E7-3D1A8A5B6371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DDAF1C-0C7A-4FF1-9174-9BF29D0ECA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94940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0F33112-2ABD-4D7E-92E7-3D1A8A5B6371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B4DDAF1C-0C7A-4FF1-9174-9BF29D0ECA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06888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medlib.ru/ru/doc/ISBN9785970434123-0033.html?SSr=2501343bee210c9b131757crudomanirina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medlib.ru/ru/doc/ISBN9785970434123-0033.html?SSr=2501343bee210c9b131757crudomanirin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medlib.ru/ru/doc/ISBN9785970434123-0033.html?SSr=2501343bee210c9b131757crudomanirina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medlib.ru/ru/doc/ISBN9785970434123-0033.html?SSr=2501343bee210c9b131757crudomanirin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medlib.ru/ru/doc/ISBN9785970434123-0033.html?SSr=2501343bee210c9b131757crudomanirina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medlib.ru/ru/doc/ISBN9785970434123-0033.html?SSr=2501343bee210c9b131757crudomanirina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medlib.ru/ru/doc/ISBN9785970434123-0033.html?SSr=2501343bee210c9b131757crudomanirina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medlib.ru/ru/doc/ISBN9785970434123-0033.html?SSr=2501343bee210c9b131757crudomanirina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medlib.ru/ru/doc/ISBN9785970434123-0033.html?SSr=2501343bee210c9b131757crudomanirin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grls.rosminzdrav.ru/Grls_View_v2.aspx?routingGuid=dcfa7da3-8840-4c4e-ab61-e483bdd424a6&amp;t=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grls.rosminzdrav.ru/Grls_View_v2.aspx?routingGuid=dcfa7da3-8840-4c4e-ab61-e483bdd424a6&amp;t=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grls.rosminzdrav.ru/Grls_View_v2.aspx?routingGuid=dcfa7da3-8840-4c4e-ab61-e483bdd424a6&amp;t=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medlib.ru/ru/doc/ISBN9785970434123-0033.html?SSr=2501343bee210c9b131757crudomanirina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grls.rosminzdrav.ru/Grls_View_v2.aspx?routingGuid=f7ef0582-0fa8-44fc-82f0-dc27ef31064d&amp;t=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grls.rosminzdrav.ru/Grls_View_v2.aspx?routingGuid=f7ef0582-0fa8-44fc-82f0-dc27ef31064d&amp;t=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medlib.ru/ru/doc/ISBN9785970434123-0033.html?SSr=2501343bee210c9b131757crudomanirina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grls.rosminzdrav.ru/Grls_View_v2.aspx?routingGuid=3624c384-c1a5-420c-8ed6-083eebc78d9a&amp;t=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grls.rosminzdrav.ru/Grls_View_v2.aspx?routingGuid=3624c384-c1a5-420c-8ed6-083eebc78d9a&amp;t=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grls.rosminzdrav.ru/Grls_View_v2.aspx?routingGuid=3624c384-c1a5-420c-8ed6-083eebc78d9a&amp;t=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medlib.ru/ru/doc/ISBN9785970434123-0033.html?SSr=2501343bee210c9b131757crudomanirina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medlib.ru/ru/doc/ISBN9785970434123-0033.html?SSr=2501343bee210c9b131757crudomanirina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medlib.ru/ru/doc/ISBN9785970434123-0033.html?SSr=2501343bee210c9b131757crudomanirina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medlib.ru/ru/doc/ISBN9785970434123-0033.html?SSr=2501343bee210c9b131757crudomanirina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medlib.ru/ru/doc/ISBN9785970434123-0033.html?SSr=2501343bee210c9b131757crudomanirin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medlib.ru/ru/doc/ISBN9785970434123-0033.html?SSr=2501343bee210c9b131757crudomanirina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5B3EFB-64E9-4579-A146-7C3BBFB72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385" y="909962"/>
            <a:ext cx="8361229" cy="3266982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1300" b="0" dirty="0">
                <a:effectLst/>
                <a:ea typeface="Times New Roman" panose="02020603050405020304" pitchFamily="18" charset="0"/>
              </a:rPr>
              <a:t>Государственное бюджетное образовательное учреждение высшего профессионального образования «Красноярский государственный медицинский университет имени профессора В.Ф. Войно-Ясенецкого» Министерства здравоохранения  Российской Федерации</a:t>
            </a:r>
            <a:r>
              <a:rPr lang="ru-RU" sz="1300" b="1" dirty="0">
                <a:effectLst/>
                <a:ea typeface="Times New Roman" panose="02020603050405020304" pitchFamily="18" charset="0"/>
              </a:rPr>
              <a:t/>
            </a:r>
            <a:br>
              <a:rPr lang="ru-RU" sz="1300" b="1" dirty="0">
                <a:effectLst/>
                <a:ea typeface="Times New Roman" panose="02020603050405020304" pitchFamily="18" charset="0"/>
              </a:rPr>
            </a:br>
            <a:r>
              <a:rPr lang="ru-RU" sz="1300" b="0" dirty="0">
                <a:effectLst/>
                <a:ea typeface="Times New Roman" panose="02020603050405020304" pitchFamily="18" charset="0"/>
              </a:rPr>
              <a:t>ГБОУ ВПО </a:t>
            </a:r>
            <a:r>
              <a:rPr lang="ru-RU" sz="1300" b="0" dirty="0" err="1">
                <a:effectLst/>
                <a:ea typeface="Times New Roman" panose="02020603050405020304" pitchFamily="18" charset="0"/>
              </a:rPr>
              <a:t>КрасГМУ</a:t>
            </a:r>
            <a:r>
              <a:rPr lang="ru-RU" sz="1300" b="0" dirty="0">
                <a:effectLst/>
                <a:ea typeface="Times New Roman" panose="02020603050405020304" pitchFamily="18" charset="0"/>
              </a:rPr>
              <a:t> им. проф. В.Ф. Войно-Ясенецкого Минздрава России</a:t>
            </a:r>
            <a:r>
              <a:rPr lang="ru-RU" sz="1300" b="1" dirty="0">
                <a:effectLst/>
                <a:ea typeface="Times New Roman" panose="02020603050405020304" pitchFamily="18" charset="0"/>
              </a:rPr>
              <a:t/>
            </a:r>
            <a:br>
              <a:rPr lang="ru-RU" sz="1300" b="1" dirty="0">
                <a:effectLst/>
                <a:ea typeface="Times New Roman" panose="02020603050405020304" pitchFamily="18" charset="0"/>
              </a:rPr>
            </a:br>
            <a:r>
              <a:rPr lang="ru-RU" sz="1300" b="1" dirty="0">
                <a:effectLst/>
                <a:ea typeface="Times New Roman" panose="02020603050405020304" pitchFamily="18" charset="0"/>
              </a:rPr>
              <a:t> </a:t>
            </a:r>
            <a:br>
              <a:rPr lang="ru-RU" sz="1300" b="1" dirty="0">
                <a:effectLst/>
                <a:ea typeface="Times New Roman" panose="02020603050405020304" pitchFamily="18" charset="0"/>
              </a:rPr>
            </a:br>
            <a:r>
              <a:rPr lang="ru-RU" sz="1300" b="1" dirty="0">
                <a:effectLst/>
                <a:ea typeface="Times New Roman" panose="02020603050405020304" pitchFamily="18" charset="0"/>
              </a:rPr>
              <a:t>  </a:t>
            </a:r>
            <a:br>
              <a:rPr lang="ru-RU" sz="1300" b="1" dirty="0">
                <a:effectLst/>
                <a:ea typeface="Times New Roman" panose="02020603050405020304" pitchFamily="18" charset="0"/>
              </a:rPr>
            </a:br>
            <a:r>
              <a:rPr lang="ru-RU" sz="1300" b="0" i="0" u="none" strike="noStrike" dirty="0">
                <a:solidFill>
                  <a:srgbClr val="363636"/>
                </a:solidFill>
                <a:effectLst/>
              </a:rPr>
              <a:t>Кафедра фармакологии и фармацевтического консультирования с курсом ПО</a:t>
            </a:r>
            <a:r>
              <a:rPr lang="ru-RU" sz="1400" b="0" i="0" u="none" strike="noStrike" dirty="0">
                <a:solidFill>
                  <a:srgbClr val="363636"/>
                </a:solidFill>
                <a:effectLst/>
              </a:rPr>
              <a:t/>
            </a:r>
            <a:br>
              <a:rPr lang="ru-RU" sz="1400" b="0" i="0" u="none" strike="noStrike" dirty="0">
                <a:solidFill>
                  <a:srgbClr val="363636"/>
                </a:solidFill>
                <a:effectLst/>
              </a:rPr>
            </a:br>
            <a:r>
              <a:rPr lang="ru-RU" sz="1400" b="0" i="0" u="none" strike="noStrike" dirty="0">
                <a:solidFill>
                  <a:srgbClr val="363636"/>
                </a:solidFill>
                <a:effectLst/>
              </a:rPr>
              <a:t/>
            </a:r>
            <a:br>
              <a:rPr lang="ru-RU" sz="1400" b="0" i="0" u="none" strike="noStrike" dirty="0">
                <a:solidFill>
                  <a:srgbClr val="363636"/>
                </a:solidFill>
                <a:effectLst/>
              </a:rPr>
            </a:br>
            <a:r>
              <a:rPr lang="ru-RU" sz="1400" b="0" i="0" u="none" strike="noStrike" dirty="0">
                <a:solidFill>
                  <a:srgbClr val="363636"/>
                </a:solidFill>
                <a:effectLst/>
              </a:rPr>
              <a:t/>
            </a:r>
            <a:br>
              <a:rPr lang="ru-RU" sz="1400" b="0" i="0" u="none" strike="noStrike" dirty="0">
                <a:solidFill>
                  <a:srgbClr val="363636"/>
                </a:solidFill>
                <a:effectLst/>
              </a:rPr>
            </a:br>
            <a:r>
              <a:rPr lang="ru-RU" sz="1400" b="0" i="0" u="none" strike="noStrike" dirty="0">
                <a:solidFill>
                  <a:srgbClr val="363636"/>
                </a:solidFill>
                <a:effectLst/>
              </a:rPr>
              <a:t/>
            </a:r>
            <a:br>
              <a:rPr lang="ru-RU" sz="1400" b="0" i="0" u="none" strike="noStrike" dirty="0">
                <a:solidFill>
                  <a:srgbClr val="363636"/>
                </a:solidFill>
                <a:effectLst/>
              </a:rPr>
            </a:br>
            <a:r>
              <a:rPr lang="ru-RU" sz="2800" b="0" i="0" u="none" strike="noStrike" dirty="0">
                <a:solidFill>
                  <a:srgbClr val="363636"/>
                </a:solidFill>
                <a:effectLst/>
              </a:rPr>
              <a:t>Тема: противовирусные средства. Лечение гриппа.</a:t>
            </a:r>
            <a:r>
              <a:rPr lang="ru-RU" sz="1400" dirty="0">
                <a:effectLst/>
                <a:ea typeface="Times New Roman" panose="02020603050405020304" pitchFamily="18" charset="0"/>
              </a:rPr>
              <a:t/>
            </a:r>
            <a:br>
              <a:rPr lang="ru-RU" sz="1400" dirty="0">
                <a:effectLst/>
                <a:ea typeface="Times New Roman" panose="02020603050405020304" pitchFamily="18" charset="0"/>
              </a:rPr>
            </a:br>
            <a:endParaRPr lang="ru-RU" sz="1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BE935B3-91A9-465A-BA20-1B9D4CAC8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7013" y="4577716"/>
            <a:ext cx="3694261" cy="1086237"/>
          </a:xfrm>
        </p:spPr>
        <p:txBody>
          <a:bodyPr>
            <a:normAutofit/>
          </a:bodyPr>
          <a:lstStyle/>
          <a:p>
            <a:r>
              <a:rPr lang="ru-RU" sz="1400" dirty="0"/>
              <a:t>Выполнила: студентка 306 </a:t>
            </a:r>
            <a:r>
              <a:rPr lang="ru-RU" sz="1400" dirty="0" err="1"/>
              <a:t>леч</a:t>
            </a:r>
            <a:endParaRPr lang="ru-RU" sz="1400" dirty="0"/>
          </a:p>
          <a:p>
            <a:r>
              <a:rPr lang="ru-RU" sz="1400" dirty="0" err="1"/>
              <a:t>Рудоман</a:t>
            </a:r>
            <a:r>
              <a:rPr lang="ru-RU" sz="1400" dirty="0"/>
              <a:t> Ирина Семеновна</a:t>
            </a:r>
          </a:p>
          <a:p>
            <a:r>
              <a:rPr lang="ru-RU" sz="1400" dirty="0"/>
              <a:t>Преподаватель: КМН, доцент</a:t>
            </a:r>
          </a:p>
          <a:p>
            <a:r>
              <a:rPr lang="ru-RU" sz="1400" dirty="0"/>
              <a:t>Окладникова Евгения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xmlns="" val="1692423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338BC8-B427-4C12-9B4F-0AD56886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9D1F6DB-5BFC-454A-9B1F-5C7E9AC21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3886201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2400" u="none" strike="noStrike" dirty="0">
                <a:solidFill>
                  <a:schemeClr val="tx1"/>
                </a:solidFill>
                <a:effectLst/>
              </a:rPr>
              <a:t>Синтетические:</a:t>
            </a:r>
          </a:p>
          <a:p>
            <a:pPr algn="l"/>
            <a:r>
              <a:rPr lang="ru-RU" sz="2400" u="none" strike="noStrike" dirty="0">
                <a:solidFill>
                  <a:schemeClr val="tx1"/>
                </a:solidFill>
                <a:effectLst/>
              </a:rPr>
              <a:t>Аналоги нуклеозидов - </a:t>
            </a:r>
            <a:r>
              <a:rPr lang="ru-RU" sz="2400" dirty="0" err="1">
                <a:solidFill>
                  <a:schemeClr val="tx1"/>
                </a:solidFill>
              </a:rPr>
              <a:t>зидовудин</a:t>
            </a:r>
            <a:r>
              <a:rPr lang="ru-RU" sz="2400" u="none" strike="noStrike" dirty="0">
                <a:solidFill>
                  <a:schemeClr val="tx1"/>
                </a:solidFill>
                <a:effectLst/>
              </a:rPr>
              <a:t>, </a:t>
            </a:r>
            <a:r>
              <a:rPr lang="ru-RU" sz="2400" dirty="0">
                <a:solidFill>
                  <a:schemeClr val="tx1"/>
                </a:solidFill>
              </a:rPr>
              <a:t>ацикловир</a:t>
            </a:r>
            <a:r>
              <a:rPr lang="ru-RU" sz="2400" u="none" strike="noStrike" dirty="0">
                <a:solidFill>
                  <a:schemeClr val="tx1"/>
                </a:solidFill>
                <a:effectLst/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ганцикловир</a:t>
            </a:r>
            <a:r>
              <a:rPr lang="ru-RU" sz="2400" u="none" strike="noStrike" dirty="0">
                <a:solidFill>
                  <a:schemeClr val="tx1"/>
                </a:solidFill>
                <a:effectLst/>
              </a:rPr>
              <a:t> и др.;</a:t>
            </a:r>
          </a:p>
          <a:p>
            <a:pPr algn="l"/>
            <a:r>
              <a:rPr lang="ru-RU" sz="2400" u="none" strike="noStrike" dirty="0">
                <a:solidFill>
                  <a:schemeClr val="tx1"/>
                </a:solidFill>
                <a:effectLst/>
              </a:rPr>
              <a:t>Производные пептидов – </a:t>
            </a:r>
            <a:r>
              <a:rPr lang="ru-RU" sz="2400" dirty="0" err="1">
                <a:solidFill>
                  <a:schemeClr val="tx1"/>
                </a:solidFill>
              </a:rPr>
              <a:t>саквинавир</a:t>
            </a:r>
            <a:r>
              <a:rPr lang="ru-RU" sz="2400" dirty="0">
                <a:solidFill>
                  <a:schemeClr val="tx1"/>
                </a:solidFill>
              </a:rPr>
              <a:t>;</a:t>
            </a:r>
            <a:endParaRPr lang="ru-RU" sz="2400" u="none" strike="noStrike" dirty="0">
              <a:solidFill>
                <a:schemeClr val="tx1"/>
              </a:solidFill>
              <a:effectLst/>
            </a:endParaRPr>
          </a:p>
          <a:p>
            <a:pPr algn="l"/>
            <a:r>
              <a:rPr lang="ru-RU" sz="2400" u="none" strike="noStrike" dirty="0">
                <a:solidFill>
                  <a:schemeClr val="tx1"/>
                </a:solidFill>
                <a:effectLst/>
              </a:rPr>
              <a:t>Производные адамантана - </a:t>
            </a:r>
            <a:r>
              <a:rPr lang="ru-RU" sz="2400" dirty="0" err="1">
                <a:solidFill>
                  <a:schemeClr val="tx1"/>
                </a:solidFill>
              </a:rPr>
              <a:t>амантадин</a:t>
            </a:r>
            <a:r>
              <a:rPr lang="ru-RU" sz="2400" u="none" strike="noStrike" dirty="0">
                <a:solidFill>
                  <a:schemeClr val="tx1"/>
                </a:solidFill>
                <a:effectLst/>
              </a:rPr>
              <a:t>, </a:t>
            </a:r>
            <a:r>
              <a:rPr lang="ru-RU" sz="2400" u="none" strike="noStrike" dirty="0" err="1">
                <a:solidFill>
                  <a:schemeClr val="tx1"/>
                </a:solidFill>
                <a:effectLst/>
              </a:rPr>
              <a:t>римантадин</a:t>
            </a:r>
            <a:r>
              <a:rPr lang="ru-RU" sz="2400" u="none" strike="noStrike" dirty="0">
                <a:solidFill>
                  <a:schemeClr val="tx1"/>
                </a:solidFill>
                <a:effectLst/>
              </a:rPr>
              <a:t>;</a:t>
            </a:r>
          </a:p>
          <a:p>
            <a:pPr algn="l"/>
            <a:r>
              <a:rPr lang="ru-RU" sz="2400" u="none" strike="noStrike" dirty="0">
                <a:solidFill>
                  <a:schemeClr val="tx1"/>
                </a:solidFill>
                <a:effectLst/>
              </a:rPr>
              <a:t>Производное </a:t>
            </a:r>
            <a:r>
              <a:rPr lang="ru-RU" sz="2400" u="none" strike="noStrike" dirty="0" err="1">
                <a:solidFill>
                  <a:schemeClr val="tx1"/>
                </a:solidFill>
                <a:effectLst/>
              </a:rPr>
              <a:t>индолкарбоновой</a:t>
            </a:r>
            <a:r>
              <a:rPr lang="ru-RU" sz="2400" u="none" strike="noStrike" dirty="0">
                <a:solidFill>
                  <a:schemeClr val="tx1"/>
                </a:solidFill>
                <a:effectLst/>
              </a:rPr>
              <a:t> кислоты – </a:t>
            </a:r>
            <a:r>
              <a:rPr lang="ru-RU" sz="2400" dirty="0" err="1">
                <a:solidFill>
                  <a:schemeClr val="tx1"/>
                </a:solidFill>
              </a:rPr>
              <a:t>умифеновир</a:t>
            </a:r>
            <a:r>
              <a:rPr lang="ru-RU" sz="2400" u="none" strike="noStrike" dirty="0">
                <a:solidFill>
                  <a:schemeClr val="tx1"/>
                </a:solidFill>
                <a:effectLst/>
              </a:rPr>
              <a:t>;</a:t>
            </a:r>
          </a:p>
          <a:p>
            <a:pPr algn="l"/>
            <a:r>
              <a:rPr lang="ru-RU" sz="2400" u="none" strike="noStrike" dirty="0">
                <a:solidFill>
                  <a:schemeClr val="tx1"/>
                </a:solidFill>
                <a:effectLst/>
              </a:rPr>
              <a:t>Производное </a:t>
            </a:r>
            <a:r>
              <a:rPr lang="ru-RU" sz="2400" u="none" strike="noStrike" dirty="0" err="1">
                <a:solidFill>
                  <a:schemeClr val="tx1"/>
                </a:solidFill>
                <a:effectLst/>
              </a:rPr>
              <a:t>фосфономуравьиной</a:t>
            </a:r>
            <a:r>
              <a:rPr lang="ru-RU" sz="2400" u="none" strike="noStrike" dirty="0">
                <a:solidFill>
                  <a:schemeClr val="tx1"/>
                </a:solidFill>
                <a:effectLst/>
              </a:rPr>
              <a:t> кислоты – </a:t>
            </a:r>
            <a:r>
              <a:rPr lang="ru-RU" sz="2400" u="none" strike="noStrike" dirty="0" err="1">
                <a:solidFill>
                  <a:schemeClr val="tx1"/>
                </a:solidFill>
                <a:effectLst/>
              </a:rPr>
              <a:t>фоскарнет</a:t>
            </a:r>
            <a:r>
              <a:rPr lang="ru-RU" sz="2400" u="none" strike="noStrike" dirty="0">
                <a:solidFill>
                  <a:schemeClr val="tx1"/>
                </a:solidFill>
                <a:effectLst/>
              </a:rPr>
              <a:t>;</a:t>
            </a:r>
          </a:p>
          <a:p>
            <a:pPr algn="l"/>
            <a:r>
              <a:rPr lang="ru-RU" sz="2400" u="none" strike="noStrike" dirty="0">
                <a:solidFill>
                  <a:schemeClr val="tx1"/>
                </a:solidFill>
                <a:effectLst/>
              </a:rPr>
              <a:t>Производное </a:t>
            </a:r>
            <a:r>
              <a:rPr lang="ru-RU" sz="2400" u="none" strike="noStrike" dirty="0" err="1">
                <a:solidFill>
                  <a:schemeClr val="tx1"/>
                </a:solidFill>
                <a:effectLst/>
              </a:rPr>
              <a:t>тиосемикарбазона</a:t>
            </a:r>
            <a:r>
              <a:rPr lang="ru-RU" sz="2400" u="none" strike="noStrike" dirty="0">
                <a:solidFill>
                  <a:schemeClr val="tx1"/>
                </a:solidFill>
                <a:effectLst/>
              </a:rPr>
              <a:t> – </a:t>
            </a:r>
            <a:r>
              <a:rPr lang="ru-RU" sz="2400" u="none" strike="noStrike" dirty="0" err="1">
                <a:solidFill>
                  <a:schemeClr val="tx1"/>
                </a:solidFill>
                <a:effectLst/>
              </a:rPr>
              <a:t>метисазон</a:t>
            </a:r>
            <a:r>
              <a:rPr lang="ru-RU" sz="2400" u="none" strike="noStrike" dirty="0">
                <a:solidFill>
                  <a:schemeClr val="tx1"/>
                </a:solidFill>
                <a:effectLst/>
              </a:rPr>
              <a:t>.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C4DB135A-300D-4947-BB69-409B34A45421}"/>
              </a:ext>
            </a:extLst>
          </p:cNvPr>
          <p:cNvSpPr txBox="1">
            <a:spLocks/>
          </p:cNvSpPr>
          <p:nvPr/>
        </p:nvSpPr>
        <p:spPr>
          <a:xfrm>
            <a:off x="681037" y="6510338"/>
            <a:ext cx="10448925" cy="46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http://www.studmedlib.ru/ru/doc/ISBN9785970434123-0033.html?SSr=2501343bee210c9b131757crudomanirina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17245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338BC8-B427-4C12-9B4F-0AD568863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71462"/>
            <a:ext cx="9601200" cy="1485900"/>
          </a:xfrm>
        </p:spPr>
        <p:txBody>
          <a:bodyPr/>
          <a:lstStyle/>
          <a:p>
            <a:r>
              <a:rPr lang="ru-RU" dirty="0"/>
              <a:t>Показания к применению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FA8745D-B2F8-43DC-AA48-5A99FED54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2776" y="926560"/>
            <a:ext cx="6084000" cy="5215873"/>
          </a:xfrm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427CBA31-990D-D547-828B-99BB2CB81B81}"/>
              </a:ext>
            </a:extLst>
          </p:cNvPr>
          <p:cNvSpPr txBox="1">
            <a:spLocks/>
          </p:cNvSpPr>
          <p:nvPr/>
        </p:nvSpPr>
        <p:spPr>
          <a:xfrm>
            <a:off x="4606576" y="6096000"/>
            <a:ext cx="6904387" cy="414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/>
              <a:t>Таблица 30.1. Показания к применению ряда противовирусных препаратов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5E8E52EF-BAE7-5F46-B738-46817186AAC7}"/>
              </a:ext>
            </a:extLst>
          </p:cNvPr>
          <p:cNvSpPr txBox="1">
            <a:spLocks/>
          </p:cNvSpPr>
          <p:nvPr/>
        </p:nvSpPr>
        <p:spPr>
          <a:xfrm>
            <a:off x="681037" y="6510338"/>
            <a:ext cx="10448925" cy="46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3"/>
              </a:rPr>
              <a:t>http://www.studmedlib.ru/ru/doc/ISBN9785970434123-0033.html?SSr=2501343bee210c9b131757crudomanirina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949417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338BC8-B427-4C12-9B4F-0AD568863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07628"/>
            <a:ext cx="9601200" cy="14859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 err="1"/>
              <a:t>Противоретровирусные</a:t>
            </a:r>
            <a:r>
              <a:rPr lang="ru-RU" dirty="0"/>
              <a:t> препараты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9D1F6DB-5BFC-454A-9B1F-5C7E9AC21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115736"/>
            <a:ext cx="9601200" cy="5099327"/>
          </a:xfrm>
        </p:spPr>
        <p:txBody>
          <a:bodyPr numCol="2"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tx1"/>
                </a:solidFill>
              </a:rPr>
              <a:t>К ним относятся ингибиторы обратной транскриптазы и ингибиторы протеаз.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tx1"/>
                </a:solidFill>
              </a:rPr>
              <a:t>Применяются при лечении СПИДа.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tx1"/>
                </a:solidFill>
              </a:rPr>
              <a:t>Классификация:</a:t>
            </a: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strike="noStrike" dirty="0">
                <a:solidFill>
                  <a:schemeClr val="tx1"/>
                </a:solidFill>
                <a:effectLst/>
              </a:rPr>
              <a:t>1. Ингибиторы обратной транскриптазы:</a:t>
            </a: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strike="noStrike" dirty="0">
                <a:solidFill>
                  <a:schemeClr val="tx1"/>
                </a:solidFill>
                <a:effectLst/>
              </a:rPr>
              <a:t>А. Нуклеозиды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400" dirty="0" err="1">
                <a:solidFill>
                  <a:schemeClr val="tx1"/>
                </a:solidFill>
              </a:rPr>
              <a:t>Зидовудин</a:t>
            </a:r>
            <a:endParaRPr lang="ru-RU" sz="2400" b="0" strike="noStrike" dirty="0">
              <a:solidFill>
                <a:schemeClr val="tx1"/>
              </a:solidFill>
              <a:effectLst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400" dirty="0" err="1">
                <a:solidFill>
                  <a:schemeClr val="tx1"/>
                </a:solidFill>
              </a:rPr>
              <a:t>Диданозин</a:t>
            </a:r>
            <a:endParaRPr lang="ru-RU" sz="2400" b="0" strike="noStrike" dirty="0">
              <a:solidFill>
                <a:schemeClr val="tx1"/>
              </a:solidFill>
              <a:effectLst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400" dirty="0" err="1">
                <a:solidFill>
                  <a:schemeClr val="tx1"/>
                </a:solidFill>
              </a:rPr>
              <a:t>Ставудин</a:t>
            </a:r>
            <a:endParaRPr lang="ru-RU" sz="2400" b="0" strike="noStrike" dirty="0">
              <a:solidFill>
                <a:schemeClr val="tx1"/>
              </a:solidFill>
              <a:effectLst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endParaRPr lang="ru-RU" sz="2400" b="0" strike="noStrike" dirty="0">
              <a:solidFill>
                <a:schemeClr val="tx1"/>
              </a:solidFill>
              <a:effectLst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endParaRPr lang="ru-RU" sz="24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endParaRPr lang="ru-RU" sz="2400" b="0" strike="noStrike" dirty="0">
              <a:solidFill>
                <a:schemeClr val="tx1"/>
              </a:solidFill>
              <a:effectLst/>
            </a:endParaRP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strike="noStrike" dirty="0">
                <a:solidFill>
                  <a:schemeClr val="tx1"/>
                </a:solidFill>
                <a:effectLst/>
              </a:rPr>
              <a:t>2. Ингибиторы ВИЧ-протеаз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400" dirty="0" err="1">
                <a:solidFill>
                  <a:schemeClr val="tx1"/>
                </a:solidFill>
              </a:rPr>
              <a:t>Индинавир</a:t>
            </a:r>
            <a:endParaRPr lang="ru-RU" sz="2400" b="0" strike="noStrike" dirty="0">
              <a:solidFill>
                <a:schemeClr val="tx1"/>
              </a:solidFill>
              <a:effectLst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400" dirty="0" err="1">
                <a:solidFill>
                  <a:schemeClr val="tx1"/>
                </a:solidFill>
              </a:rPr>
              <a:t>Ритонавир</a:t>
            </a:r>
            <a:endParaRPr lang="ru-RU" sz="2400" b="0" strike="noStrike" dirty="0">
              <a:solidFill>
                <a:schemeClr val="tx1"/>
              </a:solidFill>
              <a:effectLst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400" dirty="0" err="1">
                <a:solidFill>
                  <a:schemeClr val="tx1"/>
                </a:solidFill>
              </a:rPr>
              <a:t>Саквинавир</a:t>
            </a:r>
            <a:endParaRPr lang="ru-RU" sz="2400" b="0" strike="noStrike" dirty="0">
              <a:solidFill>
                <a:schemeClr val="tx1"/>
              </a:solidFill>
              <a:effectLst/>
            </a:endParaRP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ru-RU" sz="2400" b="0" strike="noStrike" dirty="0">
              <a:solidFill>
                <a:schemeClr val="tx1"/>
              </a:solidFill>
              <a:effectLst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endParaRPr lang="ru-RU" sz="24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endParaRPr lang="ru-RU" sz="2400" b="0" strike="noStrike" dirty="0">
              <a:solidFill>
                <a:schemeClr val="tx1"/>
              </a:solidFill>
              <a:effectLst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endParaRPr lang="ru-RU" sz="2400" b="0" strike="noStrike" dirty="0">
              <a:solidFill>
                <a:schemeClr val="tx1"/>
              </a:solidFill>
              <a:effectLst/>
            </a:endParaRP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strike="noStrike" dirty="0">
                <a:solidFill>
                  <a:schemeClr val="tx1"/>
                </a:solidFill>
                <a:effectLst/>
              </a:rPr>
              <a:t>Б. </a:t>
            </a:r>
            <a:r>
              <a:rPr lang="ru-RU" sz="2400" b="0" strike="noStrike" dirty="0" err="1">
                <a:solidFill>
                  <a:schemeClr val="tx1"/>
                </a:solidFill>
                <a:effectLst/>
              </a:rPr>
              <a:t>Ненуклеозидные</a:t>
            </a:r>
            <a:r>
              <a:rPr lang="ru-RU" sz="2400" b="0" strike="noStrike" dirty="0">
                <a:solidFill>
                  <a:schemeClr val="tx1"/>
                </a:solidFill>
                <a:effectLst/>
              </a:rPr>
              <a:t> соединения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400" dirty="0" err="1">
                <a:solidFill>
                  <a:schemeClr val="tx1"/>
                </a:solidFill>
              </a:rPr>
              <a:t>Невирапин</a:t>
            </a:r>
            <a:endParaRPr lang="ru-RU" sz="2400" b="0" strike="noStrike" dirty="0">
              <a:solidFill>
                <a:schemeClr val="tx1"/>
              </a:solidFill>
              <a:effectLst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400" dirty="0" err="1">
                <a:solidFill>
                  <a:schemeClr val="tx1"/>
                </a:solidFill>
              </a:rPr>
              <a:t>Эфавиренз</a:t>
            </a:r>
            <a:endParaRPr lang="ru-RU" sz="2400" b="0" strike="noStrike" dirty="0">
              <a:solidFill>
                <a:schemeClr val="tx1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24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41DB272F-CEF9-2A44-AB69-7D1D8B84C6CE}"/>
              </a:ext>
            </a:extLst>
          </p:cNvPr>
          <p:cNvSpPr txBox="1">
            <a:spLocks/>
          </p:cNvSpPr>
          <p:nvPr/>
        </p:nvSpPr>
        <p:spPr>
          <a:xfrm>
            <a:off x="681037" y="6510338"/>
            <a:ext cx="10448925" cy="46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http://www.studmedlib.ru/ru/doc/ISBN9785970434123-0033.html?SSr=2501343bee210c9b131757crudomanirina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6208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338BC8-B427-4C12-9B4F-0AD56886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Противоретровирусные</a:t>
            </a:r>
            <a:r>
              <a:rPr lang="ru-RU" dirty="0"/>
              <a:t> препараты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2C51725-175C-4A9E-BB26-5E2562178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9331" y="1332444"/>
            <a:ext cx="7302617" cy="4520668"/>
          </a:xfr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183BFCEA-1E17-4DBD-AB17-4129B005A5C0}"/>
              </a:ext>
            </a:extLst>
          </p:cNvPr>
          <p:cNvSpPr txBox="1">
            <a:spLocks/>
          </p:cNvSpPr>
          <p:nvPr/>
        </p:nvSpPr>
        <p:spPr>
          <a:xfrm>
            <a:off x="4329331" y="5889071"/>
            <a:ext cx="5557838" cy="566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Таблица 30.2. Сравнительная характеристика некоторых ингибиторов обратной транскриптазы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DDED998D-2A67-9B44-9D09-77B82F704AB5}"/>
              </a:ext>
            </a:extLst>
          </p:cNvPr>
          <p:cNvSpPr txBox="1">
            <a:spLocks/>
          </p:cNvSpPr>
          <p:nvPr/>
        </p:nvSpPr>
        <p:spPr>
          <a:xfrm>
            <a:off x="681037" y="6510338"/>
            <a:ext cx="10448925" cy="46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3"/>
              </a:rPr>
              <a:t>http://www.studmedlib.ru/ru/doc/ISBN9785970434123-0033.html?SSr=2501343bee210c9b131757crudomanirina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690442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338BC8-B427-4C12-9B4F-0AD56886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Противоретровирусные</a:t>
            </a:r>
            <a:r>
              <a:rPr lang="ru-RU" dirty="0"/>
              <a:t> препараты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0EB063D-11B8-47EC-A5B2-730F047DA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1541476"/>
            <a:ext cx="9171311" cy="2881490"/>
          </a:xfr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DE2D7C56-783E-4ED7-B752-EDBF0AF351AB}"/>
              </a:ext>
            </a:extLst>
          </p:cNvPr>
          <p:cNvSpPr txBox="1">
            <a:spLocks/>
          </p:cNvSpPr>
          <p:nvPr/>
        </p:nvSpPr>
        <p:spPr>
          <a:xfrm>
            <a:off x="1371600" y="4422966"/>
            <a:ext cx="6992224" cy="557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rgbClr val="333333"/>
                </a:solidFill>
              </a:rPr>
              <a:t>Таблица 30.3. Сравнительная характеристика некоторых ингибиторов ВИЧ-протеаз</a:t>
            </a:r>
            <a:endParaRPr lang="ru-RU" sz="16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3A69F544-C4A7-644E-9A0E-CB5066A86AEE}"/>
              </a:ext>
            </a:extLst>
          </p:cNvPr>
          <p:cNvSpPr txBox="1">
            <a:spLocks/>
          </p:cNvSpPr>
          <p:nvPr/>
        </p:nvSpPr>
        <p:spPr>
          <a:xfrm>
            <a:off x="681037" y="6510338"/>
            <a:ext cx="10448925" cy="46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3"/>
              </a:rPr>
              <a:t>http://www.studmedlib.ru/ru/doc/ISBN9785970434123-0033.html?SSr=2501343bee210c9b131757crudomanirina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581832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338BC8-B427-4C12-9B4F-0AD568863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10532378" cy="1394670"/>
          </a:xfrm>
        </p:spPr>
        <p:txBody>
          <a:bodyPr/>
          <a:lstStyle/>
          <a:p>
            <a:r>
              <a:rPr lang="ru-RU" dirty="0"/>
              <a:t>Механизм взаимодействия ВИЧ с клеткой </a:t>
            </a:r>
          </a:p>
        </p:txBody>
      </p:sp>
      <p:pic>
        <p:nvPicPr>
          <p:cNvPr id="7" name="ÑÐ¸Ð»ÑÐ¼ Ð¿ÑÐ¾Ð½Ð¸ÐºÐ½Ð¾Ð²ÐµÐ½Ð¸Ðµ Ð²Ð¸ÑÑÑÐ°.flv (360p)">
            <a:hlinkClick r:id="" action="ppaction://media"/>
            <a:extLst>
              <a:ext uri="{FF2B5EF4-FFF2-40B4-BE49-F238E27FC236}">
                <a16:creationId xmlns:a16="http://schemas.microsoft.com/office/drawing/2014/main" xmlns="" id="{5536D8D9-7727-4B01-87FF-33CD8885EB5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139440" y="16002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xmlns="" val="142688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1116FD-7ECF-4C97-9D68-324CA0020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30721"/>
            <a:ext cx="9601200" cy="1485900"/>
          </a:xfrm>
        </p:spPr>
        <p:txBody>
          <a:bodyPr/>
          <a:lstStyle/>
          <a:p>
            <a:r>
              <a:rPr lang="ru-RU" dirty="0"/>
              <a:t>Интерфероны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41CBB16-D7D1-4206-8EC7-3B1B75569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364933"/>
            <a:ext cx="9601200" cy="506234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Используют для профилактики вирусных инфекций.</a:t>
            </a:r>
          </a:p>
          <a:p>
            <a:r>
              <a:rPr lang="ru-RU" sz="2400" b="0" i="0" dirty="0">
                <a:solidFill>
                  <a:schemeClr val="tx1"/>
                </a:solidFill>
                <a:effectLst/>
              </a:rPr>
              <a:t>Это группа соединений, относящихся к низкомолекулярным гликопротеинам, вырабатываются клетками организма при воздействии на них вирусов, а также ряда биологически активных веществ эндо- и экзогенного происхождения. Образуются интерфероны в самом начале инфекции. Они повышают устойчивость клеток к поражению вирусами. Прямого действия на вирусы не оказывают. Характеризуются широким противовирусным спектром. Специфичностью действия в отношении отдельных вирусов не обладают, однако имеют выраженную видовую специфичность в отношении клеток макроорганизма. Резистентности к интерферонам у вирусов не возникает. Через несколько недель после выздоровления интерфероны в крови не обнаруживаются.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AC577A68-A217-B240-BA40-EC330583AC93}"/>
              </a:ext>
            </a:extLst>
          </p:cNvPr>
          <p:cNvSpPr txBox="1">
            <a:spLocks/>
          </p:cNvSpPr>
          <p:nvPr/>
        </p:nvSpPr>
        <p:spPr>
          <a:xfrm>
            <a:off x="681037" y="6510338"/>
            <a:ext cx="10448925" cy="46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http://www.studmedlib.ru/ru/doc/ISBN9785970434123-0033.html?SSr=2501343bee210c9b131757crudomanirina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456450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1116FD-7ECF-4C97-9D68-324CA0020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792" y="441960"/>
            <a:ext cx="9601200" cy="1485900"/>
          </a:xfrm>
        </p:spPr>
        <p:txBody>
          <a:bodyPr/>
          <a:lstStyle/>
          <a:p>
            <a:r>
              <a:rPr lang="ru-RU" dirty="0"/>
              <a:t>Интерфероны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41CBB16-D7D1-4206-8EC7-3B1B75569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408" y="1371600"/>
            <a:ext cx="9601200" cy="5044440"/>
          </a:xfrm>
        </p:spPr>
        <p:txBody>
          <a:bodyPr>
            <a:noAutofit/>
          </a:bodyPr>
          <a:lstStyle/>
          <a:p>
            <a:r>
              <a:rPr lang="ru-RU" sz="2400" b="0" i="0" dirty="0">
                <a:solidFill>
                  <a:schemeClr val="tx1"/>
                </a:solidFill>
                <a:effectLst/>
              </a:rPr>
              <a:t>Интерфероны связываются со специфическими рецепторами на поверхности клеток. Механизм их противовирусного действия, по-видимому, обусловлен тем, что они активируют образование противовирусных белков, включая </a:t>
            </a:r>
            <a:r>
              <a:rPr lang="ru-RU" sz="2400" b="0" i="0" dirty="0" err="1">
                <a:solidFill>
                  <a:schemeClr val="tx1"/>
                </a:solidFill>
                <a:effectLst/>
              </a:rPr>
              <a:t>протеинкиназу</a:t>
            </a:r>
            <a:r>
              <a:rPr lang="ru-RU" sz="2400" b="0" i="0" dirty="0">
                <a:solidFill>
                  <a:schemeClr val="tx1"/>
                </a:solidFill>
                <a:effectLst/>
              </a:rPr>
              <a:t> R, которая подавляет синтез белков и процесс трансляции в инфицированной вирусом клетке «хозяина». Это приводит к угнетению репликации вирусов. Благодаря воздействию интерферонов клетки приобретают устойчивость к вирусам. Все это препятствует распространению инфекции.</a:t>
            </a:r>
          </a:p>
          <a:p>
            <a:r>
              <a:rPr lang="ru-RU" sz="2400" b="0" i="0" dirty="0">
                <a:solidFill>
                  <a:schemeClr val="tx1"/>
                </a:solidFill>
                <a:effectLst/>
              </a:rPr>
              <a:t>Известны три основных типа интерферонов: α (лейкоцитарный; IFN-α), β (</a:t>
            </a:r>
            <a:r>
              <a:rPr lang="ru-RU" sz="2400" b="0" i="0" dirty="0" err="1">
                <a:solidFill>
                  <a:schemeClr val="tx1"/>
                </a:solidFill>
                <a:effectLst/>
              </a:rPr>
              <a:t>фибробластный</a:t>
            </a:r>
            <a:r>
              <a:rPr lang="ru-RU" sz="2400" b="0" i="0" dirty="0">
                <a:solidFill>
                  <a:schemeClr val="tx1"/>
                </a:solidFill>
                <a:effectLst/>
              </a:rPr>
              <a:t>; IFN-β) и γ (иммунный интерферон, продуцируемый в основном Т-лимфоцитами; IFN-γ). В настоящее время методом генной инженерии получены все три разновидности интерферонов человека.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EBB4D1FD-063C-9542-84EC-D23E4A6FCA95}"/>
              </a:ext>
            </a:extLst>
          </p:cNvPr>
          <p:cNvSpPr txBox="1">
            <a:spLocks/>
          </p:cNvSpPr>
          <p:nvPr/>
        </p:nvSpPr>
        <p:spPr>
          <a:xfrm>
            <a:off x="681037" y="6510338"/>
            <a:ext cx="10448925" cy="46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http://www.studmedlib.ru/ru/doc/ISBN9785970434123-0033.html?SSr=2501343bee210c9b131757crudomanirina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694318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F164C1-D9F6-4254-9D26-785AB6D0D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Противогриппозные средства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B62D818-7A65-4DC8-9BCA-E94BB3BA3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79134"/>
            <a:ext cx="9601200" cy="405017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tx1"/>
                </a:solidFill>
              </a:rPr>
              <a:t>Классификация: </a:t>
            </a: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dirty="0">
                <a:solidFill>
                  <a:schemeClr val="tx1"/>
                </a:solidFill>
                <a:effectLst/>
              </a:rPr>
              <a:t>1. Ингибиторы вирусного белка М2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err="1">
                <a:solidFill>
                  <a:schemeClr val="tx1"/>
                </a:solidFill>
              </a:rPr>
              <a:t>Римантадин</a:t>
            </a:r>
            <a:endParaRPr lang="ru-RU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err="1">
                <a:solidFill>
                  <a:schemeClr val="tx1"/>
                </a:solidFill>
              </a:rPr>
              <a:t>Амантадин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0" dirty="0">
                <a:solidFill>
                  <a:schemeClr val="tx1"/>
                </a:solidFill>
                <a:effectLst/>
              </a:rPr>
              <a:t>2. Ингибиторы вирусного фермента нейраминидазы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400" dirty="0" err="1">
                <a:solidFill>
                  <a:schemeClr val="tx1"/>
                </a:solidFill>
              </a:rPr>
              <a:t>Занамивир</a:t>
            </a:r>
            <a:endParaRPr lang="ru-RU" sz="2400" b="0" dirty="0">
              <a:solidFill>
                <a:schemeClr val="tx1"/>
              </a:solidFill>
              <a:effectLst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400" dirty="0" err="1">
                <a:solidFill>
                  <a:schemeClr val="tx1"/>
                </a:solidFill>
              </a:rPr>
              <a:t>Осельтамивир</a:t>
            </a:r>
            <a:endParaRPr lang="ru-RU" sz="2400" b="0" dirty="0">
              <a:solidFill>
                <a:schemeClr val="tx1"/>
              </a:solidFill>
              <a:effectLst/>
            </a:endParaRP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dirty="0">
                <a:solidFill>
                  <a:schemeClr val="tx1"/>
                </a:solidFill>
                <a:effectLst/>
              </a:rPr>
              <a:t>3. Разные препараты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400" dirty="0" err="1">
                <a:solidFill>
                  <a:schemeClr val="tx1"/>
                </a:solidFill>
              </a:rPr>
              <a:t>Рибавирин</a:t>
            </a:r>
            <a:endParaRPr lang="ru-RU" sz="2400" b="0" dirty="0">
              <a:solidFill>
                <a:schemeClr val="tx1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err="1">
                <a:solidFill>
                  <a:schemeClr val="tx1"/>
                </a:solidFill>
              </a:rPr>
              <a:t>Умифеновир</a:t>
            </a:r>
            <a:r>
              <a:rPr lang="ru-RU" sz="2400" dirty="0">
                <a:solidFill>
                  <a:schemeClr val="tx1"/>
                </a:solidFill>
              </a:rPr>
              <a:t> (</a:t>
            </a:r>
            <a:r>
              <a:rPr lang="ru-RU" sz="2400" dirty="0" err="1">
                <a:solidFill>
                  <a:schemeClr val="tx1"/>
                </a:solidFill>
              </a:rPr>
              <a:t>Арбидол</a:t>
            </a:r>
            <a:r>
              <a:rPr lang="ru-RU" sz="2400" dirty="0">
                <a:solidFill>
                  <a:schemeClr val="tx1"/>
                </a:solidFill>
              </a:rPr>
              <a:t>)</a:t>
            </a:r>
            <a:endParaRPr lang="ru-RU" sz="2400" b="0" dirty="0">
              <a:solidFill>
                <a:schemeClr val="tx1"/>
              </a:solidFill>
              <a:effectLst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ru-RU" sz="2400" b="0" dirty="0" err="1">
                <a:solidFill>
                  <a:schemeClr val="tx1"/>
                </a:solidFill>
                <a:effectLst/>
              </a:rPr>
              <a:t>Оксолин</a:t>
            </a:r>
            <a:endParaRPr lang="ru-RU" sz="2400" b="0" dirty="0">
              <a:solidFill>
                <a:schemeClr val="tx1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C6C2B77E-D2DD-3F45-AB90-0A6B4D8A8E4B}"/>
              </a:ext>
            </a:extLst>
          </p:cNvPr>
          <p:cNvSpPr txBox="1">
            <a:spLocks/>
          </p:cNvSpPr>
          <p:nvPr/>
        </p:nvSpPr>
        <p:spPr>
          <a:xfrm>
            <a:off x="681037" y="6510338"/>
            <a:ext cx="10448925" cy="46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http://www.studmedlib.ru/ru/doc/ISBN9785970434123-0033.html?SSr=2501343bee210c9b131757crudomanirina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39128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561F01-2E14-409B-B2FC-1DD73166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1. Ингибиторы вирусного белка М2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60C9CD-FBC4-4F82-A188-CA929071C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429000"/>
          </a:xfrm>
        </p:spPr>
        <p:txBody>
          <a:bodyPr>
            <a:noAutofit/>
          </a:bodyPr>
          <a:lstStyle/>
          <a:p>
            <a:r>
              <a:rPr lang="ru-RU" sz="2400" b="0" dirty="0">
                <a:solidFill>
                  <a:schemeClr val="tx1"/>
                </a:solidFill>
                <a:effectLst/>
              </a:rPr>
              <a:t>Первая группа относится к ингибиторам М2- белка. Мембранный белок М2, функционирующий в качестве ионного канала, обнаружен только у вируса гриппа типа А. Ингибиторы этого белка нарушают процесс «раздевания» вируса и препятствуют высвобождению в клетке вирусного генома. В итоге подавляется репликация вируса.</a:t>
            </a:r>
          </a:p>
          <a:p>
            <a:endParaRPr lang="ru-RU" sz="2400" b="0" dirty="0">
              <a:solidFill>
                <a:schemeClr val="tx1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err="1">
                <a:solidFill>
                  <a:schemeClr val="tx1"/>
                </a:solidFill>
              </a:rPr>
              <a:t>Римантадин</a:t>
            </a:r>
            <a:endParaRPr lang="ru-RU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err="1">
                <a:solidFill>
                  <a:schemeClr val="tx1"/>
                </a:solidFill>
              </a:rPr>
              <a:t>Амантадин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</a:p>
          <a:p>
            <a:endParaRPr lang="ru-RU" sz="2400" b="0" dirty="0">
              <a:solidFill>
                <a:schemeClr val="tx1"/>
              </a:solidFill>
              <a:effectLst/>
            </a:endParaRPr>
          </a:p>
          <a:p>
            <a:endParaRPr lang="ru-RU" sz="24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E29C5F95-CF28-7545-8FF2-39C3C87E4D49}"/>
              </a:ext>
            </a:extLst>
          </p:cNvPr>
          <p:cNvSpPr txBox="1">
            <a:spLocks/>
          </p:cNvSpPr>
          <p:nvPr/>
        </p:nvSpPr>
        <p:spPr>
          <a:xfrm>
            <a:off x="681037" y="6510338"/>
            <a:ext cx="10448925" cy="46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http://www.studmedlib.ru/ru/doc/ISBN9785970434123-0033.html?SSr=2501343bee210c9b131757crudomanirina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779471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1204B9-108F-4740-89AB-D629A509B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3057DF6-0A69-4E96-AE6F-F297BA4C0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14144"/>
            <a:ext cx="9601200" cy="4303776"/>
          </a:xfrm>
        </p:spPr>
        <p:txBody>
          <a:bodyPr>
            <a:normAutofit/>
          </a:bodyPr>
          <a:lstStyle/>
          <a:p>
            <a:r>
              <a:rPr lang="ru-RU" sz="2400" dirty="0"/>
              <a:t>Общая характеристика</a:t>
            </a:r>
          </a:p>
          <a:p>
            <a:r>
              <a:rPr lang="ru-RU" sz="2400" dirty="0"/>
              <a:t>Механизм действия</a:t>
            </a:r>
          </a:p>
          <a:p>
            <a:r>
              <a:rPr lang="ru-RU" sz="2400" dirty="0"/>
              <a:t>Классификация</a:t>
            </a:r>
          </a:p>
          <a:p>
            <a:r>
              <a:rPr lang="ru-RU" sz="2400" dirty="0"/>
              <a:t>Показания к применению противовирусных средств</a:t>
            </a:r>
          </a:p>
          <a:p>
            <a:r>
              <a:rPr lang="ru-RU" sz="2400" dirty="0" err="1"/>
              <a:t>Противоретровирусные</a:t>
            </a:r>
            <a:r>
              <a:rPr lang="ru-RU" sz="2400" dirty="0"/>
              <a:t> препараты</a:t>
            </a:r>
          </a:p>
          <a:p>
            <a:r>
              <a:rPr lang="ru-RU" sz="2400" dirty="0"/>
              <a:t>Интерфероны</a:t>
            </a:r>
          </a:p>
          <a:p>
            <a:r>
              <a:rPr lang="ru-RU" sz="2400" dirty="0"/>
              <a:t>Противогриппозные средства</a:t>
            </a:r>
          </a:p>
          <a:p>
            <a:r>
              <a:rPr lang="ru-RU" sz="2400" dirty="0"/>
              <a:t>Препараты для лечения гриппа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480052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43D054-89F2-41F9-8547-C41FB9734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42975"/>
          </a:xfrm>
        </p:spPr>
        <p:txBody>
          <a:bodyPr/>
          <a:lstStyle/>
          <a:p>
            <a:r>
              <a:rPr lang="ru-RU" dirty="0" err="1">
                <a:solidFill>
                  <a:schemeClr val="tx1"/>
                </a:solidFill>
                <a:latin typeface="LatoWeb"/>
              </a:rPr>
              <a:t>Ри</a:t>
            </a:r>
            <a:r>
              <a:rPr lang="ru-RU" b="0" i="0" dirty="0" err="1">
                <a:solidFill>
                  <a:schemeClr val="tx1"/>
                </a:solidFill>
                <a:effectLst/>
                <a:latin typeface="LatoWeb"/>
              </a:rPr>
              <a:t>мантадин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B638D7A-1B51-431E-9C34-5BC6D4ED6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28775"/>
            <a:ext cx="9601200" cy="4925649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Фармакологическая группа: противовирусное средство.</a:t>
            </a:r>
          </a:p>
          <a:p>
            <a:r>
              <a:rPr lang="ru-RU" sz="2400" dirty="0">
                <a:solidFill>
                  <a:schemeClr val="tx1"/>
                </a:solidFill>
              </a:rPr>
              <a:t>Фармакокинетика: внутрь, полностью всасывается, но медленно, </a:t>
            </a:r>
            <a:r>
              <a:rPr lang="ru-RU" sz="2400" dirty="0" err="1">
                <a:solidFill>
                  <a:schemeClr val="tx1"/>
                </a:solidFill>
              </a:rPr>
              <a:t>метаболизируется</a:t>
            </a:r>
            <a:r>
              <a:rPr lang="ru-RU" sz="2400" dirty="0">
                <a:solidFill>
                  <a:schemeClr val="tx1"/>
                </a:solidFill>
              </a:rPr>
              <a:t> в печени, выводится почками (15% в неизмененном виде).</a:t>
            </a:r>
          </a:p>
          <a:p>
            <a:r>
              <a:rPr lang="ru-RU" sz="2400" dirty="0">
                <a:solidFill>
                  <a:schemeClr val="tx1"/>
                </a:solidFill>
              </a:rPr>
              <a:t>Фармакодинамика: активен в отношении различных штаммов вирусов гриппа А (особенно А2 вида), действует за счет повышения </a:t>
            </a:r>
            <a:r>
              <a:rPr lang="en-US" sz="2400" dirty="0">
                <a:solidFill>
                  <a:schemeClr val="tx1"/>
                </a:solidFill>
              </a:rPr>
              <a:t>pH </a:t>
            </a:r>
            <a:r>
              <a:rPr lang="ru-RU" sz="2400" dirty="0">
                <a:solidFill>
                  <a:schemeClr val="tx1"/>
                </a:solidFill>
              </a:rPr>
              <a:t>эндосом, имеющих мембрану вакуолей, которые окружают вирусные частицы после из проникновения в клетку. Предотвращение </a:t>
            </a:r>
            <a:r>
              <a:rPr lang="ru-RU" sz="2400" dirty="0" err="1">
                <a:solidFill>
                  <a:schemeClr val="tx1"/>
                </a:solidFill>
              </a:rPr>
              <a:t>ацидификации</a:t>
            </a:r>
            <a:r>
              <a:rPr lang="ru-RU" sz="2400" dirty="0">
                <a:solidFill>
                  <a:schemeClr val="tx1"/>
                </a:solidFill>
              </a:rPr>
              <a:t> в этих вакуолях блокирует слияние вирусной оболочки с мембраной эндосомы, предотвращая передачу вирусного генетического материала в цитоплазму клетки. Угнетает выход вирусных частиц из клетки, то есть прерывает транскрипцию вирусного генома.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064B7F34-20DC-DF41-98F1-E07036265707}"/>
              </a:ext>
            </a:extLst>
          </p:cNvPr>
          <p:cNvSpPr txBox="1">
            <a:spLocks/>
          </p:cNvSpPr>
          <p:nvPr/>
        </p:nvSpPr>
        <p:spPr>
          <a:xfrm>
            <a:off x="681037" y="6554424"/>
            <a:ext cx="9448800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https://grls.rosminzdrav.ru/Grls_View_v2.aspx?routingGuid=dcfa7da3-8840-4c4e-ab61-e483bdd424a6&amp;t=</a:t>
            </a:r>
            <a:r>
              <a:rPr lang="en" sz="1600" dirty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6376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275EDE-399E-48D9-9504-FDA56A555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333333"/>
                </a:solidFill>
                <a:latin typeface="LatoWeb"/>
              </a:rPr>
              <a:t>Ри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LatoWeb"/>
              </a:rPr>
              <a:t>мантадин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4349C9B-E924-4EC5-9F05-A8DFFB456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28750"/>
            <a:ext cx="9601200" cy="508635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Показания: профилактика и ранее лечение гриппа А у взрослых и детей старше 7 лет.</a:t>
            </a:r>
          </a:p>
          <a:p>
            <a:r>
              <a:rPr lang="ru-RU" sz="2400" dirty="0">
                <a:solidFill>
                  <a:schemeClr val="tx1"/>
                </a:solidFill>
              </a:rPr>
              <a:t>Противопоказания: острые заболевания печени, острые и хронические заболевания почек, тиреотоксикоз, гиперчувствительность к препарату, беременность, период лактации, возраст до 7 лет.</a:t>
            </a:r>
          </a:p>
          <a:p>
            <a:r>
              <a:rPr lang="ru-RU" sz="2400" dirty="0">
                <a:solidFill>
                  <a:schemeClr val="tx1"/>
                </a:solidFill>
              </a:rPr>
              <a:t>Побочные эффекты: сухость во рту, тошнота, рвота, потеря аппетита, боли в </a:t>
            </a:r>
            <a:r>
              <a:rPr lang="ru-RU" sz="2400" dirty="0" err="1">
                <a:solidFill>
                  <a:schemeClr val="tx1"/>
                </a:solidFill>
              </a:rPr>
              <a:t>эпигастрии</a:t>
            </a:r>
            <a:r>
              <a:rPr lang="ru-RU" sz="2400" dirty="0">
                <a:solidFill>
                  <a:schemeClr val="tx1"/>
                </a:solidFill>
              </a:rPr>
              <a:t>, метеоризм; головная боль, головокружения, бессонница, неврологические реакции, нарушение концентрации внимания, сонливость, тревожность, повышенная возбудимость, усталость; </a:t>
            </a:r>
            <a:r>
              <a:rPr lang="ru-RU" sz="2400" dirty="0" err="1">
                <a:solidFill>
                  <a:schemeClr val="tx1"/>
                </a:solidFill>
              </a:rPr>
              <a:t>гипербилирубинемия</a:t>
            </a:r>
            <a:r>
              <a:rPr lang="ru-RU" sz="2400" dirty="0">
                <a:solidFill>
                  <a:schemeClr val="tx1"/>
                </a:solidFill>
              </a:rPr>
              <a:t>, аллергические реакции.</a:t>
            </a:r>
          </a:p>
          <a:p>
            <a:r>
              <a:rPr lang="ru-RU" sz="2400" dirty="0">
                <a:solidFill>
                  <a:schemeClr val="tx1"/>
                </a:solidFill>
              </a:rPr>
              <a:t>Формы выпуска: таблетки 50мг., капсулы 100мг.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477869B4-420D-BF41-9192-7D4DABCBD1CE}"/>
              </a:ext>
            </a:extLst>
          </p:cNvPr>
          <p:cNvSpPr txBox="1">
            <a:spLocks/>
          </p:cNvSpPr>
          <p:nvPr/>
        </p:nvSpPr>
        <p:spPr>
          <a:xfrm>
            <a:off x="681037" y="6515100"/>
            <a:ext cx="9448800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https://grls.rosminzdrav.ru/Grls_View_v2.aspx?routingGuid=dcfa7da3-8840-4c4e-ab61-e483bdd424a6&amp;t=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en" sz="1600" dirty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0495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275EDE-399E-48D9-9504-FDA56A555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333333"/>
                </a:solidFill>
                <a:latin typeface="LatoWeb"/>
              </a:rPr>
              <a:t>Римантадин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4349C9B-E924-4EC5-9F05-A8DFFB456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428750"/>
            <a:ext cx="9601200" cy="474345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Способ применения и дозы: 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Внутрь после еды, запивая водой. Лечение лучше начинать в течение 24-48 часов после появления симптомов болезни. Принимают в течении 5 дней.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Взрослым и детям старше 14 лет - в первый день по 100 мг. 3 раза в день, второй и третий день по 100 мг. 2 раза в день, в четвертый и пятый день по 100 мг. 1 раз в день.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Детям от 7 до 10 лет – по 50 мг. 2 раза в день.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Детям от 11 до 14 лет – по 50 мг. 3 раза в день.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Для профилактики взрослым – 50 мг. 1 раз в день в течение до 30 дне, детям старше 7 лет – 50 мг. 1 раз в день в течение до 15 дней.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B49BE36D-AE22-414A-9775-77E07F83A6E6}"/>
              </a:ext>
            </a:extLst>
          </p:cNvPr>
          <p:cNvSpPr txBox="1">
            <a:spLocks/>
          </p:cNvSpPr>
          <p:nvPr/>
        </p:nvSpPr>
        <p:spPr>
          <a:xfrm>
            <a:off x="666750" y="6572250"/>
            <a:ext cx="9448800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https://grls.rosminzdrav.ru/Grls_View_v2.aspx?routingGuid=dcfa7da3-8840-4c4e-ab61-e483bdd424a6&amp;t=</a:t>
            </a:r>
            <a:r>
              <a:rPr lang="en" sz="1600" dirty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6023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A90C45-BEA6-482F-82FD-DDF302C1A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2. Ингибиторы вирусного фермента нейраминидазы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45BB3E4-ADDF-4238-A6B2-DD9508C56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057650"/>
          </a:xfrm>
        </p:spPr>
        <p:txBody>
          <a:bodyPr>
            <a:noAutofit/>
          </a:bodyPr>
          <a:lstStyle/>
          <a:p>
            <a:r>
              <a:rPr lang="ru-RU" sz="2400" b="0" dirty="0">
                <a:solidFill>
                  <a:schemeClr val="tx1"/>
                </a:solidFill>
                <a:effectLst/>
              </a:rPr>
              <a:t>Вторая группа препаратов ингибирует вирусный фермент нейраминидазу. На заключительном этапе цикла развития вирус гриппа прочно связывается с поверхностной мембраной клеток. Для преодоления этой связи вирус кодирует фермент нейраминидазу, которая отщепляет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сиаловые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мостики и создает условия для выхода вируса из клетки. Так что ингибиторы нейраминидазы препятствуют выходу вируса и инфицированию здоровых клеток.</a:t>
            </a:r>
          </a:p>
          <a:p>
            <a:r>
              <a:rPr lang="ru-RU" sz="2400" dirty="0" err="1">
                <a:solidFill>
                  <a:schemeClr val="tx1"/>
                </a:solidFill>
              </a:rPr>
              <a:t>Занамивир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ru-RU" sz="2400" dirty="0" err="1">
                <a:solidFill>
                  <a:schemeClr val="tx1"/>
                </a:solidFill>
              </a:rPr>
              <a:t>Осельтамивир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14C280DB-F3E2-5F46-A9F7-5FD4A2B6A46A}"/>
              </a:ext>
            </a:extLst>
          </p:cNvPr>
          <p:cNvSpPr txBox="1">
            <a:spLocks/>
          </p:cNvSpPr>
          <p:nvPr/>
        </p:nvSpPr>
        <p:spPr>
          <a:xfrm>
            <a:off x="681037" y="6510338"/>
            <a:ext cx="10448925" cy="46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http://www.studmedlib.ru/ru/doc/ISBN9785970434123-0033.html?SSr=2501343bee210c9b131757crudomanirina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414593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Занамивир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1600" y="1638300"/>
            <a:ext cx="9601200" cy="3405188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Фармакологическая группа: противовирусное средство.</a:t>
            </a:r>
          </a:p>
          <a:p>
            <a:r>
              <a:rPr lang="ru-RU" sz="2400" dirty="0">
                <a:solidFill>
                  <a:schemeClr val="tx1"/>
                </a:solidFill>
              </a:rPr>
              <a:t>Фармакокинетика: </a:t>
            </a:r>
            <a:r>
              <a:rPr lang="ru-RU" sz="2400" dirty="0" err="1">
                <a:solidFill>
                  <a:schemeClr val="tx1"/>
                </a:solidFill>
              </a:rPr>
              <a:t>ингаляционно</a:t>
            </a:r>
            <a:r>
              <a:rPr lang="ru-RU" sz="2400" dirty="0">
                <a:solidFill>
                  <a:schemeClr val="tx1"/>
                </a:solidFill>
              </a:rPr>
              <a:t> перорально, плохо всасывается, не </a:t>
            </a:r>
            <a:r>
              <a:rPr lang="ru-RU" sz="2400" dirty="0" err="1">
                <a:solidFill>
                  <a:schemeClr val="tx1"/>
                </a:solidFill>
              </a:rPr>
              <a:t>метаболизируется</a:t>
            </a:r>
            <a:r>
              <a:rPr lang="ru-RU" sz="2400" dirty="0">
                <a:solidFill>
                  <a:schemeClr val="tx1"/>
                </a:solidFill>
              </a:rPr>
              <a:t>, выводится почками в неизмененном виде.</a:t>
            </a:r>
          </a:p>
          <a:p>
            <a:r>
              <a:rPr lang="ru-RU" sz="2400" dirty="0">
                <a:solidFill>
                  <a:schemeClr val="tx1"/>
                </a:solidFill>
              </a:rPr>
              <a:t>Фармакодинамика: сильный и высокоактивный ингибитор </a:t>
            </a:r>
            <a:r>
              <a:rPr lang="ru-RU" sz="2400" dirty="0" err="1">
                <a:solidFill>
                  <a:schemeClr val="tx1"/>
                </a:solidFill>
              </a:rPr>
              <a:t>нейроаминидазы</a:t>
            </a:r>
            <a:r>
              <a:rPr lang="ru-RU" sz="2400" dirty="0">
                <a:solidFill>
                  <a:schemeClr val="tx1"/>
                </a:solidFill>
              </a:rPr>
              <a:t>, действует во внеклеточным пространстве, уменьшая воспроизведение обоих типов вируса гриппа, предотвращая выброс вирусных частиц их поверхностного эпителия дыхательных путей.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F658E41C-FCA9-BD4D-BD08-195EA414B17A}"/>
              </a:ext>
            </a:extLst>
          </p:cNvPr>
          <p:cNvSpPr txBox="1">
            <a:spLocks/>
          </p:cNvSpPr>
          <p:nvPr/>
        </p:nvSpPr>
        <p:spPr>
          <a:xfrm>
            <a:off x="709613" y="6572250"/>
            <a:ext cx="9296400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https://grls.rosminzdrav.ru/Grls_View_v2.aspx?routingGuid=f7ef0582-0fa8-44fc-82f0-dc27ef31064d&amp;t=</a:t>
            </a:r>
            <a:r>
              <a:rPr lang="en" sz="1600" dirty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Занамивир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1600" y="1661160"/>
            <a:ext cx="9601200" cy="451104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/>
              <a:t>Показания: лечение и профилактика инфекции, вызванной вирусов гриппа А и В у детей старше 5 лет и взрослых.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/>
              <a:t>Противопоказания: гиперчувствительность к компонентам препарата.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/>
              <a:t>Побочные эффекты: очень редко, переносится хорошо.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/>
              <a:t>Формы выпуска: порошок для ингаляций 5 мг/доза.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/>
              <a:t>Способ применения и дозы: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Лечение – две ингаляции (2 </a:t>
            </a:r>
            <a:r>
              <a:rPr lang="ru-RU" sz="2400" dirty="0" err="1"/>
              <a:t>х</a:t>
            </a:r>
            <a:r>
              <a:rPr lang="ru-RU" sz="2400" dirty="0"/>
              <a:t> 5мг.) 2 раз в день в течение 5 дней.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Профилактика – две ингаляции (2 х 5мг.) 1 раз в сутки в течение 10 дней.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21260FF6-47CF-034F-9F15-F0EC34617E4B}"/>
              </a:ext>
            </a:extLst>
          </p:cNvPr>
          <p:cNvSpPr txBox="1">
            <a:spLocks/>
          </p:cNvSpPr>
          <p:nvPr/>
        </p:nvSpPr>
        <p:spPr>
          <a:xfrm>
            <a:off x="681037" y="6572250"/>
            <a:ext cx="9296400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https://grls.rosminzdrav.ru/Grls_View_v2.aspx?routingGuid=f7ef0582-0fa8-44fc-82f0-dc27ef31064d&amp;t=</a:t>
            </a:r>
            <a:r>
              <a:rPr lang="en" sz="1600" dirty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3. Разные препараты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Имеют различные механизмы действия, но все применяются для профилактики и лечения гриппа, вызванного вирусами типа А и В, а так же при острых респираторных вирусных инфекциях.</a:t>
            </a:r>
          </a:p>
          <a:p>
            <a:r>
              <a:rPr lang="ru-RU" sz="2400" dirty="0" err="1"/>
              <a:t>Умифеновир</a:t>
            </a:r>
            <a:r>
              <a:rPr lang="ru-RU" sz="2400" dirty="0"/>
              <a:t> (</a:t>
            </a:r>
            <a:r>
              <a:rPr lang="ru-RU" sz="2400" dirty="0" err="1"/>
              <a:t>Арбидол</a:t>
            </a:r>
            <a:r>
              <a:rPr lang="ru-RU" sz="2400" dirty="0"/>
              <a:t>)</a:t>
            </a:r>
          </a:p>
          <a:p>
            <a:r>
              <a:rPr lang="ru-RU" sz="2400" dirty="0" err="1"/>
              <a:t>Оксолин</a:t>
            </a:r>
            <a:endParaRPr lang="ru-RU" sz="2400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DF034793-E71C-9F44-9488-47DA80D497B3}"/>
              </a:ext>
            </a:extLst>
          </p:cNvPr>
          <p:cNvSpPr txBox="1">
            <a:spLocks/>
          </p:cNvSpPr>
          <p:nvPr/>
        </p:nvSpPr>
        <p:spPr>
          <a:xfrm>
            <a:off x="681037" y="6510338"/>
            <a:ext cx="10448925" cy="46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http://www.studmedlib.ru/ru/doc/ISBN9785970434123-0033.html?SSr=2501343bee210c9b131757crudomanirina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Умифеновир</a:t>
            </a:r>
            <a:r>
              <a:rPr lang="ru-RU" dirty="0"/>
              <a:t> (</a:t>
            </a:r>
            <a:r>
              <a:rPr lang="ru-RU" dirty="0" err="1"/>
              <a:t>Арбидол</a:t>
            </a:r>
            <a:r>
              <a:rPr lang="ru-RU" dirty="0"/>
              <a:t>)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1600" y="1828800"/>
            <a:ext cx="9601200" cy="35814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Фармакологическая группа: противовирусное средство.</a:t>
            </a:r>
          </a:p>
          <a:p>
            <a:r>
              <a:rPr lang="ru-RU" sz="2400" dirty="0">
                <a:solidFill>
                  <a:schemeClr val="tx1"/>
                </a:solidFill>
              </a:rPr>
              <a:t>Фармакокинетика: внутрь, быстро всасывается и распределяется по тканям, </a:t>
            </a:r>
            <a:r>
              <a:rPr lang="ru-RU" sz="2400" dirty="0" err="1">
                <a:solidFill>
                  <a:schemeClr val="tx1"/>
                </a:solidFill>
              </a:rPr>
              <a:t>метаболизируется</a:t>
            </a:r>
            <a:r>
              <a:rPr lang="ru-RU" sz="2400" dirty="0">
                <a:solidFill>
                  <a:schemeClr val="tx1"/>
                </a:solidFill>
              </a:rPr>
              <a:t> в печени, около 40% выводится в неизмененном виде с желчью.</a:t>
            </a:r>
          </a:p>
          <a:p>
            <a:r>
              <a:rPr lang="ru-RU" sz="2400" dirty="0">
                <a:solidFill>
                  <a:schemeClr val="tx1"/>
                </a:solidFill>
              </a:rPr>
              <a:t>Фармакодинамика: ингибирует слияние, взаимодействует с гемагглютинином вируса, препятствует слиянию липидной оболочки вируса и клеточных мембран. Обладает интерферон-индуцирующей активностью, стимулирует клеточные и гуморальные реакции иммунитета.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DC257D3B-73FB-5341-A64B-4954C4531C58}"/>
              </a:ext>
            </a:extLst>
          </p:cNvPr>
          <p:cNvSpPr txBox="1">
            <a:spLocks/>
          </p:cNvSpPr>
          <p:nvPr/>
        </p:nvSpPr>
        <p:spPr>
          <a:xfrm>
            <a:off x="695325" y="6553200"/>
            <a:ext cx="9601200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https://grls.rosminzdrav.ru/Grls_View_v2.aspx?routingGuid=3624c384-c1a5-420c-8ed6-083eebc78d9a&amp;t=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Умифеновир</a:t>
            </a:r>
            <a:r>
              <a:rPr lang="ru-RU" dirty="0"/>
              <a:t> (</a:t>
            </a:r>
            <a:r>
              <a:rPr lang="ru-RU" dirty="0" err="1"/>
              <a:t>Арбидол</a:t>
            </a:r>
            <a:r>
              <a:rPr lang="ru-RU" dirty="0"/>
              <a:t>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47216" y="1737360"/>
            <a:ext cx="9601200" cy="4434840"/>
          </a:xfrm>
        </p:spPr>
        <p:txBody>
          <a:bodyPr>
            <a:normAutofit fontScale="25000" lnSpcReduction="20000"/>
          </a:bodyPr>
          <a:lstStyle/>
          <a:p>
            <a:r>
              <a:rPr lang="ru-RU" sz="9600" dirty="0">
                <a:solidFill>
                  <a:schemeClr val="tx1"/>
                </a:solidFill>
              </a:rPr>
              <a:t>Показания: лечение и профилактика гриппа А и В, других ОРВИ у детей старше 2 лет и взрослых; комплексная терапия острых кишечных инфекций ротовирусной этиологии у детей с 2 лет; неспецифическая профилактика тяжелого острого респираторного синдрома у детей с 6 лет и взрослых; лечение тяжелого острого респираторного синдрома у детей старше 12 лет и взрослых.</a:t>
            </a:r>
          </a:p>
          <a:p>
            <a:r>
              <a:rPr lang="ru-RU" sz="9600" dirty="0">
                <a:solidFill>
                  <a:schemeClr val="tx1"/>
                </a:solidFill>
              </a:rPr>
              <a:t>Противопоказания: гиперчувствительность к компонентам препарата, возраст до 2 лет, возраст до 6 лет (по показанию неспецифическая профилактика ТОРС), возраст до 12 лет (по показанию лечение ТОРС), дефицит сахарозы/изомальтозы, непереносимость фруктозы, </a:t>
            </a:r>
            <a:r>
              <a:rPr lang="ru-RU" sz="9600" dirty="0" err="1">
                <a:solidFill>
                  <a:schemeClr val="tx1"/>
                </a:solidFill>
              </a:rPr>
              <a:t>глюкозо-галактозная</a:t>
            </a:r>
            <a:r>
              <a:rPr lang="ru-RU" sz="9600" dirty="0">
                <a:solidFill>
                  <a:schemeClr val="tx1"/>
                </a:solidFill>
              </a:rPr>
              <a:t> </a:t>
            </a:r>
            <a:r>
              <a:rPr lang="ru-RU" sz="9600" dirty="0" err="1">
                <a:solidFill>
                  <a:schemeClr val="tx1"/>
                </a:solidFill>
              </a:rPr>
              <a:t>мальабсорбция</a:t>
            </a:r>
            <a:r>
              <a:rPr lang="ru-RU" sz="9600" dirty="0">
                <a:solidFill>
                  <a:schemeClr val="tx1"/>
                </a:solidFill>
              </a:rPr>
              <a:t>.</a:t>
            </a:r>
          </a:p>
          <a:p>
            <a:r>
              <a:rPr lang="ru-RU" sz="9600" dirty="0">
                <a:solidFill>
                  <a:schemeClr val="tx1"/>
                </a:solidFill>
              </a:rPr>
              <a:t>Побочные эффекты: аллергические реакции – кожный зуд, сыпь, ангионевротический отек, крапивница, анафилактические реакции – очень редко.</a:t>
            </a:r>
          </a:p>
          <a:p>
            <a:pPr>
              <a:buNone/>
            </a:pPr>
            <a:endParaRPr lang="ru-RU" dirty="0">
              <a:solidFill>
                <a:schemeClr val="tx1"/>
              </a:solidFill>
            </a:endParaRPr>
          </a:p>
          <a:p>
            <a:pPr>
              <a:buNone/>
            </a:pPr>
            <a:endParaRPr lang="ru-RU" dirty="0">
              <a:solidFill>
                <a:schemeClr val="tx1"/>
              </a:solidFill>
            </a:endParaRPr>
          </a:p>
          <a:p>
            <a:pPr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047D8ED6-132B-DF4B-9DE1-C9B3F66B68CC}"/>
              </a:ext>
            </a:extLst>
          </p:cNvPr>
          <p:cNvSpPr txBox="1">
            <a:spLocks/>
          </p:cNvSpPr>
          <p:nvPr/>
        </p:nvSpPr>
        <p:spPr>
          <a:xfrm>
            <a:off x="681037" y="6572250"/>
            <a:ext cx="9601200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https://grls.rosminzdrav.ru/Grls_View_v2.aspx?routingGuid=3624c384-c1a5-420c-8ed6-083eebc78d9a&amp;t=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Умифеновир</a:t>
            </a:r>
            <a:r>
              <a:rPr lang="ru-RU" dirty="0"/>
              <a:t> (</a:t>
            </a:r>
            <a:r>
              <a:rPr lang="ru-RU" dirty="0" err="1"/>
              <a:t>Арбидол</a:t>
            </a:r>
            <a:r>
              <a:rPr lang="ru-RU" dirty="0"/>
              <a:t>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1600" y="1800225"/>
            <a:ext cx="9601200" cy="3581400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Формы выпуска: порошок для приготовления суспензии внутрь 25 мг/5 мл.; капсулы </a:t>
            </a:r>
            <a:r>
              <a:rPr lang="en-US" sz="2400" dirty="0">
                <a:solidFill>
                  <a:schemeClr val="tx1"/>
                </a:solidFill>
              </a:rPr>
              <a:t>50 </a:t>
            </a:r>
            <a:r>
              <a:rPr lang="ru-RU" sz="2400" dirty="0">
                <a:solidFill>
                  <a:schemeClr val="tx1"/>
                </a:solidFill>
              </a:rPr>
              <a:t>мг., 100 мг., 200 мг.; таблетки, покрытые пленочный оболочкой 50мг., 100 мг.</a:t>
            </a:r>
          </a:p>
          <a:p>
            <a:r>
              <a:rPr lang="ru-RU" sz="2400" dirty="0">
                <a:solidFill>
                  <a:schemeClr val="tx1"/>
                </a:solidFill>
              </a:rPr>
              <a:t>Способ применения и дозы: внутрь во время пищи.</a:t>
            </a:r>
          </a:p>
          <a:p>
            <a:pPr>
              <a:buNone/>
            </a:pPr>
            <a:r>
              <a:rPr lang="ru-RU" sz="2400" dirty="0">
                <a:solidFill>
                  <a:schemeClr val="tx1"/>
                </a:solidFill>
              </a:rPr>
              <a:t>При не осложненном течении гриппа – 1 капсула (200 мг.) 4 раза в сутки (каждые 6 часов) в течение 5 дней.</a:t>
            </a:r>
          </a:p>
          <a:p>
            <a:pPr>
              <a:buNone/>
            </a:pPr>
            <a:r>
              <a:rPr lang="ru-RU" sz="2400" dirty="0">
                <a:solidFill>
                  <a:schemeClr val="tx1"/>
                </a:solidFill>
              </a:rPr>
              <a:t>При развитии осложнений – 1 капсула (200 мг.) 4 раза в день (каждые 6 часов) в течение 5 дней, затем разовую дозу 1 раз в неделю в течение 4 недель. </a:t>
            </a:r>
          </a:p>
          <a:p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BC0D639A-5E0C-6549-A152-6EB24EDBEBDF}"/>
              </a:ext>
            </a:extLst>
          </p:cNvPr>
          <p:cNvSpPr txBox="1">
            <a:spLocks/>
          </p:cNvSpPr>
          <p:nvPr/>
        </p:nvSpPr>
        <p:spPr>
          <a:xfrm>
            <a:off x="666750" y="6572250"/>
            <a:ext cx="9601200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https://grls.rosminzdrav.ru/Grls_View_v2.aspx?routingGuid=3624c384-c1a5-420c-8ed6-083eebc78d9a&amp;t=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5D0EF5-472C-42C3-9E1D-3C186CAA0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Общая характеристика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6F96192-51B8-4A8C-8BC6-9EA871C81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2000250"/>
          </a:xfrm>
        </p:spPr>
        <p:txBody>
          <a:bodyPr>
            <a:normAutofit/>
          </a:bodyPr>
          <a:lstStyle/>
          <a:p>
            <a:r>
              <a:rPr lang="ru-RU" sz="2400" b="0" i="0" u="none" strike="noStrike" dirty="0">
                <a:solidFill>
                  <a:schemeClr val="tx1"/>
                </a:solidFill>
                <a:effectLst/>
              </a:rPr>
              <a:t>Противовирусные препараты — лекарственные средства, предназначенные для лечения различных вирусных заболеваний: гриппа, опоясывающего лишая, оспы, гепатита, герпеса, ВИЧ-инфекции и др.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1130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1360" y="2941320"/>
            <a:ext cx="5931408" cy="862584"/>
          </a:xfrm>
        </p:spPr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338BC8-B427-4C12-9B4F-0AD56886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Механизм действия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9D1F6DB-5BFC-454A-9B1F-5C7E9AC21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2400301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РНК и ДНК-содержащие вирусы являются облигатными внутриклеточными паразитами. В процессе размножения некоторые вирусы используют аппарат синтеза клеток макроорганизма, в который они попали. Поэтому необходимо найти избирательно действующие средства, которые уничтожали бы вирусы, не поражая клетки «хозяина». 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1A20DCC1-4124-3441-A328-083FC78CD21B}"/>
              </a:ext>
            </a:extLst>
          </p:cNvPr>
          <p:cNvSpPr txBox="1">
            <a:spLocks/>
          </p:cNvSpPr>
          <p:nvPr/>
        </p:nvSpPr>
        <p:spPr>
          <a:xfrm>
            <a:off x="681037" y="6510338"/>
            <a:ext cx="10448925" cy="46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http://www.studmedlib.ru/ru/doc/ISBN9785970434123-0033.html?SSr=2501343bee210c9b131757crudomanirina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092501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03B94E-EB29-48BF-B1A7-39A5C9D6C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46808"/>
            <a:ext cx="9601200" cy="1485900"/>
          </a:xfrm>
        </p:spPr>
        <p:txBody>
          <a:bodyPr/>
          <a:lstStyle/>
          <a:p>
            <a:r>
              <a:rPr lang="ru-RU" dirty="0"/>
              <a:t>Механизм действия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0DF10A2-9ACD-4B37-B3F3-69B52CFF1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889758"/>
            <a:ext cx="9601200" cy="562534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/>
              <a:t>Однако некоторые вирусы, например, вирус простого герпеса, вирус опоясывающего лишая и др. после проникновения в клетки образуют свои ферменты, которые могут отличаться от аналогичных ферментов клетки «хозяина». К числу таких ферментов относится ДНК-полимераза. Так, </a:t>
            </a:r>
            <a:r>
              <a:rPr lang="ru-RU" sz="2400" dirty="0" err="1"/>
              <a:t>ациклогуанозин</a:t>
            </a:r>
            <a:r>
              <a:rPr lang="ru-RU" sz="2400" dirty="0"/>
              <a:t>, проникая в клетку, </a:t>
            </a:r>
            <a:r>
              <a:rPr lang="ru-RU" sz="2400" dirty="0" err="1"/>
              <a:t>фосфорилируется</a:t>
            </a:r>
            <a:r>
              <a:rPr lang="ru-RU" sz="2400" dirty="0"/>
              <a:t> и в виде </a:t>
            </a:r>
            <a:r>
              <a:rPr lang="ru-RU" sz="2400" dirty="0" err="1"/>
              <a:t>трифосфата</a:t>
            </a:r>
            <a:r>
              <a:rPr lang="ru-RU" sz="2400" dirty="0"/>
              <a:t> угнетает ДНК-полимеразу вируса простого герпеса (в большей степени, чем ДНК-полимеразу клетки). Кроме того, это соединение встраивается в ДНК вируса. </a:t>
            </a:r>
            <a:r>
              <a:rPr lang="ru-RU" sz="2400" dirty="0" err="1"/>
              <a:t>Рибавирин</a:t>
            </a:r>
            <a:r>
              <a:rPr lang="ru-RU" sz="2400" dirty="0"/>
              <a:t> в виде 5-трифосфата специфически угнетает вирусную РНК-полимеразу. Показано, что </a:t>
            </a:r>
            <a:r>
              <a:rPr lang="ru-RU" sz="2400" dirty="0" err="1"/>
              <a:t>азидотимидин</a:t>
            </a:r>
            <a:r>
              <a:rPr lang="ru-RU" sz="2400" dirty="0"/>
              <a:t> ингибирует обратную транскриптазу ВИЧ. Препараты пептидной структуры, например, </a:t>
            </a:r>
            <a:r>
              <a:rPr lang="ru-RU" sz="2400" dirty="0" err="1"/>
              <a:t>саквинавир</a:t>
            </a:r>
            <a:r>
              <a:rPr lang="ru-RU" sz="2400" dirty="0"/>
              <a:t> избирательно ингибируют протеазы ВИЧ. Открыты противогриппозные средства, ингибирующие вирусный фермент нейраминидазу. Полученные данные весьма перспективны для создания новых избирательно действующих противовирусных средств.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24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2A98B2B0-B285-F640-9A5B-7D64D4B35159}"/>
              </a:ext>
            </a:extLst>
          </p:cNvPr>
          <p:cNvSpPr txBox="1">
            <a:spLocks/>
          </p:cNvSpPr>
          <p:nvPr/>
        </p:nvSpPr>
        <p:spPr>
          <a:xfrm>
            <a:off x="681037" y="6510338"/>
            <a:ext cx="10448925" cy="46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http://www.studmedlib.ru/ru/doc/ISBN9785970434123-0033.html?SSr=2501343bee210c9b131757crudomanirina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289720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B2C87C-2E0A-47EA-8290-3D12B3F63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Механизм действия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8F4833B-D0D3-45D4-B70C-5F3FA22C0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34327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9600" dirty="0"/>
              <a:t>Кроме того, попадая в организм, вирусы вызывают образование клетками биологически активного гликопротеина интерферона и включение гуморального и клеточного звеньев иммунитета. Вирусные белки, являясь активными антигенами, вызывают образование антител, нейтрализующих действие вирусов. </a:t>
            </a:r>
          </a:p>
          <a:p>
            <a:pPr>
              <a:lnSpc>
                <a:spcPct val="120000"/>
              </a:lnSpc>
            </a:pPr>
            <a:r>
              <a:rPr lang="ru-RU" sz="9600" dirty="0"/>
              <a:t>Создание лекарственных средств, стимулирующих биосинтез интерферона и антителообразование, также перспективно в борьбе с вирусными инфекциями.</a:t>
            </a:r>
          </a:p>
          <a:p>
            <a:endParaRPr lang="ru-RU" sz="2800" dirty="0">
              <a:solidFill>
                <a:srgbClr val="333333"/>
              </a:solidFill>
              <a:latin typeface="LatoWeb"/>
            </a:endParaRPr>
          </a:p>
          <a:p>
            <a:endParaRPr lang="ru-RU" sz="2400" dirty="0">
              <a:solidFill>
                <a:srgbClr val="333333"/>
              </a:solidFill>
              <a:latin typeface="LatoWeb"/>
            </a:endParaRPr>
          </a:p>
          <a:p>
            <a:endParaRPr lang="ru-RU" sz="2400" dirty="0">
              <a:solidFill>
                <a:srgbClr val="333333"/>
              </a:solidFill>
              <a:latin typeface="LatoWeb"/>
            </a:endParaRPr>
          </a:p>
          <a:p>
            <a:endParaRPr lang="ru-RU" sz="2400" dirty="0">
              <a:solidFill>
                <a:srgbClr val="333333"/>
              </a:solidFill>
              <a:latin typeface="LatoWeb"/>
            </a:endParaRPr>
          </a:p>
          <a:p>
            <a:endParaRPr lang="ru-RU" sz="1100" dirty="0">
              <a:solidFill>
                <a:srgbClr val="333333"/>
              </a:solidFill>
              <a:latin typeface="LatoWeb"/>
            </a:endParaRPr>
          </a:p>
          <a:p>
            <a:endParaRPr lang="ru-RU" sz="1100" dirty="0">
              <a:solidFill>
                <a:srgbClr val="333333"/>
              </a:solidFill>
              <a:latin typeface="LatoWeb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491CFAB2-F22E-CC42-ABA5-2235D59E26B2}"/>
              </a:ext>
            </a:extLst>
          </p:cNvPr>
          <p:cNvSpPr txBox="1">
            <a:spLocks/>
          </p:cNvSpPr>
          <p:nvPr/>
        </p:nvSpPr>
        <p:spPr>
          <a:xfrm>
            <a:off x="681037" y="6510338"/>
            <a:ext cx="10448925" cy="46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http://www.studmedlib.ru/ru/doc/ISBN9785970434123-0033.html?SSr=2501343bee210c9b131757crudomanirina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684642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338BC8-B427-4C12-9B4F-0AD568863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685800"/>
            <a:ext cx="10501313" cy="1485900"/>
          </a:xfrm>
        </p:spPr>
        <p:txBody>
          <a:bodyPr/>
          <a:lstStyle/>
          <a:p>
            <a:r>
              <a:rPr lang="ru-RU" dirty="0"/>
              <a:t>Классификация противовирусных средств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AFFA017E-ACE0-45C4-BABF-DB82BE6F0F73}"/>
              </a:ext>
            </a:extLst>
          </p:cNvPr>
          <p:cNvSpPr txBox="1">
            <a:spLocks/>
          </p:cNvSpPr>
          <p:nvPr/>
        </p:nvSpPr>
        <p:spPr>
          <a:xfrm>
            <a:off x="1371600" y="1820411"/>
            <a:ext cx="9601200" cy="40469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-    </a:t>
            </a:r>
            <a:r>
              <a:rPr lang="ru-RU" sz="2400" dirty="0">
                <a:solidFill>
                  <a:schemeClr val="tx1"/>
                </a:solidFill>
              </a:rPr>
              <a:t>Ингибиторы связывания вируса с клеткой и проникновения его внутрь клетки;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400" dirty="0">
                <a:solidFill>
                  <a:schemeClr val="tx1"/>
                </a:solidFill>
              </a:rPr>
              <a:t>Блокаторы М2 ионных каналов;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400" dirty="0">
                <a:solidFill>
                  <a:schemeClr val="tx1"/>
                </a:solidFill>
              </a:rPr>
              <a:t>Ингибиторы полимераз;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400" dirty="0">
                <a:solidFill>
                  <a:schemeClr val="tx1"/>
                </a:solidFill>
              </a:rPr>
              <a:t>Ингибиторы </a:t>
            </a:r>
            <a:r>
              <a:rPr lang="ru-RU" sz="2400" dirty="0" err="1">
                <a:solidFill>
                  <a:schemeClr val="tx1"/>
                </a:solidFill>
              </a:rPr>
              <a:t>интегразы</a:t>
            </a:r>
            <a:r>
              <a:rPr lang="ru-RU" sz="2400" dirty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400" dirty="0">
                <a:solidFill>
                  <a:schemeClr val="tx1"/>
                </a:solidFill>
              </a:rPr>
              <a:t>Ингибиторы протеаз;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400" dirty="0">
                <a:solidFill>
                  <a:schemeClr val="tx1"/>
                </a:solidFill>
              </a:rPr>
              <a:t>Ингибиторы нейраминидазы.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2400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33859F89-42D6-C745-90E8-E4A4436C9887}"/>
              </a:ext>
            </a:extLst>
          </p:cNvPr>
          <p:cNvSpPr txBox="1">
            <a:spLocks/>
          </p:cNvSpPr>
          <p:nvPr/>
        </p:nvSpPr>
        <p:spPr>
          <a:xfrm>
            <a:off x="681037" y="6510338"/>
            <a:ext cx="10448925" cy="46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http://www.studmedlib.ru/ru/doc/ISBN9785970434123-0033.html?SSr=2501343bee210c9b131757crudomanirina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013820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338BC8-B427-4C12-9B4F-0AD56886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190C37FA-BDF9-4B8C-979B-2ECC94758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159603"/>
            <a:ext cx="4483896" cy="558165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2EEC7E39-75B7-4983-92DA-9B64B420BDA0}"/>
              </a:ext>
            </a:extLst>
          </p:cNvPr>
          <p:cNvSpPr txBox="1">
            <a:spLocks/>
          </p:cNvSpPr>
          <p:nvPr/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3A0316-E144-4EA3-9C30-62CCB7D3F081}"/>
              </a:ext>
            </a:extLst>
          </p:cNvPr>
          <p:cNvSpPr txBox="1"/>
          <p:nvPr/>
        </p:nvSpPr>
        <p:spPr>
          <a:xfrm>
            <a:off x="6096000" y="5741253"/>
            <a:ext cx="4981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u="none" strike="noStrike" dirty="0">
                <a:solidFill>
                  <a:srgbClr val="333333"/>
                </a:solidFill>
                <a:effectLst/>
              </a:rPr>
              <a:t>Схема 30.1. Предполагаемая направленность действия ряда препаратов на жизненный цикл вируса.</a:t>
            </a:r>
            <a:endParaRPr lang="ru-RU" sz="16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61F32D73-5D79-8F41-9100-D08BC79289DA}"/>
              </a:ext>
            </a:extLst>
          </p:cNvPr>
          <p:cNvSpPr txBox="1">
            <a:spLocks/>
          </p:cNvSpPr>
          <p:nvPr/>
        </p:nvSpPr>
        <p:spPr>
          <a:xfrm>
            <a:off x="681037" y="6510338"/>
            <a:ext cx="10448925" cy="46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3"/>
              </a:rPr>
              <a:t>http://www.studmedlib.ru/ru/doc/ISBN9785970434123-0033.html?SSr=2501343bee210c9b131757crudomanirina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444790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338BC8-B427-4C12-9B4F-0AD56886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9D1F6DB-5BFC-454A-9B1F-5C7E9AC21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2528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Так же все противовирусные средства можно разделить на синтетические и биологические:</a:t>
            </a:r>
            <a:br>
              <a:rPr lang="ru-RU" sz="2400" dirty="0"/>
            </a:br>
            <a:endParaRPr lang="ru-RU" sz="2400" dirty="0"/>
          </a:p>
          <a:p>
            <a:pPr marL="0" indent="0">
              <a:buNone/>
            </a:pPr>
            <a:r>
              <a:rPr lang="ru-RU" sz="2400" dirty="0"/>
              <a:t>Биологические:</a:t>
            </a:r>
          </a:p>
          <a:p>
            <a:r>
              <a:rPr lang="ru-RU" sz="2400" dirty="0"/>
              <a:t>Интерфероны</a:t>
            </a:r>
          </a:p>
          <a:p>
            <a:endParaRPr lang="ru-RU" sz="24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49875E05-D9C0-7D42-A0F1-3449C34A1F85}"/>
              </a:ext>
            </a:extLst>
          </p:cNvPr>
          <p:cNvSpPr txBox="1">
            <a:spLocks/>
          </p:cNvSpPr>
          <p:nvPr/>
        </p:nvSpPr>
        <p:spPr>
          <a:xfrm>
            <a:off x="681037" y="6510338"/>
            <a:ext cx="10448925" cy="46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600" dirty="0">
                <a:solidFill>
                  <a:schemeClr val="tx1"/>
                </a:solidFill>
                <a:hlinkClick r:id="rId2"/>
              </a:rPr>
              <a:t>http://www.studmedlib.ru/ru/doc/ISBN9785970434123-0033.html?SSr=2501343bee210c9b131757crudomanirina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327890171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Уголки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Уголки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1000</TotalTime>
  <Words>1577</Words>
  <Application>Microsoft Office PowerPoint</Application>
  <PresentationFormat>Произвольный</PresentationFormat>
  <Paragraphs>191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Уголки</vt:lpstr>
      <vt:lpstr>Государственное бюджетное образовательное учреждение высшего профессионального образования «Красноярский государственный медицинский университет имени профессора В.Ф. Войно-Ясенецкого» Министерства здравоохранения  Российской Федерации ГБОУ ВПО КрасГМУ им. проф. В.Ф. Войно-Ясенецкого Минздрава России      Кафедра фармакологии и фармацевтического консультирования с курсом ПО    Тема: противовирусные средства. Лечение гриппа. </vt:lpstr>
      <vt:lpstr>План</vt:lpstr>
      <vt:lpstr>Общая характеристика </vt:lpstr>
      <vt:lpstr>Механизм действия</vt:lpstr>
      <vt:lpstr>Механизм действия</vt:lpstr>
      <vt:lpstr>Механизм действия</vt:lpstr>
      <vt:lpstr>Классификация противовирусных средств</vt:lpstr>
      <vt:lpstr>Классификация</vt:lpstr>
      <vt:lpstr>Классификация</vt:lpstr>
      <vt:lpstr>Классификация</vt:lpstr>
      <vt:lpstr>Показания к применению</vt:lpstr>
      <vt:lpstr>Противоретровирусные препараты</vt:lpstr>
      <vt:lpstr>Противоретровирусные препараты</vt:lpstr>
      <vt:lpstr>Противоретровирусные препараты</vt:lpstr>
      <vt:lpstr>Механизм взаимодействия ВИЧ с клеткой </vt:lpstr>
      <vt:lpstr>Интерфероны</vt:lpstr>
      <vt:lpstr>Интерфероны</vt:lpstr>
      <vt:lpstr>Противогриппозные средства</vt:lpstr>
      <vt:lpstr>1. Ингибиторы вирусного белка М2</vt:lpstr>
      <vt:lpstr>Римантадин</vt:lpstr>
      <vt:lpstr>Римантадин</vt:lpstr>
      <vt:lpstr>Римантадин</vt:lpstr>
      <vt:lpstr>2. Ингибиторы вирусного фермента нейраминидазы</vt:lpstr>
      <vt:lpstr>Занамивир </vt:lpstr>
      <vt:lpstr>Занамивир</vt:lpstr>
      <vt:lpstr>3. Разные препараты</vt:lpstr>
      <vt:lpstr>Умифеновир (Арбидол) </vt:lpstr>
      <vt:lpstr>Умифеновир (Арбидол)</vt:lpstr>
      <vt:lpstr>Умифеновир (Арбидол)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образовательное учреждение высшего профессионального образования «Красноярский государственный медицинский университет имени профессора В.Ф. Войно-Ясенецкого» Министерства здравоохранения  Российской Федерации ГБОУ ВПО КрасГМУ им. проф. В.Ф. Войно-Ясенецкого Минздрава России      Кафедра фармакологии и фармацевтического консультирования с курсом ПО    Тема: противовирусные средства. Лечение гриппа.</dc:title>
  <dc:creator>Ира</dc:creator>
  <cp:lastModifiedBy>Марк</cp:lastModifiedBy>
  <cp:revision>21</cp:revision>
  <dcterms:created xsi:type="dcterms:W3CDTF">2020-04-27T10:26:53Z</dcterms:created>
  <dcterms:modified xsi:type="dcterms:W3CDTF">2020-05-01T04:18:11Z</dcterms:modified>
</cp:coreProperties>
</file>