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57" r:id="rId3"/>
    <p:sldId id="291" r:id="rId4"/>
    <p:sldId id="289" r:id="rId5"/>
    <p:sldId id="272" r:id="rId6"/>
    <p:sldId id="273" r:id="rId7"/>
    <p:sldId id="275" r:id="rId8"/>
    <p:sldId id="276" r:id="rId9"/>
    <p:sldId id="277" r:id="rId10"/>
    <p:sldId id="278" r:id="rId11"/>
    <p:sldId id="279" r:id="rId12"/>
    <p:sldId id="274" r:id="rId13"/>
    <p:sldId id="280" r:id="rId14"/>
    <p:sldId id="281" r:id="rId15"/>
    <p:sldId id="282" r:id="rId16"/>
    <p:sldId id="283" r:id="rId17"/>
    <p:sldId id="284" r:id="rId18"/>
    <p:sldId id="285" r:id="rId19"/>
    <p:sldId id="286" r:id="rId20"/>
    <p:sldId id="287" r:id="rId21"/>
    <p:sldId id="258" r:id="rId22"/>
    <p:sldId id="259" r:id="rId23"/>
    <p:sldId id="261" r:id="rId24"/>
    <p:sldId id="262" r:id="rId25"/>
    <p:sldId id="263" r:id="rId26"/>
    <p:sldId id="264" r:id="rId27"/>
    <p:sldId id="265" r:id="rId28"/>
    <p:sldId id="267" r:id="rId29"/>
    <p:sldId id="268"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292" r:id="rId53"/>
    <p:sldId id="293" r:id="rId54"/>
    <p:sldId id="290"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365"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8A58F-100F-49A6-809E-2DABA33BC24C}" type="datetimeFigureOut">
              <a:rPr lang="ru-RU" smtClean="0"/>
              <a:t>18.02.2023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89FFA-0BDD-4109-93D2-CF7D4491CB3D}" type="slidenum">
              <a:rPr lang="ru-RU" smtClean="0"/>
              <a:t>‹#›</a:t>
            </a:fld>
            <a:endParaRPr lang="ru-RU"/>
          </a:p>
        </p:txBody>
      </p:sp>
    </p:spTree>
    <p:extLst>
      <p:ext uri="{BB962C8B-B14F-4D97-AF65-F5344CB8AC3E}">
        <p14:creationId xmlns:p14="http://schemas.microsoft.com/office/powerpoint/2010/main" val="2005835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41DC2EC-2A0C-40CA-95E7-549DECE627FB}" type="slidenum">
              <a:rPr lang="ru-RU" altLang="ru-RU" sz="1400" smtClean="0"/>
              <a:pPr>
                <a:spcBef>
                  <a:spcPct val="0"/>
                </a:spcBef>
                <a:buClrTx/>
                <a:buFontTx/>
                <a:buNone/>
              </a:pPr>
              <a:t>30</a:t>
            </a:fld>
            <a:endParaRPr lang="ru-RU" altLang="ru-RU" sz="1400"/>
          </a:p>
        </p:txBody>
      </p:sp>
      <p:sp>
        <p:nvSpPr>
          <p:cNvPr id="46083" name="Rectangle 1"/>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p:cNvSpPr>
            <a:spLocks noGrp="1" noChangeArrowheads="1"/>
          </p:cNvSpPr>
          <p:nvPr>
            <p:ph type="body" idx="1"/>
          </p:nvPr>
        </p:nvSpPr>
        <p:spPr>
          <a:xfrm>
            <a:off x="755650" y="5078413"/>
            <a:ext cx="6042025" cy="4805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59C476EB-5287-4D8B-81EA-C46D94C73F8A}" type="slidenum">
              <a:rPr lang="ru-RU" altLang="ru-RU" sz="1400" smtClean="0"/>
              <a:pPr>
                <a:spcBef>
                  <a:spcPct val="0"/>
                </a:spcBef>
                <a:buClrTx/>
                <a:buFontTx/>
                <a:buNone/>
              </a:pPr>
              <a:t>39</a:t>
            </a:fld>
            <a:endParaRPr lang="ru-RU" altLang="ru-RU" sz="1400"/>
          </a:p>
        </p:txBody>
      </p:sp>
      <p:sp>
        <p:nvSpPr>
          <p:cNvPr id="64515"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98F55F7-2D1E-4303-80E8-27986C9A68E7}" type="slidenum">
              <a:rPr lang="ru-RU" altLang="ru-RU" sz="1400" smtClean="0"/>
              <a:pPr>
                <a:spcBef>
                  <a:spcPct val="0"/>
                </a:spcBef>
                <a:buClrTx/>
                <a:buFontTx/>
                <a:buNone/>
              </a:pPr>
              <a:t>40</a:t>
            </a:fld>
            <a:endParaRPr lang="ru-RU" altLang="ru-RU" sz="1400"/>
          </a:p>
        </p:txBody>
      </p:sp>
      <p:sp>
        <p:nvSpPr>
          <p:cNvPr id="66563"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655A86A-6833-4960-822C-9D4CA4408ED1}" type="slidenum">
              <a:rPr lang="ru-RU" altLang="ru-RU" sz="1400" smtClean="0"/>
              <a:pPr>
                <a:spcBef>
                  <a:spcPct val="0"/>
                </a:spcBef>
                <a:buClrTx/>
                <a:buFontTx/>
                <a:buNone/>
              </a:pPr>
              <a:t>41</a:t>
            </a:fld>
            <a:endParaRPr lang="ru-RU" altLang="ru-RU" sz="1400"/>
          </a:p>
        </p:txBody>
      </p:sp>
      <p:sp>
        <p:nvSpPr>
          <p:cNvPr id="68611"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88ED333-59FF-49A3-B323-9BE157569196}" type="slidenum">
              <a:rPr lang="ru-RU" altLang="ru-RU" sz="1400" smtClean="0"/>
              <a:pPr>
                <a:spcBef>
                  <a:spcPct val="0"/>
                </a:spcBef>
                <a:buClrTx/>
                <a:buFontTx/>
                <a:buNone/>
              </a:pPr>
              <a:t>42</a:t>
            </a:fld>
            <a:endParaRPr lang="ru-RU" altLang="ru-RU" sz="1400"/>
          </a:p>
        </p:txBody>
      </p:sp>
      <p:sp>
        <p:nvSpPr>
          <p:cNvPr id="70659"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83CABAD1-1E83-4548-8621-F467269F403B}" type="slidenum">
              <a:rPr lang="ru-RU" altLang="ru-RU" sz="1400" smtClean="0"/>
              <a:pPr>
                <a:spcBef>
                  <a:spcPct val="0"/>
                </a:spcBef>
                <a:buClrTx/>
                <a:buFontTx/>
                <a:buNone/>
              </a:pPr>
              <a:t>43</a:t>
            </a:fld>
            <a:endParaRPr lang="ru-RU" altLang="ru-RU" sz="1400"/>
          </a:p>
        </p:txBody>
      </p:sp>
      <p:sp>
        <p:nvSpPr>
          <p:cNvPr id="72707" name="Rectangle 1"/>
          <p:cNvSpPr>
            <a:spLocks noGrp="1" noRot="1" noChangeAspect="1" noChangeArrowheads="1" noTextEdit="1"/>
          </p:cNvSpPr>
          <p:nvPr>
            <p:ph type="sldImg"/>
          </p:nvPr>
        </p:nvSpPr>
        <p:spPr>
          <a:xfrm>
            <a:off x="1108075" y="812800"/>
            <a:ext cx="5334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a:spLocks noGrp="1" noChangeArrowheads="1"/>
          </p:cNvSpPr>
          <p:nvPr>
            <p:ph type="body" idx="1"/>
          </p:nvPr>
        </p:nvSpPr>
        <p:spPr>
          <a:xfrm>
            <a:off x="755650" y="5078413"/>
            <a:ext cx="6040438" cy="48037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BF302F2-9569-4924-A9B5-2437BA5DABB7}" type="slidenum">
              <a:rPr lang="ru-RU" altLang="ru-RU" sz="1400" smtClean="0"/>
              <a:pPr>
                <a:spcBef>
                  <a:spcPct val="0"/>
                </a:spcBef>
                <a:buClrTx/>
                <a:buFontTx/>
                <a:buNone/>
              </a:pPr>
              <a:t>44</a:t>
            </a:fld>
            <a:endParaRPr lang="ru-RU" altLang="ru-RU" sz="1400"/>
          </a:p>
        </p:txBody>
      </p:sp>
      <p:sp>
        <p:nvSpPr>
          <p:cNvPr id="74755"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755650" y="5078413"/>
            <a:ext cx="6046788" cy="48101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3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A1A52CB-EF06-45C4-B0E9-02B6A5178816}" type="slidenum">
              <a:rPr lang="ru-RU" altLang="ru-RU" sz="1400" smtClean="0"/>
              <a:pPr>
                <a:spcBef>
                  <a:spcPct val="0"/>
                </a:spcBef>
                <a:buClrTx/>
                <a:buFontTx/>
                <a:buNone/>
              </a:pPr>
              <a:t>45</a:t>
            </a:fld>
            <a:endParaRPr lang="ru-RU" altLang="ru-RU" sz="1400"/>
          </a:p>
        </p:txBody>
      </p:sp>
      <p:sp>
        <p:nvSpPr>
          <p:cNvPr id="76803"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a:spLocks noGrp="1" noChangeArrowheads="1"/>
          </p:cNvSpPr>
          <p:nvPr>
            <p:ph type="body" idx="1"/>
          </p:nvPr>
        </p:nvSpPr>
        <p:spPr>
          <a:xfrm>
            <a:off x="755650" y="5078413"/>
            <a:ext cx="6046788" cy="48101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67808D31-A2FB-4B50-9AEE-CE989BC33B51}" type="slidenum">
              <a:rPr lang="ru-RU" altLang="ru-RU" sz="1400" smtClean="0"/>
              <a:pPr>
                <a:spcBef>
                  <a:spcPct val="0"/>
                </a:spcBef>
                <a:buClrTx/>
                <a:buFontTx/>
                <a:buNone/>
              </a:pPr>
              <a:t>46</a:t>
            </a:fld>
            <a:endParaRPr lang="ru-RU" altLang="ru-RU" sz="1400"/>
          </a:p>
        </p:txBody>
      </p:sp>
      <p:sp>
        <p:nvSpPr>
          <p:cNvPr id="78851"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625D266-F807-4831-96B7-AA37F88EF30E}" type="slidenum">
              <a:rPr lang="ru-RU" altLang="ru-RU" sz="1400" smtClean="0"/>
              <a:pPr>
                <a:spcBef>
                  <a:spcPct val="0"/>
                </a:spcBef>
                <a:buClrTx/>
                <a:buFontTx/>
                <a:buNone/>
              </a:pPr>
              <a:t>47</a:t>
            </a:fld>
            <a:endParaRPr lang="ru-RU" altLang="ru-RU" sz="1400"/>
          </a:p>
        </p:txBody>
      </p:sp>
      <p:sp>
        <p:nvSpPr>
          <p:cNvPr id="80899"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A728156-2536-45F9-A079-5B40315E6C43}" type="slidenum">
              <a:rPr lang="ru-RU" altLang="ru-RU" sz="1400" smtClean="0"/>
              <a:pPr>
                <a:spcBef>
                  <a:spcPct val="0"/>
                </a:spcBef>
                <a:buClrTx/>
                <a:buFontTx/>
                <a:buNone/>
              </a:pPr>
              <a:t>48</a:t>
            </a:fld>
            <a:endParaRPr lang="ru-RU" altLang="ru-RU" sz="1400"/>
          </a:p>
        </p:txBody>
      </p:sp>
      <p:sp>
        <p:nvSpPr>
          <p:cNvPr id="82947"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9273740-D744-4E1A-8830-3780B4D1535A}" type="slidenum">
              <a:rPr lang="ru-RU" altLang="ru-RU" sz="1400" smtClean="0"/>
              <a:pPr>
                <a:spcBef>
                  <a:spcPct val="0"/>
                </a:spcBef>
                <a:buClrTx/>
                <a:buFontTx/>
                <a:buNone/>
              </a:pPr>
              <a:t>31</a:t>
            </a:fld>
            <a:endParaRPr lang="ru-RU" altLang="ru-RU" sz="1400"/>
          </a:p>
        </p:txBody>
      </p:sp>
      <p:sp>
        <p:nvSpPr>
          <p:cNvPr id="48131" name="Rectangle 1"/>
          <p:cNvSpPr>
            <a:spLocks noGrp="1" noRot="1" noChangeAspect="1" noChangeArrowheads="1" noTextEdit="1"/>
          </p:cNvSpPr>
          <p:nvPr>
            <p:ph type="sldImg"/>
          </p:nvPr>
        </p:nvSpPr>
        <p:spPr>
          <a:xfrm>
            <a:off x="1108075" y="812800"/>
            <a:ext cx="5334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Rectangle 2"/>
          <p:cNvSpPr>
            <a:spLocks noGrp="1" noChangeArrowheads="1"/>
          </p:cNvSpPr>
          <p:nvPr>
            <p:ph type="body" idx="1"/>
          </p:nvPr>
        </p:nvSpPr>
        <p:spPr>
          <a:xfrm>
            <a:off x="755650" y="5078413"/>
            <a:ext cx="6040438" cy="48037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3AF86F7-447C-4478-8C3B-2E90C617D67F}" type="slidenum">
              <a:rPr lang="ru-RU" altLang="ru-RU" sz="1400" smtClean="0"/>
              <a:pPr>
                <a:spcBef>
                  <a:spcPct val="0"/>
                </a:spcBef>
                <a:buClrTx/>
                <a:buFontTx/>
                <a:buNone/>
              </a:pPr>
              <a:t>49</a:t>
            </a:fld>
            <a:endParaRPr lang="ru-RU" altLang="ru-RU" sz="1400"/>
          </a:p>
        </p:txBody>
      </p:sp>
      <p:sp>
        <p:nvSpPr>
          <p:cNvPr id="84995" name="Rectangle 1"/>
          <p:cNvSpPr>
            <a:spLocks noGrp="1" noRot="1" noChangeAspect="1" noChangeArrowheads="1" noTextEdit="1"/>
          </p:cNvSpPr>
          <p:nvPr>
            <p:ph type="sldImg"/>
          </p:nvPr>
        </p:nvSpPr>
        <p:spPr>
          <a:xfrm>
            <a:off x="1108075" y="812800"/>
            <a:ext cx="5334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a:spLocks noGrp="1" noChangeArrowheads="1"/>
          </p:cNvSpPr>
          <p:nvPr>
            <p:ph type="body" idx="1"/>
          </p:nvPr>
        </p:nvSpPr>
        <p:spPr>
          <a:xfrm>
            <a:off x="755650" y="5078413"/>
            <a:ext cx="6040438" cy="48037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08865E46-A7C8-4ECD-ADB8-8FF1CAFF431E}" type="slidenum">
              <a:rPr lang="ru-RU" altLang="ru-RU" sz="1400" smtClean="0"/>
              <a:pPr>
                <a:spcBef>
                  <a:spcPct val="0"/>
                </a:spcBef>
                <a:buClrTx/>
                <a:buFontTx/>
                <a:buNone/>
              </a:pPr>
              <a:t>50</a:t>
            </a:fld>
            <a:endParaRPr lang="ru-RU" altLang="ru-RU" sz="1400"/>
          </a:p>
        </p:txBody>
      </p:sp>
      <p:sp>
        <p:nvSpPr>
          <p:cNvPr id="87043"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p:cNvSpPr>
            <a:spLocks noGrp="1" noChangeArrowheads="1"/>
          </p:cNvSpPr>
          <p:nvPr>
            <p:ph type="body" idx="1"/>
          </p:nvPr>
        </p:nvSpPr>
        <p:spPr>
          <a:xfrm>
            <a:off x="755650" y="5078413"/>
            <a:ext cx="6046788" cy="48101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BF851CA6-7022-441B-AC86-D6E190E60439}" type="slidenum">
              <a:rPr lang="ru-RU" altLang="ru-RU" sz="1400" smtClean="0"/>
              <a:pPr>
                <a:spcBef>
                  <a:spcPct val="0"/>
                </a:spcBef>
                <a:buClrTx/>
                <a:buFontTx/>
                <a:buNone/>
              </a:pPr>
              <a:t>51</a:t>
            </a:fld>
            <a:endParaRPr lang="ru-RU" altLang="ru-RU" sz="1400"/>
          </a:p>
        </p:txBody>
      </p:sp>
      <p:sp>
        <p:nvSpPr>
          <p:cNvPr id="89091"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755650" y="5078413"/>
            <a:ext cx="6046788" cy="48101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471FA16A-E87B-462F-862F-21E83E00B41F}" type="slidenum">
              <a:rPr lang="ru-RU" altLang="ru-RU" sz="1400" smtClean="0"/>
              <a:pPr>
                <a:spcBef>
                  <a:spcPct val="0"/>
                </a:spcBef>
                <a:buClrTx/>
                <a:buFontTx/>
                <a:buNone/>
              </a:pPr>
              <a:t>32</a:t>
            </a:fld>
            <a:endParaRPr lang="ru-RU" altLang="ru-RU" sz="1400"/>
          </a:p>
        </p:txBody>
      </p:sp>
      <p:sp>
        <p:nvSpPr>
          <p:cNvPr id="50179" name="Rectangle 1"/>
          <p:cNvSpPr>
            <a:spLocks noGrp="1" noRot="1" noChangeAspect="1" noChangeArrowheads="1" noTextEdit="1"/>
          </p:cNvSpPr>
          <p:nvPr>
            <p:ph type="sldImg"/>
          </p:nvPr>
        </p:nvSpPr>
        <p:spPr>
          <a:xfrm>
            <a:off x="1108075" y="812800"/>
            <a:ext cx="5334000"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Rectangle 2"/>
          <p:cNvSpPr>
            <a:spLocks noGrp="1" noChangeArrowheads="1"/>
          </p:cNvSpPr>
          <p:nvPr>
            <p:ph type="body" idx="1"/>
          </p:nvPr>
        </p:nvSpPr>
        <p:spPr>
          <a:xfrm>
            <a:off x="755650" y="5078413"/>
            <a:ext cx="6040438" cy="480377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15853741-877C-44F6-AACE-CB7DD996C5CA}" type="slidenum">
              <a:rPr lang="ru-RU" altLang="ru-RU" sz="1400" smtClean="0"/>
              <a:pPr>
                <a:spcBef>
                  <a:spcPct val="0"/>
                </a:spcBef>
                <a:buClrTx/>
                <a:buFontTx/>
                <a:buNone/>
              </a:pPr>
              <a:t>33</a:t>
            </a:fld>
            <a:endParaRPr lang="ru-RU" altLang="ru-RU" sz="1400"/>
          </a:p>
        </p:txBody>
      </p:sp>
      <p:sp>
        <p:nvSpPr>
          <p:cNvPr id="52227" name="Rectangle 1"/>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Rectangle 2"/>
          <p:cNvSpPr>
            <a:spLocks noGrp="1" noChangeArrowheads="1"/>
          </p:cNvSpPr>
          <p:nvPr>
            <p:ph type="body" idx="1"/>
          </p:nvPr>
        </p:nvSpPr>
        <p:spPr>
          <a:xfrm>
            <a:off x="755650" y="5078413"/>
            <a:ext cx="6042025" cy="4805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F7F5F50E-9EA4-4B37-969B-DAFB99693DA7}" type="slidenum">
              <a:rPr lang="ru-RU" altLang="ru-RU" sz="1400" smtClean="0"/>
              <a:pPr>
                <a:spcBef>
                  <a:spcPct val="0"/>
                </a:spcBef>
                <a:buClrTx/>
                <a:buFontTx/>
                <a:buNone/>
              </a:pPr>
              <a:t>34</a:t>
            </a:fld>
            <a:endParaRPr lang="ru-RU" altLang="ru-RU" sz="1400"/>
          </a:p>
        </p:txBody>
      </p:sp>
      <p:sp>
        <p:nvSpPr>
          <p:cNvPr id="54275" name="Rectangle 1"/>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Rectangle 2"/>
          <p:cNvSpPr>
            <a:spLocks noGrp="1" noChangeArrowheads="1"/>
          </p:cNvSpPr>
          <p:nvPr>
            <p:ph type="body" idx="1"/>
          </p:nvPr>
        </p:nvSpPr>
        <p:spPr>
          <a:xfrm>
            <a:off x="755650" y="5078413"/>
            <a:ext cx="6042025" cy="4805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EDD3DD02-0BC5-480A-887C-78E1550DE5A4}" type="slidenum">
              <a:rPr lang="ru-RU" altLang="ru-RU" sz="1400" smtClean="0"/>
              <a:pPr>
                <a:spcBef>
                  <a:spcPct val="0"/>
                </a:spcBef>
                <a:buClrTx/>
                <a:buFontTx/>
                <a:buNone/>
              </a:pPr>
              <a:t>35</a:t>
            </a:fld>
            <a:endParaRPr lang="ru-RU" altLang="ru-RU" sz="1400"/>
          </a:p>
        </p:txBody>
      </p:sp>
      <p:sp>
        <p:nvSpPr>
          <p:cNvPr id="56323" name="Rectangle 1"/>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Rectangle 2"/>
          <p:cNvSpPr>
            <a:spLocks noGrp="1" noChangeArrowheads="1"/>
          </p:cNvSpPr>
          <p:nvPr>
            <p:ph type="body" idx="1"/>
          </p:nvPr>
        </p:nvSpPr>
        <p:spPr>
          <a:xfrm>
            <a:off x="755650" y="5078413"/>
            <a:ext cx="6042025" cy="480536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2164A47D-9344-4968-B4A4-0C83161B844B}" type="slidenum">
              <a:rPr lang="ru-RU" altLang="ru-RU" sz="1400" smtClean="0"/>
              <a:pPr>
                <a:spcBef>
                  <a:spcPct val="0"/>
                </a:spcBef>
                <a:buClrTx/>
                <a:buFontTx/>
                <a:buNone/>
              </a:pPr>
              <a:t>36</a:t>
            </a:fld>
            <a:endParaRPr lang="ru-RU" altLang="ru-RU" sz="1400"/>
          </a:p>
        </p:txBody>
      </p:sp>
      <p:sp>
        <p:nvSpPr>
          <p:cNvPr id="58371"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2"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90FFC0CD-7789-4AD0-8D9A-D6638899FB91}" type="slidenum">
              <a:rPr lang="ru-RU" altLang="ru-RU" sz="1400" smtClean="0"/>
              <a:pPr>
                <a:spcBef>
                  <a:spcPct val="0"/>
                </a:spcBef>
                <a:buClrTx/>
                <a:buFontTx/>
                <a:buNone/>
              </a:pPr>
              <a:t>37</a:t>
            </a:fld>
            <a:endParaRPr lang="ru-RU" altLang="ru-RU" sz="1400"/>
          </a:p>
        </p:txBody>
      </p:sp>
      <p:sp>
        <p:nvSpPr>
          <p:cNvPr id="60419"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3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spcBef>
                <a:spcPct val="0"/>
              </a:spcBef>
              <a:buClrTx/>
              <a:buFontTx/>
              <a:buNone/>
            </a:pPr>
            <a:fld id="{CCE3FAF8-C632-4442-A768-1E114297A5EA}" type="slidenum">
              <a:rPr lang="ru-RU" altLang="ru-RU" sz="1400" smtClean="0"/>
              <a:pPr>
                <a:spcBef>
                  <a:spcPct val="0"/>
                </a:spcBef>
                <a:buClrTx/>
                <a:buFontTx/>
                <a:buNone/>
              </a:pPr>
              <a:t>38</a:t>
            </a:fld>
            <a:endParaRPr lang="ru-RU" altLang="ru-RU" sz="1400"/>
          </a:p>
        </p:txBody>
      </p:sp>
      <p:sp>
        <p:nvSpPr>
          <p:cNvPr id="62467" name="Rectangle 1"/>
          <p:cNvSpPr>
            <a:spLocks noGrp="1" noRot="1" noChangeAspect="1" noChangeArrowheads="1" noTextEdit="1"/>
          </p:cNvSpPr>
          <p:nvPr>
            <p:ph type="sldImg"/>
          </p:nvPr>
        </p:nvSpPr>
        <p:spPr>
          <a:xfrm>
            <a:off x="1106488" y="812800"/>
            <a:ext cx="5346700" cy="40100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Rectangle 2"/>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krasgmu.ru/index.php?page%5bcommon%5d=elib&amp;cat=catalog&amp;res_id=31227" TargetMode="External"/><Relationship Id="rId2" Type="http://schemas.openxmlformats.org/officeDocument/2006/relationships/hyperlink" Target="http://krasgmu.ru/index.php?page%5bcommon%5d=elib&amp;cat=catalog&amp;res_id=50691" TargetMode="External"/><Relationship Id="rId1" Type="http://schemas.openxmlformats.org/officeDocument/2006/relationships/slideLayout" Target="../slideLayouts/slideLayout2.xml"/><Relationship Id="rId5" Type="http://schemas.openxmlformats.org/officeDocument/2006/relationships/hyperlink" Target="http://krasgmu.ru/index.php?page%5bcommon%5d=elib&amp;cat=catalog&amp;res_id=64290" TargetMode="External"/><Relationship Id="rId4" Type="http://schemas.openxmlformats.org/officeDocument/2006/relationships/hyperlink" Target="http://krasgmu.ru/index.php?page%5bcommon%5d=elib&amp;cat=catalog&amp;res_id=50455"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randars.ru/college/psihologiya/mezhlichnostnye-otnosheniya.html" TargetMode="External"/><Relationship Id="rId2" Type="http://schemas.openxmlformats.org/officeDocument/2006/relationships/hyperlink" Target="http://www.grandars.ru/college/ekonomika-firmy/oplata-truda.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12776"/>
            <a:ext cx="7956587" cy="223912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b="1" dirty="0"/>
              <a:t>Кризисы профессионального становления и стрессы в профессиональной деятельности.</a:t>
            </a:r>
            <a:endParaRPr lang="ru-RU" dirty="0"/>
          </a:p>
        </p:txBody>
      </p:sp>
      <p:sp>
        <p:nvSpPr>
          <p:cNvPr id="4" name="Заголовок 1"/>
          <p:cNvSpPr txBox="1">
            <a:spLocks/>
          </p:cNvSpPr>
          <p:nvPr/>
        </p:nvSpPr>
        <p:spPr bwMode="auto">
          <a:xfrm>
            <a:off x="755576" y="185420"/>
            <a:ext cx="7852742" cy="868363"/>
          </a:xfrm>
          <a:prstGeom prst="rect">
            <a:avLst/>
          </a:prstGeom>
        </p:spPr>
        <p:style>
          <a:lnRef idx="2">
            <a:schemeClr val="accent4"/>
          </a:lnRef>
          <a:fillRef idx="1">
            <a:schemeClr val="lt1"/>
          </a:fillRef>
          <a:effectRef idx="0">
            <a:schemeClr val="accent4"/>
          </a:effectRef>
          <a:fontRef idx="minor">
            <a:schemeClr val="dk1"/>
          </a:fontRef>
        </p:style>
        <p:txBody>
          <a:bodyPr anchor="ctr">
            <a:normAutofit fontScale="97500"/>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eaLnBrk="1" fontAlgn="auto" hangingPunct="1">
              <a:spcAft>
                <a:spcPts val="0"/>
              </a:spcAft>
              <a:defRPr/>
            </a:pPr>
            <a:r>
              <a:rPr lang="ru-RU" sz="2800" dirty="0"/>
              <a:t>Кафедра педагогики и психологии с курсом ПО</a:t>
            </a:r>
          </a:p>
        </p:txBody>
      </p:sp>
      <p:sp>
        <p:nvSpPr>
          <p:cNvPr id="5" name="Подзаголовок 4"/>
          <p:cNvSpPr>
            <a:spLocks noGrp="1" noChangeArrowheads="1"/>
          </p:cNvSpPr>
          <p:nvPr>
            <p:ph type="subTitle" idx="1"/>
          </p:nvPr>
        </p:nvSpPr>
        <p:spPr bwMode="auto">
          <a:xfrm>
            <a:off x="2384240" y="3759176"/>
            <a:ext cx="6400800" cy="243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80000"/>
              </a:lnSpc>
              <a:buFont typeface="Arial" charset="0"/>
              <a:buNone/>
            </a:pPr>
            <a:r>
              <a:rPr lang="ru-RU" sz="2000" dirty="0">
                <a:solidFill>
                  <a:schemeClr val="tx1"/>
                </a:solidFill>
                <a:latin typeface="Times New Roman" pitchFamily="18" charset="0"/>
              </a:rPr>
              <a:t>Лекция №9 для студентов 3 курса, обучающихся по </a:t>
            </a:r>
          </a:p>
          <a:p>
            <a:pPr>
              <a:lnSpc>
                <a:spcPct val="80000"/>
              </a:lnSpc>
              <a:buFont typeface="Arial" charset="0"/>
              <a:buNone/>
            </a:pPr>
            <a:r>
              <a:rPr lang="ru-RU" sz="2000" dirty="0">
                <a:solidFill>
                  <a:schemeClr val="tx1"/>
                </a:solidFill>
                <a:latin typeface="Times New Roman" pitchFamily="18" charset="0"/>
              </a:rPr>
              <a:t>специальности </a:t>
            </a:r>
            <a:r>
              <a:rPr lang="ru-RU" sz="2000" dirty="0">
                <a:solidFill>
                  <a:schemeClr val="tx1"/>
                </a:solidFill>
                <a:latin typeface="Times New Roman" pitchFamily="18" charset="0"/>
                <a:cs typeface="Times New Roman" pitchFamily="18" charset="0"/>
              </a:rPr>
              <a:t>33.05.01 - Фармация</a:t>
            </a:r>
            <a:endParaRPr lang="ru-RU" sz="2000" u="sng" dirty="0">
              <a:solidFill>
                <a:schemeClr val="tx1"/>
              </a:solidFill>
              <a:latin typeface="Times New Roman" pitchFamily="18" charset="0"/>
              <a:cs typeface="Times New Roman" pitchFamily="18" charset="0"/>
            </a:endParaRPr>
          </a:p>
          <a:p>
            <a:pPr>
              <a:lnSpc>
                <a:spcPct val="80000"/>
              </a:lnSpc>
              <a:buFont typeface="Arial" charset="0"/>
              <a:buNone/>
            </a:pPr>
            <a:endParaRPr lang="ru-RU" u="sng" dirty="0">
              <a:solidFill>
                <a:schemeClr val="tx1"/>
              </a:solidFill>
              <a:latin typeface="Times New Roman" pitchFamily="18" charset="0"/>
            </a:endParaRPr>
          </a:p>
          <a:p>
            <a:pPr>
              <a:lnSpc>
                <a:spcPct val="80000"/>
              </a:lnSpc>
              <a:buFont typeface="Arial" charset="0"/>
              <a:buNone/>
            </a:pPr>
            <a:r>
              <a:rPr lang="ru-RU" sz="1600" dirty="0">
                <a:solidFill>
                  <a:schemeClr val="tx1"/>
                </a:solidFill>
                <a:latin typeface="Times New Roman" pitchFamily="18" charset="0"/>
              </a:rPr>
              <a:t>Канд. психол. наук, доцент Артюхова Т.Ю.</a:t>
            </a:r>
          </a:p>
          <a:p>
            <a:pPr>
              <a:lnSpc>
                <a:spcPct val="80000"/>
              </a:lnSpc>
              <a:buFont typeface="Arial" charset="0"/>
              <a:buNone/>
            </a:pPr>
            <a:r>
              <a:rPr lang="ru-RU" sz="1600" dirty="0" err="1">
                <a:solidFill>
                  <a:schemeClr val="tx1"/>
                </a:solidFill>
                <a:latin typeface="Times New Roman" pitchFamily="18" charset="0"/>
              </a:rPr>
              <a:t>Канд.биол.наук</a:t>
            </a:r>
            <a:r>
              <a:rPr lang="ru-RU" sz="1600" dirty="0">
                <a:solidFill>
                  <a:schemeClr val="tx1"/>
                </a:solidFill>
                <a:latin typeface="Times New Roman" pitchFamily="18" charset="0"/>
              </a:rPr>
              <a:t>, доцент Гуров </a:t>
            </a:r>
            <a:r>
              <a:rPr lang="ru-RU" sz="1600" dirty="0" err="1">
                <a:solidFill>
                  <a:schemeClr val="tx1"/>
                </a:solidFill>
                <a:latin typeface="Times New Roman" pitchFamily="18" charset="0"/>
              </a:rPr>
              <a:t>ВюАю</a:t>
            </a:r>
            <a:endParaRPr lang="ru-RU" sz="1600" dirty="0">
              <a:solidFill>
                <a:schemeClr val="tx1"/>
              </a:solidFill>
              <a:latin typeface="Times New Roman" pitchFamily="18" charset="0"/>
            </a:endParaRPr>
          </a:p>
          <a:p>
            <a:pPr>
              <a:lnSpc>
                <a:spcPct val="80000"/>
              </a:lnSpc>
              <a:buFont typeface="Arial" charset="0"/>
              <a:buNone/>
            </a:pPr>
            <a:endParaRPr lang="ru-RU" dirty="0">
              <a:solidFill>
                <a:schemeClr val="tx1"/>
              </a:solidFill>
              <a:latin typeface="Times New Roman" pitchFamily="18" charset="0"/>
            </a:endParaRPr>
          </a:p>
          <a:p>
            <a:pPr>
              <a:lnSpc>
                <a:spcPct val="80000"/>
              </a:lnSpc>
              <a:buFont typeface="Arial" charset="0"/>
              <a:buNone/>
            </a:pPr>
            <a:r>
              <a:rPr lang="ru-RU" sz="2000" dirty="0">
                <a:solidFill>
                  <a:schemeClr val="tx1"/>
                </a:solidFill>
                <a:latin typeface="Times New Roman" pitchFamily="18" charset="0"/>
              </a:rPr>
              <a:t>Красноярск, 2023</a:t>
            </a:r>
            <a:endParaRPr lang="ru-RU" sz="2000" dirty="0">
              <a:solidFill>
                <a:schemeClr val="tx1"/>
              </a:solidFill>
            </a:endParaRPr>
          </a:p>
        </p:txBody>
      </p:sp>
      <p:pic>
        <p:nvPicPr>
          <p:cNvPr id="1026" name="Picture 2" descr="C:\Users\Татьяна\Desktop\56989_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44975"/>
            <a:ext cx="285750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14313"/>
          <a:ext cx="8229600" cy="56769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pPr algn="ctr" fontAlgn="t"/>
                      <a:r>
                        <a:rPr lang="ru-RU" sz="2000" b="1" dirty="0">
                          <a:latin typeface="Times New Roman" pitchFamily="18" charset="0"/>
                          <a:cs typeface="Times New Roman" pitchFamily="18" charset="0"/>
                        </a:rPr>
                        <a:t>Кризис</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2000" b="1" dirty="0">
                          <a:latin typeface="Times New Roman" pitchFamily="18" charset="0"/>
                          <a:cs typeface="Times New Roman" pitchFamily="18" charset="0"/>
                        </a:rPr>
                        <a:t>Факторы возникновения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2000" b="1" dirty="0">
                          <a:latin typeface="Times New Roman" pitchFamily="18" charset="0"/>
                          <a:cs typeface="Times New Roman" pitchFamily="18" charset="0"/>
                        </a:rPr>
                        <a:t>Способы преодоления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fontAlgn="t"/>
                      <a:r>
                        <a:rPr lang="ru-RU" sz="2000" dirty="0">
                          <a:latin typeface="Times New Roman" pitchFamily="18" charset="0"/>
                          <a:cs typeface="Times New Roman" pitchFamily="18" charset="0"/>
                        </a:rPr>
                        <a:t>Кризис социально- профессиональной </a:t>
                      </a:r>
                      <a:r>
                        <a:rPr lang="ru-RU" sz="2000" dirty="0" err="1">
                          <a:latin typeface="Times New Roman" pitchFamily="18" charset="0"/>
                          <a:cs typeface="Times New Roman" pitchFamily="18" charset="0"/>
                        </a:rPr>
                        <a:t>самоактуализации</a:t>
                      </a:r>
                      <a:endParaRPr lang="ru-RU" sz="2000" dirty="0">
                        <a:latin typeface="Times New Roman" pitchFamily="18" charset="0"/>
                        <a:cs typeface="Times New Roman"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a:latin typeface="Times New Roman" pitchFamily="18" charset="0"/>
                          <a:cs typeface="Times New Roman" pitchFamily="18" charset="0"/>
                        </a:rPr>
                        <a:t>Неудовлетворенность возможностью реализовать себя в сложившейся профессиональной ситуации, изменение ценностей, неудовлетворенность социально-профессиональным статусом, психофизиологические изменения, ухудшение состояния здоровья, профессиональные деформации.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dirty="0">
                          <a:latin typeface="Times New Roman" pitchFamily="18" charset="0"/>
                          <a:cs typeface="Times New Roman" pitchFamily="18" charset="0"/>
                        </a:rPr>
                        <a:t>Переход на инновационный уровень выполнения работы, творчество , изобретательство, </a:t>
                      </a:r>
                      <a:r>
                        <a:rPr lang="ru-RU" sz="2000" dirty="0" err="1">
                          <a:latin typeface="Times New Roman" pitchFamily="18" charset="0"/>
                          <a:cs typeface="Times New Roman" pitchFamily="18" charset="0"/>
                        </a:rPr>
                        <a:t>инноваторство</a:t>
                      </a:r>
                      <a:r>
                        <a:rPr lang="ru-RU" sz="2000" dirty="0">
                          <a:latin typeface="Times New Roman" pitchFamily="18" charset="0"/>
                          <a:cs typeface="Times New Roman" pitchFamily="18" charset="0"/>
                        </a:rPr>
                        <a:t>, переход на новую должность, смена профессиональной позиции.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285720" y="285728"/>
          <a:ext cx="8515352" cy="6076950"/>
        </p:xfrm>
        <a:graphic>
          <a:graphicData uri="http://schemas.openxmlformats.org/drawingml/2006/table">
            <a:tbl>
              <a:tblPr firstRow="1" bandRow="1">
                <a:tableStyleId>{2D5ABB26-0587-4C30-8999-92F81FD0307C}</a:tableStyleId>
              </a:tblPr>
              <a:tblGrid>
                <a:gridCol w="2500330">
                  <a:extLst>
                    <a:ext uri="{9D8B030D-6E8A-4147-A177-3AD203B41FA5}">
                      <a16:colId xmlns:a16="http://schemas.microsoft.com/office/drawing/2014/main" val="20000"/>
                    </a:ext>
                  </a:extLst>
                </a:gridCol>
                <a:gridCol w="3176571">
                  <a:extLst>
                    <a:ext uri="{9D8B030D-6E8A-4147-A177-3AD203B41FA5}">
                      <a16:colId xmlns:a16="http://schemas.microsoft.com/office/drawing/2014/main" val="20001"/>
                    </a:ext>
                  </a:extLst>
                </a:gridCol>
                <a:gridCol w="2838451">
                  <a:extLst>
                    <a:ext uri="{9D8B030D-6E8A-4147-A177-3AD203B41FA5}">
                      <a16:colId xmlns:a16="http://schemas.microsoft.com/office/drawing/2014/main" val="20002"/>
                    </a:ext>
                  </a:extLst>
                </a:gridCol>
              </a:tblGrid>
              <a:tr h="370840">
                <a:tc>
                  <a:txBody>
                    <a:bodyPr/>
                    <a:lstStyle/>
                    <a:p>
                      <a:pPr algn="ctr" fontAlgn="t"/>
                      <a:r>
                        <a:rPr lang="ru-RU" sz="2000" b="1" dirty="0">
                          <a:latin typeface="Times New Roman" pitchFamily="18" charset="0"/>
                          <a:cs typeface="Times New Roman" pitchFamily="18" charset="0"/>
                        </a:rPr>
                        <a:t>Кризис</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2000" b="1" dirty="0">
                          <a:latin typeface="Times New Roman" pitchFamily="18" charset="0"/>
                          <a:cs typeface="Times New Roman" pitchFamily="18" charset="0"/>
                        </a:rPr>
                        <a:t>Факторы возникновения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2000" b="1" dirty="0">
                          <a:latin typeface="Times New Roman" pitchFamily="18" charset="0"/>
                          <a:cs typeface="Times New Roman" pitchFamily="18" charset="0"/>
                        </a:rPr>
                        <a:t>Способы преодоления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fontAlgn="t"/>
                      <a:r>
                        <a:rPr lang="ru-RU" sz="2000" dirty="0">
                          <a:latin typeface="Times New Roman" pitchFamily="18" charset="0"/>
                          <a:cs typeface="Times New Roman" pitchFamily="18" charset="0"/>
                        </a:rPr>
                        <a:t>Кризис угасания профессиональной деятельности </a:t>
                      </a:r>
                      <a:r>
                        <a:rPr lang="ru-RU" sz="1800" b="0" i="0" kern="1200" dirty="0">
                          <a:solidFill>
                            <a:schemeClr val="tx1"/>
                          </a:solidFill>
                          <a:latin typeface="Times New Roman" pitchFamily="18" charset="0"/>
                          <a:ea typeface="+mn-ea"/>
                          <a:cs typeface="Times New Roman" pitchFamily="18" charset="0"/>
                        </a:rPr>
                        <a:t>(55 – 60 лет, т.е. последние годы перед пенсией)</a:t>
                      </a:r>
                      <a:endParaRPr lang="ru-RU" sz="2000" dirty="0">
                        <a:latin typeface="Times New Roman" pitchFamily="18" charset="0"/>
                        <a:cs typeface="Times New Roman"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dirty="0">
                          <a:latin typeface="Times New Roman" pitchFamily="18" charset="0"/>
                          <a:cs typeface="Times New Roman" pitchFamily="18" charset="0"/>
                        </a:rPr>
                        <a:t>Ожидание ухода на пенсию и смены социальной роли, сужение социально-профессионального поля, психофизиологические изменении я, ухудшение здоровья.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dirty="0">
                          <a:latin typeface="Times New Roman" pitchFamily="18" charset="0"/>
                          <a:cs typeface="Times New Roman" pitchFamily="18" charset="0"/>
                        </a:rPr>
                        <a:t>Постоянное повышение активности во </a:t>
                      </a:r>
                      <a:r>
                        <a:rPr lang="ru-RU" sz="2000" dirty="0" err="1">
                          <a:latin typeface="Times New Roman" pitchFamily="18" charset="0"/>
                          <a:cs typeface="Times New Roman" pitchFamily="18" charset="0"/>
                        </a:rPr>
                        <a:t>внепрофессиональных</a:t>
                      </a:r>
                      <a:r>
                        <a:rPr lang="ru-RU" sz="2000" dirty="0">
                          <a:latin typeface="Times New Roman" pitchFamily="18" charset="0"/>
                          <a:cs typeface="Times New Roman" pitchFamily="18" charset="0"/>
                        </a:rPr>
                        <a:t> видах деятельности, подготовка к новому виду жизнедеятельности.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fontAlgn="t"/>
                      <a:r>
                        <a:rPr lang="ru-RU" sz="2000" dirty="0">
                          <a:latin typeface="Times New Roman" pitchFamily="18" charset="0"/>
                          <a:cs typeface="Times New Roman" pitchFamily="18" charset="0"/>
                        </a:rPr>
                        <a:t>Кризис социально-психологической адекватности </a:t>
                      </a:r>
                      <a:r>
                        <a:rPr lang="ru-RU" sz="1800" b="0" i="0" kern="1200" dirty="0">
                          <a:solidFill>
                            <a:schemeClr val="tx1"/>
                          </a:solidFill>
                          <a:latin typeface="Times New Roman" pitchFamily="18" charset="0"/>
                          <a:ea typeface="+mn-ea"/>
                          <a:cs typeface="Times New Roman" pitchFamily="18" charset="0"/>
                        </a:rPr>
                        <a:t>(65 – 70 лет, т.е. первые годы после выхода на пенсию)</a:t>
                      </a:r>
                      <a:endParaRPr lang="ru-RU" sz="2000" dirty="0">
                        <a:latin typeface="Times New Roman" pitchFamily="18" charset="0"/>
                        <a:cs typeface="Times New Roman"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a:latin typeface="Times New Roman" pitchFamily="18" charset="0"/>
                          <a:cs typeface="Times New Roman" pitchFamily="18" charset="0"/>
                        </a:rPr>
                        <a:t>Появление большого количества свободного времени, сужение финансовых возможностей, социально-психологическое старение, ухудшение здоровья, неудовлетворенность жизнью, чувство невостребованности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sz="2000" dirty="0">
                          <a:latin typeface="Times New Roman" pitchFamily="18" charset="0"/>
                          <a:cs typeface="Times New Roman" pitchFamily="18" charset="0"/>
                        </a:rPr>
                        <a:t>Вовлечение в общественно-полезную деятельность, освоение новых полезных видов деятельности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ru-RU" dirty="0"/>
              <a:t>Варианты разрешения кризиса:</a:t>
            </a:r>
            <a:br>
              <a:rPr lang="ru-RU" dirty="0"/>
            </a:br>
            <a:endParaRPr lang="ru-RU" dirty="0"/>
          </a:p>
        </p:txBody>
      </p:sp>
      <p:sp>
        <p:nvSpPr>
          <p:cNvPr id="3" name="Содержимое 2"/>
          <p:cNvSpPr>
            <a:spLocks noGrp="1"/>
          </p:cNvSpPr>
          <p:nvPr>
            <p:ph idx="1"/>
          </p:nvPr>
        </p:nvSpPr>
        <p:spPr>
          <a:xfrm>
            <a:off x="2571736" y="1285860"/>
            <a:ext cx="6157898" cy="5072098"/>
          </a:xfrm>
        </p:spPr>
        <p:txBody>
          <a:bodyPr>
            <a:normAutofit/>
          </a:bodyPr>
          <a:lstStyle/>
          <a:p>
            <a:pPr>
              <a:buNone/>
            </a:pPr>
            <a:r>
              <a:rPr lang="ru-RU" dirty="0"/>
              <a:t>– </a:t>
            </a:r>
            <a:r>
              <a:rPr lang="ru-RU" b="1" dirty="0"/>
              <a:t>конструктивный</a:t>
            </a:r>
            <a:r>
              <a:rPr lang="ru-RU" dirty="0"/>
              <a:t>: активизация профессиональных усилий по скорейшей адаптации и приобретению опыта работы;</a:t>
            </a:r>
          </a:p>
          <a:p>
            <a:pPr>
              <a:buNone/>
            </a:pPr>
            <a:r>
              <a:rPr lang="ru-RU" dirty="0"/>
              <a:t>– </a:t>
            </a:r>
            <a:r>
              <a:rPr lang="ru-RU" b="1" dirty="0"/>
              <a:t>деструктивный</a:t>
            </a:r>
            <a:r>
              <a:rPr lang="ru-RU" dirty="0"/>
              <a:t>: увольнение, смена специальности; неадекватное, некачественное, непродуктивное выполнение профессиональных функций</a:t>
            </a:r>
          </a:p>
        </p:txBody>
      </p:sp>
      <p:pic>
        <p:nvPicPr>
          <p:cNvPr id="6146" name="Picture 2" descr="C:\Users\Алексей\Desktop\stress-clipart-businessman-business-man-stress-pressure-workplace-cliparts-set-human-pictogram-reprensenting-poses-action-stressful-51748593.jpg"/>
          <p:cNvPicPr>
            <a:picLocks noChangeAspect="1" noChangeArrowheads="1"/>
          </p:cNvPicPr>
          <p:nvPr/>
        </p:nvPicPr>
        <p:blipFill>
          <a:blip r:embed="rId2" cstate="print"/>
          <a:srcRect/>
          <a:stretch>
            <a:fillRect/>
          </a:stretch>
        </p:blipFill>
        <p:spPr bwMode="auto">
          <a:xfrm>
            <a:off x="0" y="3932237"/>
            <a:ext cx="2736462" cy="29257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a:t>Профессиональный стресс</a:t>
            </a:r>
          </a:p>
        </p:txBody>
      </p:sp>
      <p:sp>
        <p:nvSpPr>
          <p:cNvPr id="3" name="Содержимое 2"/>
          <p:cNvSpPr>
            <a:spLocks noGrp="1"/>
          </p:cNvSpPr>
          <p:nvPr>
            <p:ph idx="1"/>
          </p:nvPr>
        </p:nvSpPr>
        <p:spPr/>
        <p:txBody>
          <a:bodyPr>
            <a:normAutofit fontScale="92500" lnSpcReduction="20000"/>
          </a:bodyPr>
          <a:lstStyle/>
          <a:p>
            <a:r>
              <a:rPr lang="ru-RU" dirty="0"/>
              <a:t>напряженное состояние работника, возникающее у него при воздействии эмоционально-отрицательных и экстремальных факторов, связанных с выполняемой профессиональной деятельностью. </a:t>
            </a:r>
          </a:p>
          <a:p>
            <a:pPr>
              <a:buNone/>
            </a:pPr>
            <a:r>
              <a:rPr lang="ru-RU" i="1" dirty="0"/>
              <a:t>     Разновидности</a:t>
            </a:r>
            <a:r>
              <a:rPr lang="ru-RU" dirty="0"/>
              <a:t>: </a:t>
            </a:r>
          </a:p>
          <a:p>
            <a:r>
              <a:rPr lang="ru-RU" dirty="0"/>
              <a:t>информационный, </a:t>
            </a:r>
          </a:p>
          <a:p>
            <a:r>
              <a:rPr lang="ru-RU" dirty="0"/>
              <a:t>эмоциональный и </a:t>
            </a:r>
          </a:p>
          <a:p>
            <a:r>
              <a:rPr lang="ru-RU" dirty="0"/>
              <a:t>коммуникативный стресс.</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l"/>
            <a:r>
              <a:rPr lang="ru-RU" sz="3200" i="1" dirty="0"/>
              <a:t>Информационный стресс</a:t>
            </a:r>
            <a:endParaRPr lang="ru-RU" sz="3200" dirty="0"/>
          </a:p>
        </p:txBody>
      </p:sp>
      <p:sp>
        <p:nvSpPr>
          <p:cNvPr id="3" name="Содержимое 2"/>
          <p:cNvSpPr>
            <a:spLocks noGrp="1"/>
          </p:cNvSpPr>
          <p:nvPr>
            <p:ph idx="1"/>
          </p:nvPr>
        </p:nvSpPr>
        <p:spPr/>
        <p:txBody>
          <a:bodyPr>
            <a:normAutofit fontScale="85000" lnSpcReduction="20000"/>
          </a:bodyPr>
          <a:lstStyle/>
          <a:p>
            <a:r>
              <a:rPr lang="ru-RU" dirty="0"/>
              <a:t> возникает в случаях информационных перегрузок, когда работник не справляется с возникшей перед ним задачей и не успевает принимать важное решение в условиях жесткого ограничения во времени. </a:t>
            </a:r>
          </a:p>
          <a:p>
            <a:r>
              <a:rPr lang="ru-RU" dirty="0"/>
              <a:t>Напряженность может усилиться, если принятие решения сопровождается высокой степенью ответственности, в случаях неопределенности, при недостатке необходимой информации, слишком частом или неожиданном изменении информационных параметров профессиональной деятельности.</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3200" i="1" dirty="0"/>
              <a:t>Эмоциональный стресс</a:t>
            </a:r>
            <a:endParaRPr lang="ru-RU" sz="3200" dirty="0"/>
          </a:p>
        </p:txBody>
      </p:sp>
      <p:sp>
        <p:nvSpPr>
          <p:cNvPr id="3" name="Содержимое 2"/>
          <p:cNvSpPr>
            <a:spLocks noGrp="1"/>
          </p:cNvSpPr>
          <p:nvPr>
            <p:ph idx="1"/>
          </p:nvPr>
        </p:nvSpPr>
        <p:spPr/>
        <p:txBody>
          <a:bodyPr>
            <a:normAutofit lnSpcReduction="10000"/>
          </a:bodyPr>
          <a:lstStyle/>
          <a:p>
            <a:r>
              <a:rPr lang="ru-RU" i="1" dirty="0"/>
              <a:t> </a:t>
            </a:r>
            <a:r>
              <a:rPr lang="ru-RU" dirty="0"/>
              <a:t>возникает при реальной или предполагаемой опасности, переживаниях унижения, вины, гнева и обиды, в случаях противоречий или разрыва деловых отношений с коллегами по работе или конфликта с руководством. Эмоциональный стресс может остро переживаться человеком, поскольку разрушаются глубинные установки и ценности работника, связанные с его профессией.</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3200" i="1" dirty="0"/>
              <a:t>Коммуникативный стресс</a:t>
            </a:r>
            <a:endParaRPr lang="ru-RU" sz="3200" dirty="0"/>
          </a:p>
        </p:txBody>
      </p:sp>
      <p:sp>
        <p:nvSpPr>
          <p:cNvPr id="3" name="Содержимое 2"/>
          <p:cNvSpPr>
            <a:spLocks noGrp="1"/>
          </p:cNvSpPr>
          <p:nvPr>
            <p:ph idx="1"/>
          </p:nvPr>
        </p:nvSpPr>
        <p:spPr/>
        <p:txBody>
          <a:bodyPr>
            <a:normAutofit/>
          </a:bodyPr>
          <a:lstStyle/>
          <a:p>
            <a:r>
              <a:rPr lang="ru-RU" dirty="0"/>
              <a:t>связан с реальными проблемами делового общения, проявляется в повышенной раздражительности, неумении защититься от коммуникативной агрессии, неспособности сформулировать отказ там, где это необходимо, в незнании специальных приемов защиты от манипулирования, несовпадении по темпу общения.</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sz="3200" i="1" dirty="0"/>
              <a:t>Основные проявления коммуникативного профессионального стресса</a:t>
            </a:r>
            <a:endParaRPr lang="ru-RU" sz="3200" dirty="0"/>
          </a:p>
        </p:txBody>
      </p:sp>
      <p:sp>
        <p:nvSpPr>
          <p:cNvPr id="3" name="Содержимое 2"/>
          <p:cNvSpPr>
            <a:spLocks noGrp="1"/>
          </p:cNvSpPr>
          <p:nvPr>
            <p:ph idx="1"/>
          </p:nvPr>
        </p:nvSpPr>
        <p:spPr/>
        <p:txBody>
          <a:bodyPr>
            <a:normAutofit fontScale="85000" lnSpcReduction="20000"/>
          </a:bodyPr>
          <a:lstStyle/>
          <a:p>
            <a:pPr>
              <a:buNone/>
            </a:pPr>
            <a:r>
              <a:rPr lang="ru-RU" i="1" dirty="0"/>
              <a:t>– </a:t>
            </a:r>
            <a:r>
              <a:rPr lang="ru-RU" b="1" dirty="0"/>
              <a:t>раздражительность</a:t>
            </a:r>
            <a:r>
              <a:rPr lang="ru-RU" dirty="0"/>
              <a:t> в деловом общении, причины </a:t>
            </a:r>
            <a:r>
              <a:rPr lang="ru-RU" i="1" dirty="0"/>
              <a:t>– </a:t>
            </a:r>
            <a:r>
              <a:rPr lang="ru-RU" dirty="0"/>
              <a:t>привычка общаться на повышенных тонах; неуверенность самого человека, неудовлетворенность своей работой и т. п.;</a:t>
            </a:r>
          </a:p>
          <a:p>
            <a:pPr>
              <a:buNone/>
            </a:pPr>
            <a:r>
              <a:rPr lang="ru-RU" i="1" dirty="0"/>
              <a:t>– </a:t>
            </a:r>
            <a:r>
              <a:rPr lang="ru-RU" b="1" dirty="0"/>
              <a:t>коммуникативная агрессия </a:t>
            </a:r>
            <a:r>
              <a:rPr lang="ru-RU" dirty="0"/>
              <a:t>(главная причина </a:t>
            </a:r>
            <a:r>
              <a:rPr lang="ru-RU" i="1" dirty="0"/>
              <a:t>– </a:t>
            </a:r>
            <a:r>
              <a:rPr lang="ru-RU" dirty="0"/>
              <a:t>унизить или подавить соперника в конкурентной борьбе, которая проявляется в разных формах: вербальной (словесной формой (открытый вызов); косвенной (придирчивость, отказ от помощи, ложь, мелочность, угрозы); ситуативные вспышки ярости); направленной на другого или на самого себя (самообвинение).</a:t>
            </a:r>
          </a:p>
          <a:p>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186766" cy="5768997"/>
          </a:xfrm>
        </p:spPr>
        <p:txBody>
          <a:bodyPr>
            <a:normAutofit fontScale="70000" lnSpcReduction="20000"/>
          </a:bodyPr>
          <a:lstStyle/>
          <a:p>
            <a:r>
              <a:rPr lang="ru-RU" sz="3400" b="1" i="1" dirty="0"/>
              <a:t>Профессиональный стресс достижения</a:t>
            </a:r>
            <a:r>
              <a:rPr lang="ru-RU" sz="3400" i="1" dirty="0"/>
              <a:t>: </a:t>
            </a:r>
            <a:r>
              <a:rPr lang="ru-RU" sz="3400" dirty="0"/>
              <a:t>несоответствие уровня ожиданий реальным возможностям (ресурсам) человека.</a:t>
            </a:r>
          </a:p>
          <a:p>
            <a:r>
              <a:rPr lang="ru-RU" sz="3400" b="1" i="1" dirty="0"/>
              <a:t>Стресс, вызванный страхом сделать ошибку</a:t>
            </a:r>
            <a:r>
              <a:rPr lang="ru-RU" sz="3400" i="1" dirty="0"/>
              <a:t>: с</a:t>
            </a:r>
            <a:r>
              <a:rPr lang="ru-RU" sz="3400" dirty="0"/>
              <a:t>трах ошибки часто «блокирует» творческие способности человека. Человек постепенно начинает отказываться от всего нового, рискованного                 </a:t>
            </a:r>
            <a:r>
              <a:rPr lang="ru-RU" sz="3400" dirty="0" err="1"/>
              <a:t>Боязь</a:t>
            </a:r>
            <a:r>
              <a:rPr lang="ru-RU" sz="3400" dirty="0"/>
              <a:t> жить.</a:t>
            </a:r>
          </a:p>
          <a:p>
            <a:r>
              <a:rPr lang="ru-RU" sz="3400" b="1" i="1" dirty="0"/>
              <a:t>Профессиональный  стресс конкуренции</a:t>
            </a:r>
            <a:r>
              <a:rPr lang="ru-RU" sz="3400" i="1" dirty="0"/>
              <a:t>:  </a:t>
            </a:r>
            <a:r>
              <a:rPr lang="ru-RU" sz="3400" dirty="0"/>
              <a:t>жизнь «не своей жизнью»: он выбирает работу не по склонности, а в соответствии с престижем, его окружают «нужные» люди, а на друзья. Проблема таких людей в том, что они имеют «только одну цель» </a:t>
            </a:r>
            <a:r>
              <a:rPr lang="ru-RU" sz="3400" i="1" dirty="0"/>
              <a:t>– </a:t>
            </a:r>
            <a:r>
              <a:rPr lang="ru-RU" sz="3400" dirty="0"/>
              <a:t>карьеру, успех в конкуренции.</a:t>
            </a:r>
          </a:p>
          <a:p>
            <a:r>
              <a:rPr lang="ru-RU" sz="3400" b="1" i="1" dirty="0"/>
              <a:t>Профессиональный стресс успеха</a:t>
            </a:r>
            <a:r>
              <a:rPr lang="ru-RU" sz="3400" i="1" dirty="0"/>
              <a:t>. </a:t>
            </a:r>
            <a:r>
              <a:rPr lang="ru-RU" sz="3400" dirty="0"/>
              <a:t>Интенсивный стресс работник может испытывать и тогда, когда достигает крупного успеха. Нередко после крупного достижения возникает состояние «обессмысливания» того, что осуществилось.</a:t>
            </a:r>
          </a:p>
          <a:p>
            <a:endParaRPr lang="ru-RU" dirty="0"/>
          </a:p>
        </p:txBody>
      </p:sp>
      <p:sp>
        <p:nvSpPr>
          <p:cNvPr id="4" name="Стрелка вправо 3"/>
          <p:cNvSpPr/>
          <p:nvPr/>
        </p:nvSpPr>
        <p:spPr>
          <a:xfrm flipV="1">
            <a:off x="4643438" y="2285992"/>
            <a:ext cx="785818" cy="2857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стресс динамика.jpg"/>
          <p:cNvPicPr>
            <a:picLocks noGrp="1" noChangeAspect="1"/>
          </p:cNvPicPr>
          <p:nvPr>
            <p:ph idx="1"/>
          </p:nvPr>
        </p:nvPicPr>
        <p:blipFill>
          <a:blip r:embed="rId2"/>
          <a:stretch>
            <a:fillRect/>
          </a:stretch>
        </p:blipFill>
        <p:spPr>
          <a:xfrm>
            <a:off x="358684" y="681893"/>
            <a:ext cx="8356720" cy="440342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ru-RU" dirty="0"/>
              <a:t>План</a:t>
            </a:r>
          </a:p>
        </p:txBody>
      </p:sp>
      <p:sp>
        <p:nvSpPr>
          <p:cNvPr id="3" name="Содержимое 2"/>
          <p:cNvSpPr>
            <a:spLocks noGrp="1"/>
          </p:cNvSpPr>
          <p:nvPr>
            <p:ph idx="1"/>
          </p:nvPr>
        </p:nvSpPr>
        <p:spPr/>
        <p:txBody>
          <a:bodyPr/>
          <a:lstStyle/>
          <a:p>
            <a:pPr marL="514350" indent="-514350">
              <a:buAutoNum type="arabicPeriod"/>
            </a:pPr>
            <a:r>
              <a:rPr lang="ru-RU" dirty="0"/>
              <a:t>Типология профессиональных кризисов личности. </a:t>
            </a:r>
          </a:p>
          <a:p>
            <a:pPr marL="514350" indent="-514350">
              <a:buAutoNum type="arabicPeriod"/>
            </a:pPr>
            <a:r>
              <a:rPr lang="ru-RU" dirty="0"/>
              <a:t>Профессиональный стресс. Проблема стресса и </a:t>
            </a:r>
            <a:r>
              <a:rPr lang="ru-RU" dirty="0" err="1"/>
              <a:t>дистресса</a:t>
            </a:r>
            <a:r>
              <a:rPr lang="ru-RU" dirty="0"/>
              <a:t> в профессиональной деятельности.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 (1).jpg"/>
          <p:cNvPicPr>
            <a:picLocks noGrp="1" noChangeAspect="1"/>
          </p:cNvPicPr>
          <p:nvPr>
            <p:ph idx="1"/>
          </p:nvPr>
        </p:nvPicPr>
        <p:blipFill>
          <a:blip r:embed="rId2"/>
          <a:stretch>
            <a:fillRect/>
          </a:stretch>
        </p:blipFill>
        <p:spPr>
          <a:xfrm>
            <a:off x="657107" y="785793"/>
            <a:ext cx="7693708" cy="392909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dirty="0">
                <a:latin typeface="Times New Roman" pitchFamily="18" charset="0"/>
                <a:cs typeface="Times New Roman" pitchFamily="18" charset="0"/>
              </a:rPr>
              <a:t>Понятие о стрессе и фрустрации</a:t>
            </a:r>
            <a:endParaRPr lang="ru-RU" dirty="0"/>
          </a:p>
        </p:txBody>
      </p:sp>
      <p:sp>
        <p:nvSpPr>
          <p:cNvPr id="5" name="Содержимое 4"/>
          <p:cNvSpPr>
            <a:spLocks noGrp="1"/>
          </p:cNvSpPr>
          <p:nvPr>
            <p:ph idx="1"/>
          </p:nvPr>
        </p:nvSpPr>
        <p:spPr/>
        <p:txBody>
          <a:bodyPr/>
          <a:lstStyle/>
          <a:p>
            <a:pPr marL="0" indent="0" algn="ctr">
              <a:spcBef>
                <a:spcPts val="0"/>
              </a:spcBef>
              <a:buNone/>
            </a:pPr>
            <a:r>
              <a:rPr lang="ru-RU" b="1" i="1" dirty="0">
                <a:latin typeface="Times New Roman" pitchFamily="18" charset="0"/>
                <a:cs typeface="Times New Roman" pitchFamily="18" charset="0"/>
              </a:rPr>
              <a:t>Стресс</a:t>
            </a:r>
            <a:r>
              <a:rPr lang="ru-RU" i="1" dirty="0">
                <a:latin typeface="Times New Roman" pitchFamily="18" charset="0"/>
                <a:cs typeface="Times New Roman" pitchFamily="18" charset="0"/>
              </a:rPr>
              <a:t> – реакция организма на внешнее воздействие, нарушающее его стабильное состояние</a:t>
            </a:r>
          </a:p>
          <a:p>
            <a:pPr marL="0" indent="0" algn="ctr">
              <a:spcBef>
                <a:spcPts val="0"/>
              </a:spcBef>
              <a:buNone/>
            </a:pPr>
            <a:endParaRPr lang="ru-RU" i="1" dirty="0">
              <a:latin typeface="Times New Roman" pitchFamily="18" charset="0"/>
              <a:cs typeface="Times New Roman" pitchFamily="18" charset="0"/>
            </a:endParaRPr>
          </a:p>
        </p:txBody>
      </p:sp>
      <p:cxnSp>
        <p:nvCxnSpPr>
          <p:cNvPr id="7" name="Прямая со стрелкой 6"/>
          <p:cNvCxnSpPr/>
          <p:nvPr/>
        </p:nvCxnSpPr>
        <p:spPr>
          <a:xfrm rot="10800000" flipV="1">
            <a:off x="2000232" y="3071810"/>
            <a:ext cx="1928826"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5000628" y="3071810"/>
            <a:ext cx="200026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214282" y="3429000"/>
            <a:ext cx="3929058" cy="107157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err="1">
                <a:solidFill>
                  <a:schemeClr val="tx1"/>
                </a:solidFill>
                <a:latin typeface="Times New Roman" pitchFamily="18" charset="0"/>
                <a:cs typeface="Times New Roman" pitchFamily="18" charset="0"/>
              </a:rPr>
              <a:t>Эустресс</a:t>
            </a:r>
            <a:endParaRPr lang="ru-RU" sz="2800" dirty="0">
              <a:solidFill>
                <a:schemeClr val="tx1"/>
              </a:solidFill>
              <a:latin typeface="Times New Roman" pitchFamily="18" charset="0"/>
              <a:cs typeface="Times New Roman" pitchFamily="18" charset="0"/>
            </a:endParaRPr>
          </a:p>
        </p:txBody>
      </p:sp>
      <p:sp>
        <p:nvSpPr>
          <p:cNvPr id="11" name="Прямоугольник 10"/>
          <p:cNvSpPr/>
          <p:nvPr/>
        </p:nvSpPr>
        <p:spPr>
          <a:xfrm>
            <a:off x="5429256" y="3429000"/>
            <a:ext cx="3500462" cy="114300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err="1">
                <a:solidFill>
                  <a:schemeClr val="tx1"/>
                </a:solidFill>
                <a:latin typeface="Times New Roman" pitchFamily="18" charset="0"/>
                <a:cs typeface="Times New Roman" pitchFamily="18" charset="0"/>
              </a:rPr>
              <a:t>Дистресс</a:t>
            </a:r>
            <a:endParaRPr lang="ru-RU" sz="3200" dirty="0">
              <a:solidFill>
                <a:schemeClr val="tx1"/>
              </a:solidFill>
              <a:latin typeface="Times New Roman" pitchFamily="18" charset="0"/>
              <a:cs typeface="Times New Roman" pitchFamily="18" charset="0"/>
            </a:endParaRPr>
          </a:p>
        </p:txBody>
      </p:sp>
      <p:pic>
        <p:nvPicPr>
          <p:cNvPr id="3077" name="Picture 5" descr="C:\Users\Алексей\Desktop\Стресс\3174816.jpg"/>
          <p:cNvPicPr>
            <a:picLocks noChangeAspect="1" noChangeArrowheads="1"/>
          </p:cNvPicPr>
          <p:nvPr/>
        </p:nvPicPr>
        <p:blipFill>
          <a:blip r:embed="rId2" cstate="print"/>
          <a:srcRect/>
          <a:stretch>
            <a:fillRect/>
          </a:stretch>
        </p:blipFill>
        <p:spPr bwMode="auto">
          <a:xfrm>
            <a:off x="6643702" y="4214818"/>
            <a:ext cx="1709733" cy="2453848"/>
          </a:xfrm>
          <a:prstGeom prst="rect">
            <a:avLst/>
          </a:prstGeom>
          <a:noFill/>
        </p:spPr>
      </p:pic>
      <p:pic>
        <p:nvPicPr>
          <p:cNvPr id="3078" name="Picture 6" descr="C:\Users\Алексей\Desktop\deti_smeyutsya.jpg"/>
          <p:cNvPicPr>
            <a:picLocks noChangeAspect="1" noChangeArrowheads="1"/>
          </p:cNvPicPr>
          <p:nvPr/>
        </p:nvPicPr>
        <p:blipFill>
          <a:blip r:embed="rId3"/>
          <a:srcRect/>
          <a:stretch>
            <a:fillRect/>
          </a:stretch>
        </p:blipFill>
        <p:spPr bwMode="auto">
          <a:xfrm>
            <a:off x="761999" y="4474138"/>
            <a:ext cx="2510535" cy="166950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Алексей\Desktop\Стресс\img6.jpg"/>
          <p:cNvPicPr>
            <a:picLocks noGrp="1" noChangeAspect="1" noChangeArrowheads="1"/>
          </p:cNvPicPr>
          <p:nvPr>
            <p:ph idx="1"/>
          </p:nvPr>
        </p:nvPicPr>
        <p:blipFill>
          <a:blip r:embed="rId2"/>
          <a:srcRect/>
          <a:stretch>
            <a:fillRect/>
          </a:stretch>
        </p:blipFill>
        <p:spPr bwMode="auto">
          <a:xfrm>
            <a:off x="0" y="-2"/>
            <a:ext cx="9144000" cy="685800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Алексей\Desktop\Стресс\vliyanie_stressa_na_mozg.jpg"/>
          <p:cNvPicPr>
            <a:picLocks noGrp="1" noChangeAspect="1" noChangeArrowheads="1"/>
          </p:cNvPicPr>
          <p:nvPr>
            <p:ph idx="1"/>
          </p:nvPr>
        </p:nvPicPr>
        <p:blipFill>
          <a:blip r:embed="rId2"/>
          <a:srcRect/>
          <a:stretch>
            <a:fillRect/>
          </a:stretch>
        </p:blipFill>
        <p:spPr bwMode="auto">
          <a:xfrm>
            <a:off x="0" y="357166"/>
            <a:ext cx="9144663" cy="592935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Алексей\Desktop\Стресс\Стресс.png"/>
          <p:cNvPicPr>
            <a:picLocks noGrp="1" noChangeAspect="1" noChangeArrowheads="1"/>
          </p:cNvPicPr>
          <p:nvPr>
            <p:ph idx="1"/>
          </p:nvPr>
        </p:nvPicPr>
        <p:blipFill>
          <a:blip r:embed="rId2"/>
          <a:srcRect/>
          <a:stretch>
            <a:fillRect/>
          </a:stretch>
        </p:blipFill>
        <p:spPr bwMode="auto">
          <a:xfrm>
            <a:off x="1227812" y="0"/>
            <a:ext cx="6558897" cy="6858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Алексей\Desktop\Стресс\img16.jpg"/>
          <p:cNvPicPr>
            <a:picLocks noGrp="1" noChangeAspect="1" noChangeArrowheads="1"/>
          </p:cNvPicPr>
          <p:nvPr>
            <p:ph idx="1"/>
          </p:nvPr>
        </p:nvPicPr>
        <p:blipFill>
          <a:blip r:embed="rId2"/>
          <a:srcRect/>
          <a:stretch>
            <a:fillRect/>
          </a:stretch>
        </p:blipFill>
        <p:spPr bwMode="auto">
          <a:xfrm>
            <a:off x="0" y="0"/>
            <a:ext cx="9217640" cy="685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latin typeface="Times New Roman" pitchFamily="18" charset="0"/>
                <a:cs typeface="Times New Roman" pitchFamily="18" charset="0"/>
              </a:rPr>
              <a:t>Фрустрация</a:t>
            </a:r>
            <a:r>
              <a:rPr lang="ru-RU" sz="3200" dirty="0">
                <a:latin typeface="Times New Roman" pitchFamily="18" charset="0"/>
                <a:cs typeface="Times New Roman" pitchFamily="18" charset="0"/>
              </a:rPr>
              <a:t> (обман, неудача, тщетное ожидание,  расстройство замыслов</a:t>
            </a:r>
          </a:p>
        </p:txBody>
      </p:sp>
      <p:pic>
        <p:nvPicPr>
          <p:cNvPr id="9218" name="Picture 2"/>
          <p:cNvPicPr>
            <a:picLocks noGrp="1" noChangeAspect="1" noChangeArrowheads="1"/>
          </p:cNvPicPr>
          <p:nvPr>
            <p:ph idx="1"/>
          </p:nvPr>
        </p:nvPicPr>
        <p:blipFill>
          <a:blip r:embed="rId2"/>
          <a:srcRect/>
          <a:stretch>
            <a:fillRect/>
          </a:stretch>
        </p:blipFill>
        <p:spPr bwMode="auto">
          <a:xfrm>
            <a:off x="498633" y="1600200"/>
            <a:ext cx="8146733" cy="4525963"/>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329246" cy="939784"/>
          </a:xfrm>
        </p:spPr>
        <p:style>
          <a:lnRef idx="1">
            <a:schemeClr val="accent4"/>
          </a:lnRef>
          <a:fillRef idx="2">
            <a:schemeClr val="accent4"/>
          </a:fillRef>
          <a:effectRef idx="1">
            <a:schemeClr val="accent4"/>
          </a:effectRef>
          <a:fontRef idx="minor">
            <a:schemeClr val="dk1"/>
          </a:fontRef>
        </p:style>
        <p:txBody>
          <a:bodyPr>
            <a:normAutofit/>
          </a:bodyPr>
          <a:lstStyle/>
          <a:p>
            <a:pPr algn="l"/>
            <a:r>
              <a:rPr lang="ru-RU" sz="3200" dirty="0"/>
              <a:t>1939 г. - </a:t>
            </a:r>
            <a:r>
              <a:rPr lang="ru-RU" sz="3200" dirty="0" err="1"/>
              <a:t>Доллард</a:t>
            </a:r>
            <a:endParaRPr lang="ru-RU" sz="3200" dirty="0"/>
          </a:p>
        </p:txBody>
      </p:sp>
      <p:pic>
        <p:nvPicPr>
          <p:cNvPr id="15363" name="Picture 3" descr="C:\Users\Алексей\Desktop\Стресс\131.png"/>
          <p:cNvPicPr>
            <a:picLocks noChangeAspect="1" noChangeArrowheads="1"/>
          </p:cNvPicPr>
          <p:nvPr/>
        </p:nvPicPr>
        <p:blipFill>
          <a:blip r:embed="rId2"/>
          <a:srcRect/>
          <a:stretch>
            <a:fillRect/>
          </a:stretch>
        </p:blipFill>
        <p:spPr bwMode="auto">
          <a:xfrm>
            <a:off x="3500429" y="2357430"/>
            <a:ext cx="5417725" cy="4234646"/>
          </a:xfrm>
          <a:prstGeom prst="rect">
            <a:avLst/>
          </a:prstGeom>
          <a:noFill/>
        </p:spPr>
      </p:pic>
      <p:pic>
        <p:nvPicPr>
          <p:cNvPr id="7" name="Picture 2" descr="C:\Users\Алексей\Desktop\Стресс\i.jpg"/>
          <p:cNvPicPr>
            <a:picLocks noGrp="1" noChangeAspect="1" noChangeArrowheads="1"/>
          </p:cNvPicPr>
          <p:nvPr>
            <p:ph idx="1"/>
          </p:nvPr>
        </p:nvPicPr>
        <p:blipFill>
          <a:blip r:embed="rId3"/>
          <a:srcRect/>
          <a:stretch>
            <a:fillRect/>
          </a:stretch>
        </p:blipFill>
        <p:spPr bwMode="auto">
          <a:xfrm>
            <a:off x="428596" y="1500174"/>
            <a:ext cx="3543300" cy="20288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4638"/>
            <a:ext cx="8501122" cy="796908"/>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700" dirty="0">
                <a:latin typeface="Times New Roman" pitchFamily="18" charset="0"/>
                <a:cs typeface="Times New Roman" pitchFamily="18" charset="0"/>
              </a:rPr>
              <a:t>Психосоматические и </a:t>
            </a:r>
            <a:r>
              <a:rPr lang="ru-RU" sz="2700" dirty="0" err="1">
                <a:latin typeface="Times New Roman" pitchFamily="18" charset="0"/>
                <a:cs typeface="Times New Roman" pitchFamily="18" charset="0"/>
              </a:rPr>
              <a:t>соматопсихические</a:t>
            </a:r>
            <a:r>
              <a:rPr lang="ru-RU" sz="2700" dirty="0">
                <a:latin typeface="Times New Roman" pitchFamily="18" charset="0"/>
                <a:cs typeface="Times New Roman" pitchFamily="18" charset="0"/>
              </a:rPr>
              <a:t> взаимоотношения</a:t>
            </a:r>
            <a:r>
              <a:rPr lang="ru-RU" dirty="0">
                <a:latin typeface="Times New Roman" pitchFamily="18" charset="0"/>
                <a:cs typeface="Times New Roman" pitchFamily="18" charset="0"/>
              </a:rPr>
              <a:t> </a:t>
            </a:r>
            <a:br>
              <a:rPr lang="ru-RU" dirty="0">
                <a:latin typeface="Times New Roman" pitchFamily="18" charset="0"/>
                <a:cs typeface="Times New Roman" pitchFamily="18" charset="0"/>
              </a:rPr>
            </a:br>
            <a:endParaRPr lang="ru-RU" dirty="0"/>
          </a:p>
        </p:txBody>
      </p:sp>
      <p:pic>
        <p:nvPicPr>
          <p:cNvPr id="16386" name="Picture 2" descr="C:\Users\Алексей\Desktop\psihosomatika_tablica-1.jpg"/>
          <p:cNvPicPr>
            <a:picLocks noGrp="1" noChangeAspect="1" noChangeArrowheads="1"/>
          </p:cNvPicPr>
          <p:nvPr>
            <p:ph idx="1"/>
          </p:nvPr>
        </p:nvPicPr>
        <p:blipFill>
          <a:blip r:embed="rId2"/>
          <a:srcRect/>
          <a:stretch>
            <a:fillRect/>
          </a:stretch>
        </p:blipFill>
        <p:spPr bwMode="auto">
          <a:xfrm>
            <a:off x="5939232" y="1857364"/>
            <a:ext cx="3204768" cy="4714884"/>
          </a:xfrm>
          <a:prstGeom prst="rect">
            <a:avLst/>
          </a:prstGeom>
          <a:noFill/>
        </p:spPr>
      </p:pic>
      <p:pic>
        <p:nvPicPr>
          <p:cNvPr id="16387" name="Picture 3" descr="C:\Users\Алексей\Desktop\397363_29_pic_20.png"/>
          <p:cNvPicPr>
            <a:picLocks noChangeAspect="1" noChangeArrowheads="1"/>
          </p:cNvPicPr>
          <p:nvPr/>
        </p:nvPicPr>
        <p:blipFill>
          <a:blip r:embed="rId3"/>
          <a:srcRect/>
          <a:stretch>
            <a:fillRect/>
          </a:stretch>
        </p:blipFill>
        <p:spPr bwMode="auto">
          <a:xfrm>
            <a:off x="142844" y="1000108"/>
            <a:ext cx="5919787" cy="447198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sz="2800" dirty="0">
                <a:latin typeface="Times New Roman" pitchFamily="18" charset="0"/>
                <a:cs typeface="Times New Roman" pitchFamily="18" charset="0"/>
              </a:rPr>
              <a:t> Механизмы психологической защиты. Стратегии преодоления механизмов психологической защиты</a:t>
            </a:r>
            <a:endParaRPr lang="ru-RU" sz="2800" dirty="0"/>
          </a:p>
        </p:txBody>
      </p:sp>
      <p:pic>
        <p:nvPicPr>
          <p:cNvPr id="12290" name="Picture 2" descr="C:\Users\Алексей\Desktop\57ae41e3aa2fd.jpg"/>
          <p:cNvPicPr>
            <a:picLocks noGrp="1" noChangeAspect="1" noChangeArrowheads="1"/>
          </p:cNvPicPr>
          <p:nvPr>
            <p:ph idx="1"/>
          </p:nvPr>
        </p:nvPicPr>
        <p:blipFill>
          <a:blip r:embed="rId2"/>
          <a:srcRect/>
          <a:stretch>
            <a:fillRect/>
          </a:stretch>
        </p:blipFill>
        <p:spPr bwMode="auto">
          <a:xfrm>
            <a:off x="135723" y="1571612"/>
            <a:ext cx="8899757" cy="48577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pPr>
              <a:defRPr/>
            </a:pPr>
            <a:r>
              <a:rPr lang="ru-RU" dirty="0">
                <a:latin typeface="Times New Roman" panose="02020603050405020304" pitchFamily="18" charset="0"/>
                <a:cs typeface="Times New Roman" panose="02020603050405020304" pitchFamily="18" charset="0"/>
              </a:rPr>
              <a:t>Актуальность темы</a:t>
            </a:r>
          </a:p>
        </p:txBody>
      </p:sp>
      <p:sp>
        <p:nvSpPr>
          <p:cNvPr id="5123" name="Объект 2"/>
          <p:cNvSpPr>
            <a:spLocks noGrp="1"/>
          </p:cNvSpPr>
          <p:nvPr>
            <p:ph idx="1"/>
          </p:nvPr>
        </p:nvSpPr>
        <p:spPr>
          <a:xfrm>
            <a:off x="457200" y="1600200"/>
            <a:ext cx="8229600" cy="4925144"/>
          </a:xfrm>
        </p:spPr>
        <p:txBody>
          <a:bodyPr>
            <a:normAutofit fontScale="92500" lnSpcReduction="10000"/>
          </a:bodyPr>
          <a:lstStyle/>
          <a:p>
            <a:pPr marL="0" indent="0" algn="just">
              <a:buFont typeface="Arial" charset="0"/>
              <a:buNone/>
            </a:pPr>
            <a:r>
              <a:rPr lang="ru-RU" sz="2400" dirty="0"/>
              <a:t>Для того, чтобы профессиональная деятельность стала пространством личностного развития фармацевта, необходимо понимание ее эмоциональных аспектов. </a:t>
            </a:r>
          </a:p>
          <a:p>
            <a:pPr marL="0" indent="0" algn="just">
              <a:buFont typeface="Arial" charset="0"/>
              <a:buNone/>
            </a:pPr>
            <a:r>
              <a:rPr lang="ru-RU" sz="2400" dirty="0"/>
              <a:t>В любой деятельности предусмотрено проживание кризисов. Для того, чтобы профессиональный кризис не перерос в нечто деструктивное, необходимо о нем знать и владеть навыками проживания в нем. Кроме того, профессия фармацевта предусматривает работу с различными клиентами или с большим объемом информации, требующей высокой концентрации внимания и сосредоточенности, что влечет за собой возможность возникновения стресса. Данное занятие ориентировано на формирование у студентов знания о природе кризисов и стресса, а также приобретения умения самостоятельно преодолевать профессиональные кризисы, справляться со стрессовыми ситуациями.</a:t>
            </a:r>
          </a:p>
        </p:txBody>
      </p:sp>
    </p:spTree>
    <p:extLst>
      <p:ext uri="{BB962C8B-B14F-4D97-AF65-F5344CB8AC3E}">
        <p14:creationId xmlns:p14="http://schemas.microsoft.com/office/powerpoint/2010/main" val="18136926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581761" y="327241"/>
            <a:ext cx="8170560" cy="251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a:spcAft>
                <a:spcPts val="907"/>
              </a:spcAft>
              <a:buClrTx/>
            </a:pPr>
            <a:r>
              <a:rPr lang="ru-RU" altLang="ru-RU" sz="2903" b="1">
                <a:solidFill>
                  <a:srgbClr val="7E0021"/>
                </a:solidFill>
              </a:rPr>
              <a:t>Синдром профессионального/эмоционального выгорания</a:t>
            </a:r>
            <a:r>
              <a:rPr lang="ru-RU" altLang="ru-RU" sz="2903"/>
              <a:t> </a:t>
            </a:r>
          </a:p>
          <a:p>
            <a:pPr>
              <a:spcAft>
                <a:spcPts val="907"/>
              </a:spcAft>
              <a:buClrTx/>
            </a:pPr>
            <a:r>
              <a:rPr lang="ru-RU" altLang="ru-RU" sz="2903"/>
              <a:t> это состояние психического, эмоционального и физического изнеможения, проявляющегося в профессиях группы «человек-человек»</a:t>
            </a:r>
          </a:p>
          <a:p>
            <a:pPr>
              <a:spcBef>
                <a:spcPts val="1089"/>
              </a:spcBef>
              <a:spcAft>
                <a:spcPts val="907"/>
              </a:spcAft>
              <a:buClrTx/>
            </a:pPr>
            <a:endParaRPr lang="ru-RU" altLang="ru-RU" sz="2903"/>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440" y="3462121"/>
            <a:ext cx="4608000" cy="3234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
            <a:ext cx="9144000" cy="6857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1"/>
            <a:ext cx="9144000" cy="72489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456481" y="805321"/>
            <a:ext cx="8555040" cy="481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2540"/>
              <a:t>Эти </a:t>
            </a:r>
            <a:r>
              <a:rPr lang="ru-RU" altLang="ru-RU" sz="2540" b="1"/>
              <a:t>симптомы объединяются</a:t>
            </a:r>
            <a:r>
              <a:rPr lang="ru-RU" altLang="ru-RU" sz="2540"/>
              <a:t> в три группы:</a:t>
            </a:r>
          </a:p>
          <a:p>
            <a:pPr>
              <a:spcBef>
                <a:spcPts val="1089"/>
              </a:spcBef>
              <a:spcAft>
                <a:spcPts val="907"/>
              </a:spcAft>
              <a:buClrTx/>
            </a:pPr>
            <a:r>
              <a:rPr lang="ru-RU" altLang="ru-RU" sz="2540" b="1"/>
              <a:t>1. Истощение</a:t>
            </a:r>
            <a:r>
              <a:rPr lang="ru-RU" altLang="ru-RU" sz="2540"/>
              <a:t> как чувство опустошенности, усталости и «сухости» человека при его общении с другими людьми.</a:t>
            </a:r>
          </a:p>
          <a:p>
            <a:pPr>
              <a:spcBef>
                <a:spcPts val="1089"/>
              </a:spcBef>
              <a:spcAft>
                <a:spcPts val="907"/>
              </a:spcAft>
              <a:buClrTx/>
            </a:pPr>
            <a:r>
              <a:rPr lang="ru-RU" altLang="ru-RU" sz="2540" b="1"/>
              <a:t>2. Деперсонализация, </a:t>
            </a:r>
            <a:r>
              <a:rPr lang="ru-RU" altLang="ru-RU" sz="2540"/>
              <a:t>которая предполагает негативное или безразличное отношение к клиентам.</a:t>
            </a:r>
          </a:p>
          <a:p>
            <a:pPr>
              <a:spcBef>
                <a:spcPts val="1089"/>
              </a:spcBef>
              <a:spcAft>
                <a:spcPts val="907"/>
              </a:spcAft>
              <a:buClrTx/>
            </a:pPr>
            <a:r>
              <a:rPr lang="ru-RU" altLang="ru-RU" sz="2540" b="1"/>
              <a:t>3. Редукция,</a:t>
            </a:r>
            <a:r>
              <a:rPr lang="ru-RU" altLang="ru-RU" sz="2540"/>
              <a:t> которая проявляется в возникновении чувства некомпетентности в своей профессиональной сфере, осознание неуспеха в ней, снижение стремления к профессиональной саморегуляци</a:t>
            </a:r>
            <a:r>
              <a:rPr lang="ru-RU" altLang="ru-RU" sz="907"/>
              <a:t>и</a:t>
            </a:r>
          </a:p>
          <a:p>
            <a:pPr>
              <a:spcBef>
                <a:spcPts val="1089"/>
              </a:spcBef>
              <a:spcAft>
                <a:spcPts val="907"/>
              </a:spcAft>
              <a:buClrTx/>
            </a:pPr>
            <a:endParaRPr lang="ru-RU" altLang="ru-RU" sz="907"/>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456481" y="4310281"/>
            <a:ext cx="842544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2358" b="1"/>
              <a:t>2. Этика общения</a:t>
            </a:r>
            <a:r>
              <a:rPr lang="ru-RU" altLang="ru-RU" sz="2358"/>
              <a:t> (рамки общения). Человек не выбирает себе тех, с кем он взаимодействует. По этическим соображениям эмоциональная «разрядка» невозможна. Накапливание отрицательных эмоций ведет к истощению эмоционально – этических и личностных ресурсов. </a:t>
            </a:r>
          </a:p>
        </p:txBody>
      </p:sp>
      <p:pic>
        <p:nvPicPr>
          <p:cNvPr id="532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641" y="1633321"/>
            <a:ext cx="3461760" cy="2024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2" name="Text Box 3"/>
          <p:cNvSpPr txBox="1">
            <a:spLocks noChangeArrowheads="1"/>
          </p:cNvSpPr>
          <p:nvPr/>
        </p:nvSpPr>
        <p:spPr bwMode="auto">
          <a:xfrm>
            <a:off x="456481" y="309961"/>
            <a:ext cx="8555040" cy="902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ts val="1089"/>
              </a:spcBef>
              <a:spcAft>
                <a:spcPts val="907"/>
              </a:spcAft>
              <a:buClrTx/>
            </a:pPr>
            <a:r>
              <a:rPr lang="ru-RU" altLang="ru-RU" sz="2903" b="1"/>
              <a:t>Причины возникновения синдрома профессионального выгорания</a:t>
            </a:r>
          </a:p>
        </p:txBody>
      </p:sp>
      <p:sp>
        <p:nvSpPr>
          <p:cNvPr id="53253" name="Text Box 4"/>
          <p:cNvSpPr txBox="1">
            <a:spLocks noChangeArrowheads="1"/>
          </p:cNvSpPr>
          <p:nvPr/>
        </p:nvSpPr>
        <p:spPr bwMode="auto">
          <a:xfrm>
            <a:off x="3918241" y="1371241"/>
            <a:ext cx="5159520" cy="2754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spcBef>
                <a:spcPts val="1089"/>
              </a:spcBef>
              <a:spcAft>
                <a:spcPts val="907"/>
              </a:spcAft>
              <a:buClrTx/>
            </a:pPr>
            <a:r>
              <a:rPr lang="ru-RU" altLang="ru-RU" sz="2358" b="1"/>
              <a:t>1. Длительная нагрузка</a:t>
            </a:r>
            <a:r>
              <a:rPr lang="ru-RU" altLang="ru-RU" sz="2358"/>
              <a:t> на основные анализаторы (слух, зрение и т.д.), концентрация внимания, памяти; большой объем информации, соучастие эмоций и интеллекта и как следствие нервно – психическое и физическое напряжение.</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326881" y="392041"/>
            <a:ext cx="8621280" cy="617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a:lnSpc>
                <a:spcPct val="100000"/>
              </a:lnSpc>
              <a:spcAft>
                <a:spcPts val="907"/>
              </a:spcAft>
              <a:buClrTx/>
            </a:pPr>
            <a:r>
              <a:rPr lang="ru-RU" altLang="ru-RU" sz="2358" b="1"/>
              <a:t>Три условия (фактора) профессионального выгорания. </a:t>
            </a:r>
          </a:p>
          <a:p>
            <a:pPr>
              <a:lnSpc>
                <a:spcPct val="100000"/>
              </a:lnSpc>
              <a:spcAft>
                <a:spcPts val="907"/>
              </a:spcAft>
              <a:buClrTx/>
            </a:pPr>
            <a:r>
              <a:rPr lang="ru-RU" altLang="ru-RU" sz="2358" b="1"/>
              <a:t>1. Личностный фактор</a:t>
            </a:r>
            <a:r>
              <a:rPr lang="ru-RU" altLang="ru-RU" sz="2358"/>
              <a:t> - чувство собственной значимости на рабочем месте, возможность профессионального продвижения, автономия и уровень контроля со стороны руководства. </a:t>
            </a:r>
          </a:p>
          <a:p>
            <a:pPr>
              <a:lnSpc>
                <a:spcPct val="100000"/>
              </a:lnSpc>
              <a:spcAft>
                <a:spcPts val="907"/>
              </a:spcAft>
              <a:buClrTx/>
            </a:pPr>
            <a:r>
              <a:rPr lang="ru-RU" altLang="ru-RU" sz="2358" b="1"/>
              <a:t>2. Ролевой фактор.</a:t>
            </a:r>
            <a:r>
              <a:rPr lang="ru-RU" altLang="ru-RU" sz="2358"/>
              <a:t> На развитие выгорания существенно влияют конфликт ролей и ролевая неопределенность, а также профессиональные ситуации, в которых совместные действия сотрудников в значительной степени не согласованы: отсутствует интеграция усилий, но при этом присутствует конкуренция. </a:t>
            </a:r>
          </a:p>
          <a:p>
            <a:pPr>
              <a:lnSpc>
                <a:spcPct val="100000"/>
              </a:lnSpc>
              <a:spcAft>
                <a:spcPts val="907"/>
              </a:spcAft>
              <a:buClrTx/>
            </a:pPr>
            <a:r>
              <a:rPr lang="ru-RU" altLang="ru-RU" sz="2358" b="1"/>
              <a:t>3. Организационный фактор.</a:t>
            </a:r>
            <a:r>
              <a:rPr lang="ru-RU" altLang="ru-RU" sz="2358"/>
              <a:t> На развитие синдрома влияет многочасовая работа, но не любая, а неопределенная (нечеткость функциональных обязанностей) либо не получающая должной оценки. Отсутствие возможноости проявлять самостоятельность.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85441" y="153001"/>
            <a:ext cx="8262720" cy="630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903">
                <a:solidFill>
                  <a:srgbClr val="00B200"/>
                </a:solidFill>
              </a:rPr>
              <a:t>Стадии профессионального выгорания</a:t>
            </a:r>
          </a:p>
        </p:txBody>
      </p:sp>
      <p:sp>
        <p:nvSpPr>
          <p:cNvPr id="31746" name="Text Box 2"/>
          <p:cNvSpPr txBox="1">
            <a:spLocks noChangeArrowheads="1"/>
          </p:cNvSpPr>
          <p:nvPr/>
        </p:nvSpPr>
        <p:spPr bwMode="auto">
          <a:xfrm>
            <a:off x="456481" y="1338121"/>
            <a:ext cx="8490240" cy="5063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215900" indent="-1889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089"/>
              </a:spcBef>
              <a:spcAft>
                <a:spcPts val="907"/>
              </a:spcAft>
              <a:buSzPct val="100000"/>
              <a:defRPr/>
            </a:pPr>
            <a:r>
              <a:rPr lang="ru-RU" altLang="ru-RU" sz="2540" b="1"/>
              <a:t>ПЕРВАЯ СТАДИЯ: </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540"/>
              <a:t>начинается приглушением эмоций, сглаживанием остроты чувств и свежести переживаний; </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540"/>
              <a:t>специалист неожиданно замечает: вроде бы все пока нормально, но... скучно и пусто на душе; исчезают положительные эмоции, появляется некоторая отстраненность в отношениях с членами семьи; </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540"/>
              <a:t>возникает состояние тревожности, неудовлетворенности; </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540"/>
              <a:t>возвращаясь домой, все чаще хочется сказать: «</a:t>
            </a:r>
            <a:r>
              <a:rPr lang="ru-RU" altLang="ru-RU" sz="2540" i="1"/>
              <a:t>Не лезьте ко мне, оставьте в покое меня</a:t>
            </a:r>
            <a:r>
              <a:rPr lang="ru-RU" altLang="ru-RU" sz="2540"/>
              <a:t>»</a:t>
            </a:r>
            <a:r>
              <a:rPr lang="ru-RU" altLang="ru-RU" sz="1089"/>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728641" y="196201"/>
            <a:ext cx="8088480" cy="653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903">
                <a:solidFill>
                  <a:srgbClr val="00B200"/>
                </a:solidFill>
              </a:rPr>
              <a:t>Стадии профессионального выгорания</a:t>
            </a:r>
          </a:p>
        </p:txBody>
      </p:sp>
      <p:sp>
        <p:nvSpPr>
          <p:cNvPr id="32770" name="Text Box 2"/>
          <p:cNvSpPr txBox="1">
            <a:spLocks noChangeArrowheads="1"/>
          </p:cNvSpPr>
          <p:nvPr/>
        </p:nvSpPr>
        <p:spPr bwMode="auto">
          <a:xfrm>
            <a:off x="260641" y="1437480"/>
            <a:ext cx="8750880" cy="489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215900" indent="-1889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089"/>
              </a:spcBef>
              <a:spcAft>
                <a:spcPts val="907"/>
              </a:spcAft>
              <a:buSzPct val="100000"/>
              <a:defRPr/>
            </a:pPr>
            <a:r>
              <a:rPr lang="ru-RU" altLang="ru-RU" sz="2358" b="1"/>
              <a:t>ВТОРАЯ СТАДИЯ:</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358"/>
              <a:t> возникают недоразумения с пациентами, профессионал в кругу своих коллег начинает с пренебрежением говорить о некоторых из них;</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358"/>
              <a:t> неприязнь начинает постепенно проявляться в присутствии коллег — вначале это с трудом сдерживаемая антипатия, а затем и вспышки раздражения. </a:t>
            </a:r>
          </a:p>
          <a:p>
            <a:pPr algn="ctr">
              <a:lnSpc>
                <a:spcPct val="93000"/>
              </a:lnSpc>
              <a:spcBef>
                <a:spcPts val="1089"/>
              </a:spcBef>
              <a:spcAft>
                <a:spcPts val="907"/>
              </a:spcAft>
              <a:buSzPct val="45000"/>
              <a:defRPr/>
            </a:pPr>
            <a:r>
              <a:rPr lang="ru-RU" altLang="ru-RU" sz="2358">
                <a:solidFill>
                  <a:srgbClr val="7E0021"/>
                </a:solidFill>
              </a:rPr>
              <a:t>Подобное поведение профессионала — это неосознаваемое им самим проявление чувства самосохранения при общении, превышающем безопасный для организма уровень.</a:t>
            </a:r>
          </a:p>
          <a:p>
            <a:pPr>
              <a:lnSpc>
                <a:spcPct val="93000"/>
              </a:lnSpc>
              <a:spcBef>
                <a:spcPts val="1089"/>
              </a:spcBef>
              <a:spcAft>
                <a:spcPts val="907"/>
              </a:spcAft>
              <a:buSzPct val="100000"/>
              <a:defRPr/>
            </a:pPr>
            <a:endParaRPr lang="ru-RU" altLang="ru-RU" sz="2358">
              <a:solidFill>
                <a:srgbClr val="7E0021"/>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3722401" y="569161"/>
            <a:ext cx="5224320" cy="1128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903">
                <a:solidFill>
                  <a:srgbClr val="00B200"/>
                </a:solidFill>
              </a:rPr>
              <a:t>Стадии профессионального выгорания</a:t>
            </a:r>
          </a:p>
        </p:txBody>
      </p:sp>
      <p:sp>
        <p:nvSpPr>
          <p:cNvPr id="33794" name="Text Box 2"/>
          <p:cNvSpPr txBox="1">
            <a:spLocks noChangeArrowheads="1"/>
          </p:cNvSpPr>
          <p:nvPr/>
        </p:nvSpPr>
        <p:spPr bwMode="auto">
          <a:xfrm>
            <a:off x="512641" y="2582281"/>
            <a:ext cx="8631360" cy="3883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215900" indent="-188913">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a:lnSpc>
                <a:spcPct val="93000"/>
              </a:lnSpc>
              <a:spcBef>
                <a:spcPts val="1089"/>
              </a:spcBef>
              <a:spcAft>
                <a:spcPts val="907"/>
              </a:spcAft>
              <a:buSzPct val="100000"/>
              <a:defRPr/>
            </a:pPr>
            <a:r>
              <a:rPr lang="ru-RU" altLang="ru-RU" sz="2540" b="1"/>
              <a:t>ТРЕТЬЯ СТАДИЯ: </a:t>
            </a:r>
          </a:p>
          <a:p>
            <a:pPr marL="171363" indent="-146882">
              <a:lnSpc>
                <a:spcPct val="93000"/>
              </a:lnSpc>
              <a:spcBef>
                <a:spcPts val="1089"/>
              </a:spcBef>
              <a:spcAft>
                <a:spcPts val="907"/>
              </a:spcAft>
              <a:buClr>
                <a:srgbClr val="000000"/>
              </a:buClr>
              <a:buSzPct val="45000"/>
              <a:buFont typeface="Wingdings" panose="05000000000000000000" pitchFamily="2" charset="2"/>
              <a:buChar char=""/>
              <a:defRPr/>
            </a:pPr>
            <a:r>
              <a:rPr lang="ru-RU" altLang="ru-RU" sz="2540"/>
              <a:t>притупляются представления о ценностях жизни, эмоциональное отношение к миру «уплощается», человек становится опасно равнодушным ко всему, даже к собственной жизни; </a:t>
            </a:r>
          </a:p>
          <a:p>
            <a:pPr marL="171363" indent="-146882">
              <a:lnSpc>
                <a:spcPct val="80000"/>
              </a:lnSpc>
              <a:spcBef>
                <a:spcPts val="726"/>
              </a:spcBef>
              <a:buClr>
                <a:srgbClr val="000000"/>
              </a:buClr>
              <a:buSzPct val="45000"/>
              <a:buFont typeface="Wingdings" panose="05000000000000000000" pitchFamily="2" charset="2"/>
              <a:buChar char=""/>
              <a:defRPr/>
            </a:pPr>
            <a:r>
              <a:rPr lang="ru-RU" altLang="ru-RU" sz="2540"/>
              <a:t>такой человек по привычке может еще сохранять внешнюю респектабельность и некоторый апломб, но его глаза теряют блеск интереса к чему бы то ни было, и почти физически ощутимый холод безразличия поселяется в его душе. </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61"/>
            <a:ext cx="3456000" cy="2315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131041" y="158761"/>
            <a:ext cx="8750880" cy="624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br>
              <a:rPr lang="ru-RU" altLang="ru-RU" sz="2540" b="1">
                <a:solidFill>
                  <a:srgbClr val="00B200"/>
                </a:solidFill>
              </a:rPr>
            </a:br>
            <a:br>
              <a:rPr lang="ru-RU" altLang="ru-RU" sz="2540" b="1">
                <a:solidFill>
                  <a:srgbClr val="00B200"/>
                </a:solidFill>
              </a:rPr>
            </a:br>
            <a:r>
              <a:rPr lang="ru-RU" altLang="ru-RU" sz="2540" b="1">
                <a:solidFill>
                  <a:srgbClr val="00B200"/>
                </a:solidFill>
              </a:rPr>
              <a:t>П</a:t>
            </a:r>
            <a:r>
              <a:rPr lang="ru-RU" altLang="ru-RU" sz="2721" b="1">
                <a:solidFill>
                  <a:srgbClr val="00B200"/>
                </a:solidFill>
              </a:rPr>
              <a:t>сихофизические симптомы появления СЭВ</a:t>
            </a:r>
          </a:p>
        </p:txBody>
      </p:sp>
      <p:sp>
        <p:nvSpPr>
          <p:cNvPr id="63491" name="Text Box 2"/>
          <p:cNvSpPr txBox="1">
            <a:spLocks noChangeArrowheads="1"/>
          </p:cNvSpPr>
          <p:nvPr/>
        </p:nvSpPr>
        <p:spPr bwMode="auto">
          <a:xfrm>
            <a:off x="260641" y="849961"/>
            <a:ext cx="8817120" cy="5813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33400" indent="-525463">
              <a:lnSpc>
                <a:spcPct val="93000"/>
              </a:lnSpc>
              <a:spcAft>
                <a:spcPts val="1413"/>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9pPr>
          </a:lstStyle>
          <a:p>
            <a:pPr>
              <a:lnSpc>
                <a:spcPct val="80000"/>
              </a:lnSpc>
              <a:spcBef>
                <a:spcPts val="159"/>
              </a:spcBef>
              <a:spcAft>
                <a:spcPct val="0"/>
              </a:spcAft>
              <a:buSzPct val="45000"/>
              <a:buFont typeface="Wingdings" panose="05000000000000000000" pitchFamily="2" charset="2"/>
              <a:buChar char=""/>
            </a:pPr>
            <a:r>
              <a:rPr lang="ru-RU" altLang="ru-RU" sz="2268"/>
              <a:t>чувство постоянной усталости не только по вечерам, но и по утрам, сразу после сна (симптом хронической усталости);</a:t>
            </a:r>
          </a:p>
          <a:p>
            <a:pPr>
              <a:lnSpc>
                <a:spcPct val="80000"/>
              </a:lnSpc>
              <a:spcBef>
                <a:spcPts val="159"/>
              </a:spcBef>
              <a:spcAft>
                <a:spcPct val="0"/>
              </a:spcAft>
              <a:buSzPct val="45000"/>
              <a:buFont typeface="Wingdings" panose="05000000000000000000" pitchFamily="2" charset="2"/>
              <a:buChar char=""/>
            </a:pPr>
            <a:r>
              <a:rPr lang="ru-RU" altLang="ru-RU" sz="2268"/>
              <a:t>ощущение эмоционального и физического истощения;</a:t>
            </a:r>
          </a:p>
          <a:p>
            <a:pPr>
              <a:lnSpc>
                <a:spcPct val="80000"/>
              </a:lnSpc>
              <a:spcBef>
                <a:spcPts val="159"/>
              </a:spcBef>
              <a:spcAft>
                <a:spcPct val="0"/>
              </a:spcAft>
              <a:buSzPct val="45000"/>
              <a:buFont typeface="Wingdings" panose="05000000000000000000" pitchFamily="2" charset="2"/>
              <a:buChar char=""/>
            </a:pPr>
            <a:r>
              <a:rPr lang="ru-RU" altLang="ru-RU" sz="2268"/>
              <a:t>снижение восприимчивости и реактивности в связи с изменениями внешней среды (отсутствие реакции любопытства на фактор новизны или реакции страха на опасную ситуацию);</a:t>
            </a:r>
          </a:p>
          <a:p>
            <a:pPr>
              <a:lnSpc>
                <a:spcPct val="80000"/>
              </a:lnSpc>
              <a:spcBef>
                <a:spcPts val="159"/>
              </a:spcBef>
              <a:spcAft>
                <a:spcPct val="0"/>
              </a:spcAft>
              <a:buSzPct val="45000"/>
              <a:buFont typeface="Wingdings" panose="05000000000000000000" pitchFamily="2" charset="2"/>
              <a:buChar char=""/>
            </a:pPr>
            <a:r>
              <a:rPr lang="ru-RU" altLang="ru-RU" sz="2268"/>
              <a:t>общая астенизация (слабость, снижение активности и энергии);</a:t>
            </a:r>
          </a:p>
          <a:p>
            <a:pPr>
              <a:lnSpc>
                <a:spcPct val="80000"/>
              </a:lnSpc>
              <a:spcBef>
                <a:spcPts val="159"/>
              </a:spcBef>
              <a:spcAft>
                <a:spcPct val="0"/>
              </a:spcAft>
              <a:buSzPct val="45000"/>
              <a:buFont typeface="Wingdings" panose="05000000000000000000" pitchFamily="2" charset="2"/>
              <a:buChar char=""/>
            </a:pPr>
            <a:r>
              <a:rPr lang="ru-RU" altLang="ru-RU" sz="2268"/>
              <a:t>частые беспричинные головные боли,  постоянные расстройства желудочно-кишечного тракта;</a:t>
            </a:r>
          </a:p>
          <a:p>
            <a:pPr>
              <a:lnSpc>
                <a:spcPct val="80000"/>
              </a:lnSpc>
              <a:spcBef>
                <a:spcPts val="159"/>
              </a:spcBef>
              <a:spcAft>
                <a:spcPct val="0"/>
              </a:spcAft>
              <a:buSzPct val="45000"/>
              <a:buFont typeface="Wingdings" panose="05000000000000000000" pitchFamily="2" charset="2"/>
              <a:buChar char=""/>
            </a:pPr>
            <a:r>
              <a:rPr lang="ru-RU" altLang="ru-RU" sz="2268"/>
              <a:t>резкая потеря или резкое увеличение веса;</a:t>
            </a:r>
          </a:p>
          <a:p>
            <a:pPr>
              <a:lnSpc>
                <a:spcPct val="80000"/>
              </a:lnSpc>
              <a:spcBef>
                <a:spcPts val="159"/>
              </a:spcBef>
              <a:spcAft>
                <a:spcPct val="0"/>
              </a:spcAft>
              <a:buSzPct val="45000"/>
              <a:buFont typeface="Wingdings" panose="05000000000000000000" pitchFamily="2" charset="2"/>
              <a:buChar char=""/>
            </a:pPr>
            <a:r>
              <a:rPr lang="ru-RU" altLang="ru-RU" sz="2268"/>
              <a:t>полная или частичная бессонница;</a:t>
            </a:r>
          </a:p>
          <a:p>
            <a:pPr>
              <a:lnSpc>
                <a:spcPct val="80000"/>
              </a:lnSpc>
              <a:spcBef>
                <a:spcPts val="159"/>
              </a:spcBef>
              <a:spcAft>
                <a:spcPct val="0"/>
              </a:spcAft>
              <a:buSzPct val="45000"/>
              <a:buFont typeface="Wingdings" panose="05000000000000000000" pitchFamily="2" charset="2"/>
              <a:buChar char=""/>
            </a:pPr>
            <a:r>
              <a:rPr lang="ru-RU" altLang="ru-RU" sz="2268"/>
              <a:t>постоянное заторможенное, сонливое состояние и желание спать в течение всего дня;</a:t>
            </a:r>
          </a:p>
          <a:p>
            <a:pPr>
              <a:lnSpc>
                <a:spcPct val="80000"/>
              </a:lnSpc>
              <a:spcBef>
                <a:spcPts val="159"/>
              </a:spcBef>
              <a:spcAft>
                <a:spcPct val="0"/>
              </a:spcAft>
              <a:buSzPct val="45000"/>
              <a:buFont typeface="Wingdings" panose="05000000000000000000" pitchFamily="2" charset="2"/>
              <a:buChar char=""/>
            </a:pPr>
            <a:r>
              <a:rPr lang="ru-RU" altLang="ru-RU" sz="2268"/>
              <a:t>одышка или нарушения дыхания при физической или эмоциональной нагрузке;</a:t>
            </a:r>
          </a:p>
          <a:p>
            <a:pPr>
              <a:lnSpc>
                <a:spcPct val="80000"/>
              </a:lnSpc>
              <a:spcBef>
                <a:spcPts val="159"/>
              </a:spcBef>
              <a:spcAft>
                <a:spcPct val="0"/>
              </a:spcAft>
              <a:buSzPct val="45000"/>
              <a:buFont typeface="Wingdings" panose="05000000000000000000" pitchFamily="2" charset="2"/>
              <a:buChar char=""/>
            </a:pPr>
            <a:r>
              <a:rPr lang="ru-RU" altLang="ru-RU" sz="2268"/>
              <a:t>заметное снижение внешней и внутренней сенсорной чувствительности: ухудшение зрения, слуха, обоняния и осязания.</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Алексей\Desktop\Картинки со смыслом\депрессия.jpg"/>
          <p:cNvPicPr>
            <a:picLocks noChangeAspect="1" noChangeArrowheads="1"/>
          </p:cNvPicPr>
          <p:nvPr/>
        </p:nvPicPr>
        <p:blipFill>
          <a:blip r:embed="rId2"/>
          <a:srcRect/>
          <a:stretch>
            <a:fillRect/>
          </a:stretch>
        </p:blipFill>
        <p:spPr bwMode="auto">
          <a:xfrm>
            <a:off x="2214546" y="285727"/>
            <a:ext cx="6286504" cy="618172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783361" y="20520"/>
            <a:ext cx="6870240" cy="829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993" b="1">
                <a:solidFill>
                  <a:srgbClr val="00B200"/>
                </a:solidFill>
              </a:rPr>
              <a:t>Симптомы появления СЭВ</a:t>
            </a:r>
          </a:p>
        </p:txBody>
      </p:sp>
      <p:sp>
        <p:nvSpPr>
          <p:cNvPr id="35842" name="Text Box 2"/>
          <p:cNvSpPr txBox="1">
            <a:spLocks noChangeArrowheads="1"/>
          </p:cNvSpPr>
          <p:nvPr/>
        </p:nvSpPr>
        <p:spPr bwMode="auto">
          <a:xfrm>
            <a:off x="358561" y="979560"/>
            <a:ext cx="8785440" cy="55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079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454"/>
              </a:spcBef>
              <a:buSzPct val="100000"/>
              <a:defRPr/>
            </a:pPr>
            <a:r>
              <a:rPr lang="ru-RU" altLang="ru-RU" sz="2177" b="1"/>
              <a:t>Социально-психологические симптомы:</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безразличие, скука, пассивность и депрессия (пониженный эмоциональный тонус, чувство подавленности);</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повышенная раздражительность на незначительные, мелкие события;</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частые нервные срывы (вспышки немотивированного гнева или отказы от общения, уход в себя);</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постоянное переживание негативных эмоций, для которых во внешней ситуации причин нет (чувство вины, обиды, стыда, подозрительность, скованность);</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чувство неосознанного беспокойства и повышенной тревожности (ощущение, что «что-то не так, как надо»);</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чувство гиперответственности и постоянное чувство страха, что «не получится» или «я не справлюсь»;</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общая негативная установка на жизненные и профессиональные перспективы (по типу «как ни старайся, все равно ничего не получится»).</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685441" y="261001"/>
            <a:ext cx="6870240" cy="6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177" b="1">
                <a:solidFill>
                  <a:srgbClr val="00B200"/>
                </a:solidFill>
              </a:rPr>
              <a:t>Симптомы появления СЭВ</a:t>
            </a:r>
            <a:br>
              <a:rPr lang="ru-RU" altLang="ru-RU" sz="2177" b="1">
                <a:solidFill>
                  <a:srgbClr val="00B200"/>
                </a:solidFill>
              </a:rPr>
            </a:br>
            <a:endParaRPr lang="ru-RU" altLang="ru-RU" sz="2177" b="1">
              <a:solidFill>
                <a:srgbClr val="00B200"/>
              </a:solidFill>
            </a:endParaRPr>
          </a:p>
        </p:txBody>
      </p:sp>
      <p:sp>
        <p:nvSpPr>
          <p:cNvPr id="36866" name="Text Box 2"/>
          <p:cNvSpPr txBox="1">
            <a:spLocks noChangeArrowheads="1"/>
          </p:cNvSpPr>
          <p:nvPr/>
        </p:nvSpPr>
        <p:spPr bwMode="auto">
          <a:xfrm>
            <a:off x="178561" y="693001"/>
            <a:ext cx="8785440" cy="543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079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544"/>
              </a:spcBef>
              <a:buSzPct val="100000"/>
              <a:defRPr/>
            </a:pPr>
            <a:r>
              <a:rPr lang="ru-RU" altLang="ru-RU" sz="2540" b="1"/>
              <a:t>Поведенческие симптомы:</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ощущение, что работа становится все тяжелее и тяжелее, а выполнять ее — все труднее и труднее;</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сотрудник заметно меняет свой рабочий режим (увеличивает или сокращает время работы);</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постоянно, без необходимости, берет работу домой, но дома ее не делает;</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чувство бесполезности, неверие в улучшения, снижение энтузиазма по отношению к работе, безразличие к результатам;</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невыполнение важных, приоритетных задач и «застревание» на мелких деталях,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дистанцированность от коллег, повышение неадекватной критичности;</a:t>
            </a:r>
          </a:p>
          <a:p>
            <a:pPr marL="483847" indent="-476647">
              <a:lnSpc>
                <a:spcPct val="80000"/>
              </a:lnSpc>
              <a:spcBef>
                <a:spcPts val="544"/>
              </a:spcBef>
              <a:buClr>
                <a:srgbClr val="000000"/>
              </a:buClr>
              <a:buSzPct val="45000"/>
              <a:buFont typeface="Wingdings" panose="05000000000000000000" pitchFamily="2" charset="2"/>
              <a:buChar char=""/>
              <a:defRPr/>
            </a:pPr>
            <a:r>
              <a:rPr lang="ru-RU" altLang="ru-RU" sz="2268"/>
              <a:t>злоупотребление алкоголем, резкое возрастание выкуренных за день сигарет, применение наркотических средств.</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326881" y="131401"/>
            <a:ext cx="8621280" cy="17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07975">
              <a:lnSpc>
                <a:spcPct val="93000"/>
              </a:lnSpc>
              <a:spcAft>
                <a:spcPts val="1413"/>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nSpc>
                <a:spcPct val="80000"/>
              </a:lnSpc>
              <a:spcBef>
                <a:spcPts val="363"/>
              </a:spcBef>
              <a:spcAft>
                <a:spcPct val="0"/>
              </a:spcAft>
              <a:buClrTx/>
            </a:pPr>
            <a:r>
              <a:rPr lang="ru-RU" altLang="ru-RU" sz="2177" b="1">
                <a:solidFill>
                  <a:srgbClr val="7E0021"/>
                </a:solidFill>
              </a:rPr>
              <a:t>Качества, помогающие врачу избежать профессионального выгорания</a:t>
            </a:r>
          </a:p>
          <a:p>
            <a:pPr>
              <a:lnSpc>
                <a:spcPct val="80000"/>
              </a:lnSpc>
              <a:spcBef>
                <a:spcPts val="363"/>
              </a:spcBef>
              <a:spcAft>
                <a:spcPct val="0"/>
              </a:spcAft>
              <a:buClrTx/>
            </a:pPr>
            <a:r>
              <a:rPr lang="ru-RU" altLang="ru-RU" sz="2177" b="1" i="1"/>
              <a:t>	Во-первых:</a:t>
            </a:r>
          </a:p>
          <a:p>
            <a:pPr>
              <a:lnSpc>
                <a:spcPct val="80000"/>
              </a:lnSpc>
              <a:spcBef>
                <a:spcPts val="363"/>
              </a:spcBef>
              <a:spcAft>
                <a:spcPct val="0"/>
              </a:spcAft>
              <a:buClrTx/>
            </a:pPr>
            <a:r>
              <a:rPr lang="ru-RU" altLang="ru-RU" sz="2177"/>
              <a:t>хорошее здоровье и сознательная, целенаправленная забота о своем физическом состоянии (постоянные занятия спортом, здоровый образ жизни);</a:t>
            </a:r>
          </a:p>
          <a:p>
            <a:pPr>
              <a:lnSpc>
                <a:spcPct val="80000"/>
              </a:lnSpc>
              <a:spcBef>
                <a:spcPts val="363"/>
              </a:spcBef>
              <a:spcAft>
                <a:spcPct val="0"/>
              </a:spcAft>
              <a:buClrTx/>
            </a:pPr>
            <a:endParaRPr lang="ru-RU" altLang="ru-RU" sz="1996"/>
          </a:p>
          <a:p>
            <a:pPr>
              <a:lnSpc>
                <a:spcPct val="80000"/>
              </a:lnSpc>
              <a:spcBef>
                <a:spcPts val="363"/>
              </a:spcBef>
              <a:spcAft>
                <a:spcPct val="0"/>
              </a:spcAft>
              <a:buClrTx/>
            </a:pPr>
            <a:r>
              <a:rPr lang="ru-RU" altLang="ru-RU" sz="1996" b="1" i="1"/>
              <a:t>	</a:t>
            </a:r>
          </a:p>
        </p:txBody>
      </p:sp>
      <p:sp>
        <p:nvSpPr>
          <p:cNvPr id="37890" name="Text Box 2"/>
          <p:cNvSpPr txBox="1">
            <a:spLocks noChangeArrowheads="1"/>
          </p:cNvSpPr>
          <p:nvPr/>
        </p:nvSpPr>
        <p:spPr bwMode="auto">
          <a:xfrm>
            <a:off x="262081" y="1893961"/>
            <a:ext cx="8750880" cy="453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342900" indent="-3079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363"/>
              </a:spcBef>
              <a:buSzPct val="100000"/>
              <a:defRPr/>
            </a:pPr>
            <a:r>
              <a:rPr lang="ru-RU" altLang="ru-RU" sz="2177"/>
              <a:t>высокая самооценка и уверенность в себе, своих способностях и возможностях.</a:t>
            </a:r>
          </a:p>
          <a:p>
            <a:pPr>
              <a:lnSpc>
                <a:spcPct val="80000"/>
              </a:lnSpc>
              <a:spcBef>
                <a:spcPts val="363"/>
              </a:spcBef>
              <a:buSzPct val="100000"/>
              <a:defRPr/>
            </a:pPr>
            <a:r>
              <a:rPr lang="ru-RU" altLang="ru-RU" sz="2177" b="1" i="1"/>
              <a:t>   Во-вторых:</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опыт успешного преодоления профессионального стресса (нужно решить свою проблему) </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способность конструктивно меняться в напряженных условиях (изменить отношение к проблеме);</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высокая мобильность;</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открытость;</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общительность;</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самостоятельность;</a:t>
            </a:r>
          </a:p>
          <a:p>
            <a:pPr marL="483847" indent="-476647">
              <a:lnSpc>
                <a:spcPct val="80000"/>
              </a:lnSpc>
              <a:spcBef>
                <a:spcPts val="363"/>
              </a:spcBef>
              <a:buClr>
                <a:srgbClr val="000000"/>
              </a:buClr>
              <a:buSzPct val="45000"/>
              <a:buFont typeface="Wingdings" panose="05000000000000000000" pitchFamily="2" charset="2"/>
              <a:buChar char=""/>
              <a:defRPr/>
            </a:pPr>
            <a:r>
              <a:rPr lang="ru-RU" altLang="ru-RU" sz="2177"/>
              <a:t>стремление опираться на собственные силы.</a:t>
            </a:r>
          </a:p>
          <a:p>
            <a:pPr>
              <a:lnSpc>
                <a:spcPct val="80000"/>
              </a:lnSpc>
              <a:spcBef>
                <a:spcPts val="363"/>
              </a:spcBef>
              <a:buSzPct val="100000"/>
              <a:defRPr/>
            </a:pPr>
            <a:r>
              <a:rPr lang="ru-RU" altLang="ru-RU" sz="2177" b="1" i="1"/>
              <a:t>	В-третьих:</a:t>
            </a:r>
          </a:p>
          <a:p>
            <a:pPr>
              <a:lnSpc>
                <a:spcPct val="80000"/>
              </a:lnSpc>
              <a:spcBef>
                <a:spcPts val="363"/>
              </a:spcBef>
              <a:buSzPct val="100000"/>
              <a:defRPr/>
            </a:pPr>
            <a:r>
              <a:rPr lang="ru-RU" altLang="ru-RU" sz="2177"/>
              <a:t>способность формировать и поддерживать в себе позитивные, оптимистичные установки и ценности — как в отношении самих себя, так</a:t>
            </a:r>
            <a:r>
              <a:rPr lang="ru-RU" altLang="ru-RU" sz="2358"/>
              <a:t> и других людей и жизни вообще.</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03841" y="880201"/>
            <a:ext cx="8828640" cy="561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0" tIns="40814" rIns="81630" bIns="40814"/>
          <a:lstStyle>
            <a:lvl1pPr indent="6921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eaLnBrk="1">
              <a:lnSpc>
                <a:spcPct val="93000"/>
              </a:lnSpc>
              <a:buClr>
                <a:srgbClr val="000000"/>
              </a:buClr>
              <a:buSzPct val="100000"/>
              <a:buFont typeface="Times New Roman" panose="02020603050405020304" pitchFamily="18" charset="0"/>
              <a:buNone/>
              <a:defRPr/>
            </a:pPr>
            <a:r>
              <a:rPr lang="ru-RU" altLang="ru-RU" sz="2449" b="1" dirty="0">
                <a:solidFill>
                  <a:srgbClr val="7E0021"/>
                </a:solidFill>
              </a:rPr>
              <a:t>Психическая </a:t>
            </a:r>
            <a:r>
              <a:rPr lang="ru-RU" altLang="ru-RU" sz="2449" b="1" dirty="0" err="1">
                <a:solidFill>
                  <a:srgbClr val="7E0021"/>
                </a:solidFill>
              </a:rPr>
              <a:t>саморегуляция</a:t>
            </a:r>
            <a:r>
              <a:rPr lang="ru-RU" altLang="ru-RU" sz="2449" dirty="0"/>
              <a:t> - система сознательных актов, действий, направленных на поддержание, достижение благоприятного психического состояния, управление своей психикой. </a:t>
            </a:r>
          </a:p>
          <a:p>
            <a:pPr algn="ctr" eaLnBrk="1">
              <a:lnSpc>
                <a:spcPct val="93000"/>
              </a:lnSpc>
              <a:buClr>
                <a:srgbClr val="000000"/>
              </a:buClr>
              <a:buSzPct val="100000"/>
              <a:buFont typeface="Times New Roman" panose="02020603050405020304" pitchFamily="18" charset="0"/>
              <a:buNone/>
              <a:defRPr/>
            </a:pPr>
            <a:endParaRPr lang="ru-RU" altLang="ru-RU" sz="726" b="1" i="1" dirty="0"/>
          </a:p>
          <a:p>
            <a:pPr algn="ctr" eaLnBrk="1">
              <a:lnSpc>
                <a:spcPct val="93000"/>
              </a:lnSpc>
              <a:buClr>
                <a:srgbClr val="000000"/>
              </a:buClr>
              <a:buSzPct val="100000"/>
              <a:buFont typeface="Times New Roman" panose="02020603050405020304" pitchFamily="18" charset="0"/>
              <a:buNone/>
              <a:defRPr/>
            </a:pPr>
            <a:r>
              <a:rPr lang="ru-RU" altLang="ru-RU" sz="2449" b="1" i="1" dirty="0">
                <a:solidFill>
                  <a:srgbClr val="4B1F6F"/>
                </a:solidFill>
              </a:rPr>
              <a:t>Способность к </a:t>
            </a:r>
            <a:r>
              <a:rPr lang="ru-RU" altLang="ru-RU" sz="2449" b="1" i="1" dirty="0" err="1">
                <a:solidFill>
                  <a:srgbClr val="4B1F6F"/>
                </a:solidFill>
              </a:rPr>
              <a:t>саморегуляции</a:t>
            </a:r>
            <a:r>
              <a:rPr lang="ru-RU" altLang="ru-RU" sz="2449" b="1" i="1" dirty="0">
                <a:solidFill>
                  <a:srgbClr val="4B1F6F"/>
                </a:solidFill>
              </a:rPr>
              <a:t> не является врожденной, но вырабатывается в процессе жизни</a:t>
            </a:r>
          </a:p>
          <a:p>
            <a:pPr eaLnBrk="1">
              <a:lnSpc>
                <a:spcPct val="93000"/>
              </a:lnSpc>
              <a:buClr>
                <a:srgbClr val="000000"/>
              </a:buClr>
              <a:buSzPct val="100000"/>
              <a:buFont typeface="Times New Roman" panose="02020603050405020304" pitchFamily="18" charset="0"/>
              <a:buNone/>
              <a:defRPr/>
            </a:pPr>
            <a:endParaRPr lang="ru-RU" altLang="ru-RU" sz="726" dirty="0">
              <a:solidFill>
                <a:srgbClr val="4B1F6F"/>
              </a:solidFill>
            </a:endParaRPr>
          </a:p>
          <a:p>
            <a:pPr eaLnBrk="1">
              <a:lnSpc>
                <a:spcPct val="93000"/>
              </a:lnSpc>
              <a:buClr>
                <a:srgbClr val="000000"/>
              </a:buClr>
              <a:buSzPct val="100000"/>
              <a:buFont typeface="Times New Roman" panose="02020603050405020304" pitchFamily="18" charset="0"/>
              <a:buNone/>
              <a:defRPr/>
            </a:pPr>
            <a:r>
              <a:rPr lang="ru-RU" altLang="ru-RU" sz="2449" b="1" dirty="0"/>
              <a:t>Психическая </a:t>
            </a:r>
            <a:r>
              <a:rPr lang="ru-RU" altLang="ru-RU" sz="2449" b="1" dirty="0" err="1"/>
              <a:t>саморегуляция</a:t>
            </a:r>
            <a:r>
              <a:rPr lang="ru-RU" altLang="ru-RU" sz="2449" b="1" dirty="0"/>
              <a:t> включает блоки:</a:t>
            </a:r>
          </a:p>
          <a:p>
            <a:pPr indent="328291">
              <a:lnSpc>
                <a:spcPct val="93000"/>
              </a:lnSpc>
              <a:buClr>
                <a:srgbClr val="000000"/>
              </a:buClr>
              <a:buSzPct val="100000"/>
              <a:defRPr/>
            </a:pPr>
            <a:r>
              <a:rPr lang="ru-RU" altLang="ru-RU" sz="2449" dirty="0"/>
              <a:t>1. Расслабление мимической мускулатуры (</a:t>
            </a:r>
            <a:r>
              <a:rPr lang="ru-RU" altLang="ru-RU" sz="2449" i="1" dirty="0"/>
              <a:t>регуляция мышечного тонуса</a:t>
            </a:r>
            <a:r>
              <a:rPr lang="ru-RU" altLang="ru-RU" sz="2449" dirty="0"/>
              <a:t>).</a:t>
            </a:r>
          </a:p>
          <a:p>
            <a:pPr indent="328291">
              <a:lnSpc>
                <a:spcPct val="93000"/>
              </a:lnSpc>
              <a:buClr>
                <a:srgbClr val="000000"/>
              </a:buClr>
              <a:buSzPct val="100000"/>
              <a:defRPr/>
            </a:pPr>
            <a:r>
              <a:rPr lang="ru-RU" altLang="ru-RU" sz="2449" dirty="0"/>
              <a:t>2. Управление ритмом дыхания (</a:t>
            </a:r>
            <a:r>
              <a:rPr lang="ru-RU" altLang="ru-RU" sz="2449" i="1" dirty="0"/>
              <a:t>регуляция дыхания</a:t>
            </a:r>
            <a:r>
              <a:rPr lang="ru-RU" altLang="ru-RU" sz="2449" dirty="0"/>
              <a:t>).</a:t>
            </a:r>
          </a:p>
          <a:p>
            <a:pPr indent="328291">
              <a:lnSpc>
                <a:spcPct val="93000"/>
              </a:lnSpc>
              <a:buClr>
                <a:srgbClr val="000000"/>
              </a:buClr>
              <a:buSzPct val="100000"/>
              <a:defRPr/>
            </a:pPr>
            <a:r>
              <a:rPr lang="ru-RU" altLang="ru-RU" sz="2449" dirty="0"/>
              <a:t>3. Сознательная концентрация внимания </a:t>
            </a:r>
          </a:p>
          <a:p>
            <a:pPr indent="328291">
              <a:lnSpc>
                <a:spcPct val="93000"/>
              </a:lnSpc>
              <a:buClr>
                <a:srgbClr val="000000"/>
              </a:buClr>
              <a:buSzPct val="100000"/>
              <a:defRPr/>
            </a:pPr>
            <a:r>
              <a:rPr lang="ru-RU" altLang="ru-RU" sz="2449" dirty="0"/>
              <a:t> (</a:t>
            </a:r>
            <a:r>
              <a:rPr lang="ru-RU" altLang="ru-RU" sz="2449" i="1" dirty="0"/>
              <a:t>управление вниманием</a:t>
            </a:r>
            <a:r>
              <a:rPr lang="ru-RU" altLang="ru-RU" sz="2449" dirty="0"/>
              <a:t>).</a:t>
            </a:r>
          </a:p>
          <a:p>
            <a:pPr indent="328291">
              <a:lnSpc>
                <a:spcPct val="93000"/>
              </a:lnSpc>
              <a:buClr>
                <a:srgbClr val="000000"/>
              </a:buClr>
              <a:buSzPct val="100000"/>
              <a:defRPr/>
            </a:pPr>
            <a:r>
              <a:rPr lang="ru-RU" altLang="ru-RU" sz="2449" dirty="0"/>
              <a:t>5. Словесные внушения, </a:t>
            </a:r>
            <a:r>
              <a:rPr lang="ru-RU" altLang="ru-RU" sz="2449" i="1" dirty="0"/>
              <a:t>оперирование</a:t>
            </a:r>
          </a:p>
          <a:p>
            <a:pPr indent="328291">
              <a:lnSpc>
                <a:spcPct val="93000"/>
              </a:lnSpc>
              <a:buClr>
                <a:srgbClr val="000000"/>
              </a:buClr>
              <a:buSzPct val="100000"/>
              <a:defRPr/>
            </a:pPr>
            <a:r>
              <a:rPr lang="ru-RU" altLang="ru-RU" sz="2449" i="1" dirty="0"/>
              <a:t>    чувственными образами.</a:t>
            </a:r>
          </a:p>
          <a:p>
            <a:pPr eaLnBrk="1">
              <a:lnSpc>
                <a:spcPct val="93000"/>
              </a:lnSpc>
              <a:buClr>
                <a:srgbClr val="000000"/>
              </a:buClr>
              <a:buSzPct val="100000"/>
              <a:buFont typeface="Times New Roman" panose="02020603050405020304" pitchFamily="18" charset="0"/>
              <a:buNone/>
              <a:defRPr/>
            </a:pPr>
            <a:endParaRPr lang="ru-RU" altLang="ru-RU" sz="2540" i="1" dirty="0"/>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361" y="4866121"/>
            <a:ext cx="2374560" cy="1631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Text Box 1"/>
          <p:cNvSpPr txBox="1">
            <a:spLocks noChangeArrowheads="1"/>
          </p:cNvSpPr>
          <p:nvPr/>
        </p:nvSpPr>
        <p:spPr bwMode="auto">
          <a:xfrm>
            <a:off x="292321" y="142921"/>
            <a:ext cx="8840160" cy="72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2903" b="1">
                <a:solidFill>
                  <a:srgbClr val="00B200"/>
                </a:solidFill>
              </a:rPr>
              <a:t>Профилактика профессионального выгорания</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331201" y="261001"/>
            <a:ext cx="8745120" cy="6334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0" tIns="40814" rIns="81630" bIns="4081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a:lnSpc>
                <a:spcPct val="93000"/>
              </a:lnSpc>
              <a:spcAft>
                <a:spcPts val="386"/>
              </a:spcAft>
              <a:buClr>
                <a:srgbClr val="000000"/>
              </a:buClr>
              <a:buSzPct val="100000"/>
              <a:defRPr/>
            </a:pPr>
            <a:r>
              <a:rPr lang="ru-RU" altLang="ru-RU" sz="2177" b="1" dirty="0">
                <a:solidFill>
                  <a:schemeClr val="accent6">
                    <a:lumMod val="75000"/>
                  </a:schemeClr>
                </a:solidFill>
              </a:rPr>
              <a:t>Методики снятия стрессового напряжения – первая помощь в стрессовой ситуации если стрессовая ситуация застала вас в помещении:</a:t>
            </a:r>
          </a:p>
          <a:p>
            <a:pPr indent="302373">
              <a:lnSpc>
                <a:spcPct val="93000"/>
              </a:lnSpc>
              <a:spcAft>
                <a:spcPts val="386"/>
              </a:spcAft>
              <a:buClr>
                <a:srgbClr val="000000"/>
              </a:buClr>
              <a:buSzPct val="100000"/>
              <a:defRPr/>
            </a:pPr>
            <a:r>
              <a:rPr lang="ru-RU" altLang="ru-RU" sz="2177" dirty="0"/>
              <a:t>1) воспользуйтесь любым шансом, чтобы </a:t>
            </a:r>
            <a:r>
              <a:rPr lang="ru-RU" altLang="ru-RU" sz="2177" b="1" dirty="0"/>
              <a:t>смочить лоб, виски</a:t>
            </a:r>
            <a:r>
              <a:rPr lang="ru-RU" altLang="ru-RU" sz="2177" dirty="0"/>
              <a:t>;</a:t>
            </a:r>
          </a:p>
          <a:p>
            <a:pPr indent="302373">
              <a:lnSpc>
                <a:spcPct val="93000"/>
              </a:lnSpc>
              <a:spcAft>
                <a:spcPts val="386"/>
              </a:spcAft>
              <a:buClr>
                <a:srgbClr val="000000"/>
              </a:buClr>
              <a:buSzPct val="100000"/>
              <a:defRPr/>
            </a:pPr>
            <a:r>
              <a:rPr lang="ru-RU" altLang="ru-RU" sz="2177" dirty="0"/>
              <a:t>2) медленно </a:t>
            </a:r>
            <a:r>
              <a:rPr lang="ru-RU" altLang="ru-RU" sz="2177" b="1" dirty="0"/>
              <a:t>осмотритесь по сторонам</a:t>
            </a:r>
            <a:r>
              <a:rPr lang="ru-RU" altLang="ru-RU" sz="2177" dirty="0"/>
              <a:t>, даже если помещение, в котором вы находитесь, хорошо вам знакомо или выглядит вполне обычно. Обращайте внимание на мельчайшие детали, даже если вы их хорошо знаете. Сосредоточившись на каждом отдельном предмете, вы отвлечетесь от внутреннего стрессового напряжения, направляя свое внимание на рациональное восприятие окружающей обстановки.</a:t>
            </a:r>
          </a:p>
          <a:p>
            <a:pPr indent="302373">
              <a:lnSpc>
                <a:spcPct val="93000"/>
              </a:lnSpc>
              <a:spcAft>
                <a:spcPts val="386"/>
              </a:spcAft>
              <a:buClr>
                <a:srgbClr val="000000"/>
              </a:buClr>
              <a:buSzPct val="100000"/>
              <a:defRPr/>
            </a:pPr>
            <a:r>
              <a:rPr lang="ru-RU" altLang="ru-RU" sz="2177" dirty="0"/>
              <a:t>3) </a:t>
            </a:r>
            <a:r>
              <a:rPr lang="ru-RU" altLang="ru-RU" sz="2177" b="1" dirty="0"/>
              <a:t>посмотрите в окно</a:t>
            </a:r>
            <a:r>
              <a:rPr lang="ru-RU" altLang="ru-RU" sz="2177" dirty="0"/>
              <a:t>, сосредоточьтесь на том, что видите;</a:t>
            </a:r>
          </a:p>
          <a:p>
            <a:pPr indent="302373">
              <a:lnSpc>
                <a:spcPct val="93000"/>
              </a:lnSpc>
              <a:spcAft>
                <a:spcPts val="386"/>
              </a:spcAft>
              <a:buClr>
                <a:srgbClr val="000000"/>
              </a:buClr>
              <a:buSzPct val="100000"/>
              <a:defRPr/>
            </a:pPr>
            <a:r>
              <a:rPr lang="ru-RU" altLang="ru-RU" sz="2177" dirty="0"/>
              <a:t>4) наберите воды в стакан или ладони, </a:t>
            </a:r>
            <a:r>
              <a:rPr lang="ru-RU" altLang="ru-RU" sz="2177" b="1" dirty="0"/>
              <a:t>медленно выпейте,</a:t>
            </a:r>
            <a:r>
              <a:rPr lang="ru-RU" altLang="ru-RU" sz="2177" dirty="0"/>
              <a:t> сконцентрировав свое внимание на собственных ощущениях;</a:t>
            </a:r>
          </a:p>
          <a:p>
            <a:pPr indent="302373">
              <a:lnSpc>
                <a:spcPct val="93000"/>
              </a:lnSpc>
              <a:spcAft>
                <a:spcPts val="386"/>
              </a:spcAft>
              <a:buClr>
                <a:srgbClr val="000000"/>
              </a:buClr>
              <a:buSzPct val="100000"/>
              <a:defRPr/>
            </a:pPr>
            <a:r>
              <a:rPr lang="ru-RU" altLang="ru-RU" sz="2177" dirty="0"/>
              <a:t>5) выпрямите спину, поставьте ноги на ширину плеч и на выдохе наклонитесь, расслабив шею и плечи так, чтобы голова и руки свободно свисали к полу. </a:t>
            </a:r>
            <a:r>
              <a:rPr lang="ru-RU" altLang="ru-RU" sz="2177" b="1" dirty="0"/>
              <a:t>Дышите глубоко в течение 1–2</a:t>
            </a:r>
            <a:r>
              <a:rPr lang="ru-RU" altLang="ru-RU" sz="2177" dirty="0"/>
              <a:t> мин, следите за своим дыханием, затем медленно выпрямитесь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195841" y="443881"/>
            <a:ext cx="8948160" cy="6477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0" tIns="40814" rIns="81630" bIns="40814"/>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089"/>
              </a:spcBef>
              <a:spcAft>
                <a:spcPts val="907"/>
              </a:spcAft>
              <a:buClr>
                <a:srgbClr val="000000"/>
              </a:buClr>
              <a:buSzPct val="100000"/>
              <a:defRPr/>
            </a:pPr>
            <a:r>
              <a:rPr lang="ru-RU" altLang="ru-RU" sz="2358" b="1">
                <a:solidFill>
                  <a:srgbClr val="000099"/>
                </a:solidFill>
              </a:rPr>
              <a:t>II. Если стрессовая ситуация застала вас вне помещения:</a:t>
            </a:r>
          </a:p>
          <a:p>
            <a:pPr indent="316772">
              <a:lnSpc>
                <a:spcPct val="93000"/>
              </a:lnSpc>
              <a:spcBef>
                <a:spcPts val="1089"/>
              </a:spcBef>
              <a:spcAft>
                <a:spcPts val="907"/>
              </a:spcAft>
              <a:buClr>
                <a:srgbClr val="000000"/>
              </a:buClr>
              <a:buSzPct val="100000"/>
              <a:defRPr/>
            </a:pPr>
            <a:r>
              <a:rPr lang="ru-RU" altLang="ru-RU" sz="2358"/>
              <a:t>1) осмотритесь по сторонам, попробуйте взглянуть на окружающие предметы с различных сторон, позиций, мысленно называйте все, что видите;</a:t>
            </a:r>
          </a:p>
          <a:p>
            <a:pPr indent="316772">
              <a:lnSpc>
                <a:spcPct val="93000"/>
              </a:lnSpc>
              <a:spcBef>
                <a:spcPts val="1089"/>
              </a:spcBef>
              <a:spcAft>
                <a:spcPts val="907"/>
              </a:spcAft>
              <a:buClr>
                <a:srgbClr val="000000"/>
              </a:buClr>
              <a:buSzPct val="100000"/>
              <a:defRPr/>
            </a:pPr>
            <a:r>
              <a:rPr lang="ru-RU" altLang="ru-RU" sz="2358"/>
              <a:t>2) найдите какой-нибудь мелкий предмет (листок, ветку, камень и пр.) и внимательно рассмотрите, знакомясь с его формой, цветом, таким образом, чтобы суметь детально и четко описать его себе вслух с закрытыми глазами;</a:t>
            </a:r>
          </a:p>
          <a:p>
            <a:pPr indent="316772">
              <a:lnSpc>
                <a:spcPct val="93000"/>
              </a:lnSpc>
              <a:spcBef>
                <a:spcPts val="1089"/>
              </a:spcBef>
              <a:spcAft>
                <a:spcPts val="907"/>
              </a:spcAft>
              <a:buClr>
                <a:srgbClr val="000000"/>
              </a:buClr>
              <a:buSzPct val="100000"/>
              <a:defRPr/>
            </a:pPr>
            <a:r>
              <a:rPr lang="ru-RU" altLang="ru-RU" sz="2358"/>
              <a:t>3) воспользуйтесь возможностью выпить воды – пейте медленно, сосредоточившись на собственных ощущениях;</a:t>
            </a:r>
          </a:p>
          <a:p>
            <a:pPr indent="316772">
              <a:lnSpc>
                <a:spcPct val="93000"/>
              </a:lnSpc>
              <a:spcBef>
                <a:spcPts val="1089"/>
              </a:spcBef>
              <a:spcAft>
                <a:spcPts val="907"/>
              </a:spcAft>
              <a:buClr>
                <a:srgbClr val="000000"/>
              </a:buClr>
              <a:buSzPct val="100000"/>
              <a:defRPr/>
            </a:pPr>
            <a:r>
              <a:rPr lang="ru-RU" altLang="ru-RU" sz="2358"/>
              <a:t>4) </a:t>
            </a:r>
            <a:r>
              <a:rPr lang="ru-RU" altLang="ru-RU" sz="2358" b="1"/>
              <a:t>проследите за своим дыханием</a:t>
            </a:r>
            <a:r>
              <a:rPr lang="ru-RU" altLang="ru-RU" sz="2358"/>
              <a:t>, дышите медленно через нос, при каждом вдохе и выдохе концентрируйте внимание на том, как поднимаются и опускаются ваши плечи.</a:t>
            </a:r>
          </a:p>
          <a:p>
            <a:pPr>
              <a:lnSpc>
                <a:spcPct val="93000"/>
              </a:lnSpc>
              <a:spcBef>
                <a:spcPts val="1089"/>
              </a:spcBef>
              <a:spcAft>
                <a:spcPts val="907"/>
              </a:spcAft>
              <a:buClr>
                <a:srgbClr val="000000"/>
              </a:buClr>
              <a:buSzPct val="100000"/>
              <a:defRPr/>
            </a:pPr>
            <a:endParaRPr lang="ru-RU" altLang="ru-RU" sz="2358"/>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685441" y="153001"/>
            <a:ext cx="6870240" cy="1023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3084">
                <a:solidFill>
                  <a:srgbClr val="00B200"/>
                </a:solidFill>
              </a:rPr>
              <a:t>Профилактика профессионального выгорания</a:t>
            </a:r>
          </a:p>
        </p:txBody>
      </p:sp>
      <p:sp>
        <p:nvSpPr>
          <p:cNvPr id="77827" name="Text Box 2"/>
          <p:cNvSpPr txBox="1">
            <a:spLocks noChangeArrowheads="1"/>
          </p:cNvSpPr>
          <p:nvPr/>
        </p:nvSpPr>
        <p:spPr bwMode="auto">
          <a:xfrm>
            <a:off x="364321" y="1241640"/>
            <a:ext cx="8713440" cy="267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07975" indent="-307975">
              <a:lnSpc>
                <a:spcPct val="93000"/>
              </a:lnSpc>
              <a:spcAft>
                <a:spcPts val="1413"/>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 pos="9410700" algn="l"/>
              </a:tabLst>
              <a:defRPr sz="2000">
                <a:solidFill>
                  <a:srgbClr val="000000"/>
                </a:solidFill>
                <a:latin typeface="Arial" panose="020B0604020202020204" pitchFamily="34" charset="0"/>
                <a:ea typeface="Microsoft YaHei" panose="020B0503020204020204" pitchFamily="34" charset="-122"/>
              </a:defRPr>
            </a:lvl9pPr>
          </a:lstStyle>
          <a:p>
            <a:pPr algn="just">
              <a:lnSpc>
                <a:spcPct val="90000"/>
              </a:lnSpc>
              <a:spcBef>
                <a:spcPts val="454"/>
              </a:spcBef>
              <a:spcAft>
                <a:spcPct val="0"/>
              </a:spcAft>
              <a:buFont typeface="Comic Sans MS" panose="030F0702030302020204" pitchFamily="66" charset="0"/>
              <a:buChar char="•"/>
            </a:pPr>
            <a:r>
              <a:rPr lang="ru-RU" altLang="ru-RU" sz="2358" b="1" i="1"/>
              <a:t>Саморегуляция</a:t>
            </a:r>
            <a:r>
              <a:rPr lang="ru-RU" altLang="ru-RU" sz="2358"/>
              <a:t> — это управление своим психоэмоциональным состоянием, которое достигается путем воздействия человека на самого себя с помощью слов, мысленных образов, управления мышечным тонусом и дыханием. </a:t>
            </a:r>
          </a:p>
          <a:p>
            <a:pPr algn="just">
              <a:lnSpc>
                <a:spcPct val="90000"/>
              </a:lnSpc>
              <a:spcBef>
                <a:spcPts val="454"/>
              </a:spcBef>
              <a:spcAft>
                <a:spcPct val="0"/>
              </a:spcAft>
              <a:buFont typeface="Comic Sans MS" panose="030F0702030302020204" pitchFamily="66" charset="0"/>
              <a:buChar char="•"/>
            </a:pPr>
            <a:r>
              <a:rPr lang="ru-RU" altLang="ru-RU" sz="2358" b="1" i="1"/>
              <a:t>Релаксация</a:t>
            </a:r>
            <a:r>
              <a:rPr lang="ru-RU" altLang="ru-RU" sz="2358"/>
              <a:t> — это метод, с помощью которого можно частично или полностью избавляться от физического или психического напряжения.</a:t>
            </a:r>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81" y="4105801"/>
            <a:ext cx="3816000" cy="262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685441" y="153000"/>
            <a:ext cx="6870240" cy="973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3084" b="1">
                <a:solidFill>
                  <a:srgbClr val="00B200"/>
                </a:solidFill>
              </a:rPr>
              <a:t>Саморегуляция психического состояния</a:t>
            </a:r>
          </a:p>
        </p:txBody>
      </p:sp>
      <p:sp>
        <p:nvSpPr>
          <p:cNvPr id="39938" name="Text Box 2"/>
          <p:cNvSpPr txBox="1">
            <a:spLocks noChangeArrowheads="1"/>
          </p:cNvSpPr>
          <p:nvPr/>
        </p:nvSpPr>
        <p:spPr bwMode="auto">
          <a:xfrm>
            <a:off x="250561" y="1197001"/>
            <a:ext cx="7129440" cy="2852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07975">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1pPr>
            <a:lvl2pPr>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2pPr>
            <a:lvl3pPr>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3pPr>
            <a:lvl4pPr>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4pPr>
            <a:lvl5pPr>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879475" algn="l"/>
                <a:tab pos="1793875" algn="l"/>
                <a:tab pos="2708275" algn="l"/>
                <a:tab pos="3622675" algn="l"/>
                <a:tab pos="4537075" algn="l"/>
                <a:tab pos="5451475" algn="l"/>
                <a:tab pos="6365875" algn="l"/>
                <a:tab pos="7280275" algn="l"/>
                <a:tab pos="8194675" algn="l"/>
                <a:tab pos="9109075" algn="l"/>
                <a:tab pos="10023475" algn="l"/>
                <a:tab pos="10304463" algn="l"/>
                <a:tab pos="10761663" algn="l"/>
                <a:tab pos="10761663" algn="l"/>
                <a:tab pos="10763250" algn="l"/>
                <a:tab pos="10764838" algn="l"/>
                <a:tab pos="10766425" algn="l"/>
                <a:tab pos="10768013" algn="l"/>
                <a:tab pos="10769600" algn="l"/>
                <a:tab pos="10771188" algn="l"/>
                <a:tab pos="10772775" algn="l"/>
                <a:tab pos="10774363" algn="l"/>
                <a:tab pos="10775950" algn="l"/>
                <a:tab pos="10777538" algn="l"/>
                <a:tab pos="10779125" algn="l"/>
                <a:tab pos="1078071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spcBef>
                <a:spcPts val="454"/>
              </a:spcBef>
              <a:buSzPct val="100000"/>
              <a:defRPr/>
            </a:pPr>
            <a:r>
              <a:rPr lang="ru-RU" altLang="ru-RU" sz="1814" b="1"/>
              <a:t>	</a:t>
            </a:r>
            <a:r>
              <a:rPr lang="ru-RU" altLang="ru-RU" sz="2177" b="1"/>
              <a:t>Способы саморегуляции:</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смех, улыбка, юмор;</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размышления о хорошем, приятном- отвлечение;</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различные движения типа потягивания, расслабления мышц — физические нагрузки переключают эмоции ;</a:t>
            </a:r>
          </a:p>
          <a:p>
            <a:pPr marL="483847" indent="-476647">
              <a:lnSpc>
                <a:spcPct val="80000"/>
              </a:lnSpc>
              <a:spcBef>
                <a:spcPts val="454"/>
              </a:spcBef>
              <a:buClr>
                <a:srgbClr val="000000"/>
              </a:buClr>
              <a:buSzPct val="45000"/>
              <a:buFont typeface="Wingdings" panose="05000000000000000000" pitchFamily="2" charset="2"/>
              <a:buChar char=""/>
              <a:defRPr/>
            </a:pPr>
            <a:r>
              <a:rPr lang="ru-RU" altLang="ru-RU" sz="2358"/>
              <a:t>рассматривание цветов в помещении, пейзажа за окном, фотографий, других приятных или дорогих вам вещей;</a:t>
            </a:r>
          </a:p>
          <a:p>
            <a:pPr>
              <a:lnSpc>
                <a:spcPct val="80000"/>
              </a:lnSpc>
              <a:spcBef>
                <a:spcPts val="454"/>
              </a:spcBef>
              <a:buSzPct val="100000"/>
              <a:defRPr/>
            </a:pPr>
            <a:endParaRPr lang="ru-RU" altLang="ru-RU" sz="2358"/>
          </a:p>
        </p:txBody>
      </p:sp>
      <p:pic>
        <p:nvPicPr>
          <p:cNvPr id="7987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001" y="361"/>
            <a:ext cx="1764000" cy="3644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877" name="Text Box 4"/>
          <p:cNvSpPr txBox="1">
            <a:spLocks noChangeArrowheads="1"/>
          </p:cNvSpPr>
          <p:nvPr/>
        </p:nvSpPr>
        <p:spPr bwMode="auto">
          <a:xfrm>
            <a:off x="305281" y="4441321"/>
            <a:ext cx="8694720" cy="2014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marL="533400" indent="-525463">
              <a:lnSpc>
                <a:spcPct val="93000"/>
              </a:lnSpc>
              <a:spcAft>
                <a:spcPts val="1413"/>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533400" algn="l"/>
                <a:tab pos="981075" algn="l"/>
                <a:tab pos="1430338" algn="l"/>
                <a:tab pos="1879600" algn="l"/>
                <a:tab pos="2328863" algn="l"/>
                <a:tab pos="2778125" algn="l"/>
                <a:tab pos="3227388" algn="l"/>
                <a:tab pos="3676650" algn="l"/>
                <a:tab pos="4125913" algn="l"/>
                <a:tab pos="4575175" algn="l"/>
                <a:tab pos="5024438" algn="l"/>
                <a:tab pos="5473700" algn="l"/>
                <a:tab pos="5922963" algn="l"/>
                <a:tab pos="6372225" algn="l"/>
                <a:tab pos="6821488" algn="l"/>
                <a:tab pos="7270750" algn="l"/>
                <a:tab pos="7720013" algn="l"/>
                <a:tab pos="8169275" algn="l"/>
                <a:tab pos="8618538" algn="l"/>
                <a:tab pos="9067800" algn="l"/>
                <a:tab pos="9517063" algn="l"/>
              </a:tabLst>
              <a:defRPr sz="2000">
                <a:solidFill>
                  <a:srgbClr val="000000"/>
                </a:solidFill>
                <a:latin typeface="Arial" panose="020B0604020202020204" pitchFamily="34" charset="0"/>
                <a:ea typeface="Microsoft YaHei" panose="020B0503020204020204" pitchFamily="34" charset="-122"/>
              </a:defRPr>
            </a:lvl9pPr>
          </a:lstStyle>
          <a:p>
            <a:pPr>
              <a:lnSpc>
                <a:spcPct val="80000"/>
              </a:lnSpc>
              <a:spcBef>
                <a:spcPts val="454"/>
              </a:spcBef>
              <a:spcAft>
                <a:spcPct val="0"/>
              </a:spcAft>
              <a:buSzPct val="45000"/>
              <a:buFont typeface="Wingdings" panose="05000000000000000000" pitchFamily="2" charset="2"/>
              <a:buChar char=""/>
            </a:pPr>
            <a:r>
              <a:rPr lang="ru-RU" altLang="ru-RU" sz="2358"/>
              <a:t>«купание» (реальное или мысленное) в солнечных лучах;</a:t>
            </a:r>
          </a:p>
          <a:p>
            <a:pPr>
              <a:lnSpc>
                <a:spcPct val="80000"/>
              </a:lnSpc>
              <a:spcBef>
                <a:spcPts val="454"/>
              </a:spcBef>
              <a:spcAft>
                <a:spcPct val="0"/>
              </a:spcAft>
              <a:buSzPct val="45000"/>
              <a:buFont typeface="Wingdings" panose="05000000000000000000" pitchFamily="2" charset="2"/>
              <a:buChar char=""/>
            </a:pPr>
            <a:r>
              <a:rPr lang="ru-RU" altLang="ru-RU" sz="2358"/>
              <a:t>вдыхание свежего воздуха;</a:t>
            </a:r>
          </a:p>
          <a:p>
            <a:pPr>
              <a:lnSpc>
                <a:spcPct val="80000"/>
              </a:lnSpc>
              <a:spcBef>
                <a:spcPts val="454"/>
              </a:spcBef>
              <a:spcAft>
                <a:spcPct val="0"/>
              </a:spcAft>
              <a:buSzPct val="45000"/>
              <a:buFont typeface="Wingdings" panose="05000000000000000000" pitchFamily="2" charset="2"/>
              <a:buChar char=""/>
            </a:pPr>
            <a:r>
              <a:rPr lang="ru-RU" altLang="ru-RU" sz="2358"/>
              <a:t>чтение стихов или молитв;</a:t>
            </a:r>
          </a:p>
          <a:p>
            <a:pPr>
              <a:lnSpc>
                <a:spcPct val="80000"/>
              </a:lnSpc>
              <a:spcBef>
                <a:spcPts val="454"/>
              </a:spcBef>
              <a:spcAft>
                <a:spcPct val="0"/>
              </a:spcAft>
              <a:buSzPct val="45000"/>
              <a:buFont typeface="Wingdings" panose="05000000000000000000" pitchFamily="2" charset="2"/>
              <a:buChar char=""/>
            </a:pPr>
            <a:r>
              <a:rPr lang="ru-RU" altLang="ru-RU" sz="2177"/>
              <a:t>высказывание похвалы, комплиментов кому-либо просто так.</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685441" y="153000"/>
            <a:ext cx="6870240" cy="696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icrosoft YaHei" panose="020B0503020204020204" pitchFamily="34" charset="-122"/>
              </a:defRPr>
            </a:lvl9pPr>
          </a:lstStyle>
          <a:p>
            <a:pPr algn="ctr" eaLnBrk="1" hangingPunct="1">
              <a:spcAft>
                <a:spcPct val="0"/>
              </a:spcAft>
              <a:buClrTx/>
              <a:buFontTx/>
              <a:buNone/>
            </a:pPr>
            <a:r>
              <a:rPr lang="ru-RU" altLang="ru-RU" sz="3084">
                <a:solidFill>
                  <a:srgbClr val="00B200"/>
                </a:solidFill>
              </a:rPr>
              <a:t>ПАМЯТКА ВРАЧУ</a:t>
            </a:r>
          </a:p>
        </p:txBody>
      </p:sp>
      <p:sp>
        <p:nvSpPr>
          <p:cNvPr id="81923" name="Text Box 2"/>
          <p:cNvSpPr txBox="1">
            <a:spLocks noChangeArrowheads="1"/>
          </p:cNvSpPr>
          <p:nvPr/>
        </p:nvSpPr>
        <p:spPr bwMode="auto">
          <a:xfrm>
            <a:off x="456481" y="849960"/>
            <a:ext cx="8490240" cy="5224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07975" indent="-307975">
              <a:lnSpc>
                <a:spcPct val="93000"/>
              </a:lnSpc>
              <a:spcAft>
                <a:spcPts val="1413"/>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307975" algn="l"/>
                <a:tab pos="755650" algn="l"/>
                <a:tab pos="1204913" algn="l"/>
                <a:tab pos="1654175" algn="l"/>
                <a:tab pos="2103438" algn="l"/>
                <a:tab pos="2552700" algn="l"/>
                <a:tab pos="3001963" algn="l"/>
                <a:tab pos="3451225" algn="l"/>
                <a:tab pos="3900488" algn="l"/>
                <a:tab pos="4349750" algn="l"/>
                <a:tab pos="4799013" algn="l"/>
                <a:tab pos="5248275" algn="l"/>
                <a:tab pos="5697538" algn="l"/>
                <a:tab pos="6146800" algn="l"/>
                <a:tab pos="6596063" algn="l"/>
                <a:tab pos="7045325" algn="l"/>
                <a:tab pos="7494588" algn="l"/>
                <a:tab pos="7943850" algn="l"/>
                <a:tab pos="8393113" algn="l"/>
                <a:tab pos="8842375" algn="l"/>
                <a:tab pos="9291638" algn="l"/>
              </a:tabLst>
              <a:defRPr sz="2000">
                <a:solidFill>
                  <a:srgbClr val="000000"/>
                </a:solidFill>
                <a:latin typeface="Arial" panose="020B0604020202020204" pitchFamily="34" charset="0"/>
                <a:ea typeface="Microsoft YaHei" panose="020B0503020204020204" pitchFamily="34" charset="-122"/>
              </a:defRPr>
            </a:lvl9pPr>
          </a:lstStyle>
          <a:p>
            <a:pPr>
              <a:lnSpc>
                <a:spcPct val="80000"/>
              </a:lnSpc>
              <a:spcBef>
                <a:spcPts val="454"/>
              </a:spcBef>
              <a:spcAft>
                <a:spcPct val="0"/>
              </a:spcAft>
              <a:buFont typeface="Comic Sans MS" panose="030F0702030302020204" pitchFamily="66" charset="0"/>
              <a:buChar char="•"/>
            </a:pPr>
            <a:r>
              <a:rPr lang="ru-RU" altLang="ru-RU" sz="2358"/>
              <a:t>НЕ скрывайте свои чувства. Проявляйте ваши эмоции и давайте вашим друзьям обсуждать их вместе с вами.</a:t>
            </a:r>
          </a:p>
          <a:p>
            <a:pPr>
              <a:lnSpc>
                <a:spcPct val="80000"/>
              </a:lnSpc>
              <a:spcBef>
                <a:spcPts val="454"/>
              </a:spcBef>
              <a:spcAft>
                <a:spcPct val="0"/>
              </a:spcAft>
              <a:buFont typeface="Comic Sans MS" panose="030F0702030302020204" pitchFamily="66" charset="0"/>
              <a:buChar char="•"/>
            </a:pPr>
            <a:r>
              <a:rPr lang="ru-RU" altLang="ru-RU" sz="2358"/>
              <a:t>НЕ избегайте говорить о том, что случилось. Используйте каждую возможность пересмотреть свой опыт наедине с собой или вместе с другими.</a:t>
            </a:r>
          </a:p>
          <a:p>
            <a:pPr>
              <a:lnSpc>
                <a:spcPct val="80000"/>
              </a:lnSpc>
              <a:spcBef>
                <a:spcPts val="454"/>
              </a:spcBef>
              <a:spcAft>
                <a:spcPct val="0"/>
              </a:spcAft>
              <a:buFont typeface="Comic Sans MS" panose="030F0702030302020204" pitchFamily="66" charset="0"/>
              <a:buChar char="•"/>
            </a:pPr>
            <a:r>
              <a:rPr lang="ru-RU" altLang="ru-RU" sz="2358"/>
              <a:t>НЕ позволяйте вашему чувству стеснения останавливать вас, когда другие предоставляют вам шанс говорить или предлагают помощь.</a:t>
            </a:r>
          </a:p>
          <a:p>
            <a:pPr>
              <a:lnSpc>
                <a:spcPct val="80000"/>
              </a:lnSpc>
              <a:spcBef>
                <a:spcPts val="454"/>
              </a:spcBef>
              <a:spcAft>
                <a:spcPct val="0"/>
              </a:spcAft>
              <a:buFont typeface="Comic Sans MS" panose="030F0702030302020204" pitchFamily="66" charset="0"/>
              <a:buChar char="•"/>
            </a:pPr>
            <a:r>
              <a:rPr lang="ru-RU" altLang="ru-RU" sz="2358"/>
              <a:t>НЕ ожидайте, что тяжелые состояния, характерные для выгорания, уйдут сами по себе.</a:t>
            </a:r>
          </a:p>
          <a:p>
            <a:pPr>
              <a:lnSpc>
                <a:spcPct val="80000"/>
              </a:lnSpc>
              <a:spcBef>
                <a:spcPts val="454"/>
              </a:spcBef>
              <a:spcAft>
                <a:spcPct val="0"/>
              </a:spcAft>
              <a:buFont typeface="Comic Sans MS" panose="030F0702030302020204" pitchFamily="66" charset="0"/>
              <a:buChar char="•"/>
            </a:pPr>
            <a:r>
              <a:rPr lang="ru-RU" altLang="ru-RU" sz="2358"/>
              <a:t>Если не предпринимать мер, они будут посещать вас в течение длительного времени.</a:t>
            </a:r>
          </a:p>
          <a:p>
            <a:pPr>
              <a:lnSpc>
                <a:spcPct val="80000"/>
              </a:lnSpc>
              <a:spcBef>
                <a:spcPts val="454"/>
              </a:spcBef>
              <a:spcAft>
                <a:spcPct val="0"/>
              </a:spcAft>
              <a:buFont typeface="Comic Sans MS" panose="030F0702030302020204" pitchFamily="66" charset="0"/>
              <a:buChar char="•"/>
            </a:pPr>
            <a:r>
              <a:rPr lang="ru-RU" altLang="ru-RU" sz="2358"/>
              <a:t>Выделяйте достаточное время для сна, отдыха, размышлений.</a:t>
            </a:r>
          </a:p>
          <a:p>
            <a:pPr>
              <a:lnSpc>
                <a:spcPct val="80000"/>
              </a:lnSpc>
              <a:spcBef>
                <a:spcPts val="454"/>
              </a:spcBef>
              <a:spcAft>
                <a:spcPct val="0"/>
              </a:spcAft>
              <a:buFont typeface="Comic Sans MS" panose="030F0702030302020204" pitchFamily="66" charset="0"/>
              <a:buChar char="•"/>
            </a:pPr>
            <a:r>
              <a:rPr lang="ru-RU" altLang="ru-RU" sz="2358"/>
              <a:t>Проявляйте ваши желания прямо, ясно и честно, говорите о них семье, друзьям и на работе.</a:t>
            </a:r>
          </a:p>
          <a:p>
            <a:pPr>
              <a:lnSpc>
                <a:spcPct val="80000"/>
              </a:lnSpc>
              <a:spcBef>
                <a:spcPts val="454"/>
              </a:spcBef>
              <a:spcAft>
                <a:spcPct val="0"/>
              </a:spcAft>
              <a:buFont typeface="Comic Sans MS" panose="030F0702030302020204" pitchFamily="66" charset="0"/>
              <a:buChar char="•"/>
            </a:pPr>
            <a:r>
              <a:rPr lang="ru-RU" altLang="ru-RU" sz="2358"/>
              <a:t>Постарайтесь сохранять нормальный распорядок вашей жизни, насколько это возможно.</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313921" y="334440"/>
            <a:ext cx="8828640" cy="6589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indent="692150">
              <a:lnSpc>
                <a:spcPct val="93000"/>
              </a:lnSpc>
              <a:spcAft>
                <a:spcPts val="1413"/>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panose="020B0604020202020204" pitchFamily="34" charset="0"/>
                <a:ea typeface="Microsoft YaHei" panose="020B0503020204020204" pitchFamily="34" charset="-122"/>
              </a:defRPr>
            </a:lvl1pPr>
            <a:lvl2pPr>
              <a:lnSpc>
                <a:spcPct val="93000"/>
              </a:lnSpc>
              <a:spcAft>
                <a:spcPts val="113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panose="020B0604020202020204" pitchFamily="34" charset="0"/>
                <a:ea typeface="Microsoft YaHei" panose="020B0503020204020204" pitchFamily="34" charset="-122"/>
              </a:defRPr>
            </a:lvl2pPr>
            <a:lvl3pPr>
              <a:lnSpc>
                <a:spcPct val="93000"/>
              </a:lnSpc>
              <a:spcAft>
                <a:spcPts val="85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panose="020B0604020202020204" pitchFamily="34" charset="0"/>
                <a:ea typeface="Microsoft YaHei" panose="020B0503020204020204" pitchFamily="34" charset="-122"/>
              </a:defRPr>
            </a:lvl3pPr>
            <a:lvl4pPr>
              <a:lnSpc>
                <a:spcPct val="93000"/>
              </a:lnSpc>
              <a:spcAft>
                <a:spcPts val="575"/>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4pPr>
            <a:lvl5pPr>
              <a:lnSpc>
                <a:spcPct val="93000"/>
              </a:lnSpc>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panose="020B0604020202020204" pitchFamily="34" charset="0"/>
                <a:ea typeface="Microsoft YaHei" panose="020B0503020204020204" pitchFamily="34" charset="-122"/>
              </a:defRPr>
            </a:lvl9pPr>
          </a:lstStyle>
          <a:p>
            <a:pPr eaLnBrk="1">
              <a:lnSpc>
                <a:spcPct val="100000"/>
              </a:lnSpc>
              <a:spcAft>
                <a:spcPct val="0"/>
              </a:spcAft>
              <a:buClrTx/>
              <a:buFontTx/>
              <a:buNone/>
            </a:pPr>
            <a:r>
              <a:rPr lang="ru-RU" altLang="ru-RU" sz="2903" b="1">
                <a:solidFill>
                  <a:srgbClr val="7E0021"/>
                </a:solidFill>
              </a:rPr>
              <a:t>Психическая саморегуляция</a:t>
            </a:r>
            <a:r>
              <a:rPr lang="ru-RU" altLang="ru-RU" sz="2540"/>
              <a:t> - система сознательных актов, действий, направленных на поддержание, достижение благоприятного психического состояния, управление своей психикой. </a:t>
            </a:r>
          </a:p>
          <a:p>
            <a:pPr algn="ctr" eaLnBrk="1">
              <a:lnSpc>
                <a:spcPct val="100000"/>
              </a:lnSpc>
              <a:spcAft>
                <a:spcPct val="0"/>
              </a:spcAft>
              <a:buClrTx/>
              <a:buFontTx/>
              <a:buNone/>
            </a:pPr>
            <a:endParaRPr lang="ru-RU" altLang="ru-RU" sz="726" b="1" i="1"/>
          </a:p>
          <a:p>
            <a:pPr algn="ctr" eaLnBrk="1">
              <a:lnSpc>
                <a:spcPct val="100000"/>
              </a:lnSpc>
              <a:spcAft>
                <a:spcPct val="0"/>
              </a:spcAft>
              <a:buClrTx/>
              <a:buFontTx/>
              <a:buNone/>
            </a:pPr>
            <a:r>
              <a:rPr lang="ru-RU" altLang="ru-RU" sz="2540" b="1" i="1">
                <a:solidFill>
                  <a:srgbClr val="4B1F6F"/>
                </a:solidFill>
              </a:rPr>
              <a:t>Способность к саморегуляции не является врожденной, но вырабатывается в процессе жизни</a:t>
            </a:r>
          </a:p>
          <a:p>
            <a:pPr eaLnBrk="1">
              <a:lnSpc>
                <a:spcPct val="100000"/>
              </a:lnSpc>
              <a:spcAft>
                <a:spcPct val="0"/>
              </a:spcAft>
              <a:buClrTx/>
              <a:buFontTx/>
              <a:buNone/>
            </a:pPr>
            <a:endParaRPr lang="ru-RU" altLang="ru-RU" sz="816">
              <a:solidFill>
                <a:srgbClr val="4B1F6F"/>
              </a:solidFill>
            </a:endParaRPr>
          </a:p>
          <a:p>
            <a:pPr eaLnBrk="1">
              <a:lnSpc>
                <a:spcPct val="100000"/>
              </a:lnSpc>
              <a:spcAft>
                <a:spcPct val="0"/>
              </a:spcAft>
              <a:buClrTx/>
              <a:buFontTx/>
              <a:buNone/>
            </a:pPr>
            <a:r>
              <a:rPr lang="ru-RU" altLang="ru-RU" sz="2540" b="1"/>
              <a:t>Психическая саморегуляция включает блоки:</a:t>
            </a:r>
          </a:p>
          <a:p>
            <a:pPr eaLnBrk="1">
              <a:lnSpc>
                <a:spcPct val="100000"/>
              </a:lnSpc>
              <a:spcAft>
                <a:spcPct val="0"/>
              </a:spcAft>
              <a:buClrTx/>
              <a:buFontTx/>
              <a:buNone/>
            </a:pPr>
            <a:r>
              <a:rPr lang="ru-RU" altLang="ru-RU" sz="2540"/>
              <a:t>1. Расслабление мимической мускулатуры (</a:t>
            </a:r>
            <a:r>
              <a:rPr lang="ru-RU" altLang="ru-RU" sz="2540" i="1"/>
              <a:t>регуляция мышечного тонуса</a:t>
            </a:r>
            <a:r>
              <a:rPr lang="ru-RU" altLang="ru-RU" sz="2540"/>
              <a:t>).</a:t>
            </a:r>
          </a:p>
          <a:p>
            <a:pPr eaLnBrk="1">
              <a:lnSpc>
                <a:spcPct val="100000"/>
              </a:lnSpc>
              <a:spcAft>
                <a:spcPct val="0"/>
              </a:spcAft>
              <a:buClrTx/>
              <a:buFontTx/>
              <a:buNone/>
            </a:pPr>
            <a:r>
              <a:rPr lang="ru-RU" altLang="ru-RU" sz="2540"/>
              <a:t>2. Управление ритмом дыхания (</a:t>
            </a:r>
            <a:r>
              <a:rPr lang="ru-RU" altLang="ru-RU" sz="2540" i="1"/>
              <a:t>регуляция дыхания</a:t>
            </a:r>
            <a:r>
              <a:rPr lang="ru-RU" altLang="ru-RU" sz="2540"/>
              <a:t>).</a:t>
            </a:r>
          </a:p>
          <a:p>
            <a:pPr eaLnBrk="1">
              <a:lnSpc>
                <a:spcPct val="100000"/>
              </a:lnSpc>
              <a:spcAft>
                <a:spcPct val="0"/>
              </a:spcAft>
              <a:buClrTx/>
              <a:buFontTx/>
              <a:buNone/>
            </a:pPr>
            <a:r>
              <a:rPr lang="ru-RU" altLang="ru-RU" sz="2540"/>
              <a:t>3. Сознательная концентрация внимания (</a:t>
            </a:r>
            <a:r>
              <a:rPr lang="ru-RU" altLang="ru-RU" sz="2540" i="1"/>
              <a:t>управление вниманием</a:t>
            </a:r>
            <a:r>
              <a:rPr lang="ru-RU" altLang="ru-RU" sz="2540"/>
              <a:t>).</a:t>
            </a:r>
          </a:p>
          <a:p>
            <a:pPr eaLnBrk="1">
              <a:lnSpc>
                <a:spcPct val="100000"/>
              </a:lnSpc>
              <a:spcAft>
                <a:spcPct val="0"/>
              </a:spcAft>
              <a:buClrTx/>
              <a:buFontTx/>
              <a:buNone/>
            </a:pPr>
            <a:r>
              <a:rPr lang="ru-RU" altLang="ru-RU" sz="2540"/>
              <a:t>5. Словесные внушения, </a:t>
            </a:r>
            <a:r>
              <a:rPr lang="ru-RU" altLang="ru-RU" sz="2540" i="1"/>
              <a:t>оперирование чувственными образами.</a:t>
            </a:r>
          </a:p>
          <a:p>
            <a:pPr eaLnBrk="1">
              <a:lnSpc>
                <a:spcPct val="100000"/>
              </a:lnSpc>
              <a:spcAft>
                <a:spcPct val="0"/>
              </a:spcAft>
              <a:buClrTx/>
              <a:buFontTx/>
              <a:buNone/>
            </a:pPr>
            <a:endParaRPr lang="ru-RU" altLang="ru-RU" sz="2540" i="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Autofit/>
          </a:bodyPr>
          <a:lstStyle/>
          <a:p>
            <a:r>
              <a:rPr lang="ru-RU" sz="3600" dirty="0"/>
              <a:t>Стадии процесса профессионального становления личности </a:t>
            </a:r>
          </a:p>
        </p:txBody>
      </p:sp>
      <p:sp>
        <p:nvSpPr>
          <p:cNvPr id="3" name="Содержимое 2"/>
          <p:cNvSpPr>
            <a:spLocks noGrp="1"/>
          </p:cNvSpPr>
          <p:nvPr>
            <p:ph idx="1"/>
          </p:nvPr>
        </p:nvSpPr>
        <p:spPr/>
        <p:txBody>
          <a:bodyPr>
            <a:normAutofit fontScale="92500"/>
          </a:bodyPr>
          <a:lstStyle/>
          <a:p>
            <a:r>
              <a:rPr lang="ru-RU" dirty="0"/>
              <a:t>оптация, </a:t>
            </a:r>
          </a:p>
          <a:p>
            <a:r>
              <a:rPr lang="ru-RU" dirty="0"/>
              <a:t>профессиональное образование и подготовка, </a:t>
            </a:r>
          </a:p>
          <a:p>
            <a:r>
              <a:rPr lang="ru-RU" dirty="0"/>
              <a:t>профессиональная адаптация, </a:t>
            </a:r>
          </a:p>
          <a:p>
            <a:r>
              <a:rPr lang="ru-RU" dirty="0"/>
              <a:t>первичная и вторичная профессионализация,</a:t>
            </a:r>
          </a:p>
          <a:p>
            <a:r>
              <a:rPr lang="ru-RU" dirty="0"/>
              <a:t>мастерство. </a:t>
            </a:r>
          </a:p>
          <a:p>
            <a:r>
              <a:rPr lang="ru-RU" dirty="0"/>
              <a:t>Переход от одной стадии к другой порождает нормативные кризисные явления – </a:t>
            </a:r>
            <a:r>
              <a:rPr lang="ru-RU" b="1" i="1" dirty="0"/>
              <a:t>кризисы профессионального развития </a:t>
            </a:r>
            <a:r>
              <a:rPr lang="ru-RU" dirty="0"/>
              <a:t>личности.</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329761" y="261001"/>
            <a:ext cx="8748000" cy="6334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gn="ctr">
              <a:spcAft>
                <a:spcPts val="386"/>
              </a:spcAft>
              <a:buSzPct val="100000"/>
              <a:defRPr/>
            </a:pPr>
            <a:r>
              <a:rPr lang="ru-RU" altLang="ru-RU" sz="2177" b="1"/>
              <a:t>Методики снятия стрессового напряжения – первая помощь в стрессовой ситуации</a:t>
            </a:r>
            <a:r>
              <a:rPr lang="ru-RU" altLang="ru-RU" sz="2177" b="1">
                <a:solidFill>
                  <a:srgbClr val="000066"/>
                </a:solidFill>
              </a:rPr>
              <a:t> если стрессовая ситуация застала вас в помещении:</a:t>
            </a:r>
          </a:p>
          <a:p>
            <a:pPr indent="302404">
              <a:spcAft>
                <a:spcPts val="386"/>
              </a:spcAft>
              <a:buSzPct val="100000"/>
              <a:defRPr/>
            </a:pPr>
            <a:r>
              <a:rPr lang="ru-RU" altLang="ru-RU" sz="2177"/>
              <a:t>1) воспользуйтесь любым шансом, чтобы </a:t>
            </a:r>
            <a:r>
              <a:rPr lang="ru-RU" altLang="ru-RU" sz="2177" b="1"/>
              <a:t>смочить лоб, виски</a:t>
            </a:r>
            <a:r>
              <a:rPr lang="ru-RU" altLang="ru-RU" sz="2177"/>
              <a:t>;</a:t>
            </a:r>
          </a:p>
          <a:p>
            <a:pPr indent="302404">
              <a:spcAft>
                <a:spcPts val="386"/>
              </a:spcAft>
              <a:buSzPct val="100000"/>
              <a:defRPr/>
            </a:pPr>
            <a:r>
              <a:rPr lang="ru-RU" altLang="ru-RU" sz="2177"/>
              <a:t>2) медленно </a:t>
            </a:r>
            <a:r>
              <a:rPr lang="ru-RU" altLang="ru-RU" sz="2177" b="1"/>
              <a:t>осмотритесь по сторонам</a:t>
            </a:r>
            <a:r>
              <a:rPr lang="ru-RU" altLang="ru-RU" sz="2177"/>
              <a:t>, даже если помещение, в котором вы находитесь, хорошо вам знакомо или выглядит вполне обычно. Обращайте внимание на мельчайшие детали, даже если вы их хорошо знаете. Сосредоточившись на каждом отдельном предмете, вы отвлечетесь от внутреннего стрессового напряжения, направляя свое внимание на рациональное восприятие окружающей обстановки.</a:t>
            </a:r>
          </a:p>
          <a:p>
            <a:pPr indent="302404">
              <a:spcAft>
                <a:spcPts val="386"/>
              </a:spcAft>
              <a:buSzPct val="100000"/>
              <a:defRPr/>
            </a:pPr>
            <a:r>
              <a:rPr lang="ru-RU" altLang="ru-RU" sz="2177"/>
              <a:t>3) </a:t>
            </a:r>
            <a:r>
              <a:rPr lang="ru-RU" altLang="ru-RU" sz="2177" b="1"/>
              <a:t>посмотрите в окно</a:t>
            </a:r>
            <a:r>
              <a:rPr lang="ru-RU" altLang="ru-RU" sz="2177"/>
              <a:t>, сосредоточьтесь на том, что видите;</a:t>
            </a:r>
          </a:p>
          <a:p>
            <a:pPr indent="302404">
              <a:spcAft>
                <a:spcPts val="386"/>
              </a:spcAft>
              <a:buSzPct val="100000"/>
              <a:defRPr/>
            </a:pPr>
            <a:r>
              <a:rPr lang="ru-RU" altLang="ru-RU" sz="2177"/>
              <a:t>4) наберите воды в стакан или ладони, </a:t>
            </a:r>
            <a:r>
              <a:rPr lang="ru-RU" altLang="ru-RU" sz="2177" b="1"/>
              <a:t>медленно выпейте,</a:t>
            </a:r>
            <a:r>
              <a:rPr lang="ru-RU" altLang="ru-RU" sz="2177"/>
              <a:t> сконцентрировав свое внимание на собственных ощущениях;</a:t>
            </a:r>
          </a:p>
          <a:p>
            <a:pPr indent="302404">
              <a:spcAft>
                <a:spcPts val="386"/>
              </a:spcAft>
              <a:buSzPct val="100000"/>
              <a:defRPr/>
            </a:pPr>
            <a:r>
              <a:rPr lang="ru-RU" altLang="ru-RU" sz="2177"/>
              <a:t>5) выпрямите спину, поставьте ноги на ширину плеч и на выдохе наклонитесь, расслабив шею и плечи так, чтобы голова и руки свободно свисали к полу. </a:t>
            </a:r>
            <a:r>
              <a:rPr lang="ru-RU" altLang="ru-RU" sz="2177" b="1"/>
              <a:t>Дышите глубоко в течение 1–2</a:t>
            </a:r>
            <a:r>
              <a:rPr lang="ru-RU" altLang="ru-RU" sz="2177"/>
              <a:t> мин, следите за своим дыханием, затем медленно выпрямитесь</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95841" y="442441"/>
            <a:ext cx="8948160" cy="6478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panose="020B0604020202020204" pitchFamily="34" charset="0"/>
                <a:ea typeface="Microsoft YaHei" panose="020B0503020204020204" pitchFamily="34" charset="-122"/>
              </a:defRPr>
            </a:lvl9pPr>
          </a:lstStyle>
          <a:p>
            <a:pPr>
              <a:lnSpc>
                <a:spcPct val="93000"/>
              </a:lnSpc>
              <a:spcBef>
                <a:spcPts val="1089"/>
              </a:spcBef>
              <a:spcAft>
                <a:spcPts val="907"/>
              </a:spcAft>
              <a:buSzPct val="100000"/>
              <a:defRPr/>
            </a:pPr>
            <a:r>
              <a:rPr lang="ru-RU" altLang="ru-RU" sz="2358" b="1">
                <a:solidFill>
                  <a:srgbClr val="000099"/>
                </a:solidFill>
              </a:rPr>
              <a:t>II. Если стрессовая ситуация застала вас вне помещения:</a:t>
            </a:r>
          </a:p>
          <a:p>
            <a:pPr indent="316805">
              <a:lnSpc>
                <a:spcPct val="93000"/>
              </a:lnSpc>
              <a:spcBef>
                <a:spcPts val="1089"/>
              </a:spcBef>
              <a:spcAft>
                <a:spcPts val="907"/>
              </a:spcAft>
              <a:buSzPct val="100000"/>
              <a:defRPr/>
            </a:pPr>
            <a:r>
              <a:rPr lang="ru-RU" altLang="ru-RU" sz="2358"/>
              <a:t>1) осмотритесь по сторонам, попробуйте взглянуть на окружающие предметы с различных сторон, позиций, мысленно называйте все, что видите;</a:t>
            </a:r>
          </a:p>
          <a:p>
            <a:pPr indent="316805">
              <a:lnSpc>
                <a:spcPct val="93000"/>
              </a:lnSpc>
              <a:spcBef>
                <a:spcPts val="1089"/>
              </a:spcBef>
              <a:spcAft>
                <a:spcPts val="907"/>
              </a:spcAft>
              <a:buSzPct val="100000"/>
              <a:defRPr/>
            </a:pPr>
            <a:r>
              <a:rPr lang="ru-RU" altLang="ru-RU" sz="2358"/>
              <a:t>2) найдите какой-нибудь мелкий предмет (листок, ветку, камень и пр.) и внимательно рассмотрите, знакомясь с его формой, цветом, таким образом, чтобы суметь детально и четко описать его себе вслух с закрытыми глазами;</a:t>
            </a:r>
          </a:p>
          <a:p>
            <a:pPr indent="316805">
              <a:lnSpc>
                <a:spcPct val="93000"/>
              </a:lnSpc>
              <a:spcBef>
                <a:spcPts val="1089"/>
              </a:spcBef>
              <a:spcAft>
                <a:spcPts val="907"/>
              </a:spcAft>
              <a:buSzPct val="100000"/>
              <a:defRPr/>
            </a:pPr>
            <a:r>
              <a:rPr lang="ru-RU" altLang="ru-RU" sz="2358"/>
              <a:t>3) воспользуйтесь возможностью выпить воды – пейте медленно, сосредоточившись на собственных ощущениях;</a:t>
            </a:r>
          </a:p>
          <a:p>
            <a:pPr indent="316805">
              <a:lnSpc>
                <a:spcPct val="93000"/>
              </a:lnSpc>
              <a:spcBef>
                <a:spcPts val="1089"/>
              </a:spcBef>
              <a:spcAft>
                <a:spcPts val="907"/>
              </a:spcAft>
              <a:buSzPct val="100000"/>
              <a:defRPr/>
            </a:pPr>
            <a:r>
              <a:rPr lang="ru-RU" altLang="ru-RU" sz="2358"/>
              <a:t>4) </a:t>
            </a:r>
            <a:r>
              <a:rPr lang="ru-RU" altLang="ru-RU" sz="2358" b="1"/>
              <a:t>проследите за своим дыханием</a:t>
            </a:r>
            <a:r>
              <a:rPr lang="ru-RU" altLang="ru-RU" sz="2358"/>
              <a:t>, дышите медленно через нос, при каждом вдохе и выдохе концентрируйте внимание на том, как поднимаются и опускаются ваши плечи.</a:t>
            </a:r>
          </a:p>
          <a:p>
            <a:pPr>
              <a:lnSpc>
                <a:spcPct val="93000"/>
              </a:lnSpc>
              <a:spcBef>
                <a:spcPts val="1089"/>
              </a:spcBef>
              <a:spcAft>
                <a:spcPts val="907"/>
              </a:spcAft>
              <a:buSzPct val="100000"/>
              <a:defRPr/>
            </a:pPr>
            <a:endParaRPr lang="ru-RU" altLang="ru-RU" sz="2358"/>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pPr>
              <a:defRPr/>
            </a:pPr>
            <a:r>
              <a:rPr lang="ru-RU" dirty="0"/>
              <a:t>Заключение</a:t>
            </a:r>
          </a:p>
        </p:txBody>
      </p:sp>
      <p:sp>
        <p:nvSpPr>
          <p:cNvPr id="29699" name="Объект 2"/>
          <p:cNvSpPr>
            <a:spLocks noGrp="1"/>
          </p:cNvSpPr>
          <p:nvPr>
            <p:ph idx="1"/>
          </p:nvPr>
        </p:nvSpPr>
        <p:spPr/>
        <p:txBody>
          <a:bodyPr>
            <a:normAutofit fontScale="92500" lnSpcReduction="20000"/>
          </a:bodyPr>
          <a:lstStyle/>
          <a:p>
            <a:pPr marL="514350" indent="-514350" algn="just">
              <a:buFont typeface="Arial" charset="0"/>
              <a:buAutoNum type="arabicPeriod"/>
            </a:pPr>
            <a:r>
              <a:rPr lang="ru-RU" sz="2800" dirty="0"/>
              <a:t>Профессиональная деятельность – пространство личностного развития фармацевта.</a:t>
            </a:r>
          </a:p>
          <a:p>
            <a:pPr marL="514350" indent="-514350" algn="just">
              <a:buFont typeface="Arial" charset="0"/>
              <a:buAutoNum type="arabicPeriod"/>
            </a:pPr>
            <a:r>
              <a:rPr lang="ru-RU" sz="2800" dirty="0"/>
              <a:t>В любой деятельности предусмотрено проживание кризисов.</a:t>
            </a:r>
          </a:p>
          <a:p>
            <a:pPr marL="514350" indent="-514350" algn="just">
              <a:buFont typeface="Arial" charset="0"/>
              <a:buAutoNum type="arabicPeriod"/>
            </a:pPr>
            <a:r>
              <a:rPr lang="ru-RU" sz="2800" dirty="0"/>
              <a:t>Чтобы профессиональный кризис не перерос в нечто деструктивное, необходимо о нем знать и владеть навыками проживания в нем. </a:t>
            </a:r>
          </a:p>
          <a:p>
            <a:pPr marL="514350" indent="-514350" algn="just">
              <a:buFont typeface="Arial" charset="0"/>
              <a:buAutoNum type="arabicPeriod"/>
            </a:pPr>
            <a:r>
              <a:rPr lang="ru-RU" sz="2800" dirty="0"/>
              <a:t>Профессия фармацевта предусматривает работу с различными клиентами или с большим объемом информации, требующей высокой концентрации внимания и сосредоточенности, что влечет за собой возможность возникновения стресса. </a:t>
            </a:r>
          </a:p>
        </p:txBody>
      </p:sp>
    </p:spTree>
    <p:extLst>
      <p:ext uri="{BB962C8B-B14F-4D97-AF65-F5344CB8AC3E}">
        <p14:creationId xmlns:p14="http://schemas.microsoft.com/office/powerpoint/2010/main" val="1710965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457200" y="274638"/>
            <a:ext cx="8043863" cy="796925"/>
          </a:xfrm>
        </p:spPr>
        <p:txBody>
          <a:bodyPr/>
          <a:lstStyle/>
          <a:p>
            <a:pPr eaLnBrk="1" hangingPunct="1"/>
            <a:r>
              <a:rPr lang="ru-RU">
                <a:latin typeface="Times New Roman" pitchFamily="18" charset="0"/>
                <a:cs typeface="Times New Roman" pitchFamily="18" charset="0"/>
              </a:rPr>
              <a:t>Литература</a:t>
            </a:r>
          </a:p>
        </p:txBody>
      </p:sp>
      <p:sp>
        <p:nvSpPr>
          <p:cNvPr id="3" name="Содержимое 2"/>
          <p:cNvSpPr>
            <a:spLocks noGrp="1"/>
          </p:cNvSpPr>
          <p:nvPr>
            <p:ph idx="1"/>
          </p:nvPr>
        </p:nvSpPr>
        <p:spPr>
          <a:xfrm>
            <a:off x="457200" y="1052513"/>
            <a:ext cx="8229600" cy="5329237"/>
          </a:xfrm>
        </p:spPr>
        <p:txBody>
          <a:bodyPr rtlCol="0">
            <a:noAutofit/>
          </a:bodyPr>
          <a:lstStyle/>
          <a:p>
            <a:pPr marL="0" indent="0" eaLnBrk="1" fontAlgn="auto" hangingPunct="1">
              <a:spcAft>
                <a:spcPts val="0"/>
              </a:spcAft>
              <a:buFont typeface="Arial" charset="0"/>
              <a:buNone/>
              <a:defRPr/>
            </a:pPr>
            <a:r>
              <a:rPr lang="ru-RU" sz="1800" dirty="0">
                <a:latin typeface="Times New Roman" pitchFamily="18" charset="0"/>
                <a:cs typeface="Times New Roman" pitchFamily="18" charset="0"/>
              </a:rPr>
              <a:t>       </a:t>
            </a:r>
            <a:r>
              <a:rPr lang="ru-RU" sz="1800" u="sng" dirty="0">
                <a:latin typeface="Times New Roman" pitchFamily="18" charset="0"/>
                <a:cs typeface="Times New Roman" pitchFamily="18" charset="0"/>
              </a:rPr>
              <a:t>Основная:</a:t>
            </a:r>
          </a:p>
          <a:p>
            <a:pPr marL="0" indent="360000" eaLnBrk="1" fontAlgn="auto" hangingPunct="1">
              <a:spcBef>
                <a:spcPts val="0"/>
              </a:spcBef>
              <a:spcAft>
                <a:spcPts val="0"/>
              </a:spcAft>
              <a:buFont typeface="Arial" pitchFamily="34" charset="0"/>
              <a:buNone/>
              <a:defRPr/>
            </a:pPr>
            <a:r>
              <a:rPr lang="ru-RU" sz="1800" dirty="0" err="1">
                <a:latin typeface="Times New Roman" pitchFamily="18" charset="0"/>
                <a:cs typeface="Times New Roman" pitchFamily="18" charset="0"/>
              </a:rPr>
              <a:t>Бордовская</a:t>
            </a:r>
            <a:r>
              <a:rPr lang="ru-RU" sz="1800" dirty="0">
                <a:latin typeface="Times New Roman" pitchFamily="18" charset="0"/>
                <a:cs typeface="Times New Roman" pitchFamily="18" charset="0"/>
              </a:rPr>
              <a:t>, Н. В. </a:t>
            </a:r>
            <a:r>
              <a:rPr lang="ru-RU" sz="1800" dirty="0">
                <a:latin typeface="Times New Roman" pitchFamily="18" charset="0"/>
                <a:cs typeface="Times New Roman" pitchFamily="18" charset="0"/>
                <a:hlinkClick r:id="rId2"/>
              </a:rPr>
              <a:t>Психология и педагогика</a:t>
            </a:r>
            <a:r>
              <a:rPr lang="ru-RU" sz="1800" dirty="0">
                <a:latin typeface="Times New Roman" pitchFamily="18" charset="0"/>
                <a:cs typeface="Times New Roman" pitchFamily="18" charset="0"/>
              </a:rPr>
              <a:t> [Электронный ресурс] : учеб. для вузов / Н. В. </a:t>
            </a:r>
            <a:r>
              <a:rPr lang="ru-RU" sz="1800" dirty="0" err="1">
                <a:latin typeface="Times New Roman" pitchFamily="18" charset="0"/>
                <a:cs typeface="Times New Roman" pitchFamily="18" charset="0"/>
              </a:rPr>
              <a:t>Бордовская</a:t>
            </a:r>
            <a:r>
              <a:rPr lang="ru-RU" sz="1800" dirty="0">
                <a:latin typeface="Times New Roman" pitchFamily="18" charset="0"/>
                <a:cs typeface="Times New Roman" pitchFamily="18" charset="0"/>
              </a:rPr>
              <a:t>, С. И. Розум. - СПб. : Питер, 2014. - 624 с. </a:t>
            </a:r>
          </a:p>
          <a:p>
            <a:pPr marL="0" indent="360000" eaLnBrk="1" fontAlgn="auto" hangingPunct="1">
              <a:spcBef>
                <a:spcPts val="0"/>
              </a:spcBef>
              <a:spcAft>
                <a:spcPts val="0"/>
              </a:spcAft>
              <a:buFont typeface="Arial" pitchFamily="34" charset="0"/>
              <a:buNone/>
              <a:defRPr/>
            </a:pPr>
            <a:endParaRPr lang="ru-RU" sz="1800" dirty="0">
              <a:latin typeface="Times New Roman" pitchFamily="18" charset="0"/>
              <a:cs typeface="Times New Roman" pitchFamily="18" charset="0"/>
            </a:endParaRPr>
          </a:p>
          <a:p>
            <a:pPr marL="0" indent="360000" eaLnBrk="1" fontAlgn="auto" hangingPunct="1">
              <a:spcBef>
                <a:spcPts val="0"/>
              </a:spcBef>
              <a:spcAft>
                <a:spcPts val="0"/>
              </a:spcAft>
              <a:buFont typeface="Arial" pitchFamily="34" charset="0"/>
              <a:buNone/>
              <a:defRPr/>
            </a:pPr>
            <a:r>
              <a:rPr lang="ru-RU" sz="1800" u="sng" dirty="0">
                <a:latin typeface="Times New Roman" pitchFamily="18" charset="0"/>
                <a:cs typeface="Times New Roman" pitchFamily="18" charset="0"/>
              </a:rPr>
              <a:t>Дополнительная:</a:t>
            </a:r>
          </a:p>
          <a:p>
            <a:pPr marL="0" indent="360000">
              <a:spcBef>
                <a:spcPts val="0"/>
              </a:spcBef>
              <a:buNone/>
              <a:defRPr/>
            </a:pPr>
            <a:r>
              <a:rPr lang="ru-RU" sz="1800" dirty="0">
                <a:latin typeface="Times New Roman" pitchFamily="18" charset="0"/>
                <a:cs typeface="Times New Roman" pitchFamily="18" charset="0"/>
                <a:hlinkClick r:id="rId3"/>
              </a:rPr>
              <a:t>Психология и педагогика</a:t>
            </a:r>
            <a:r>
              <a:rPr lang="ru-RU" sz="1800" dirty="0">
                <a:latin typeface="Times New Roman" pitchFamily="18" charset="0"/>
                <a:cs typeface="Times New Roman" pitchFamily="18" charset="0"/>
              </a:rPr>
              <a:t> [Электронный ресурс] : учеб. для бакалавров. Электронная копия / ред. П. И. </a:t>
            </a:r>
            <a:r>
              <a:rPr lang="ru-RU" sz="1800" dirty="0" err="1">
                <a:latin typeface="Times New Roman" pitchFamily="18" charset="0"/>
                <a:cs typeface="Times New Roman" pitchFamily="18" charset="0"/>
              </a:rPr>
              <a:t>Пидкасистый</a:t>
            </a:r>
            <a:r>
              <a:rPr lang="ru-RU" sz="1800" dirty="0">
                <a:latin typeface="Times New Roman" pitchFamily="18" charset="0"/>
                <a:cs typeface="Times New Roman" pitchFamily="18" charset="0"/>
              </a:rPr>
              <a:t>. - 3-е изд., </a:t>
            </a:r>
            <a:r>
              <a:rPr lang="ru-RU" sz="1800" dirty="0" err="1">
                <a:latin typeface="Times New Roman" pitchFamily="18" charset="0"/>
                <a:cs typeface="Times New Roman" pitchFamily="18" charset="0"/>
              </a:rPr>
              <a:t>перераб</a:t>
            </a:r>
            <a:r>
              <a:rPr lang="ru-RU" sz="1800" dirty="0">
                <a:latin typeface="Times New Roman" pitchFamily="18" charset="0"/>
                <a:cs typeface="Times New Roman" pitchFamily="18" charset="0"/>
              </a:rPr>
              <a:t>. и доп. - М. : </a:t>
            </a:r>
            <a:r>
              <a:rPr lang="ru-RU" sz="1800" dirty="0" err="1">
                <a:latin typeface="Times New Roman" pitchFamily="18" charset="0"/>
                <a:cs typeface="Times New Roman" pitchFamily="18" charset="0"/>
              </a:rPr>
              <a:t>Юрайт</a:t>
            </a:r>
            <a:r>
              <a:rPr lang="ru-RU" sz="1800" dirty="0">
                <a:latin typeface="Times New Roman" pitchFamily="18" charset="0"/>
                <a:cs typeface="Times New Roman" pitchFamily="18" charset="0"/>
              </a:rPr>
              <a:t>, 2012. - (CD-ROM). - 724 с.</a:t>
            </a:r>
          </a:p>
          <a:p>
            <a:pPr marL="0" indent="360000">
              <a:spcBef>
                <a:spcPts val="0"/>
              </a:spcBef>
              <a:buNone/>
              <a:defRPr/>
            </a:pPr>
            <a:r>
              <a:rPr lang="ru-RU" sz="1800" dirty="0">
                <a:latin typeface="Times New Roman" pitchFamily="18" charset="0"/>
                <a:cs typeface="Times New Roman" pitchFamily="18" charset="0"/>
              </a:rPr>
              <a:t>Маклаков, А. Г. </a:t>
            </a:r>
            <a:r>
              <a:rPr lang="ru-RU" sz="1800" dirty="0">
                <a:latin typeface="Times New Roman" pitchFamily="18" charset="0"/>
                <a:cs typeface="Times New Roman" pitchFamily="18" charset="0"/>
                <a:hlinkClick r:id="rId4"/>
              </a:rPr>
              <a:t>Общая психология</a:t>
            </a:r>
            <a:r>
              <a:rPr lang="ru-RU" sz="1800" dirty="0">
                <a:latin typeface="Times New Roman" pitchFamily="18" charset="0"/>
                <a:cs typeface="Times New Roman" pitchFamily="18" charset="0"/>
              </a:rPr>
              <a:t> [Электронный ресурс] : учеб. для вузов / А. Г. Маклаков. - СПб. : Питер, 2016. - 583 с.</a:t>
            </a:r>
          </a:p>
          <a:p>
            <a:pPr marL="0" indent="360000">
              <a:spcBef>
                <a:spcPts val="0"/>
              </a:spcBef>
              <a:buNone/>
              <a:defRPr/>
            </a:pPr>
            <a:r>
              <a:rPr lang="ru-RU" sz="1800" dirty="0">
                <a:latin typeface="Times New Roman" pitchFamily="18" charset="0"/>
                <a:cs typeface="Times New Roman" pitchFamily="18" charset="0"/>
                <a:hlinkClick r:id="rId5"/>
              </a:rPr>
              <a:t>Основы педагогической психологии высшей школы</a:t>
            </a:r>
            <a:r>
              <a:rPr lang="ru-RU" sz="1800" dirty="0">
                <a:latin typeface="Times New Roman" pitchFamily="18" charset="0"/>
                <a:cs typeface="Times New Roman" pitchFamily="18" charset="0"/>
              </a:rPr>
              <a:t> [Электронный ресурс] : учеб. пособие / А. Н. Митин. - М. : Проспект ; Екатеринбург : Уральская государственная юридическая академия, 2016.</a:t>
            </a:r>
          </a:p>
          <a:p>
            <a:pPr marL="0" indent="360000">
              <a:spcBef>
                <a:spcPts val="0"/>
              </a:spcBef>
              <a:buNone/>
              <a:defRPr/>
            </a:pPr>
            <a:r>
              <a:rPr lang="ru-RU" sz="1800" dirty="0">
                <a:latin typeface="Times New Roman" pitchFamily="18" charset="0"/>
                <a:cs typeface="Times New Roman" pitchFamily="18" charset="0"/>
              </a:rPr>
              <a:t> </a:t>
            </a:r>
          </a:p>
          <a:p>
            <a:pPr marL="0" indent="360000" eaLnBrk="1" fontAlgn="auto" hangingPunct="1">
              <a:lnSpc>
                <a:spcPct val="80000"/>
              </a:lnSpc>
              <a:spcBef>
                <a:spcPts val="0"/>
              </a:spcBef>
              <a:spcAft>
                <a:spcPts val="0"/>
              </a:spcAft>
              <a:buFont typeface="Wingdings" pitchFamily="2" charset="2"/>
              <a:buNone/>
              <a:defRPr/>
            </a:pPr>
            <a:r>
              <a:rPr lang="ru-RU" sz="1800" b="1" dirty="0">
                <a:latin typeface="Times New Roman" pitchFamily="18" charset="0"/>
                <a:cs typeface="Times New Roman" pitchFamily="18" charset="0"/>
              </a:rPr>
              <a:t>Электронные ресурсы:</a:t>
            </a:r>
          </a:p>
          <a:p>
            <a:pPr marL="0" indent="360000" eaLnBrk="1" fontAlgn="auto" hangingPunct="1">
              <a:lnSpc>
                <a:spcPct val="80000"/>
              </a:lnSpc>
              <a:spcBef>
                <a:spcPts val="0"/>
              </a:spcBef>
              <a:spcAft>
                <a:spcPts val="0"/>
              </a:spcAft>
              <a:buFont typeface="Wingdings" pitchFamily="2" charset="2"/>
              <a:buNone/>
              <a:defRPr/>
            </a:pPr>
            <a:r>
              <a:rPr lang="ru-RU" sz="1800" dirty="0">
                <a:latin typeface="Times New Roman" pitchFamily="18" charset="0"/>
                <a:cs typeface="Times New Roman" pitchFamily="18" charset="0"/>
              </a:rPr>
              <a:t>        1. Электронный каталог </a:t>
            </a:r>
            <a:r>
              <a:rPr lang="ru-RU" sz="1800" dirty="0" err="1">
                <a:latin typeface="Times New Roman" pitchFamily="18" charset="0"/>
                <a:cs typeface="Times New Roman" pitchFamily="18" charset="0"/>
              </a:rPr>
              <a:t>КрасГМУ</a:t>
            </a:r>
            <a:r>
              <a:rPr lang="ru-RU" sz="1800" dirty="0">
                <a:latin typeface="Times New Roman" pitchFamily="18" charset="0"/>
                <a:cs typeface="Times New Roman" pitchFamily="18" charset="0"/>
              </a:rPr>
              <a:t>.</a:t>
            </a:r>
          </a:p>
          <a:p>
            <a:pPr marL="0" indent="360000" eaLnBrk="1" fontAlgn="auto" hangingPunct="1">
              <a:lnSpc>
                <a:spcPct val="80000"/>
              </a:lnSpc>
              <a:spcBef>
                <a:spcPts val="0"/>
              </a:spcBef>
              <a:spcAft>
                <a:spcPts val="0"/>
              </a:spcAft>
              <a:buFont typeface="Wingdings" pitchFamily="2" charset="2"/>
              <a:buNone/>
              <a:defRPr/>
            </a:pPr>
            <a:r>
              <a:rPr lang="ru-RU" sz="1800" dirty="0">
                <a:latin typeface="Times New Roman" pitchFamily="18" charset="0"/>
                <a:cs typeface="Times New Roman" pitchFamily="18" charset="0"/>
              </a:rPr>
              <a:t>        2. Электронная библиотека </a:t>
            </a:r>
            <a:r>
              <a:rPr lang="en-US" sz="1800" dirty="0" err="1">
                <a:latin typeface="Times New Roman" pitchFamily="18" charset="0"/>
                <a:cs typeface="Times New Roman" pitchFamily="18" charset="0"/>
              </a:rPr>
              <a:t>Absotheue</a:t>
            </a:r>
            <a:r>
              <a:rPr lang="ru-RU" sz="1800" dirty="0">
                <a:latin typeface="Times New Roman" pitchFamily="18" charset="0"/>
                <a:cs typeface="Times New Roman" pitchFamily="18" charset="0"/>
              </a:rPr>
              <a:t>.</a:t>
            </a:r>
          </a:p>
          <a:p>
            <a:pPr marL="0" indent="360000" eaLnBrk="1" fontAlgn="auto" hangingPunct="1">
              <a:lnSpc>
                <a:spcPct val="80000"/>
              </a:lnSpc>
              <a:spcBef>
                <a:spcPts val="0"/>
              </a:spcBef>
              <a:spcAft>
                <a:spcPts val="0"/>
              </a:spcAft>
              <a:buFont typeface="Wingdings" pitchFamily="2" charset="2"/>
              <a:buNone/>
              <a:defRPr/>
            </a:pPr>
            <a:r>
              <a:rPr lang="ru-RU" sz="1800" dirty="0">
                <a:latin typeface="Times New Roman" pitchFamily="18" charset="0"/>
                <a:cs typeface="Times New Roman" pitchFamily="18" charset="0"/>
              </a:rPr>
              <a:t>        3. БД </a:t>
            </a:r>
            <a:r>
              <a:rPr lang="ru-RU" sz="1800" dirty="0" err="1">
                <a:latin typeface="Times New Roman" pitchFamily="18" charset="0"/>
                <a:cs typeface="Times New Roman" pitchFamily="18" charset="0"/>
              </a:rPr>
              <a:t>МедАрт</a:t>
            </a:r>
            <a:r>
              <a:rPr lang="ru-RU" sz="1800" dirty="0">
                <a:latin typeface="Times New Roman" pitchFamily="18" charset="0"/>
                <a:cs typeface="Times New Roman" pitchFamily="18" charset="0"/>
              </a:rPr>
              <a:t>.</a:t>
            </a:r>
          </a:p>
        </p:txBody>
      </p:sp>
    </p:spTree>
    <p:extLst>
      <p:ext uri="{BB962C8B-B14F-4D97-AF65-F5344CB8AC3E}">
        <p14:creationId xmlns:p14="http://schemas.microsoft.com/office/powerpoint/2010/main" val="2874270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857884" y="1571612"/>
            <a:ext cx="2971792" cy="4525963"/>
          </a:xfrm>
        </p:spPr>
        <p:style>
          <a:lnRef idx="1">
            <a:schemeClr val="accent4"/>
          </a:lnRef>
          <a:fillRef idx="2">
            <a:schemeClr val="accent4"/>
          </a:fillRef>
          <a:effectRef idx="1">
            <a:schemeClr val="accent4"/>
          </a:effectRef>
          <a:fontRef idx="minor">
            <a:schemeClr val="dk1"/>
          </a:fontRef>
        </p:style>
        <p:txBody>
          <a:bodyPr/>
          <a:lstStyle/>
          <a:p>
            <a:pPr marL="0" indent="0" algn="ctr">
              <a:buNone/>
            </a:pPr>
            <a:endParaRPr lang="ru-RU" dirty="0"/>
          </a:p>
          <a:p>
            <a:pPr marL="0" indent="0" algn="ctr">
              <a:buNone/>
            </a:pPr>
            <a:r>
              <a:rPr lang="ru-RU" dirty="0"/>
              <a:t>Спасибо за внимание!</a:t>
            </a:r>
          </a:p>
        </p:txBody>
      </p:sp>
      <p:pic>
        <p:nvPicPr>
          <p:cNvPr id="2051" name="Picture 3" descr="C:\Users\Алексей\Desktop\Картинки со смыслом\друзья.jpg"/>
          <p:cNvPicPr>
            <a:picLocks noChangeAspect="1" noChangeArrowheads="1"/>
          </p:cNvPicPr>
          <p:nvPr/>
        </p:nvPicPr>
        <p:blipFill>
          <a:blip r:embed="rId2"/>
          <a:srcRect/>
          <a:stretch>
            <a:fillRect/>
          </a:stretch>
        </p:blipFill>
        <p:spPr bwMode="auto">
          <a:xfrm>
            <a:off x="0" y="285728"/>
            <a:ext cx="5753100" cy="47434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ru-RU" dirty="0"/>
              <a:t>Типология профессиональных кризисов личности</a:t>
            </a:r>
          </a:p>
        </p:txBody>
      </p:sp>
      <p:sp>
        <p:nvSpPr>
          <p:cNvPr id="3" name="Содержимое 2"/>
          <p:cNvSpPr>
            <a:spLocks noGrp="1"/>
          </p:cNvSpPr>
          <p:nvPr>
            <p:ph idx="1"/>
          </p:nvPr>
        </p:nvSpPr>
        <p:spPr/>
        <p:txBody>
          <a:bodyPr/>
          <a:lstStyle/>
          <a:p>
            <a:r>
              <a:rPr lang="ru-RU" dirty="0"/>
              <a:t>В своем профессиональном развитии специалист проходит ряд критических этапов </a:t>
            </a:r>
            <a:r>
              <a:rPr lang="ru-RU" b="1" dirty="0"/>
              <a:t>- кризисов</a:t>
            </a:r>
            <a:r>
              <a:rPr lang="ru-RU" dirty="0"/>
              <a:t>, в эти периоды меняется его поведение, мотивация труда, отношение к работе, эмоциональное состояние.</a:t>
            </a:r>
          </a:p>
        </p:txBody>
      </p:sp>
      <p:pic>
        <p:nvPicPr>
          <p:cNvPr id="1026" name="Picture 2" descr="C:\Users\Алексей\Desktop\i (3).jpg"/>
          <p:cNvPicPr>
            <a:picLocks noChangeAspect="1" noChangeArrowheads="1"/>
          </p:cNvPicPr>
          <p:nvPr/>
        </p:nvPicPr>
        <p:blipFill>
          <a:blip r:embed="rId2"/>
          <a:srcRect/>
          <a:stretch>
            <a:fillRect/>
          </a:stretch>
        </p:blipFill>
        <p:spPr bwMode="auto">
          <a:xfrm>
            <a:off x="4857752" y="4286256"/>
            <a:ext cx="3076575" cy="20478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ru-RU" b="1" cap="small" dirty="0"/>
              <a:t>Фазы профессионального кризиса</a:t>
            </a:r>
            <a:endParaRPr lang="ru-RU" dirty="0"/>
          </a:p>
        </p:txBody>
      </p:sp>
      <p:sp>
        <p:nvSpPr>
          <p:cNvPr id="3" name="Содержимое 2"/>
          <p:cNvSpPr>
            <a:spLocks noGrp="1"/>
          </p:cNvSpPr>
          <p:nvPr>
            <p:ph idx="1"/>
          </p:nvPr>
        </p:nvSpPr>
        <p:spPr/>
        <p:txBody>
          <a:bodyPr>
            <a:normAutofit fontScale="55000" lnSpcReduction="20000"/>
          </a:bodyPr>
          <a:lstStyle/>
          <a:p>
            <a:r>
              <a:rPr lang="ru-RU" b="1" dirty="0"/>
              <a:t>1. </a:t>
            </a:r>
            <a:r>
              <a:rPr lang="ru-RU" b="1" dirty="0" err="1"/>
              <a:t>Предкритическая</a:t>
            </a:r>
            <a:r>
              <a:rPr lang="ru-RU" dirty="0"/>
              <a:t> — проблемы не всегда осознаются, но проявляются в психологическом дискомфорте на работе, раздражительности, недовольстве организацией, </a:t>
            </a:r>
            <a:r>
              <a:rPr lang="ru-RU" dirty="0">
                <a:hlinkClick r:id="rId2" tooltip="Оплата труда"/>
              </a:rPr>
              <a:t>оплатой труда</a:t>
            </a:r>
            <a:r>
              <a:rPr lang="ru-RU" dirty="0"/>
              <a:t>, руководителем.</a:t>
            </a:r>
          </a:p>
          <a:p>
            <a:r>
              <a:rPr lang="ru-RU" b="1" dirty="0"/>
              <a:t>2. Критическая </a:t>
            </a:r>
            <a:r>
              <a:rPr lang="ru-RU" dirty="0"/>
              <a:t>- осознанная неудовлетворенность работника. Поиск вариантов изменения ситуации, рассмотрение альтернатив дальнейшей профессиональной деятельности. Усиление психической напряженности, усиление противоречий, увеличение конфликтов.</a:t>
            </a:r>
          </a:p>
          <a:p>
            <a:r>
              <a:rPr lang="ru-RU" dirty="0"/>
              <a:t>На этой фазе </a:t>
            </a:r>
            <a:r>
              <a:rPr lang="ru-RU" b="1" dirty="0"/>
              <a:t>выделяют три типа конфликтов</a:t>
            </a:r>
            <a:r>
              <a:rPr lang="ru-RU" dirty="0"/>
              <a:t>: </a:t>
            </a:r>
            <a:r>
              <a:rPr lang="ru-RU" b="1" dirty="0"/>
              <a:t>мотивационный</a:t>
            </a:r>
            <a:r>
              <a:rPr lang="ru-RU" dirty="0"/>
              <a:t>, обусловленный потерей интереса к работе, потерей профессиональных перспектив, </a:t>
            </a:r>
            <a:r>
              <a:rPr lang="ru-RU" b="1" dirty="0" err="1"/>
              <a:t>когнитивно-деятельностный</a:t>
            </a:r>
            <a:r>
              <a:rPr lang="ru-RU" dirty="0"/>
              <a:t>, обусловленный неудовлетворенностью способом осуществления профессиональной деятельности, </a:t>
            </a:r>
            <a:r>
              <a:rPr lang="ru-RU" b="1" dirty="0"/>
              <a:t>поведенческий</a:t>
            </a:r>
            <a:r>
              <a:rPr lang="ru-RU" dirty="0"/>
              <a:t>, обусловленный неудовлетворенностью в </a:t>
            </a:r>
            <a:r>
              <a:rPr lang="ru-RU" dirty="0">
                <a:hlinkClick r:id="rId3" tooltip="Межличностные отношения"/>
              </a:rPr>
              <a:t>межличностных отношениях</a:t>
            </a:r>
            <a:r>
              <a:rPr lang="ru-RU" dirty="0"/>
              <a:t>, социально-профессиональным статусом, положением в группе, уровнем заработной платы.</a:t>
            </a:r>
          </a:p>
          <a:p>
            <a:r>
              <a:rPr lang="ru-RU" b="1" dirty="0"/>
              <a:t>3. </a:t>
            </a:r>
            <a:r>
              <a:rPr lang="ru-RU" b="1" dirty="0" err="1"/>
              <a:t>Посткритическая</a:t>
            </a:r>
            <a:r>
              <a:rPr lang="ru-RU" b="1" dirty="0"/>
              <a:t> — </a:t>
            </a:r>
            <a:r>
              <a:rPr lang="ru-RU" dirty="0"/>
              <a:t>разрешение кризиса, который имеет три типа последствий: конструктивные, профессионально-нейтральные и деструктивные.</a:t>
            </a:r>
          </a:p>
          <a:p>
            <a:pPr>
              <a:buNone/>
            </a:pP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28596" y="428604"/>
          <a:ext cx="8501121" cy="6000792"/>
        </p:xfrm>
        <a:graphic>
          <a:graphicData uri="http://schemas.openxmlformats.org/drawingml/2006/table">
            <a:tbl>
              <a:tblPr firstRow="1" bandRow="1">
                <a:tableStyleId>{2D5ABB26-0587-4C30-8999-92F81FD0307C}</a:tableStyleId>
              </a:tblPr>
              <a:tblGrid>
                <a:gridCol w="2213849">
                  <a:extLst>
                    <a:ext uri="{9D8B030D-6E8A-4147-A177-3AD203B41FA5}">
                      <a16:colId xmlns:a16="http://schemas.microsoft.com/office/drawing/2014/main" val="20000"/>
                    </a:ext>
                  </a:extLst>
                </a:gridCol>
                <a:gridCol w="3453565">
                  <a:extLst>
                    <a:ext uri="{9D8B030D-6E8A-4147-A177-3AD203B41FA5}">
                      <a16:colId xmlns:a16="http://schemas.microsoft.com/office/drawing/2014/main" val="20001"/>
                    </a:ext>
                  </a:extLst>
                </a:gridCol>
                <a:gridCol w="2833707">
                  <a:extLst>
                    <a:ext uri="{9D8B030D-6E8A-4147-A177-3AD203B41FA5}">
                      <a16:colId xmlns:a16="http://schemas.microsoft.com/office/drawing/2014/main" val="20002"/>
                    </a:ext>
                  </a:extLst>
                </a:gridCol>
              </a:tblGrid>
              <a:tr h="425919">
                <a:tc>
                  <a:txBody>
                    <a:bodyPr/>
                    <a:lstStyle/>
                    <a:p>
                      <a:pPr algn="ctr" fontAlgn="t"/>
                      <a:r>
                        <a:rPr lang="ru-RU" b="1" dirty="0">
                          <a:latin typeface="Times New Roman" pitchFamily="18" charset="0"/>
                          <a:cs typeface="Times New Roman" pitchFamily="18" charset="0"/>
                        </a:rPr>
                        <a:t>Кризис</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b="1" dirty="0">
                          <a:latin typeface="Times New Roman" pitchFamily="18" charset="0"/>
                          <a:cs typeface="Times New Roman" pitchFamily="18" charset="0"/>
                        </a:rPr>
                        <a:t>Факторы возникновения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b="1" dirty="0">
                          <a:latin typeface="Times New Roman" pitchFamily="18" charset="0"/>
                          <a:cs typeface="Times New Roman" pitchFamily="18" charset="0"/>
                        </a:rPr>
                        <a:t>Способы преодоления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29905">
                <a:tc>
                  <a:txBody>
                    <a:bodyPr/>
                    <a:lstStyle/>
                    <a:p>
                      <a:pPr fontAlgn="t"/>
                      <a:r>
                        <a:rPr lang="ru-RU" dirty="0">
                          <a:latin typeface="Times New Roman" pitchFamily="18" charset="0"/>
                          <a:cs typeface="Times New Roman" pitchFamily="18" charset="0"/>
                        </a:rPr>
                        <a:t>Кризис профессионального обучения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Неудовлетворенность профессиональной подготовкой, изменение социально-экономических условий.</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Коррекция выбора профессии, специальности, смена мотивов ведущей деятельности, удачный выбор научного руководителя, темы курсовой, диплома.</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944968">
                <a:tc>
                  <a:txBody>
                    <a:bodyPr/>
                    <a:lstStyle/>
                    <a:p>
                      <a:pPr fontAlgn="t"/>
                      <a:r>
                        <a:rPr lang="ru-RU" dirty="0">
                          <a:latin typeface="Times New Roman" pitchFamily="18" charset="0"/>
                          <a:cs typeface="Times New Roman" pitchFamily="18" charset="0"/>
                        </a:rPr>
                        <a:t>Кризис профессиональной адаптации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a:latin typeface="Times New Roman" pitchFamily="18" charset="0"/>
                          <a:cs typeface="Times New Roman" pitchFamily="18" charset="0"/>
                        </a:rPr>
                        <a:t>Трудности взаимоотношений в разновозрастном коллективе, превращение профессиональной деятельности в основную, несовпадение профессиональных ожиданий и действительности.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Активизация профессиональных усилий, обозначение в первые месяцы работы верхнего предела своих возможностей, поиск смысла труда и смысла работы в данной организации.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85750"/>
          <a:ext cx="8229600" cy="6327314"/>
        </p:xfrm>
        <a:graphic>
          <a:graphicData uri="http://schemas.openxmlformats.org/drawingml/2006/table">
            <a:tbl>
              <a:tblPr firstRow="1" bandRow="1">
                <a:tableStyleId>{2D5ABB26-0587-4C30-8999-92F81FD0307C}</a:tableStyleId>
              </a:tblPr>
              <a:tblGrid>
                <a:gridCol w="2257412">
                  <a:extLst>
                    <a:ext uri="{9D8B030D-6E8A-4147-A177-3AD203B41FA5}">
                      <a16:colId xmlns:a16="http://schemas.microsoft.com/office/drawing/2014/main" val="20000"/>
                    </a:ext>
                  </a:extLst>
                </a:gridCol>
                <a:gridCol w="3500462">
                  <a:extLst>
                    <a:ext uri="{9D8B030D-6E8A-4147-A177-3AD203B41FA5}">
                      <a16:colId xmlns:a16="http://schemas.microsoft.com/office/drawing/2014/main" val="20001"/>
                    </a:ext>
                  </a:extLst>
                </a:gridCol>
                <a:gridCol w="2471726">
                  <a:extLst>
                    <a:ext uri="{9D8B030D-6E8A-4147-A177-3AD203B41FA5}">
                      <a16:colId xmlns:a16="http://schemas.microsoft.com/office/drawing/2014/main" val="20002"/>
                    </a:ext>
                  </a:extLst>
                </a:gridCol>
              </a:tblGrid>
              <a:tr h="460222">
                <a:tc>
                  <a:txBody>
                    <a:bodyPr/>
                    <a:lstStyle/>
                    <a:p>
                      <a:pPr algn="ctr" fontAlgn="t"/>
                      <a:r>
                        <a:rPr lang="ru-RU" b="1" dirty="0">
                          <a:latin typeface="Times New Roman" pitchFamily="18" charset="0"/>
                          <a:cs typeface="Times New Roman" pitchFamily="18" charset="0"/>
                        </a:rPr>
                        <a:t>Кризис</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b="1" dirty="0">
                          <a:latin typeface="Times New Roman" pitchFamily="18" charset="0"/>
                          <a:cs typeface="Times New Roman" pitchFamily="18" charset="0"/>
                        </a:rPr>
                        <a:t>Факторы возникновения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b="1" dirty="0">
                          <a:latin typeface="Times New Roman" pitchFamily="18" charset="0"/>
                          <a:cs typeface="Times New Roman" pitchFamily="18" charset="0"/>
                        </a:rPr>
                        <a:t>Способы преодоления</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01274">
                <a:tc>
                  <a:txBody>
                    <a:bodyPr/>
                    <a:lstStyle/>
                    <a:p>
                      <a:pPr fontAlgn="t"/>
                      <a:r>
                        <a:rPr lang="ru-RU" dirty="0">
                          <a:latin typeface="Times New Roman" pitchFamily="18" charset="0"/>
                          <a:cs typeface="Times New Roman" pitchFamily="18" charset="0"/>
                        </a:rPr>
                        <a:t>Кризис профессионального роста </a:t>
                      </a:r>
                      <a:r>
                        <a:rPr lang="ru-RU" sz="1800" b="0" i="0" kern="1200" dirty="0">
                          <a:solidFill>
                            <a:schemeClr val="tx1"/>
                          </a:solidFill>
                          <a:latin typeface="+mn-lt"/>
                          <a:ea typeface="+mn-ea"/>
                          <a:cs typeface="+mn-cs"/>
                        </a:rPr>
                        <a:t>(</a:t>
                      </a:r>
                      <a:r>
                        <a:rPr lang="ru-RU" sz="1800" b="0" i="0" kern="1200" dirty="0">
                          <a:solidFill>
                            <a:schemeClr val="tx1"/>
                          </a:solidFill>
                          <a:latin typeface="Times New Roman" pitchFamily="18" charset="0"/>
                          <a:ea typeface="+mn-ea"/>
                          <a:cs typeface="Times New Roman" pitchFamily="18" charset="0"/>
                        </a:rPr>
                        <a:t>23 – 25 лет)</a:t>
                      </a:r>
                      <a:endParaRPr lang="ru-RU" dirty="0">
                        <a:latin typeface="Times New Roman" pitchFamily="18" charset="0"/>
                        <a:cs typeface="Times New Roman" pitchFamily="18" charset="0"/>
                      </a:endParaRP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Неудовлетворенность занимаемой должностью и возможностями карьеры, потребность в дальнейшем повышении квалификации, создание семьи, ухудшение финансовых возможностей</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Повышение квалификации и самообразование, ориентация на карьеру, допустима смена работы, специальности.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182150">
                <a:tc>
                  <a:txBody>
                    <a:bodyPr/>
                    <a:lstStyle/>
                    <a:p>
                      <a:pPr fontAlgn="t"/>
                      <a:r>
                        <a:rPr lang="ru-RU">
                          <a:latin typeface="Times New Roman" pitchFamily="18" charset="0"/>
                          <a:cs typeface="Times New Roman" pitchFamily="18" charset="0"/>
                        </a:rPr>
                        <a:t>Кризис профессиональной карьеры (30-33 года)</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a:latin typeface="Times New Roman" pitchFamily="18" charset="0"/>
                          <a:cs typeface="Times New Roman" pitchFamily="18" charset="0"/>
                        </a:rPr>
                        <a:t>Стабилизация профессиональной карьеры, неудовлетворенность собой, своим статусом, переориентация ценностей с молодежных, на ценности, требующие большей ответственности, появление нового виденья смыслов содержания и процесса труда.</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ru-RU" dirty="0">
                          <a:latin typeface="Times New Roman" pitchFamily="18" charset="0"/>
                          <a:cs typeface="Times New Roman" pitchFamily="18" charset="0"/>
                        </a:rPr>
                        <a:t>Переход на новую должность или работу, освоение новой специальности, повышение квалификации.</a:t>
                      </a:r>
                    </a:p>
                  </a:txBody>
                  <a:tcPr marL="95250" marR="95250"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3479</Words>
  <Application>Microsoft Office PowerPoint</Application>
  <PresentationFormat>Экран (4:3)</PresentationFormat>
  <Paragraphs>273</Paragraphs>
  <Slides>54</Slides>
  <Notes>22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54</vt:i4>
      </vt:variant>
    </vt:vector>
  </HeadingPairs>
  <TitlesOfParts>
    <vt:vector size="60" baseType="lpstr">
      <vt:lpstr>Arial</vt:lpstr>
      <vt:lpstr>Calibri</vt:lpstr>
      <vt:lpstr>Comic Sans MS</vt:lpstr>
      <vt:lpstr>Times New Roman</vt:lpstr>
      <vt:lpstr>Wingdings</vt:lpstr>
      <vt:lpstr>Тема Office</vt:lpstr>
      <vt:lpstr>Кризисы профессионального становления и стрессы в профессиональной деятельности.</vt:lpstr>
      <vt:lpstr>План</vt:lpstr>
      <vt:lpstr>Актуальность темы</vt:lpstr>
      <vt:lpstr>Презентация PowerPoint</vt:lpstr>
      <vt:lpstr>Стадии процесса профессионального становления личности </vt:lpstr>
      <vt:lpstr>Типология профессиональных кризисов личности</vt:lpstr>
      <vt:lpstr>Фазы профессионального кризиса</vt:lpstr>
      <vt:lpstr>Презентация PowerPoint</vt:lpstr>
      <vt:lpstr>Презентация PowerPoint</vt:lpstr>
      <vt:lpstr>Презентация PowerPoint</vt:lpstr>
      <vt:lpstr>Презентация PowerPoint</vt:lpstr>
      <vt:lpstr>Варианты разрешения кризиса: </vt:lpstr>
      <vt:lpstr>Профессиональный стресс</vt:lpstr>
      <vt:lpstr>Информационный стресс</vt:lpstr>
      <vt:lpstr>Эмоциональный стресс</vt:lpstr>
      <vt:lpstr>Коммуникативный стресс</vt:lpstr>
      <vt:lpstr>Основные проявления коммуникативного профессионального стресса</vt:lpstr>
      <vt:lpstr>Презентация PowerPoint</vt:lpstr>
      <vt:lpstr>Презентация PowerPoint</vt:lpstr>
      <vt:lpstr>Презентация PowerPoint</vt:lpstr>
      <vt:lpstr>Понятие о стрессе и фрустрации</vt:lpstr>
      <vt:lpstr>Презентация PowerPoint</vt:lpstr>
      <vt:lpstr>Презентация PowerPoint</vt:lpstr>
      <vt:lpstr>Презентация PowerPoint</vt:lpstr>
      <vt:lpstr>Презентация PowerPoint</vt:lpstr>
      <vt:lpstr>Фрустрация (обман, неудача, тщетное ожидание,  расстройство замыслов</vt:lpstr>
      <vt:lpstr>1939 г. - Доллард</vt:lpstr>
      <vt:lpstr>Психосоматические и соматопсихические взаимоотношения  </vt:lpstr>
      <vt:lpstr> Механизмы психологической защиты. Стратегии преодоления механизмов психологической защиты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Заключение</vt:lpstr>
      <vt:lpstr>Литература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рабочий</dc:creator>
  <cp:lastModifiedBy>Виктор</cp:lastModifiedBy>
  <cp:revision>12</cp:revision>
  <dcterms:created xsi:type="dcterms:W3CDTF">2017-05-30T01:03:02Z</dcterms:created>
  <dcterms:modified xsi:type="dcterms:W3CDTF">2023-02-18T15:59:26Z</dcterms:modified>
</cp:coreProperties>
</file>