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387" r:id="rId4"/>
    <p:sldId id="328" r:id="rId5"/>
    <p:sldId id="388" r:id="rId6"/>
    <p:sldId id="378" r:id="rId7"/>
    <p:sldId id="389" r:id="rId8"/>
    <p:sldId id="390" r:id="rId9"/>
    <p:sldId id="391" r:id="rId10"/>
    <p:sldId id="392" r:id="rId11"/>
    <p:sldId id="393" r:id="rId12"/>
    <p:sldId id="394" r:id="rId13"/>
    <p:sldId id="379" r:id="rId14"/>
    <p:sldId id="395" r:id="rId15"/>
    <p:sldId id="396" r:id="rId16"/>
    <p:sldId id="336" r:id="rId17"/>
    <p:sldId id="33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344" r:id="rId30"/>
    <p:sldId id="345" r:id="rId31"/>
    <p:sldId id="376" r:id="rId32"/>
    <p:sldId id="346" r:id="rId33"/>
    <p:sldId id="371" r:id="rId34"/>
    <p:sldId id="370" r:id="rId35"/>
    <p:sldId id="347" r:id="rId36"/>
    <p:sldId id="348" r:id="rId37"/>
    <p:sldId id="350" r:id="rId38"/>
    <p:sldId id="351" r:id="rId39"/>
    <p:sldId id="380" r:id="rId40"/>
    <p:sldId id="367" r:id="rId41"/>
    <p:sldId id="369" r:id="rId42"/>
    <p:sldId id="352" r:id="rId43"/>
    <p:sldId id="386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293" r:id="rId52"/>
    <p:sldId id="381" r:id="rId53"/>
    <p:sldId id="382" r:id="rId54"/>
    <p:sldId id="384" r:id="rId55"/>
    <p:sldId id="385" r:id="rId56"/>
    <p:sldId id="36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67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67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85676"/>
            <a:ext cx="9144000" cy="993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РАЗНЫХ ГРУПП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</a:t>
            </a:r>
            <a:r>
              <a:rPr lang="ru-RU" dirty="0" err="1"/>
              <a:t>им.проф</a:t>
            </a:r>
            <a:r>
              <a:rPr lang="ru-RU" dirty="0"/>
              <a:t>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</a:t>
            </a:r>
            <a:r>
              <a:rPr lang="ru-RU" dirty="0" smtClean="0"/>
              <a:t>России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dirty="0" smtClean="0"/>
              <a:t>Фармацевтический </a:t>
            </a:r>
            <a:r>
              <a:rPr lang="ru-RU" dirty="0"/>
              <a:t>колледж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16530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400681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видео-лекция </a:t>
            </a:r>
            <a:r>
              <a:rPr lang="ru-RU" dirty="0"/>
              <a:t>для студентов 1 </a:t>
            </a:r>
            <a:r>
              <a:rPr lang="ru-RU" dirty="0" smtClean="0"/>
              <a:t>курса</a:t>
            </a:r>
          </a:p>
          <a:p>
            <a:pPr algn="ctr"/>
            <a:r>
              <a:rPr lang="ru-RU" dirty="0" smtClean="0"/>
              <a:t>специальности 33.02.01 Фармация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28638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Марина Владимировна Анисимова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4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304800"/>
            <a:ext cx="5334000" cy="6553200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важнейших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развития резистентности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бактериями ферментов, разрушающих антибиотики.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ферментов МО, разрушающих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аминогликозидные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антибиотики, относят ферменты: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аминогликозидтрансферазу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ацетилтрансферазу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фосфотрансферазу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нуклео-тидил-трансферазу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другие. </a:t>
            </a:r>
          </a:p>
        </p:txBody>
      </p:sp>
      <p:pic>
        <p:nvPicPr>
          <p:cNvPr id="16387" name="Рисунок 4" descr="ам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5334000" y="2362200"/>
            <a:ext cx="3200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 descr="г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4953000" y="4495800"/>
            <a:ext cx="38100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 descr="стре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2636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52400"/>
            <a:ext cx="662473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А </a:t>
            </a:r>
            <a:r>
              <a:rPr lang="ru-RU" sz="2000" dirty="0"/>
              <a:t>м и н о г л и к о з и д ы I п о к о л е н и я (стрептомицин, </a:t>
            </a:r>
            <a:r>
              <a:rPr lang="ru-RU" sz="2000" dirty="0" err="1"/>
              <a:t>канамицин</a:t>
            </a:r>
            <a:r>
              <a:rPr lang="ru-RU" sz="2000" dirty="0"/>
              <a:t>, </a:t>
            </a:r>
            <a:r>
              <a:rPr lang="ru-RU" sz="2000" dirty="0" err="1" smtClean="0"/>
              <a:t>неомицин</a:t>
            </a:r>
            <a:r>
              <a:rPr lang="ru-RU" sz="2000" dirty="0"/>
              <a:t>) в настоящее время применяются весьма ограниченно из-за широкого </a:t>
            </a:r>
            <a:r>
              <a:rPr lang="ru-RU" sz="2000" dirty="0" smtClean="0"/>
              <a:t>распространения </a:t>
            </a:r>
            <a:r>
              <a:rPr lang="ru-RU" sz="2000" dirty="0"/>
              <a:t>резистентных штаммов бактерий и высокой токсичности. </a:t>
            </a:r>
            <a:endParaRPr lang="ru-RU" sz="2000" dirty="0" smtClean="0"/>
          </a:p>
          <a:p>
            <a:pPr>
              <a:defRPr/>
            </a:pPr>
            <a:r>
              <a:rPr lang="ru-RU" sz="2000" b="1" dirty="0" smtClean="0"/>
              <a:t>Стрептомицин</a:t>
            </a:r>
            <a:r>
              <a:rPr lang="ru-RU" sz="2000" dirty="0" smtClean="0"/>
              <a:t> </a:t>
            </a:r>
            <a:r>
              <a:rPr lang="ru-RU" sz="2000" dirty="0"/>
              <a:t>сейчас практически используется только при лечении </a:t>
            </a:r>
            <a:r>
              <a:rPr lang="ru-RU" sz="2000" b="1" dirty="0" smtClean="0"/>
              <a:t>туберкулеза</a:t>
            </a:r>
            <a:r>
              <a:rPr lang="ru-RU" sz="2000" dirty="0" smtClean="0"/>
              <a:t> </a:t>
            </a:r>
            <a:r>
              <a:rPr lang="ru-RU" sz="2000" dirty="0"/>
              <a:t>в составе комплексной терапии, а также для терапии особо опасных </a:t>
            </a:r>
            <a:r>
              <a:rPr lang="ru-RU" sz="2000" dirty="0" smtClean="0"/>
              <a:t>инфекций </a:t>
            </a:r>
            <a:r>
              <a:rPr lang="ru-RU" sz="2000" dirty="0"/>
              <a:t>(чума) и зоонозов (бруцеллез, туляремия</a:t>
            </a:r>
            <a:r>
              <a:rPr lang="ru-RU" sz="2000" dirty="0" smtClean="0"/>
              <a:t>). </a:t>
            </a:r>
          </a:p>
          <a:p>
            <a:pPr>
              <a:defRPr/>
            </a:pPr>
            <a:r>
              <a:rPr lang="ru-RU" sz="2000" b="1" dirty="0" err="1" smtClean="0"/>
              <a:t>Канамицин</a:t>
            </a:r>
            <a:r>
              <a:rPr lang="ru-RU" sz="2000" dirty="0" smtClean="0"/>
              <a:t> </a:t>
            </a:r>
            <a:r>
              <a:rPr lang="ru-RU" sz="2000" dirty="0"/>
              <a:t>применяется при лечении туберкулеза в качестве резервного </a:t>
            </a:r>
            <a:r>
              <a:rPr lang="ru-RU" sz="2000" dirty="0" smtClean="0"/>
              <a:t>препарата.</a:t>
            </a:r>
          </a:p>
          <a:p>
            <a:pPr>
              <a:defRPr/>
            </a:pPr>
            <a:r>
              <a:rPr lang="ru-RU" sz="2000" b="1" dirty="0" err="1" smtClean="0"/>
              <a:t>Неомицин</a:t>
            </a:r>
            <a:r>
              <a:rPr lang="ru-RU" sz="2000" dirty="0" smtClean="0"/>
              <a:t> применяется </a:t>
            </a:r>
            <a:r>
              <a:rPr lang="ru-RU" sz="2000" dirty="0" err="1"/>
              <a:t>местно</a:t>
            </a:r>
            <a:r>
              <a:rPr lang="ru-RU" sz="2000" dirty="0"/>
              <a:t> в виде аэрозоля, мази, крема </a:t>
            </a:r>
            <a:r>
              <a:rPr lang="ru-RU" sz="2000" dirty="0" smtClean="0"/>
              <a:t>(в </a:t>
            </a:r>
            <a:r>
              <a:rPr lang="ru-RU" sz="2000" dirty="0"/>
              <a:t>составе комбинированных </a:t>
            </a:r>
            <a:r>
              <a:rPr lang="ru-RU" sz="2000" dirty="0" smtClean="0"/>
              <a:t>препаратов</a:t>
            </a:r>
            <a:r>
              <a:rPr lang="ru-RU" sz="2000" dirty="0"/>
              <a:t>) при инфекционных заболеваниях кожи (пиодермия, </a:t>
            </a:r>
            <a:r>
              <a:rPr lang="ru-RU" sz="2000" dirty="0" smtClean="0"/>
              <a:t>фурункулез), </a:t>
            </a:r>
            <a:r>
              <a:rPr lang="ru-RU" sz="2000" dirty="0"/>
              <a:t>лечении ран, язв, ожогов, отита и др. </a:t>
            </a:r>
            <a:endParaRPr lang="ru-RU" alt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10" descr="неом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2135" r="6133"/>
          <a:stretch>
            <a:fillRect/>
          </a:stretch>
        </p:blipFill>
        <p:spPr bwMode="auto">
          <a:xfrm>
            <a:off x="7092280" y="3027993"/>
            <a:ext cx="1636088" cy="36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3" descr="стре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24" y="764704"/>
            <a:ext cx="1219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Рисунок 10" descr="тро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621" r="10925" b="12070"/>
          <a:stretch>
            <a:fillRect/>
          </a:stretch>
        </p:blipFill>
        <p:spPr bwMode="auto">
          <a:xfrm>
            <a:off x="5772100" y="3068960"/>
            <a:ext cx="2901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7" descr="ка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5796136" y="4941168"/>
            <a:ext cx="29718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8847"/>
            <a:ext cx="5616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м и н о г л и к о з и д ы II п о к о л е н и я (гентамицин) и III поколения (</a:t>
            </a:r>
            <a:r>
              <a:rPr lang="ru-RU" dirty="0" err="1"/>
              <a:t>тобрамицин</a:t>
            </a:r>
            <a:r>
              <a:rPr lang="ru-RU" dirty="0"/>
              <a:t>, </a:t>
            </a:r>
            <a:r>
              <a:rPr lang="ru-RU" dirty="0" err="1"/>
              <a:t>нетилмицин</a:t>
            </a:r>
            <a:r>
              <a:rPr lang="ru-RU" dirty="0"/>
              <a:t>, </a:t>
            </a:r>
            <a:r>
              <a:rPr lang="ru-RU" dirty="0" err="1"/>
              <a:t>амикацин</a:t>
            </a:r>
            <a:r>
              <a:rPr lang="ru-RU" dirty="0"/>
              <a:t>). Особое достоинство этих препаратов заключается в выраженной активности против большинства клинических штаммов синегнойной палочки, </a:t>
            </a:r>
            <a:r>
              <a:rPr lang="ru-RU" dirty="0" err="1"/>
              <a:t>энтеробактера</a:t>
            </a:r>
            <a:r>
              <a:rPr lang="ru-RU" dirty="0"/>
              <a:t>, </a:t>
            </a:r>
            <a:r>
              <a:rPr lang="ru-RU" dirty="0" err="1"/>
              <a:t>клебсиелл</a:t>
            </a:r>
            <a:r>
              <a:rPr lang="ru-RU" dirty="0"/>
              <a:t> и ряда других бактерий (в том числе некоторых грамположительных), устойчивых к препаратам I поколения и антибиотикам других групп. </a:t>
            </a:r>
            <a:endParaRPr lang="ru-RU" dirty="0" smtClean="0"/>
          </a:p>
          <a:p>
            <a:r>
              <a:rPr lang="ru-RU" dirty="0" smtClean="0"/>
              <a:t>Порог </a:t>
            </a:r>
            <a:r>
              <a:rPr lang="ru-RU" dirty="0"/>
              <a:t>чувствительности некоторых видов бактерий к </a:t>
            </a:r>
            <a:r>
              <a:rPr lang="ru-RU" dirty="0" err="1"/>
              <a:t>аминогликозидам</a:t>
            </a:r>
            <a:r>
              <a:rPr lang="ru-RU" dirty="0"/>
              <a:t> может быть существенно, иногда в десятки раз, снижен путем комбинирования их с пенициллинами широкого спектра (ампициллин и др.) или цефалоспоринами.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err="1"/>
              <a:t>амикацину</a:t>
            </a:r>
            <a:r>
              <a:rPr lang="ru-RU" dirty="0"/>
              <a:t> чувствительна туберкулезная палочка, резистентная к стрептомицину, </a:t>
            </a:r>
            <a:r>
              <a:rPr lang="ru-RU" dirty="0" err="1"/>
              <a:t>канамицину</a:t>
            </a:r>
            <a:r>
              <a:rPr lang="ru-RU" dirty="0"/>
              <a:t>, другим противотуберкулезным средствам, и некоторые атипичные микобактерии. </a:t>
            </a:r>
          </a:p>
        </p:txBody>
      </p:sp>
      <p:pic>
        <p:nvPicPr>
          <p:cNvPr id="8" name="Рисунок 10" descr="тоб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1" t="6419" r="15485" b="5067"/>
          <a:stretch>
            <a:fillRect/>
          </a:stretch>
        </p:blipFill>
        <p:spPr bwMode="auto">
          <a:xfrm>
            <a:off x="6080075" y="221273"/>
            <a:ext cx="1143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3750"/>
          <a:stretch/>
        </p:blipFill>
        <p:spPr>
          <a:xfrm>
            <a:off x="7379828" y="404664"/>
            <a:ext cx="1291890" cy="24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486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548680"/>
            <a:ext cx="8686800" cy="6080720"/>
          </a:xfrm>
        </p:spPr>
        <p:txBody>
          <a:bodyPr>
            <a:normAutofit/>
          </a:bodyPr>
          <a:lstStyle/>
          <a:p>
            <a:r>
              <a:rPr lang="ru-RU" dirty="0"/>
              <a:t>А м и н о г л и к о з и д ы II п о к о л е н и я (гентамицин) и III поколения (</a:t>
            </a:r>
            <a:r>
              <a:rPr lang="ru-RU" dirty="0" err="1"/>
              <a:t>тобрамицин</a:t>
            </a:r>
            <a:r>
              <a:rPr lang="ru-RU" dirty="0"/>
              <a:t>, </a:t>
            </a:r>
            <a:r>
              <a:rPr lang="ru-RU" dirty="0" err="1"/>
              <a:t>нетилмицин</a:t>
            </a:r>
            <a:r>
              <a:rPr lang="ru-RU" dirty="0"/>
              <a:t>, </a:t>
            </a:r>
            <a:r>
              <a:rPr lang="ru-RU" dirty="0" err="1" smtClean="0"/>
              <a:t>амикацин</a:t>
            </a:r>
            <a:r>
              <a:rPr lang="ru-RU" dirty="0" smtClean="0"/>
              <a:t>) активны </a:t>
            </a:r>
            <a:r>
              <a:rPr lang="ru-RU" dirty="0"/>
              <a:t>против большинства клинических штаммов синегнойной палочки, </a:t>
            </a:r>
            <a:r>
              <a:rPr lang="ru-RU" dirty="0" err="1"/>
              <a:t>энтеробактера</a:t>
            </a:r>
            <a:r>
              <a:rPr lang="ru-RU" dirty="0"/>
              <a:t>, </a:t>
            </a:r>
            <a:r>
              <a:rPr lang="ru-RU" dirty="0" err="1"/>
              <a:t>клебсиелл</a:t>
            </a:r>
            <a:r>
              <a:rPr lang="ru-RU" dirty="0"/>
              <a:t> и ряда других бактерий (в том числе некоторых грамположительных), устойчивых к препаратам I поколения и антибиотикам других групп. </a:t>
            </a:r>
            <a:r>
              <a:rPr lang="ru-RU" dirty="0" smtClean="0"/>
              <a:t>К </a:t>
            </a:r>
            <a:r>
              <a:rPr lang="ru-RU" dirty="0" err="1"/>
              <a:t>амикацину</a:t>
            </a:r>
            <a:r>
              <a:rPr lang="ru-RU" dirty="0"/>
              <a:t> чувствительна туберкулезная палочка, резистентная к стрептомицину, </a:t>
            </a:r>
            <a:r>
              <a:rPr lang="ru-RU" dirty="0" err="1"/>
              <a:t>канамицину</a:t>
            </a:r>
            <a:r>
              <a:rPr lang="ru-RU" dirty="0"/>
              <a:t>, другим противотуберкулезным </a:t>
            </a:r>
            <a:r>
              <a:rPr lang="ru-RU" dirty="0" smtClean="0"/>
              <a:t>средствам</a:t>
            </a:r>
            <a:r>
              <a:rPr lang="ru-RU" dirty="0"/>
              <a:t>, и некоторые атипичные микобактерии. </a:t>
            </a:r>
            <a:endParaRPr lang="ru-RU" dirty="0" smtClean="0"/>
          </a:p>
        </p:txBody>
      </p:sp>
      <p:pic>
        <p:nvPicPr>
          <p:cNvPr id="13317" name="Рисунок 4" descr="ами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5678775" y="4788821"/>
            <a:ext cx="2118700" cy="16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г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235141" y="5098080"/>
            <a:ext cx="1923707" cy="135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0" descr="тром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10925" r="8621" b="10925"/>
          <a:stretch>
            <a:fillRect/>
          </a:stretch>
        </p:blipFill>
        <p:spPr bwMode="auto">
          <a:xfrm rot="16200000">
            <a:off x="2597082" y="4768652"/>
            <a:ext cx="1373291" cy="20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1" descr="брам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7862546" y="4498950"/>
            <a:ext cx="900454" cy="19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1" descr="нетта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39929"/>
          <a:stretch>
            <a:fillRect/>
          </a:stretch>
        </p:blipFill>
        <p:spPr bwMode="auto">
          <a:xfrm>
            <a:off x="4470473" y="4788821"/>
            <a:ext cx="1037632" cy="16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5562600" cy="693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осложненные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инфекции мочевыделительной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системы (острый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пиелонефрит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паранефрит,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уросепсис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карбункул почки);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осложненные внутрибрюшинные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инфекции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перитонит, абсцесс в брюшной полости и т. п.);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осложненные инфекции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респираторного тракта (плевропневмонии и т.п.);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остеомиелит;  туберкулез;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менингит.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Тобрамицин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применяют в форме глазных капель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тобрекс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тобрадекс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дексаметазоном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 терапии гнойно-воспалительных заболеваний глаз.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10" descr="неом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2135" r="6133"/>
          <a:stretch>
            <a:fillRect/>
          </a:stretch>
        </p:blipFill>
        <p:spPr bwMode="auto">
          <a:xfrm>
            <a:off x="7088015" y="1412776"/>
            <a:ext cx="1540048" cy="34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9" descr="бри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30309" r="4909" b="43846"/>
          <a:stretch>
            <a:fillRect/>
          </a:stretch>
        </p:blipFill>
        <p:spPr bwMode="auto">
          <a:xfrm>
            <a:off x="5562600" y="5181600"/>
            <a:ext cx="31242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0" descr="тоб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1" t="6419" r="15485" b="5067"/>
          <a:stretch>
            <a:fillRect/>
          </a:stretch>
        </p:blipFill>
        <p:spPr bwMode="auto">
          <a:xfrm>
            <a:off x="5754515" y="2486025"/>
            <a:ext cx="1143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3" descr="стре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15" y="454025"/>
            <a:ext cx="1219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5562600" cy="5767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Показания: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санация кишечника при подготовке больного к операции на органах брюшной полости и для лечения кишечных инфекций;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инфекционные заболевания у больных с поражением печени, так как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подвергаются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печени и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экскретируются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данным органом;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больные с выраженными аллергическими реакциями </a:t>
            </a:r>
          </a:p>
          <a:p>
            <a:pPr algn="l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бета-лактамные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антибиотики.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14874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" descr="г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5867400" y="48006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0" descr="тром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621" r="10925" b="12070"/>
          <a:stretch>
            <a:fillRect/>
          </a:stretch>
        </p:blipFill>
        <p:spPr bwMode="auto">
          <a:xfrm>
            <a:off x="5715000" y="533400"/>
            <a:ext cx="2901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7" descr="ка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5791200" y="2590800"/>
            <a:ext cx="29718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52400" y="304800"/>
            <a:ext cx="5715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эффекты: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Ототоксичностъ.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опасность возникновения данного осложнения существует при парентеральном использовании неомицина, мономицина, канамицина и амикацина.</a:t>
            </a:r>
          </a:p>
          <a:p>
            <a:pPr algn="l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Нефротоксичность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опасны: геитамицин, амикацин, канамицин, тобрамиции.</a:t>
            </a:r>
          </a:p>
          <a:p>
            <a:pPr algn="l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3.Нервно-мышечный блок,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приводящий к слабости диафрагмальной и других дыхательных мышц, что может привести к параличу дыхания.</a:t>
            </a:r>
          </a:p>
        </p:txBody>
      </p:sp>
      <p:pic>
        <p:nvPicPr>
          <p:cNvPr id="19459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571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6" descr="ами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222" r="24001" b="10001"/>
          <a:stretch>
            <a:fillRect/>
          </a:stretch>
        </p:blipFill>
        <p:spPr bwMode="auto">
          <a:xfrm>
            <a:off x="6019800" y="3352800"/>
            <a:ext cx="26670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991600" cy="614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4.Нарушение всасывания из кишечника.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Аминогликозиды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угнетают транспортные механизмы в слизистой оболочке ЖКТ. Это препятствует нормальному усвоению аминокислот, сахаров, жирных кислот и прочих ингредиентов пищи.</a:t>
            </a:r>
          </a:p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5.Аллергические реакции: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кожная сыпь, зуд, отек.</a:t>
            </a:r>
          </a:p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6.Полиневриты.</a:t>
            </a:r>
          </a:p>
          <a:p>
            <a:pPr algn="l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7.Флебиты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при в/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введении антибиотиков.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ru-RU" alt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Противопоказаны: </a:t>
            </a:r>
            <a:endParaRPr lang="ru-RU" alt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заболеваниях почек,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нарушении слуха,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вестибулярного аппарата, 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беременности,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детском возрасте и др.</a:t>
            </a:r>
          </a:p>
        </p:txBody>
      </p:sp>
      <p:pic>
        <p:nvPicPr>
          <p:cNvPr id="20483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920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10" descr="тро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621" r="10925" b="12070"/>
          <a:stretch>
            <a:fillRect/>
          </a:stretch>
        </p:blipFill>
        <p:spPr bwMode="auto">
          <a:xfrm>
            <a:off x="4038600" y="3962400"/>
            <a:ext cx="2825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Тетрациклины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6840760" cy="616530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представитель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Доксициклина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моногидрат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юнидокс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солютаб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>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Антибиотик </a:t>
            </a:r>
            <a:r>
              <a:rPr lang="ru-RU" dirty="0"/>
              <a:t>широкого спектра действия из группы тетрациклинов.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Действует </a:t>
            </a:r>
            <a:r>
              <a:rPr lang="ru-RU" dirty="0" err="1"/>
              <a:t>бактериостатически</a:t>
            </a:r>
            <a:r>
              <a:rPr lang="ru-RU" dirty="0"/>
              <a:t>, подавляет синтез белка в микробной клетке путем взаимодействия с 30S субъединицей рибосом.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Активен </a:t>
            </a:r>
            <a:r>
              <a:rPr lang="ru-RU" dirty="0"/>
              <a:t>в отношении многих грамположительных и грамотрицательных </a:t>
            </a:r>
            <a:r>
              <a:rPr lang="ru-RU" dirty="0" smtClean="0"/>
              <a:t>микроорганизмов;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сифилиса и особо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 (сыпной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тиф, газовая гангрена, чума, холера, сибирская язва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/>
              <a:t>в</a:t>
            </a:r>
            <a:r>
              <a:rPr lang="ru-RU" dirty="0" smtClean="0"/>
              <a:t>нутриклеточных МО (хламидий</a:t>
            </a:r>
            <a:r>
              <a:rPr lang="ru-RU" dirty="0"/>
              <a:t>, риккетсий, </a:t>
            </a:r>
            <a:r>
              <a:rPr lang="ru-RU" dirty="0" smtClean="0"/>
              <a:t>микоплазм, </a:t>
            </a:r>
            <a:r>
              <a:rPr lang="ru-RU" dirty="0" err="1" smtClean="0"/>
              <a:t>уреаплазм</a:t>
            </a:r>
            <a:r>
              <a:rPr lang="ru-RU" dirty="0" smtClean="0"/>
              <a:t>),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простейших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(амеб,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малярийных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плазмодиев). </a:t>
            </a:r>
          </a:p>
          <a:p>
            <a:pPr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  <p:pic>
        <p:nvPicPr>
          <p:cNvPr id="9" name="Рисунок 5" descr="юнид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1993390" cy="34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6696744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Показания к применению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инфекции </a:t>
            </a:r>
            <a:r>
              <a:rPr lang="ru-RU" dirty="0"/>
              <a:t>дыхательных </a:t>
            </a:r>
            <a:r>
              <a:rPr lang="ru-RU" dirty="0" smtClean="0"/>
              <a:t>путей: фарингит</a:t>
            </a:r>
            <a:r>
              <a:rPr lang="ru-RU" dirty="0"/>
              <a:t>, бронхит острый, обострение хронической </a:t>
            </a:r>
            <a:r>
              <a:rPr lang="ru-RU" dirty="0" err="1"/>
              <a:t>обструктивной</a:t>
            </a:r>
            <a:r>
              <a:rPr lang="ru-RU" dirty="0"/>
              <a:t> болезни легких, трахеит, бронхопневмония, долевая пневмония, внебольничная пневмония, абсцесс легкого, эмпиема плевры;</a:t>
            </a:r>
          </a:p>
          <a:p>
            <a:r>
              <a:rPr lang="ru-RU" dirty="0"/>
              <a:t>инфекции ЛОР-органов, в том числе отит, синусит, тонзиллит;</a:t>
            </a:r>
          </a:p>
          <a:p>
            <a:r>
              <a:rPr lang="ru-RU" dirty="0"/>
              <a:t>инфекции мочеполовой системы: цистит, пиелонефрит, бактериальный простатит, уретрит, </a:t>
            </a:r>
            <a:r>
              <a:rPr lang="ru-RU" dirty="0" err="1"/>
              <a:t>уретроцистит</a:t>
            </a:r>
            <a:r>
              <a:rPr lang="ru-RU" dirty="0"/>
              <a:t>, урогенитальный микоплазмоз, острый </a:t>
            </a:r>
            <a:r>
              <a:rPr lang="ru-RU" dirty="0" err="1"/>
              <a:t>орхиэпидидимит</a:t>
            </a:r>
            <a:r>
              <a:rPr lang="ru-RU" dirty="0"/>
              <a:t>; эндометрит, </a:t>
            </a:r>
            <a:r>
              <a:rPr lang="ru-RU" dirty="0" err="1"/>
              <a:t>эндоцервицит</a:t>
            </a:r>
            <a:r>
              <a:rPr lang="ru-RU" dirty="0"/>
              <a:t> и </a:t>
            </a:r>
            <a:r>
              <a:rPr lang="ru-RU" dirty="0" err="1"/>
              <a:t>сальпингоофиорит</a:t>
            </a:r>
            <a:r>
              <a:rPr lang="ru-RU" dirty="0"/>
              <a:t> в составе комбинированной </a:t>
            </a:r>
            <a:r>
              <a:rPr lang="ru-RU" dirty="0" err="1"/>
              <a:t>тератии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инфекции</a:t>
            </a:r>
            <a:r>
              <a:rPr lang="ru-RU" dirty="0"/>
              <a:t>, передающиеся половым путем: урогенитальный хламидиоз, сифилис у пациентов с непереносимостью пенициллинов, неосложненная гонорея (как альтернативная терапия), паховая гранулема, венерическая </a:t>
            </a:r>
            <a:r>
              <a:rPr lang="ru-RU" dirty="0" err="1"/>
              <a:t>лимфогранулема</a:t>
            </a:r>
            <a:r>
              <a:rPr lang="ru-RU" dirty="0"/>
              <a:t>;</a:t>
            </a:r>
          </a:p>
          <a:p>
            <a:r>
              <a:rPr lang="ru-RU" dirty="0"/>
              <a:t>инфекции желудочно-кишечного тракта и желчевыводящих путей (холера, </a:t>
            </a:r>
            <a:r>
              <a:rPr lang="ru-RU" dirty="0" err="1"/>
              <a:t>иерсиниоз</a:t>
            </a:r>
            <a:r>
              <a:rPr lang="ru-RU" dirty="0"/>
              <a:t>, холецистит, холангит, </a:t>
            </a:r>
            <a:r>
              <a:rPr lang="ru-RU" dirty="0" err="1"/>
              <a:t>гастроэнтероколит</a:t>
            </a:r>
            <a:r>
              <a:rPr lang="ru-RU" dirty="0"/>
              <a:t>, бациллярная и амебная дизентерия, диарея "путешественников");</a:t>
            </a:r>
          </a:p>
          <a:p>
            <a:pPr algn="ctr"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юнид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852936"/>
            <a:ext cx="2112306" cy="36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546206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разных групп: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антибиотики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нарушающие синтез белка в микробной клетке на уровне рибосом: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Тетрациклины.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Амфениколы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Линкозамиды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Антибиотики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нарушающие синтез нуклеиновых кислот: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Ансамицины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0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6696744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Показания к применению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инфекции </a:t>
            </a:r>
            <a:r>
              <a:rPr lang="ru-RU" dirty="0"/>
              <a:t>кожи и мягких тканей (включая раневые инфекции после укуса животных), тяжелая угревая болезнь (в составе комбинированной терапии);</a:t>
            </a:r>
          </a:p>
          <a:p>
            <a:r>
              <a:rPr lang="ru-RU" dirty="0"/>
              <a:t>другие заболевания: фрамбезия, легионеллез, хламидиоз различной локализации (в </a:t>
            </a:r>
            <a:r>
              <a:rPr lang="ru-RU" dirty="0" err="1"/>
              <a:t>т.ч</a:t>
            </a:r>
            <a:r>
              <a:rPr lang="ru-RU" dirty="0"/>
              <a:t>. простатит и проктит), риккетсиоз, лихорадка Ку, пятнистая лихорадка Скалистых гор, тиф (в </a:t>
            </a:r>
            <a:r>
              <a:rPr lang="ru-RU" dirty="0" err="1"/>
              <a:t>т.ч</a:t>
            </a:r>
            <a:r>
              <a:rPr lang="ru-RU" dirty="0"/>
              <a:t>. сыпной, клещевой возвратный), болезнь Лайма (I ст. - </a:t>
            </a:r>
            <a:r>
              <a:rPr lang="ru-RU" dirty="0" err="1"/>
              <a:t>erythema</a:t>
            </a:r>
            <a:r>
              <a:rPr lang="ru-RU" dirty="0"/>
              <a:t> </a:t>
            </a:r>
            <a:r>
              <a:rPr lang="ru-RU" dirty="0" err="1"/>
              <a:t>migrans</a:t>
            </a:r>
            <a:r>
              <a:rPr lang="ru-RU" dirty="0"/>
              <a:t>), туляремия, чума, актиномикоз, малярия; </a:t>
            </a:r>
            <a:endParaRPr lang="ru-RU" dirty="0" smtClean="0"/>
          </a:p>
          <a:p>
            <a:r>
              <a:rPr lang="ru-RU" dirty="0" smtClean="0"/>
              <a:t>инфекционные </a:t>
            </a:r>
            <a:r>
              <a:rPr lang="ru-RU" dirty="0"/>
              <a:t>заболевания глаз, в составе комбинированной терапии – </a:t>
            </a:r>
            <a:r>
              <a:rPr lang="ru-RU" dirty="0" smtClean="0"/>
              <a:t>трахома;</a:t>
            </a:r>
          </a:p>
          <a:p>
            <a:r>
              <a:rPr lang="ru-RU" dirty="0" smtClean="0"/>
              <a:t>лептоспироз</a:t>
            </a:r>
            <a:r>
              <a:rPr lang="ru-RU" dirty="0"/>
              <a:t>, пситтакоз, орнитоз, сибирская язва (в </a:t>
            </a:r>
            <a:r>
              <a:rPr lang="ru-RU" dirty="0" err="1"/>
              <a:t>т.ч</a:t>
            </a:r>
            <a:r>
              <a:rPr lang="ru-RU" dirty="0"/>
              <a:t>. легочная форма), </a:t>
            </a:r>
            <a:r>
              <a:rPr lang="ru-RU" dirty="0" err="1"/>
              <a:t>бартонеллез</a:t>
            </a:r>
            <a:r>
              <a:rPr lang="ru-RU" dirty="0"/>
              <a:t>, </a:t>
            </a:r>
            <a:r>
              <a:rPr lang="ru-RU" dirty="0" err="1"/>
              <a:t>гранулоцитарный</a:t>
            </a:r>
            <a:r>
              <a:rPr lang="ru-RU" dirty="0"/>
              <a:t> </a:t>
            </a:r>
            <a:r>
              <a:rPr lang="ru-RU" dirty="0" err="1"/>
              <a:t>эрлихиоз</a:t>
            </a:r>
            <a:r>
              <a:rPr lang="ru-RU" dirty="0"/>
              <a:t>; коклюш, бруцеллез, остеомиелит; сепсис, подострый септический эндокардит, перитонит;</a:t>
            </a:r>
          </a:p>
          <a:p>
            <a:r>
              <a:rPr lang="ru-RU" dirty="0"/>
              <a:t>профилактика послеоперационных гнойных осложнений; малярии, вызванной </a:t>
            </a:r>
            <a:r>
              <a:rPr lang="ru-RU" i="1" dirty="0" err="1"/>
              <a:t>Plasmodium</a:t>
            </a:r>
            <a:r>
              <a:rPr lang="ru-RU" i="1" dirty="0"/>
              <a:t> </a:t>
            </a:r>
            <a:r>
              <a:rPr lang="ru-RU" i="1" dirty="0" err="1"/>
              <a:t>falciparum</a:t>
            </a:r>
            <a:r>
              <a:rPr lang="ru-RU" dirty="0"/>
              <a:t>, при кратковременных путешествиях (менее 4 </a:t>
            </a:r>
            <a:r>
              <a:rPr lang="ru-RU" dirty="0" err="1"/>
              <a:t>мес</a:t>
            </a:r>
            <a:r>
              <a:rPr lang="ru-RU" dirty="0"/>
              <a:t>) на территории, где распространены штаммы, устойчивые к </a:t>
            </a:r>
            <a:r>
              <a:rPr lang="ru-RU" dirty="0" err="1"/>
              <a:t>хлорохину</a:t>
            </a:r>
            <a:r>
              <a:rPr lang="ru-RU" dirty="0"/>
              <a:t> и/или </a:t>
            </a:r>
            <a:r>
              <a:rPr lang="ru-RU" dirty="0" err="1"/>
              <a:t>пириметамин-сульфадоксину</a:t>
            </a:r>
            <a:r>
              <a:rPr lang="ru-RU" dirty="0"/>
              <a:t>.</a:t>
            </a:r>
          </a:p>
          <a:p>
            <a:pPr algn="ctr"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юнид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2075685" cy="36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763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применяется в форме глазной мази: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инфекции глаз, вызванные чувствительными к тетрациклину микроорганизмами - блефарит,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блефароконъюнкти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вит, кератит,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кератоконъюнктивит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мейбомит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(ячмень), трахома.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 наружной мази: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гнойные инфекции мягких тканей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фурункулез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экземы инфицированные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сыпь, угревая сыпь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фолликулит</a:t>
            </a: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Рисунок 9" descr="т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32222" r="5000" b="31111"/>
          <a:stretch>
            <a:fillRect/>
          </a:stretch>
        </p:blipFill>
        <p:spPr bwMode="auto">
          <a:xfrm>
            <a:off x="4427984" y="5373216"/>
            <a:ext cx="42672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5" descr="тетр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17822" r="32262" b="54211"/>
          <a:stretch>
            <a:fillRect/>
          </a:stretch>
        </p:blipFill>
        <p:spPr bwMode="auto">
          <a:xfrm>
            <a:off x="539552" y="546926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3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6948264" cy="65973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            Побочные эффекты</a:t>
            </a:r>
          </a:p>
          <a:p>
            <a:r>
              <a:rPr lang="ru-RU" b="1" dirty="0" smtClean="0"/>
              <a:t>Токсичность</a:t>
            </a:r>
            <a:r>
              <a:rPr lang="ru-RU" dirty="0" smtClean="0"/>
              <a:t> АБ </a:t>
            </a:r>
            <a:r>
              <a:rPr lang="ru-RU" b="1" dirty="0" smtClean="0"/>
              <a:t>высокая</a:t>
            </a:r>
            <a:r>
              <a:rPr lang="ru-RU" dirty="0" smtClean="0"/>
              <a:t>, резистентность бактерий развивается медленно, побочные эффекты многочисленны:</a:t>
            </a:r>
          </a:p>
          <a:p>
            <a:r>
              <a:rPr lang="ru-RU" dirty="0"/>
              <a:t>д</a:t>
            </a:r>
            <a:r>
              <a:rPr lang="ru-RU" dirty="0" smtClean="0"/>
              <a:t>исбактериоз, кандидоз, (стоматит, вагинит)</a:t>
            </a:r>
          </a:p>
          <a:p>
            <a:r>
              <a:rPr lang="ru-RU" dirty="0" smtClean="0"/>
              <a:t>аллергические реакции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од </a:t>
            </a:r>
            <a:r>
              <a:rPr lang="ru-RU" dirty="0"/>
              <a:t>влиянием солнечного света возникает дерматит (</a:t>
            </a:r>
            <a:r>
              <a:rPr lang="ru-RU" dirty="0" err="1"/>
              <a:t>фотосенсибилизация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раздражающее </a:t>
            </a:r>
            <a:r>
              <a:rPr lang="ru-RU" dirty="0"/>
              <a:t>действие на слизистые пищеварительного тракта (тошнота, рвота, боли в животе, метеоризм, поносы), </a:t>
            </a:r>
            <a:endParaRPr lang="ru-RU" dirty="0" smtClean="0"/>
          </a:p>
          <a:p>
            <a:r>
              <a:rPr lang="ru-RU" dirty="0" smtClean="0"/>
              <a:t>нарушения функций печени, почек, крови  </a:t>
            </a:r>
            <a:r>
              <a:rPr lang="ru-RU" dirty="0"/>
              <a:t>(</a:t>
            </a:r>
            <a:r>
              <a:rPr lang="ru-RU" dirty="0" err="1" smtClean="0"/>
              <a:t>гепатотоксическое</a:t>
            </a:r>
            <a:r>
              <a:rPr lang="ru-RU" dirty="0" smtClean="0"/>
              <a:t>, </a:t>
            </a:r>
            <a:r>
              <a:rPr lang="ru-RU" dirty="0" err="1" smtClean="0"/>
              <a:t>нефротокическое</a:t>
            </a:r>
            <a:r>
              <a:rPr lang="ru-RU" dirty="0" smtClean="0"/>
              <a:t>, </a:t>
            </a:r>
            <a:r>
              <a:rPr lang="ru-RU" dirty="0" err="1" smtClean="0"/>
              <a:t>гемотоксическое</a:t>
            </a:r>
            <a:r>
              <a:rPr lang="ru-RU" dirty="0" smtClean="0"/>
              <a:t> действие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Тетрациклины </a:t>
            </a:r>
            <a:r>
              <a:rPr lang="ru-RU" dirty="0"/>
              <a:t>образуют комплексные (хелатные) соединения с </a:t>
            </a:r>
            <a:r>
              <a:rPr lang="ru-RU" dirty="0" smtClean="0"/>
              <a:t>фосфорнокислым </a:t>
            </a:r>
            <a:r>
              <a:rPr lang="ru-RU" dirty="0"/>
              <a:t>кальцием в костях и зубах у детей, в связи с чем задерживают рост костей, зубы окрашиваются в желтый цвет, нарушается развитие зубной эмали, возникает кариес.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Противопоказания</a:t>
            </a:r>
            <a:endParaRPr lang="ru-RU" dirty="0"/>
          </a:p>
          <a:p>
            <a:r>
              <a:rPr lang="ru-RU" dirty="0"/>
              <a:t>гиперчувствительность к тетрациклинам</a:t>
            </a:r>
          </a:p>
          <a:p>
            <a:r>
              <a:rPr lang="ru-RU" dirty="0"/>
              <a:t>беременность</a:t>
            </a:r>
          </a:p>
          <a:p>
            <a:r>
              <a:rPr lang="ru-RU" dirty="0"/>
              <a:t>лактация</a:t>
            </a:r>
          </a:p>
          <a:p>
            <a:r>
              <a:rPr lang="ru-RU" dirty="0"/>
              <a:t>возраст до 8 лет</a:t>
            </a:r>
          </a:p>
          <a:p>
            <a:r>
              <a:rPr lang="ru-RU" dirty="0"/>
              <a:t>тяжелые нарушения функции печени и/или почек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орфирии</a:t>
            </a:r>
            <a:r>
              <a:rPr lang="ru-RU" dirty="0" smtClean="0"/>
              <a:t>  (ряд </a:t>
            </a:r>
            <a:r>
              <a:rPr lang="ru-RU" dirty="0"/>
              <a:t>заболеваний обмена веществ, при которых нарушается образование </a:t>
            </a:r>
            <a:r>
              <a:rPr lang="ru-RU" dirty="0" err="1"/>
              <a:t>гема</a:t>
            </a:r>
            <a:r>
              <a:rPr lang="ru-RU" dirty="0"/>
              <a:t>, в результате чего в организме накапливаются </a:t>
            </a:r>
            <a:r>
              <a:rPr lang="ru-RU" dirty="0" err="1"/>
              <a:t>порфирины</a:t>
            </a:r>
            <a:r>
              <a:rPr lang="ru-RU" dirty="0"/>
              <a:t> или их токсичные </a:t>
            </a:r>
            <a:r>
              <a:rPr lang="ru-RU" dirty="0" smtClean="0"/>
              <a:t>предшественники).</a:t>
            </a:r>
            <a:endParaRPr lang="ru-RU" dirty="0"/>
          </a:p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юнид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2075685" cy="36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190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АМФЕНИКОЛЫ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383096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хлорамфеникол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(левомицетин)</a:t>
            </a:r>
          </a:p>
          <a:p>
            <a:pPr>
              <a:buFontTx/>
              <a:buNone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хлорамфеникол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(синтомицин)</a:t>
            </a:r>
          </a:p>
          <a:p>
            <a:endParaRPr lang="ru-RU" altLang="ru-RU" dirty="0" smtClean="0"/>
          </a:p>
        </p:txBody>
      </p:sp>
      <p:pic>
        <p:nvPicPr>
          <p:cNvPr id="21510" name="Рисунок 8" descr="синт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23679" r="7126" b="11598"/>
          <a:stretch>
            <a:fillRect/>
          </a:stretch>
        </p:blipFill>
        <p:spPr bwMode="auto">
          <a:xfrm>
            <a:off x="4419600" y="5373216"/>
            <a:ext cx="42672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9" descr="лев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11111" r="4332" b="9508"/>
          <a:stretch>
            <a:fillRect/>
          </a:stretch>
        </p:blipFill>
        <p:spPr bwMode="auto">
          <a:xfrm>
            <a:off x="5220072" y="1219200"/>
            <a:ext cx="314727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 descr="меко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9457" r="6145" b="13557"/>
          <a:stretch>
            <a:fillRect/>
          </a:stretch>
        </p:blipFill>
        <p:spPr bwMode="auto">
          <a:xfrm>
            <a:off x="5547946" y="3781382"/>
            <a:ext cx="2819400" cy="9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 descr="св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667" r="3333" b="15555"/>
          <a:stretch>
            <a:fillRect/>
          </a:stretch>
        </p:blipFill>
        <p:spPr bwMode="auto">
          <a:xfrm>
            <a:off x="686251" y="4581128"/>
            <a:ext cx="2639082" cy="19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 descr="лев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634" r="70566" b="2859"/>
          <a:stretch>
            <a:fillRect/>
          </a:stretch>
        </p:blipFill>
        <p:spPr bwMode="auto">
          <a:xfrm>
            <a:off x="3494973" y="2031259"/>
            <a:ext cx="1187145" cy="26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0"/>
            <a:ext cx="8236024" cy="5144616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АМФЕНИКОЛЫ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ru-RU" b="1" dirty="0" err="1"/>
              <a:t>Хлорамфеникол</a:t>
            </a:r>
            <a:r>
              <a:rPr lang="ru-RU" b="1" dirty="0"/>
              <a:t> (левомицетин) </a:t>
            </a:r>
            <a:r>
              <a:rPr lang="ru-RU" dirty="0" smtClean="0"/>
              <a:t>- </a:t>
            </a:r>
            <a:r>
              <a:rPr lang="ru-RU" dirty="0"/>
              <a:t>основной представитель группы </a:t>
            </a:r>
            <a:r>
              <a:rPr lang="ru-RU" dirty="0" err="1" smtClean="0"/>
              <a:t>амфениколов</a:t>
            </a:r>
            <a:r>
              <a:rPr lang="ru-RU" dirty="0"/>
              <a:t>, выделен в 1947 г., а спустя два года был налажен его синтез в промышленных масштабах. </a:t>
            </a:r>
            <a:endParaRPr lang="ru-RU" dirty="0" smtClean="0"/>
          </a:p>
          <a:p>
            <a:pPr algn="just">
              <a:buFontTx/>
              <a:buNone/>
            </a:pPr>
            <a:r>
              <a:rPr lang="ru-RU" dirty="0" err="1" smtClean="0"/>
              <a:t>Хлорамфеникол</a:t>
            </a:r>
            <a:r>
              <a:rPr lang="ru-RU" dirty="0" smtClean="0"/>
              <a:t> </a:t>
            </a:r>
            <a:r>
              <a:rPr lang="ru-RU" dirty="0"/>
              <a:t>является ингибитором синтеза белка в микробных </a:t>
            </a:r>
            <a:r>
              <a:rPr lang="ru-RU" dirty="0" smtClean="0"/>
              <a:t>клетках</a:t>
            </a:r>
            <a:r>
              <a:rPr lang="ru-RU" dirty="0"/>
              <a:t>. Он избирательно связывается с большой </a:t>
            </a:r>
            <a:r>
              <a:rPr lang="ru-RU" dirty="0" smtClean="0"/>
              <a:t>50</a:t>
            </a:r>
            <a:r>
              <a:rPr lang="en-US" dirty="0" smtClean="0"/>
              <a:t>S </a:t>
            </a:r>
            <a:r>
              <a:rPr lang="ru-RU" dirty="0" smtClean="0"/>
              <a:t>субъединицей </a:t>
            </a:r>
            <a:r>
              <a:rPr lang="ru-RU" dirty="0"/>
              <a:t>рибосом, </a:t>
            </a:r>
            <a:r>
              <a:rPr lang="ru-RU" dirty="0" smtClean="0"/>
              <a:t>ингибирует </a:t>
            </a:r>
            <a:r>
              <a:rPr lang="ru-RU" dirty="0"/>
              <a:t>фермент </a:t>
            </a:r>
            <a:r>
              <a:rPr lang="ru-RU" dirty="0" err="1"/>
              <a:t>пептидилтрансферазу</a:t>
            </a:r>
            <a:r>
              <a:rPr lang="ru-RU" dirty="0"/>
              <a:t> и прекращает удлинение полипептидных цепей. Оказывает бактериостатический эффект в фазе активного роста </a:t>
            </a:r>
            <a:r>
              <a:rPr lang="ru-RU" dirty="0" smtClean="0"/>
              <a:t>микроорганизмов</a:t>
            </a:r>
            <a:r>
              <a:rPr lang="ru-RU" dirty="0"/>
              <a:t>. На некоторые высокочувствительные штаммы бактерий может </a:t>
            </a:r>
            <a:r>
              <a:rPr lang="ru-RU" dirty="0" smtClean="0"/>
              <a:t>оказывать </a:t>
            </a:r>
            <a:r>
              <a:rPr lang="ru-RU" dirty="0"/>
              <a:t>бактерицидное </a:t>
            </a:r>
            <a:r>
              <a:rPr lang="ru-RU" dirty="0" smtClean="0"/>
              <a:t>действие</a:t>
            </a:r>
            <a:r>
              <a:rPr lang="ru-RU" dirty="0"/>
              <a:t>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Рисунок 3" descr="лев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634" r="70566" b="2859"/>
          <a:stretch>
            <a:fillRect/>
          </a:stretch>
        </p:blipFill>
        <p:spPr bwMode="auto">
          <a:xfrm>
            <a:off x="7811545" y="4750997"/>
            <a:ext cx="917081" cy="20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5" descr="м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r="15482"/>
          <a:stretch>
            <a:fillRect/>
          </a:stretch>
        </p:blipFill>
        <p:spPr bwMode="auto">
          <a:xfrm>
            <a:off x="6635057" y="5013176"/>
            <a:ext cx="804336" cy="174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таб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1667" r="26250" b="5000"/>
          <a:stretch>
            <a:fillRect/>
          </a:stretch>
        </p:blipFill>
        <p:spPr bwMode="auto">
          <a:xfrm rot="16200000">
            <a:off x="3316401" y="4140360"/>
            <a:ext cx="1442009" cy="345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6283424" cy="6477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b="1" dirty="0" smtClean="0"/>
              <a:t>Спектр </a:t>
            </a:r>
            <a:r>
              <a:rPr lang="ru-RU" b="1" dirty="0"/>
              <a:t>противомикробного действия </a:t>
            </a:r>
            <a:r>
              <a:rPr lang="ru-RU" dirty="0" err="1"/>
              <a:t>хлорамфеникола</a:t>
            </a:r>
            <a:r>
              <a:rPr lang="ru-RU" dirty="0"/>
              <a:t> весьма широк, но в полной мере реализовать его в медицине не удается из-за высокой токсичности антибиотика и распространенной устойчивости к нему </a:t>
            </a:r>
            <a:r>
              <a:rPr lang="ru-RU" dirty="0" smtClean="0"/>
              <a:t>микроорганизмов.</a:t>
            </a:r>
          </a:p>
          <a:p>
            <a:pPr>
              <a:buFontTx/>
              <a:buNone/>
            </a:pPr>
            <a:r>
              <a:rPr lang="ru-RU" dirty="0" err="1" smtClean="0"/>
              <a:t>Хлорамфеникол</a:t>
            </a:r>
            <a:r>
              <a:rPr lang="ru-RU" dirty="0" smtClean="0"/>
              <a:t> </a:t>
            </a:r>
            <a:r>
              <a:rPr lang="ru-RU" dirty="0"/>
              <a:t>подавляет рост большинства штаммов пневмококков, менингококков, гемофильной палочки, кишечной палочки, </a:t>
            </a:r>
            <a:r>
              <a:rPr lang="ru-RU" dirty="0" err="1"/>
              <a:t>бруцелл</a:t>
            </a:r>
            <a:r>
              <a:rPr lang="ru-RU" dirty="0"/>
              <a:t>, риккетсий, холерного </a:t>
            </a:r>
            <a:r>
              <a:rPr lang="ru-RU" dirty="0" smtClean="0"/>
              <a:t>вибриона</a:t>
            </a:r>
            <a:r>
              <a:rPr lang="ru-RU" dirty="0"/>
              <a:t>. К нему чувствительны отдельные штаммы стрептококков, стафилококков, </a:t>
            </a:r>
            <a:r>
              <a:rPr lang="ru-RU" dirty="0" err="1"/>
              <a:t>шигелл</a:t>
            </a:r>
            <a:r>
              <a:rPr lang="ru-RU" dirty="0"/>
              <a:t>, сальмонелл, </a:t>
            </a:r>
            <a:r>
              <a:rPr lang="ru-RU" dirty="0" err="1"/>
              <a:t>энтеробактера</a:t>
            </a:r>
            <a:r>
              <a:rPr lang="ru-RU" dirty="0"/>
              <a:t>. Важным достоинством антибиотика </a:t>
            </a:r>
            <a:r>
              <a:rPr lang="ru-RU" dirty="0" smtClean="0"/>
              <a:t>является </a:t>
            </a:r>
            <a:r>
              <a:rPr lang="ru-RU" dirty="0"/>
              <a:t>выраженное ингибирование роста анаэробов — бактероидов, </a:t>
            </a:r>
            <a:r>
              <a:rPr lang="ru-RU" dirty="0" err="1"/>
              <a:t>фузобактерий</a:t>
            </a:r>
            <a:r>
              <a:rPr lang="ru-RU" dirty="0"/>
              <a:t>, анаэробных кокков.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Роста </a:t>
            </a:r>
            <a:r>
              <a:rPr lang="ru-RU" dirty="0"/>
              <a:t>микробной устойчивости к нему не </a:t>
            </a:r>
            <a:r>
              <a:rPr lang="ru-RU" dirty="0" smtClean="0"/>
              <a:t>отмечается.</a:t>
            </a:r>
            <a:endParaRPr lang="ru-RU" altLang="ru-RU" dirty="0" smtClean="0"/>
          </a:p>
        </p:txBody>
      </p:sp>
      <p:pic>
        <p:nvPicPr>
          <p:cNvPr id="26627" name="Рисунок 2" descr="миц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14716"/>
          <a:stretch>
            <a:fillRect/>
          </a:stretch>
        </p:blipFill>
        <p:spPr bwMode="auto">
          <a:xfrm>
            <a:off x="6372200" y="3115774"/>
            <a:ext cx="2403192" cy="35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3" descr="лева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5942" r="29131" b="4784"/>
          <a:stretch>
            <a:fillRect/>
          </a:stretch>
        </p:blipFill>
        <p:spPr bwMode="auto">
          <a:xfrm>
            <a:off x="7239511" y="548680"/>
            <a:ext cx="999338" cy="20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79512" y="48929"/>
            <a:ext cx="8839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форме таблеток, капсул;</a:t>
            </a:r>
          </a:p>
          <a:p>
            <a:pPr algn="l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внутривенно, внутримышечно;</a:t>
            </a:r>
          </a:p>
          <a:p>
            <a:pPr algn="l" eaLnBrk="1" hangingPunct="1"/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форме  глазных капель, </a:t>
            </a:r>
          </a:p>
          <a:p>
            <a:pPr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аэрозолей, мазей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левомеколь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левосин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внутрь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хлорамфеникол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всасывается из ЖКТ, легко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различные органы и жидкие среды организма. Высокие концентрации антибиотика создаются в ликворе. До 75—80 % принятой дозы подвергается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биотрансформации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печени, метаболиты выводятся почками; 5—10 % антибиотика выводится с мочой в неизмененном виде.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Рисунок 9" descr="меко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9457" r="6145" b="13557"/>
          <a:stretch>
            <a:fillRect/>
          </a:stretch>
        </p:blipFill>
        <p:spPr bwMode="auto">
          <a:xfrm>
            <a:off x="4211960" y="5517232"/>
            <a:ext cx="2819400" cy="9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10" descr="си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8907" r="26646" b="6831"/>
          <a:stretch>
            <a:fillRect/>
          </a:stretch>
        </p:blipFill>
        <p:spPr bwMode="auto">
          <a:xfrm>
            <a:off x="7238278" y="3573016"/>
            <a:ext cx="1520339" cy="29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6" descr="капли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2500" r="20313" b="12500"/>
          <a:stretch>
            <a:fillRect/>
          </a:stretch>
        </p:blipFill>
        <p:spPr bwMode="auto">
          <a:xfrm>
            <a:off x="5004048" y="3573352"/>
            <a:ext cx="1440329" cy="176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3" descr="лев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5634" r="70566" b="2859"/>
          <a:stretch>
            <a:fillRect/>
          </a:stretch>
        </p:blipFill>
        <p:spPr bwMode="auto">
          <a:xfrm>
            <a:off x="3059832" y="4641009"/>
            <a:ext cx="825582" cy="18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2" descr="миц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14716"/>
          <a:stretch>
            <a:fillRect/>
          </a:stretch>
        </p:blipFill>
        <p:spPr bwMode="auto">
          <a:xfrm>
            <a:off x="323056" y="3463661"/>
            <a:ext cx="2410230" cy="32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839200" cy="6477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особенностями фармакокинетики назначение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левомицетина перорально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предпочтительнее,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внутривенное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очень горький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может вызвать рвоту,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внутрь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капсул. </a:t>
            </a:r>
            <a:endParaRPr lang="ru-RU" altLang="ru-RU" smtClean="0"/>
          </a:p>
        </p:txBody>
      </p:sp>
      <p:pic>
        <p:nvPicPr>
          <p:cNvPr id="26627" name="Рисунок 2" descr="ми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" b="14716"/>
          <a:stretch>
            <a:fillRect/>
          </a:stretch>
        </p:blipFill>
        <p:spPr bwMode="auto">
          <a:xfrm>
            <a:off x="5638800" y="2133600"/>
            <a:ext cx="32004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3" descr="левак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5942" r="29131" b="4784"/>
          <a:stretch>
            <a:fillRect/>
          </a:stretch>
        </p:blipFill>
        <p:spPr bwMode="auto">
          <a:xfrm>
            <a:off x="3733800" y="2514600"/>
            <a:ext cx="17526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2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21122" cy="5373216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ru-RU" sz="2800" b="1" dirty="0"/>
              <a:t>Показания к применению. </a:t>
            </a:r>
            <a:endParaRPr lang="ru-RU" sz="2800" b="1" dirty="0" smtClean="0"/>
          </a:p>
          <a:p>
            <a:pPr algn="just">
              <a:buFontTx/>
              <a:buNone/>
            </a:pPr>
            <a:r>
              <a:rPr lang="ru-RU" sz="2800" dirty="0" err="1" smtClean="0"/>
              <a:t>Хлорамфеникол</a:t>
            </a:r>
            <a:r>
              <a:rPr lang="ru-RU" sz="2800" dirty="0" smtClean="0"/>
              <a:t> </a:t>
            </a:r>
            <a:r>
              <a:rPr lang="ru-RU" sz="2800" dirty="0"/>
              <a:t>рассматривается как антибиотик резерва при бактериальном менингите, абсцессе мозга, брюшном тифе, </a:t>
            </a:r>
            <a:r>
              <a:rPr lang="ru-RU" sz="2800" dirty="0" err="1"/>
              <a:t>генерализованных</a:t>
            </a:r>
            <a:r>
              <a:rPr lang="ru-RU" sz="2800" dirty="0"/>
              <a:t> формах сальмонеллезов, риккетсиозах, инфекциях брюшной полости и малого таза, газовой гангрене. </a:t>
            </a:r>
            <a:endParaRPr lang="ru-RU" sz="2800" dirty="0" smtClean="0"/>
          </a:p>
          <a:p>
            <a:pPr algn="just">
              <a:buFontTx/>
              <a:buNone/>
            </a:pPr>
            <a:r>
              <a:rPr lang="ru-RU" sz="2800" dirty="0" err="1" smtClean="0"/>
              <a:t>Местно</a:t>
            </a:r>
            <a:r>
              <a:rPr lang="ru-RU" sz="2800" dirty="0" smtClean="0"/>
              <a:t> </a:t>
            </a:r>
            <a:r>
              <a:rPr lang="ru-RU" sz="2800" dirty="0"/>
              <a:t>применяют при лечении раневых и ожоговых инфекций, гнойных ран, фурункулеза, </a:t>
            </a:r>
            <a:r>
              <a:rPr lang="ru-RU" sz="2800" dirty="0" smtClean="0"/>
              <a:t>пиодермии</a:t>
            </a:r>
            <a:r>
              <a:rPr lang="ru-RU" sz="2800" dirty="0"/>
              <a:t>, инфекций </a:t>
            </a:r>
            <a:r>
              <a:rPr lang="ru-RU" sz="2800" dirty="0" smtClean="0"/>
              <a:t>глаз.</a:t>
            </a:r>
          </a:p>
          <a:p>
            <a:pPr algn="just">
              <a:buFontTx/>
              <a:buNone/>
            </a:pPr>
            <a:r>
              <a:rPr lang="ru-RU" sz="2800" dirty="0" smtClean="0"/>
              <a:t>Назначается </a:t>
            </a:r>
            <a:r>
              <a:rPr lang="ru-RU" sz="2800" dirty="0"/>
              <a:t>внутрь в таблетках или капсулах по 0,25—0,5 4 раза в </a:t>
            </a:r>
            <a:r>
              <a:rPr lang="ru-RU" sz="2800" dirty="0" smtClean="0"/>
              <a:t>сутки</a:t>
            </a:r>
            <a:r>
              <a:rPr lang="ru-RU" sz="2800" dirty="0"/>
              <a:t>. Иногда вводят парентерально (внутримышечно, внутривенно) по 0,5—1,0 2—3 раза в сутки (при необходимости до 4,0 в сутки). При инфекционных </a:t>
            </a:r>
            <a:r>
              <a:rPr lang="ru-RU" sz="2800" dirty="0" smtClean="0"/>
              <a:t>заболеваниях </a:t>
            </a:r>
            <a:r>
              <a:rPr lang="ru-RU" sz="2800" dirty="0"/>
              <a:t>глаз </a:t>
            </a:r>
            <a:r>
              <a:rPr lang="ru-RU" sz="2800" dirty="0" err="1"/>
              <a:t>хлорамфеникол</a:t>
            </a:r>
            <a:r>
              <a:rPr lang="ru-RU" sz="2800" dirty="0"/>
              <a:t> применяют в виде 0,25 % глазных капель. </a:t>
            </a:r>
            <a:endParaRPr lang="ru-RU" sz="2800" dirty="0" smtClean="0"/>
          </a:p>
          <a:p>
            <a:pPr algn="just">
              <a:buFontTx/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лечения гнойничковых поражений кожи (пиодермии), фурункулеза, ожогов, трещин, при гнойной раневой инфекции </a:t>
            </a:r>
            <a:r>
              <a:rPr lang="ru-RU" sz="2800" dirty="0" smtClean="0"/>
              <a:t>—в </a:t>
            </a:r>
            <a:r>
              <a:rPr lang="ru-RU" sz="2800" dirty="0"/>
              <a:t>составе комбинированных препаратов: </a:t>
            </a:r>
            <a:endParaRPr lang="ru-RU" sz="2800" dirty="0" smtClean="0"/>
          </a:p>
          <a:p>
            <a:pPr algn="just">
              <a:buFontTx/>
              <a:buNone/>
            </a:pPr>
            <a:r>
              <a:rPr lang="ru-RU" sz="2800" dirty="0" smtClean="0"/>
              <a:t>мазей </a:t>
            </a:r>
            <a:r>
              <a:rPr lang="ru-RU" sz="2800" b="1" dirty="0" err="1"/>
              <a:t>левосин</a:t>
            </a:r>
            <a:r>
              <a:rPr lang="ru-RU" sz="2800" b="1" dirty="0"/>
              <a:t>, </a:t>
            </a:r>
            <a:r>
              <a:rPr lang="ru-RU" sz="2800" b="1" dirty="0" err="1" smtClean="0"/>
              <a:t>левомеколь</a:t>
            </a:r>
            <a:endParaRPr lang="ru-RU" sz="2800" b="1" dirty="0" smtClean="0"/>
          </a:p>
          <a:p>
            <a:pPr algn="just">
              <a:buFontTx/>
              <a:buNone/>
            </a:pPr>
            <a:r>
              <a:rPr lang="ru-RU" sz="2800" dirty="0" smtClean="0"/>
              <a:t>аэрозолей </a:t>
            </a:r>
            <a:r>
              <a:rPr lang="ru-RU" sz="2800" b="1" dirty="0" err="1" smtClean="0"/>
              <a:t>олазоль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Рисунок 5" descr="м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r="15482"/>
          <a:stretch>
            <a:fillRect/>
          </a:stretch>
        </p:blipFill>
        <p:spPr bwMode="auto">
          <a:xfrm>
            <a:off x="3484416" y="5204482"/>
            <a:ext cx="621160" cy="134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таб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1667" r="26250" b="5000"/>
          <a:stretch>
            <a:fillRect/>
          </a:stretch>
        </p:blipFill>
        <p:spPr bwMode="auto">
          <a:xfrm>
            <a:off x="1946752" y="4658445"/>
            <a:ext cx="1063485" cy="20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си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8907" r="26646" b="6831"/>
          <a:stretch>
            <a:fillRect/>
          </a:stretch>
        </p:blipFill>
        <p:spPr bwMode="auto">
          <a:xfrm>
            <a:off x="7482488" y="4221715"/>
            <a:ext cx="1263058" cy="247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меко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9457" r="6145" b="13557"/>
          <a:stretch>
            <a:fillRect/>
          </a:stretch>
        </p:blipFill>
        <p:spPr bwMode="auto">
          <a:xfrm>
            <a:off x="4418065" y="5747529"/>
            <a:ext cx="2577055" cy="88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 descr="сукци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2464" r="31448" b="2464"/>
          <a:stretch>
            <a:fillRect/>
          </a:stretch>
        </p:blipFill>
        <p:spPr bwMode="auto">
          <a:xfrm>
            <a:off x="395536" y="5213048"/>
            <a:ext cx="576064" cy="14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991600" cy="6507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высокотоксичен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вызывает многочисленные побочные эффекты: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угнетение кроветворения, анемия, 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лейкопения,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нейтропения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др.;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«серый» коллапс»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(гипотермия,  серая окраска кожи,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сердечно-сосудистый коллапс);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кожно-аллергические реакции;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периферические невриты;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диспепсические расстройства,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Дисбактериоз, кандидоз и др.</a:t>
            </a:r>
          </a:p>
          <a:p>
            <a:pPr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Рисунок 2" descr="сукц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2464" r="31448" b="2464"/>
          <a:stretch>
            <a:fillRect/>
          </a:stretch>
        </p:blipFill>
        <p:spPr bwMode="auto">
          <a:xfrm>
            <a:off x="4648200" y="1905000"/>
            <a:ext cx="175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таб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1667" r="26250" b="5000"/>
          <a:stretch>
            <a:fillRect/>
          </a:stretch>
        </p:blipFill>
        <p:spPr bwMode="auto">
          <a:xfrm>
            <a:off x="6629400" y="1143000"/>
            <a:ext cx="213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7315200" cy="6629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разных групп</a:t>
            </a:r>
          </a:p>
          <a:p>
            <a:pPr>
              <a:buFontTx/>
              <a:buChar char="-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тетрациклины</a:t>
            </a:r>
          </a:p>
          <a:p>
            <a:pPr>
              <a:buFontTx/>
              <a:buChar char="-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амфениколы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линкозамиды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акролиды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ансамицины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Подавляют синтез белков в микробной клетке,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связываясь с рибосомами, необратимо нарушают их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функции, что ведет к нарушению роста,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размножения микробной клетки и ее  гибели.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бактериостатическое действие.</a:t>
            </a:r>
          </a:p>
          <a:p>
            <a:endParaRPr lang="ru-RU" altLang="ru-RU" dirty="0" smtClean="0"/>
          </a:p>
        </p:txBody>
      </p:sp>
      <p:pic>
        <p:nvPicPr>
          <p:cNvPr id="10243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460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6" descr="ами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222" r="24001" b="10001"/>
          <a:stretch>
            <a:fillRect/>
          </a:stretch>
        </p:blipFill>
        <p:spPr bwMode="auto">
          <a:xfrm>
            <a:off x="6948264" y="4842976"/>
            <a:ext cx="1731143" cy="18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 descr="ци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3436991" y="908720"/>
            <a:ext cx="3124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839200" cy="6477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Синтомицин </a:t>
            </a:r>
          </a:p>
          <a:p>
            <a:pPr>
              <a:buFontTx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только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наружно!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мази,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линимента, вагинальных суппозиториев, при лечении гнойно-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воспалительных заболеваний кожи (ожоговая болезнь,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трофические язвы, фурункулы, карбункулы и др.).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Свечи применяют в гинекологии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бактериальных вагинитов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цервицитов, предупреждения развития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инфекционного процесса перед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хирургическими гинекологическими  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вмешательствами. </a:t>
            </a:r>
          </a:p>
          <a:p>
            <a:endParaRPr lang="ru-RU" altLang="ru-RU" smtClean="0"/>
          </a:p>
        </p:txBody>
      </p:sp>
      <p:pic>
        <p:nvPicPr>
          <p:cNvPr id="28675" name="Рисунок 3" descr="св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667" r="3333" b="15555"/>
          <a:stretch>
            <a:fillRect/>
          </a:stretch>
        </p:blipFill>
        <p:spPr bwMode="auto">
          <a:xfrm>
            <a:off x="5562600" y="32766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991600" cy="6507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Противопоказания:</a:t>
            </a:r>
            <a:endParaRPr lang="ru-RU" b="1" dirty="0"/>
          </a:p>
          <a:p>
            <a:r>
              <a:rPr lang="ru-RU" dirty="0" smtClean="0"/>
              <a:t> </a:t>
            </a:r>
            <a:r>
              <a:rPr lang="ru-RU" dirty="0"/>
              <a:t>повышенная чувствительность к </a:t>
            </a:r>
            <a:r>
              <a:rPr lang="ru-RU" dirty="0" err="1"/>
              <a:t>хлорамфениколу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угнетение </a:t>
            </a:r>
            <a:r>
              <a:rPr lang="ru-RU" dirty="0"/>
              <a:t>кроветворения, заболевания крови</a:t>
            </a:r>
          </a:p>
          <a:p>
            <a:r>
              <a:rPr lang="ru-RU" dirty="0" smtClean="0"/>
              <a:t> </a:t>
            </a:r>
            <a:r>
              <a:rPr lang="ru-RU" dirty="0"/>
              <a:t>выраженные нарушения функции печени и/или почек</a:t>
            </a:r>
          </a:p>
          <a:p>
            <a:r>
              <a:rPr lang="ru-RU" dirty="0" smtClean="0"/>
              <a:t> </a:t>
            </a:r>
            <a:r>
              <a:rPr lang="ru-RU" dirty="0"/>
              <a:t>дефицит фермента глюкозо-6-фосфатдегидрогеназы</a:t>
            </a:r>
          </a:p>
          <a:p>
            <a:r>
              <a:rPr lang="ru-RU" dirty="0" smtClean="0"/>
              <a:t> </a:t>
            </a:r>
            <a:r>
              <a:rPr lang="ru-RU" dirty="0"/>
              <a:t>заболевания кожи (псориаз, экзема, грибковые заболевания)</a:t>
            </a:r>
          </a:p>
          <a:p>
            <a:r>
              <a:rPr lang="ru-RU" dirty="0" smtClean="0"/>
              <a:t> </a:t>
            </a:r>
            <a:r>
              <a:rPr lang="ru-RU" dirty="0" err="1"/>
              <a:t>порфирия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детский возраст до 6 лет</a:t>
            </a:r>
          </a:p>
          <a:p>
            <a:r>
              <a:rPr lang="ru-RU" dirty="0" smtClean="0"/>
              <a:t> </a:t>
            </a:r>
            <a:r>
              <a:rPr lang="ru-RU" dirty="0"/>
              <a:t>беременность, период лактации</a:t>
            </a:r>
          </a:p>
          <a:p>
            <a:pPr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Рисунок 2" descr="сукц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2464" r="31448" b="2464"/>
          <a:stretch>
            <a:fillRect/>
          </a:stretch>
        </p:blipFill>
        <p:spPr bwMode="auto">
          <a:xfrm>
            <a:off x="1979712" y="4806870"/>
            <a:ext cx="635276" cy="15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таб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1667" r="26250" b="5000"/>
          <a:stretch>
            <a:fillRect/>
          </a:stretch>
        </p:blipFill>
        <p:spPr bwMode="auto">
          <a:xfrm>
            <a:off x="7452320" y="3573016"/>
            <a:ext cx="1326976" cy="31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32451" r="29351" b="13550"/>
          <a:stretch/>
        </p:blipFill>
        <p:spPr>
          <a:xfrm>
            <a:off x="3995936" y="4759315"/>
            <a:ext cx="2448272" cy="16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7239000" cy="2362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Линкозамиды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линкомицин (эколинком)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клиндамицин (далацин, клиндовит, зеркалин)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29699" name="Рисунок 5" descr="да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2866" r="12978" b="5862"/>
          <a:stretch>
            <a:fillRect/>
          </a:stretch>
        </p:blipFill>
        <p:spPr bwMode="auto">
          <a:xfrm>
            <a:off x="4635500" y="2209800"/>
            <a:ext cx="41275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 descr="лин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4651"/>
          <a:stretch>
            <a:fillRect/>
          </a:stretch>
        </p:blipFill>
        <p:spPr bwMode="auto">
          <a:xfrm>
            <a:off x="457200" y="4648200"/>
            <a:ext cx="30257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9" descr="линком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6226" r="5693" b="5600"/>
          <a:stretch>
            <a:fillRect/>
          </a:stretch>
        </p:blipFill>
        <p:spPr bwMode="auto">
          <a:xfrm>
            <a:off x="457200" y="1828800"/>
            <a:ext cx="398621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764704"/>
            <a:ext cx="6719664" cy="604867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 smtClean="0"/>
              <a:t>Механизм действия: </a:t>
            </a:r>
            <a:r>
              <a:rPr lang="ru-RU" dirty="0" smtClean="0"/>
              <a:t>ингибируют </a:t>
            </a:r>
            <a:r>
              <a:rPr lang="ru-RU" dirty="0"/>
              <a:t>синтез микробных белков на уровне </a:t>
            </a:r>
            <a:r>
              <a:rPr lang="ru-RU" dirty="0" smtClean="0"/>
              <a:t>рибосом, обратимо </a:t>
            </a:r>
            <a:r>
              <a:rPr lang="ru-RU" dirty="0"/>
              <a:t>связываются с </a:t>
            </a:r>
            <a:r>
              <a:rPr lang="ru-RU" dirty="0" smtClean="0"/>
              <a:t>23</a:t>
            </a:r>
            <a:r>
              <a:rPr lang="en-US" dirty="0" smtClean="0"/>
              <a:t>S</a:t>
            </a:r>
            <a:r>
              <a:rPr lang="ru-RU" dirty="0" smtClean="0"/>
              <a:t> субъединицей большой 50</a:t>
            </a:r>
            <a:r>
              <a:rPr lang="en-US" dirty="0" smtClean="0"/>
              <a:t>S</a:t>
            </a:r>
            <a:r>
              <a:rPr lang="ru-RU" dirty="0" smtClean="0"/>
              <a:t> субъединицы рибосом </a:t>
            </a:r>
            <a:r>
              <a:rPr lang="ru-RU" dirty="0"/>
              <a:t>(Р-участком), в результате чего нарушается процесс </a:t>
            </a:r>
            <a:r>
              <a:rPr lang="ru-RU" dirty="0" err="1"/>
              <a:t>транслокации</a:t>
            </a:r>
            <a:r>
              <a:rPr lang="ru-RU" dirty="0"/>
              <a:t> (перемещение растущей </a:t>
            </a:r>
            <a:r>
              <a:rPr lang="ru-RU" dirty="0" smtClean="0"/>
              <a:t>полипептидной </a:t>
            </a:r>
            <a:r>
              <a:rPr lang="ru-RU" dirty="0"/>
              <a:t>цепи на Р-участок) и синтез белка останавливается.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/>
              <a:t>О</a:t>
            </a:r>
            <a:r>
              <a:rPr lang="ru-RU" dirty="0" smtClean="0"/>
              <a:t>казывают </a:t>
            </a:r>
            <a:r>
              <a:rPr lang="ru-RU" b="1" dirty="0" smtClean="0"/>
              <a:t>бактериостатическое</a:t>
            </a:r>
            <a:r>
              <a:rPr lang="ru-RU" dirty="0" smtClean="0"/>
              <a:t>, а на некоторые высокочувствительные (анаэробы) штаммы МО и бактерицидное действие</a:t>
            </a:r>
            <a:r>
              <a:rPr lang="ru-RU" dirty="0"/>
              <a:t>.</a:t>
            </a:r>
            <a:endParaRPr lang="ru-RU" altLang="ru-RU" dirty="0" smtClean="0"/>
          </a:p>
        </p:txBody>
      </p:sp>
      <p:pic>
        <p:nvPicPr>
          <p:cNvPr id="29699" name="Рисунок 5" descr="да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2866" r="12978" b="5862"/>
          <a:stretch>
            <a:fillRect/>
          </a:stretch>
        </p:blipFill>
        <p:spPr bwMode="auto">
          <a:xfrm>
            <a:off x="6948264" y="4649870"/>
            <a:ext cx="1736700" cy="19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 descr="лин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4651"/>
          <a:stretch>
            <a:fillRect/>
          </a:stretch>
        </p:blipFill>
        <p:spPr bwMode="auto">
          <a:xfrm>
            <a:off x="6947346" y="3234554"/>
            <a:ext cx="1738536" cy="11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9" descr="линком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6226" r="5693" b="5600"/>
          <a:stretch>
            <a:fillRect/>
          </a:stretch>
        </p:blipFill>
        <p:spPr bwMode="auto">
          <a:xfrm>
            <a:off x="6727848" y="1412776"/>
            <a:ext cx="2098576" cy="13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6840760" cy="655272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b="1" dirty="0" smtClean="0"/>
              <a:t>Спектр противомикробной активности узкий</a:t>
            </a:r>
            <a:endParaRPr lang="ru-RU" dirty="0"/>
          </a:p>
          <a:p>
            <a:pPr>
              <a:buFontTx/>
              <a:buNone/>
            </a:pPr>
            <a:r>
              <a:rPr lang="ru-RU" dirty="0" smtClean="0"/>
              <a:t>К </a:t>
            </a:r>
            <a:r>
              <a:rPr lang="ru-RU" dirty="0" err="1" smtClean="0"/>
              <a:t>линкозамидам</a:t>
            </a:r>
            <a:r>
              <a:rPr lang="ru-RU" dirty="0" smtClean="0"/>
              <a:t> высокочувствительны </a:t>
            </a:r>
            <a:r>
              <a:rPr lang="ru-RU" dirty="0"/>
              <a:t>большинство штаммов грамотрицательных и грамположительных </a:t>
            </a:r>
            <a:r>
              <a:rPr lang="ru-RU" b="1" dirty="0"/>
              <a:t>анаэробов </a:t>
            </a:r>
            <a:r>
              <a:rPr lang="ru-RU" dirty="0"/>
              <a:t>(бактероиды, </a:t>
            </a:r>
            <a:r>
              <a:rPr lang="ru-RU" dirty="0" err="1" smtClean="0"/>
              <a:t>фузобактерии</a:t>
            </a:r>
            <a:r>
              <a:rPr lang="ru-RU" dirty="0"/>
              <a:t>, возбудители газовой гангрены, столбняка и др.). </a:t>
            </a:r>
            <a:r>
              <a:rPr lang="ru-RU" dirty="0" smtClean="0"/>
              <a:t>Но малочувствительны </a:t>
            </a:r>
            <a:r>
              <a:rPr lang="ru-RU" dirty="0"/>
              <a:t>многие </a:t>
            </a:r>
            <a:r>
              <a:rPr lang="ru-RU" dirty="0" smtClean="0"/>
              <a:t>грамположительные бактерии, в отличие от </a:t>
            </a:r>
            <a:r>
              <a:rPr lang="ru-RU" dirty="0" err="1" smtClean="0"/>
              <a:t>макролидов</a:t>
            </a:r>
            <a:r>
              <a:rPr lang="ru-RU" dirty="0" smtClean="0"/>
              <a:t>.</a:t>
            </a:r>
          </a:p>
          <a:p>
            <a:pPr>
              <a:buFontTx/>
              <a:buNone/>
            </a:pPr>
            <a:r>
              <a:rPr lang="ru-RU" dirty="0" smtClean="0"/>
              <a:t>Противомикробная </a:t>
            </a:r>
            <a:r>
              <a:rPr lang="ru-RU" dirty="0"/>
              <a:t>активность </a:t>
            </a:r>
            <a:r>
              <a:rPr lang="ru-RU" dirty="0" err="1"/>
              <a:t>клиндамицина</a:t>
            </a:r>
            <a:r>
              <a:rPr lang="ru-RU" dirty="0"/>
              <a:t> по действию на анаэробов в 4—8 раз выше, чем </a:t>
            </a:r>
            <a:r>
              <a:rPr lang="ru-RU" dirty="0" err="1" smtClean="0"/>
              <a:t>линкомицина</a:t>
            </a:r>
            <a:r>
              <a:rPr lang="ru-RU" dirty="0"/>
              <a:t>, в отношении остальной флоры — в 2—5 раз.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Резистентность </a:t>
            </a:r>
            <a:r>
              <a:rPr lang="ru-RU" dirty="0"/>
              <a:t>микробов, приобретенная к одному из антибиотиков, является полной и в отношении </a:t>
            </a:r>
            <a:r>
              <a:rPr lang="ru-RU" dirty="0" smtClean="0"/>
              <a:t>другого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большинство </a:t>
            </a:r>
            <a:r>
              <a:rPr lang="ru-RU" dirty="0"/>
              <a:t>штаммов бактерий, устойчивых к </a:t>
            </a:r>
            <a:r>
              <a:rPr lang="ru-RU" dirty="0" err="1"/>
              <a:t>макролидам</a:t>
            </a:r>
            <a:r>
              <a:rPr lang="ru-RU" dirty="0"/>
              <a:t>, одновременно устойчивы к </a:t>
            </a:r>
            <a:r>
              <a:rPr lang="ru-RU" dirty="0" err="1"/>
              <a:t>линкомицину</a:t>
            </a:r>
            <a:r>
              <a:rPr lang="ru-RU" dirty="0"/>
              <a:t> и </a:t>
            </a:r>
            <a:r>
              <a:rPr lang="ru-RU" dirty="0" err="1"/>
              <a:t>клиндамицину</a:t>
            </a:r>
            <a:r>
              <a:rPr lang="ru-RU" dirty="0"/>
              <a:t>. Однако резистентность к этим </a:t>
            </a:r>
            <a:r>
              <a:rPr lang="ru-RU" dirty="0" smtClean="0"/>
              <a:t>антибиотикам </a:t>
            </a:r>
            <a:r>
              <a:rPr lang="ru-RU" dirty="0"/>
              <a:t>развивается медленно и </a:t>
            </a:r>
            <a:r>
              <a:rPr lang="ru-RU" dirty="0" err="1" smtClean="0"/>
              <a:t>ступенеобразно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9" name="Рисунок 5" descr="да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2866" r="12978" b="5862"/>
          <a:stretch>
            <a:fillRect/>
          </a:stretch>
        </p:blipFill>
        <p:spPr bwMode="auto">
          <a:xfrm>
            <a:off x="6948264" y="4649870"/>
            <a:ext cx="1736700" cy="19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3" descr="лин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4651"/>
          <a:stretch>
            <a:fillRect/>
          </a:stretch>
        </p:blipFill>
        <p:spPr bwMode="auto">
          <a:xfrm>
            <a:off x="6947346" y="3234554"/>
            <a:ext cx="1738536" cy="115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9" descr="линком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6226" r="5693" b="5600"/>
          <a:stretch>
            <a:fillRect/>
          </a:stretch>
        </p:blipFill>
        <p:spPr bwMode="auto">
          <a:xfrm>
            <a:off x="6727848" y="1412776"/>
            <a:ext cx="2098576" cy="13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8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8447856" cy="4936976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None/>
            </a:pPr>
            <a:r>
              <a:rPr lang="ru-RU" sz="2800" b="1" dirty="0" smtClean="0"/>
              <a:t>Показаниями </a:t>
            </a:r>
            <a:r>
              <a:rPr lang="ru-RU" sz="2800" b="1" dirty="0"/>
              <a:t>к применению </a:t>
            </a:r>
            <a:r>
              <a:rPr lang="ru-RU" sz="2800" dirty="0" err="1"/>
              <a:t>линкомицина</a:t>
            </a:r>
            <a:r>
              <a:rPr lang="ru-RU" sz="2800" dirty="0"/>
              <a:t> и </a:t>
            </a:r>
            <a:r>
              <a:rPr lang="ru-RU" sz="2800" dirty="0" err="1"/>
              <a:t>клиндамицина</a:t>
            </a:r>
            <a:r>
              <a:rPr lang="ru-RU" sz="2800" dirty="0"/>
              <a:t> (</a:t>
            </a:r>
            <a:r>
              <a:rPr lang="ru-RU" sz="2800" dirty="0" smtClean="0"/>
              <a:t>преимущественно </a:t>
            </a:r>
            <a:r>
              <a:rPr lang="ru-RU" sz="2800" dirty="0"/>
              <a:t>в качестве препаратов резерва) являются тяжелые анаэробные инфекции, такие как сепсис, инфекции брюшной полости, малого таза, женских половых </a:t>
            </a:r>
            <a:r>
              <a:rPr lang="ru-RU" sz="2800" dirty="0" smtClean="0"/>
              <a:t>органов</a:t>
            </a:r>
            <a:r>
              <a:rPr lang="ru-RU" sz="2800" dirty="0"/>
              <a:t>, пневмонии (в том числе аспирационные). </a:t>
            </a:r>
            <a:endParaRPr lang="ru-RU" sz="2800" dirty="0" smtClean="0"/>
          </a:p>
          <a:p>
            <a:pPr algn="just">
              <a:buFontTx/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связи с хорошим </a:t>
            </a:r>
            <a:r>
              <a:rPr lang="ru-RU" sz="2800" dirty="0" smtClean="0"/>
              <a:t>проникновением </a:t>
            </a:r>
            <a:r>
              <a:rPr lang="ru-RU" sz="2800" dirty="0"/>
              <a:t>в костную ткань применяются при острых и хронических остеомиелитах, а также при инфекционных поражениях </a:t>
            </a:r>
            <a:r>
              <a:rPr lang="ru-RU" sz="2800" dirty="0" smtClean="0"/>
              <a:t>суставов.</a:t>
            </a:r>
          </a:p>
          <a:p>
            <a:pPr algn="just">
              <a:buFontTx/>
              <a:buNone/>
            </a:pPr>
            <a:r>
              <a:rPr lang="ru-RU" sz="2800" b="1" dirty="0" err="1" smtClean="0"/>
              <a:t>Клиндамицин</a:t>
            </a:r>
            <a:r>
              <a:rPr lang="ru-RU" sz="2800" dirty="0" smtClean="0"/>
              <a:t> </a:t>
            </a:r>
            <a:r>
              <a:rPr lang="ru-RU" sz="2800" dirty="0"/>
              <a:t>используется при токсоплазмозе и тропической малярии. </a:t>
            </a:r>
            <a:endParaRPr lang="ru-RU" sz="2800" dirty="0" smtClean="0"/>
          </a:p>
          <a:p>
            <a:pPr algn="just">
              <a:buFontTx/>
              <a:buNone/>
            </a:pPr>
            <a:r>
              <a:rPr lang="ru-RU" sz="2800" dirty="0" smtClean="0"/>
              <a:t>Назначают </a:t>
            </a:r>
            <a:r>
              <a:rPr lang="ru-RU" sz="2800" dirty="0"/>
              <a:t>препараты внутрь в капсулах за 1—2 ч до еды: </a:t>
            </a:r>
            <a:r>
              <a:rPr lang="ru-RU" sz="2800" dirty="0" err="1"/>
              <a:t>линкомицин</a:t>
            </a:r>
            <a:r>
              <a:rPr lang="ru-RU" sz="2800" dirty="0"/>
              <a:t> по 0,5 2—3 раза, </a:t>
            </a:r>
            <a:r>
              <a:rPr lang="ru-RU" sz="2800" dirty="0" err="1"/>
              <a:t>клиндамицин</a:t>
            </a:r>
            <a:r>
              <a:rPr lang="ru-RU" sz="2800" dirty="0"/>
              <a:t> — по 0,15 4 раза в сутки; </a:t>
            </a:r>
            <a:endParaRPr lang="ru-RU" sz="2800" dirty="0" smtClean="0"/>
          </a:p>
          <a:p>
            <a:pPr algn="just">
              <a:buFontTx/>
              <a:buNone/>
            </a:pPr>
            <a:r>
              <a:rPr lang="ru-RU" sz="2800" dirty="0" smtClean="0"/>
              <a:t>внутримышечно </a:t>
            </a:r>
            <a:r>
              <a:rPr lang="ru-RU" sz="2800" dirty="0"/>
              <a:t>(или </a:t>
            </a:r>
            <a:r>
              <a:rPr lang="ru-RU" sz="2800" dirty="0" smtClean="0"/>
              <a:t>внутривенно </a:t>
            </a:r>
            <a:r>
              <a:rPr lang="ru-RU" sz="2800" dirty="0" err="1"/>
              <a:t>капельно</a:t>
            </a:r>
            <a:r>
              <a:rPr lang="ru-RU" sz="2800" dirty="0"/>
              <a:t>) вводят: </a:t>
            </a:r>
            <a:r>
              <a:rPr lang="ru-RU" sz="2800" dirty="0" err="1"/>
              <a:t>линкомицин</a:t>
            </a:r>
            <a:r>
              <a:rPr lang="ru-RU" sz="2800" dirty="0"/>
              <a:t> и </a:t>
            </a:r>
            <a:r>
              <a:rPr lang="ru-RU" sz="2800" dirty="0" err="1"/>
              <a:t>клиндамицин</a:t>
            </a:r>
            <a:r>
              <a:rPr lang="ru-RU" sz="2800" dirty="0"/>
              <a:t> по 0,6 3 раза в сутки; </a:t>
            </a:r>
            <a:endParaRPr lang="ru-RU" sz="2800" dirty="0" smtClean="0"/>
          </a:p>
          <a:p>
            <a:pPr algn="just">
              <a:buFontTx/>
              <a:buNone/>
            </a:pPr>
            <a:r>
              <a:rPr lang="ru-RU" sz="2800" dirty="0" smtClean="0"/>
              <a:t>наружно применяют в </a:t>
            </a:r>
            <a:r>
              <a:rPr lang="ru-RU" sz="2800" dirty="0"/>
              <a:t>виде 2 % мази при гнойных заболеваниях </a:t>
            </a:r>
            <a:r>
              <a:rPr lang="ru-RU" sz="2800" dirty="0" smtClean="0"/>
              <a:t>кожи; для лечения </a:t>
            </a:r>
            <a:r>
              <a:rPr lang="ru-RU" sz="2800" dirty="0" err="1" smtClean="0"/>
              <a:t>акне</a:t>
            </a:r>
            <a:r>
              <a:rPr lang="ru-RU" sz="2800" dirty="0" smtClean="0"/>
              <a:t>- в форме лосьонов.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Рисунок 6" descr="ц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5405600" y="4869160"/>
            <a:ext cx="32845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3" descr="э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70" r="24857"/>
          <a:stretch>
            <a:fillRect/>
          </a:stretch>
        </p:blipFill>
        <p:spPr bwMode="auto">
          <a:xfrm>
            <a:off x="816124" y="5030597"/>
            <a:ext cx="2376264" cy="15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зе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10001" r="52293" b="8665"/>
          <a:stretch>
            <a:fillRect/>
          </a:stretch>
        </p:blipFill>
        <p:spPr bwMode="auto">
          <a:xfrm>
            <a:off x="3779912" y="4777180"/>
            <a:ext cx="1039328" cy="194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55626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формы:</a:t>
            </a:r>
          </a:p>
          <a:p>
            <a:pPr>
              <a:buFontTx/>
              <a:buNone/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в форме капсул, раствора для внутримышечного,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внутривенного введения; </a:t>
            </a:r>
          </a:p>
          <a:p>
            <a:pPr>
              <a:buFontTx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Клиндамицин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и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наружно в форме геля (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Клиндовит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Клиндатоп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крема, вагинальных суппозиториев (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вагинального крема (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Далацин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акне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для наружного применения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составе комбинированных препаратов с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адаполеном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Клензит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С,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Дифферин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1747" name="Рисунок 6" descr="ц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6019800" y="1981200"/>
            <a:ext cx="26670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3" descr="э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70" r="24857"/>
          <a:stretch>
            <a:fillRect/>
          </a:stretch>
        </p:blipFill>
        <p:spPr bwMode="auto">
          <a:xfrm>
            <a:off x="6019800" y="228600"/>
            <a:ext cx="2701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8" descr="дала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7031" r="27762" b="2083"/>
          <a:stretch>
            <a:fillRect/>
          </a:stretch>
        </p:blipFill>
        <p:spPr bwMode="auto">
          <a:xfrm>
            <a:off x="7162800" y="3886200"/>
            <a:ext cx="16002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3" descr="зе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10001" r="52293" b="8665"/>
          <a:stretch>
            <a:fillRect/>
          </a:stretch>
        </p:blipFill>
        <p:spPr bwMode="auto">
          <a:xfrm>
            <a:off x="5715000" y="3962400"/>
            <a:ext cx="12207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9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763000" cy="5013176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b="1" dirty="0"/>
              <a:t>При пероральном приеме </a:t>
            </a:r>
            <a:r>
              <a:rPr lang="ru-RU" dirty="0" smtClean="0"/>
              <a:t>- тошнота</a:t>
            </a:r>
            <a:r>
              <a:rPr lang="ru-RU" dirty="0"/>
              <a:t>, рвота, понос, боль в животе, возможен псевдомембранозный колит, связанный с усиленным размножением в кишечнике устойчивой к препаратам бактерии </a:t>
            </a:r>
            <a:r>
              <a:rPr lang="ru-RU" dirty="0" err="1"/>
              <a:t>Clostridium</a:t>
            </a:r>
            <a:r>
              <a:rPr lang="ru-RU" dirty="0"/>
              <a:t> </a:t>
            </a:r>
            <a:r>
              <a:rPr lang="ru-RU" dirty="0" err="1"/>
              <a:t>difficile</a:t>
            </a:r>
            <a:r>
              <a:rPr lang="ru-RU" dirty="0"/>
              <a:t> вследствие </a:t>
            </a:r>
            <a:r>
              <a:rPr lang="ru-RU" dirty="0" smtClean="0"/>
              <a:t>подавления </a:t>
            </a:r>
            <a:r>
              <a:rPr lang="ru-RU" dirty="0"/>
              <a:t>конкурентной флоры (эта бактерия вырабатывает токсин, вызывающий деструктивные изменения в стенке кишечника).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Колит </a:t>
            </a:r>
            <a:r>
              <a:rPr lang="ru-RU" dirty="0"/>
              <a:t>может иметь тяжелое </a:t>
            </a:r>
            <a:r>
              <a:rPr lang="ru-RU" dirty="0" smtClean="0"/>
              <a:t>течение</a:t>
            </a:r>
            <a:r>
              <a:rPr lang="ru-RU" dirty="0"/>
              <a:t>, с трудом поддается лечению (назначают внутрь </a:t>
            </a:r>
            <a:r>
              <a:rPr lang="ru-RU" dirty="0" err="1"/>
              <a:t>ванкомицин</a:t>
            </a:r>
            <a:r>
              <a:rPr lang="ru-RU" dirty="0"/>
              <a:t> либо </a:t>
            </a:r>
            <a:r>
              <a:rPr lang="ru-RU" dirty="0" err="1" smtClean="0"/>
              <a:t>метронидазол</a:t>
            </a:r>
            <a:r>
              <a:rPr lang="ru-RU" dirty="0"/>
              <a:t>, обязательны компенсации потери жидкости и электролитов, </a:t>
            </a:r>
            <a:r>
              <a:rPr lang="ru-RU" dirty="0" smtClean="0"/>
              <a:t>парентеральное </a:t>
            </a:r>
            <a:r>
              <a:rPr lang="ru-RU" dirty="0"/>
              <a:t>питание). </a:t>
            </a:r>
            <a:endParaRPr lang="ru-RU" dirty="0" smtClean="0"/>
          </a:p>
          <a:p>
            <a:r>
              <a:rPr lang="ru-RU" b="1" dirty="0" smtClean="0"/>
              <a:t>При в/м и в/в введении </a:t>
            </a:r>
            <a:r>
              <a:rPr lang="ru-RU" b="1" dirty="0"/>
              <a:t>препаратов </a:t>
            </a:r>
            <a:r>
              <a:rPr lang="ru-RU" dirty="0" smtClean="0"/>
              <a:t>- </a:t>
            </a:r>
            <a:r>
              <a:rPr lang="ru-RU" dirty="0"/>
              <a:t>наблюдается угнетение кроветворения (лейкопения, тромбоцитопения), исчезающее после прекращения терапии. Сравнительно редко отмечаются </a:t>
            </a:r>
            <a:r>
              <a:rPr lang="ru-RU" dirty="0" smtClean="0"/>
              <a:t>аллергические </a:t>
            </a:r>
            <a:r>
              <a:rPr lang="ru-RU" dirty="0"/>
              <a:t>реакции, нарушение функции печени, флебиты при внутривенном </a:t>
            </a:r>
            <a:r>
              <a:rPr lang="ru-RU" dirty="0" smtClean="0"/>
              <a:t>введении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Противопоказания:</a:t>
            </a:r>
            <a:endParaRPr lang="ru-RU" b="1" dirty="0"/>
          </a:p>
          <a:p>
            <a:r>
              <a:rPr lang="ru-RU" dirty="0"/>
              <a:t>Повышенная чувствительность к </a:t>
            </a:r>
            <a:r>
              <a:rPr lang="ru-RU" dirty="0" err="1"/>
              <a:t>клиндамицину</a:t>
            </a:r>
            <a:r>
              <a:rPr lang="ru-RU" dirty="0"/>
              <a:t>, </a:t>
            </a:r>
            <a:r>
              <a:rPr lang="ru-RU" dirty="0" err="1" smtClean="0"/>
              <a:t>линкомицину</a:t>
            </a:r>
            <a:r>
              <a:rPr lang="ru-RU" dirty="0" smtClean="0"/>
              <a:t>; </a:t>
            </a:r>
            <a:r>
              <a:rPr lang="ru-RU" dirty="0"/>
              <a:t> тяжелая печеночная и/или почечная </a:t>
            </a:r>
            <a:r>
              <a:rPr lang="ru-RU" dirty="0" smtClean="0"/>
              <a:t>недостаточность;</a:t>
            </a:r>
          </a:p>
          <a:p>
            <a:r>
              <a:rPr lang="ru-RU" dirty="0" smtClean="0"/>
              <a:t>беременность </a:t>
            </a:r>
            <a:r>
              <a:rPr lang="ru-RU" dirty="0"/>
              <a:t>I триместр, период грудного вскармливания; детский возраст до 3-х </a:t>
            </a:r>
            <a:r>
              <a:rPr lang="ru-RU" dirty="0" smtClean="0"/>
              <a:t>лет (</a:t>
            </a:r>
            <a:r>
              <a:rPr lang="ru-RU" dirty="0" err="1" smtClean="0"/>
              <a:t>клиндамицин</a:t>
            </a:r>
            <a:r>
              <a:rPr lang="ru-RU" dirty="0" smtClean="0"/>
              <a:t>); до 1 </a:t>
            </a:r>
            <a:r>
              <a:rPr lang="ru-RU" dirty="0" err="1" smtClean="0"/>
              <a:t>мес</a:t>
            </a:r>
            <a:r>
              <a:rPr lang="ru-RU" dirty="0" smtClean="0"/>
              <a:t> (</a:t>
            </a:r>
            <a:r>
              <a:rPr lang="ru-RU" dirty="0" err="1" smtClean="0"/>
              <a:t>линкомицин</a:t>
            </a:r>
            <a:r>
              <a:rPr lang="ru-RU" dirty="0" smtClean="0"/>
              <a:t>).</a:t>
            </a:r>
            <a:endParaRPr lang="ru-RU" dirty="0"/>
          </a:p>
          <a:p>
            <a:pPr>
              <a:buFontTx/>
              <a:buNone/>
            </a:pPr>
            <a:endParaRPr lang="ru-RU" altLang="ru-RU" sz="2000" dirty="0" smtClean="0"/>
          </a:p>
        </p:txBody>
      </p:sp>
      <p:pic>
        <p:nvPicPr>
          <p:cNvPr id="33795" name="Рисунок 6" descr="ц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7014" r="3285" b="7014"/>
          <a:stretch>
            <a:fillRect/>
          </a:stretch>
        </p:blipFill>
        <p:spPr bwMode="auto">
          <a:xfrm>
            <a:off x="5508104" y="4725144"/>
            <a:ext cx="3227784" cy="19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3" descr="э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70" r="24857"/>
          <a:stretch>
            <a:fillRect/>
          </a:stretch>
        </p:blipFill>
        <p:spPr bwMode="auto">
          <a:xfrm>
            <a:off x="1441730" y="4393040"/>
            <a:ext cx="2871936" cy="218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endParaRPr lang="ru-RU" altLang="ru-RU" sz="2800" b="1" dirty="0" smtClean="0"/>
          </a:p>
        </p:txBody>
      </p:sp>
      <p:pic>
        <p:nvPicPr>
          <p:cNvPr id="34819" name="Содержимое 7" descr="клац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6385" y="1772816"/>
            <a:ext cx="2191065" cy="1499524"/>
          </a:xfrm>
        </p:spPr>
      </p:pic>
      <p:pic>
        <p:nvPicPr>
          <p:cNvPr id="34820" name="Рисунок 6" descr="эр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008" r="16145" b="8488"/>
          <a:stretch>
            <a:fillRect/>
          </a:stretch>
        </p:blipFill>
        <p:spPr bwMode="auto">
          <a:xfrm>
            <a:off x="3116833" y="971008"/>
            <a:ext cx="971612" cy="12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729992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</a:p>
          <a:p>
            <a:pPr algn="l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Эритромицин</a:t>
            </a:r>
          </a:p>
          <a:p>
            <a:pPr algn="l" eaLnBrk="1" hangingPunct="1"/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леандомицин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</a:p>
          <a:p>
            <a:pPr algn="l" eaLnBrk="1" hangingPunct="1"/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Рокситромицин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рулид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eaLnBrk="1" hangingPunct="1"/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ларитромицин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клабакс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клацид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eaLnBrk="1" hangingPunct="1"/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Спирамицин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ровамицин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жозамицин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вильпрафен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 eaLnBrk="1" hangingPunct="1"/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Мидекамицин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макропен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eaLnBrk="1" hangingPunct="1"/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поколение (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азалиды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eaLnBrk="1" hangingPunct="1"/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сумамед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2" name="Рисунок 9" descr="рул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8266" r="8652" b="11826"/>
          <a:stretch>
            <a:fillRect/>
          </a:stretch>
        </p:blipFill>
        <p:spPr bwMode="auto">
          <a:xfrm>
            <a:off x="6524977" y="3061801"/>
            <a:ext cx="210467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12" descr="миде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1021" r="8955" b="3809"/>
          <a:stretch>
            <a:fillRect/>
          </a:stretch>
        </p:blipFill>
        <p:spPr bwMode="auto">
          <a:xfrm>
            <a:off x="6667500" y="5134050"/>
            <a:ext cx="2057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9" descr="сумам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6362700" y="1665869"/>
            <a:ext cx="2362200" cy="10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8" descr="спир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745" r="10320" b="13458"/>
          <a:stretch>
            <a:fillRect/>
          </a:stretch>
        </p:blipFill>
        <p:spPr bwMode="auto">
          <a:xfrm>
            <a:off x="4000500" y="5276605"/>
            <a:ext cx="2286000" cy="14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9" descr="ль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09" y="3717033"/>
            <a:ext cx="2428718" cy="141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endParaRPr lang="ru-RU" altLang="ru-RU" sz="2800" b="1" dirty="0" smtClean="0"/>
          </a:p>
        </p:txBody>
      </p:sp>
      <p:pic>
        <p:nvPicPr>
          <p:cNvPr id="34819" name="Содержимое 7" descr="клац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75" y="4941168"/>
            <a:ext cx="2191065" cy="1499524"/>
          </a:xfrm>
        </p:spPr>
      </p:pic>
      <p:pic>
        <p:nvPicPr>
          <p:cNvPr id="34820" name="Рисунок 6" descr="эр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008" r="16145" b="8488"/>
          <a:stretch>
            <a:fillRect/>
          </a:stretch>
        </p:blipFill>
        <p:spPr bwMode="auto">
          <a:xfrm>
            <a:off x="2929113" y="5134050"/>
            <a:ext cx="971612" cy="12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572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50S субъединицей рибосом, что нарушает образование пептидных связей между молекулами аминокислот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белков микроорганизмов (не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синтез нуклеиновых кислот).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бактериостатический эффект.</a:t>
            </a:r>
          </a:p>
          <a:p>
            <a:pPr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высокочувствительные МО оказывают и бактерицидное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2" name="Рисунок 9" descr="рул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8266" r="8652" b="11826"/>
          <a:stretch>
            <a:fillRect/>
          </a:stretch>
        </p:blipFill>
        <p:spPr bwMode="auto">
          <a:xfrm>
            <a:off x="6524977" y="3061801"/>
            <a:ext cx="210467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12" descr="миде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1021" r="8955" b="3809"/>
          <a:stretch>
            <a:fillRect/>
          </a:stretch>
        </p:blipFill>
        <p:spPr bwMode="auto">
          <a:xfrm>
            <a:off x="6667500" y="5134050"/>
            <a:ext cx="2057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9" descr="сумам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566913" y="3732168"/>
            <a:ext cx="2362200" cy="10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8" descr="спир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745" r="10320" b="13458"/>
          <a:stretch>
            <a:fillRect/>
          </a:stretch>
        </p:blipFill>
        <p:spPr bwMode="auto">
          <a:xfrm>
            <a:off x="4000500" y="5276605"/>
            <a:ext cx="2286000" cy="14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9" descr="ль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09" y="3717033"/>
            <a:ext cx="2428718" cy="141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4648200" cy="5715000"/>
          </a:xfrm>
        </p:spPr>
        <p:txBody>
          <a:bodyPr/>
          <a:lstStyle/>
          <a:p>
            <a:pPr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представитель этой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 в широкую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медицинс­кую практику в 1944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английским микробиологом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Шатцом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рассматривался как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наиболее эффективных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лекарст­венных средств, для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инфекций, вызванных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грамотрицательными</a:t>
            </a:r>
          </a:p>
          <a:p>
            <a:pPr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микроорганизмами.</a:t>
            </a:r>
          </a:p>
        </p:txBody>
      </p:sp>
      <p:pic>
        <p:nvPicPr>
          <p:cNvPr id="11268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1439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 descr="ам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6477000" y="4724400"/>
            <a:ext cx="2232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 descr="ге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6477000" y="914400"/>
            <a:ext cx="22558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 descr="ка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6477000" y="2667000"/>
            <a:ext cx="22034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1" descr="нетт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39929"/>
          <a:stretch>
            <a:fillRect/>
          </a:stretch>
        </p:blipFill>
        <p:spPr bwMode="auto">
          <a:xfrm>
            <a:off x="4648200" y="4495800"/>
            <a:ext cx="1600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endParaRPr lang="ru-RU" altLang="ru-RU" sz="2800" b="1" dirty="0" smtClean="0"/>
          </a:p>
        </p:txBody>
      </p:sp>
      <p:pic>
        <p:nvPicPr>
          <p:cNvPr id="34820" name="Рисунок 6" descr="эр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008" r="16145" b="8488"/>
          <a:stretch>
            <a:fillRect/>
          </a:stretch>
        </p:blipFill>
        <p:spPr bwMode="auto">
          <a:xfrm>
            <a:off x="7668344" y="980728"/>
            <a:ext cx="846140" cy="12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323528" y="260648"/>
            <a:ext cx="655272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противомикробного 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грамположительные микроорганизмы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бензилпенициллину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большинство штаммов стрептококков, стафилококков, пневмококков, дифтерийную палочку;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внутриклеточные анаэробные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микоплазмы, хламидии,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уреаплазмы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микобактерии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ЗППП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некоторые грамотрицательные МО (гонококки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легионеллы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некоторые штаммы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бруцелл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спирохеты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ряд других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возбудителей. </a:t>
            </a:r>
          </a:p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4" descr="иц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9999" r="16667" b="38889"/>
          <a:stretch>
            <a:fillRect/>
          </a:stretch>
        </p:blipFill>
        <p:spPr bwMode="auto">
          <a:xfrm>
            <a:off x="5652120" y="5734079"/>
            <a:ext cx="3048852" cy="9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сумам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6722857" y="2619796"/>
            <a:ext cx="1794316" cy="10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2" descr="миде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1021" r="8955" b="3809"/>
          <a:stretch>
            <a:fillRect/>
          </a:stretch>
        </p:blipFill>
        <p:spPr bwMode="auto">
          <a:xfrm>
            <a:off x="6722857" y="3933056"/>
            <a:ext cx="1720924" cy="13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Макролиды</a:t>
            </a:r>
            <a:endParaRPr lang="ru-RU" altLang="ru-RU" sz="2800" b="1" dirty="0" smtClean="0"/>
          </a:p>
        </p:txBody>
      </p:sp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107504" y="260648"/>
            <a:ext cx="676875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и III поколений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кларитромицин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спирамицин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обладают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активностью в отношении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перечисленных МО, а также активны в отношении большего числа грамотрицательных 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(энтерококки, кишечная и гемофильная палочки,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шигеллы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сальмонеллы,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моракселлы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кампилобактеры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чем эритромицин. </a:t>
            </a:r>
          </a:p>
          <a:p>
            <a:pPr eaLnBrk="1" hangingPunct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эффективностью в отношении возбудителей заболеваний,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передающихся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половым путем (гонококков, хламидий, спирохет, трихомонад),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кларитромицин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отношении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рylori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 МО к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макролидам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развивается сравнительно медленно.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3" name="Рисунок 12" descr="мид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1021" r="8955" b="3809"/>
          <a:stretch>
            <a:fillRect/>
          </a:stretch>
        </p:blipFill>
        <p:spPr bwMode="auto">
          <a:xfrm>
            <a:off x="6751610" y="3733870"/>
            <a:ext cx="1720924" cy="13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9" descr="сумам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6893782" y="635314"/>
            <a:ext cx="1794316" cy="10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8" descr="спир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3745" r="10320" b="13458"/>
          <a:stretch>
            <a:fillRect/>
          </a:stretch>
        </p:blipFill>
        <p:spPr bwMode="auto">
          <a:xfrm>
            <a:off x="6792146" y="2104983"/>
            <a:ext cx="1680388" cy="10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9" descr="ль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45" y="5399141"/>
            <a:ext cx="2261417" cy="117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endParaRPr lang="ru-RU" altLang="ru-RU" sz="4000" b="1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0"/>
            <a:ext cx="6984776" cy="69573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Маколиды</a:t>
            </a:r>
            <a:r>
              <a:rPr lang="ru-RU" alt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 внутрь в форме таблеток,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арентерально,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 и </a:t>
            </a:r>
            <a:r>
              <a:rPr lang="ru-RU" alt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alt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эритромицин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мази для наружного применения, глазной мази, лосьона для лечения угревой сыпи </a:t>
            </a:r>
            <a:endParaRPr lang="ru-RU" alt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применению </a:t>
            </a:r>
            <a:endParaRPr lang="en-US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i="1" dirty="0"/>
              <a:t>Инфекции верхних дыхательных путей и ЛОР-органов: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тонзиллит, фарингит, паратонзиллит, ларингит, средний отит, синусит, дифтерия (дополнительно к лечению дифтерийным анатоксином), скарлатина (в случае гиперчувствительности к пенициллину).</a:t>
            </a:r>
          </a:p>
          <a:p>
            <a:r>
              <a:rPr lang="ru-RU" sz="4500" i="1" dirty="0"/>
              <a:t>Инфекции нижних дыхательных путей: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острый бронхит, обострение хронического бронхита, внебольничная пневмония, в том числе вызванная атипичными возбудителями, коклюш, пситтакоз.</a:t>
            </a:r>
          </a:p>
          <a:p>
            <a:r>
              <a:rPr lang="ru-RU" sz="4500" i="1" dirty="0"/>
              <a:t>Инфекции в стоматологии: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гингивит, перикоронит, периодонтит, </a:t>
            </a:r>
            <a:r>
              <a:rPr lang="ru-RU" sz="4500" dirty="0" err="1"/>
              <a:t>альвеолит</a:t>
            </a:r>
            <a:r>
              <a:rPr lang="ru-RU" sz="4500" dirty="0"/>
              <a:t>, альвеолярный абсцесс.</a:t>
            </a:r>
          </a:p>
          <a:p>
            <a:r>
              <a:rPr lang="ru-RU" sz="4500" i="1" dirty="0"/>
              <a:t>Инфекции в офтальмологии: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блефарит, </a:t>
            </a:r>
            <a:r>
              <a:rPr lang="ru-RU" sz="4500" dirty="0" smtClean="0"/>
              <a:t>дакриоцистит, </a:t>
            </a:r>
            <a:r>
              <a:rPr lang="ru-RU" sz="4500" dirty="0" err="1" smtClean="0"/>
              <a:t>хламидиальный</a:t>
            </a:r>
            <a:r>
              <a:rPr lang="ru-RU" sz="4500" dirty="0" smtClean="0"/>
              <a:t> конъюнктивит</a:t>
            </a:r>
            <a:endParaRPr lang="ru-RU" sz="4500" dirty="0"/>
          </a:p>
        </p:txBody>
      </p:sp>
      <p:pic>
        <p:nvPicPr>
          <p:cNvPr id="7" name="Рисунок 10" descr="сум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7571654" y="4725144"/>
            <a:ext cx="1115146" cy="190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ль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66" y="489688"/>
            <a:ext cx="1847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7" descr="клац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30" y="2778131"/>
            <a:ext cx="181054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7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chemeClr val="bg1"/>
                </a:solidFill>
              </a:rPr>
              <a:t/>
            </a:r>
            <a:br>
              <a:rPr lang="ru-RU" altLang="ru-RU" sz="4000" b="1" smtClean="0">
                <a:solidFill>
                  <a:schemeClr val="bg1"/>
                </a:solidFill>
              </a:rPr>
            </a:br>
            <a:endParaRPr lang="ru-RU" altLang="ru-RU" sz="4000" b="1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718288"/>
            <a:ext cx="6984776" cy="6239104"/>
          </a:xfrm>
        </p:spPr>
        <p:txBody>
          <a:bodyPr>
            <a:normAutofit fontScale="47500" lnSpcReduction="20000"/>
          </a:bodyPr>
          <a:lstStyle/>
          <a:p>
            <a:r>
              <a:rPr lang="ru-RU" sz="4500" i="1" dirty="0" smtClean="0"/>
              <a:t>Инфекции </a:t>
            </a:r>
            <a:r>
              <a:rPr lang="ru-RU" sz="4500" i="1" dirty="0"/>
              <a:t>кожных покровов и мягких тканей: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фолликулит, фурункул, фурункулез, абсцесс, сибирская язва, рожа, </a:t>
            </a:r>
            <a:r>
              <a:rPr lang="ru-RU" sz="4500" dirty="0" err="1"/>
              <a:t>акне</a:t>
            </a:r>
            <a:r>
              <a:rPr lang="ru-RU" sz="4500" dirty="0"/>
              <a:t>, лимфангит, лимфаденит, флегмона, панариций, раневые (в том числе послеоперационные) и ожоговые инфекции.</a:t>
            </a:r>
          </a:p>
          <a:p>
            <a:r>
              <a:rPr lang="ru-RU" sz="4500" i="1" dirty="0"/>
              <a:t>Инфекции мочеполовой системы: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уретрит, цервицит, эпидидимит, простатит, вызванные хламидиями и/или микоплазмами, гонорея, сифилис (при гиперчувствительности к пенициллину), венерическая </a:t>
            </a:r>
            <a:r>
              <a:rPr lang="ru-RU" sz="4500" dirty="0" err="1"/>
              <a:t>лимфогранулема</a:t>
            </a:r>
            <a:r>
              <a:rPr lang="ru-RU" sz="4500" dirty="0"/>
              <a:t>.</a:t>
            </a:r>
          </a:p>
          <a:p>
            <a:r>
              <a:rPr lang="ru-RU" sz="4500" i="1" dirty="0"/>
              <a:t>Заболевания желудочно-кишечного тракта, ассоциированные с </a:t>
            </a:r>
            <a:r>
              <a:rPr lang="ru-RU" sz="4500" i="1" dirty="0" err="1"/>
              <a:t>Н.pylori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Язвенная болезнь желудка и двенадцатиперстной кишки, хронический гастрит и др</a:t>
            </a:r>
            <a:r>
              <a:rPr lang="ru-RU" sz="4500" dirty="0" smtClean="0"/>
              <a:t>.</a:t>
            </a:r>
          </a:p>
          <a:p>
            <a:endParaRPr lang="en-US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Эритромицин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применять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лечении угрей, гнойничковых поражений кожи, инфицированных ран, ожогов, трофических язв, пролежней, инфекционных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глаз.</a:t>
            </a:r>
          </a:p>
        </p:txBody>
      </p:sp>
      <p:pic>
        <p:nvPicPr>
          <p:cNvPr id="7" name="Рисунок 10" descr="сум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7330335" y="4365104"/>
            <a:ext cx="1356465" cy="231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ль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00" y="836712"/>
            <a:ext cx="1847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7" descr="клац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45" y="2816521"/>
            <a:ext cx="181054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5867400" cy="67056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эффекты:</a:t>
            </a:r>
          </a:p>
          <a:p>
            <a:pPr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низкотоксичные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препараты.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при использовании препаратов I по­коления возникают в среднем у 4,1 % больных,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II поколения - у 2,6% больных,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поколения — у 0,7% больных:</a:t>
            </a:r>
          </a:p>
          <a:p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диспептические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расстройства (тошнота, рвота, диарея);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стоматиты, гингивиты; </a:t>
            </a:r>
          </a:p>
          <a:p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холестаз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гепатит</a:t>
            </a:r>
            <a:endParaRPr lang="ru-RU" alt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внутривенном введении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флебит.</a:t>
            </a:r>
            <a:r>
              <a:rPr lang="ru-RU" b="1" dirty="0"/>
              <a:t> Противопоказания:</a:t>
            </a:r>
          </a:p>
          <a:p>
            <a:r>
              <a:rPr lang="ru-RU" dirty="0"/>
              <a:t>Гиперчувствительность </a:t>
            </a:r>
            <a:endParaRPr lang="ru-RU" dirty="0" smtClean="0"/>
          </a:p>
          <a:p>
            <a:r>
              <a:rPr lang="ru-RU" dirty="0" smtClean="0"/>
              <a:t>Тяжелая </a:t>
            </a:r>
            <a:r>
              <a:rPr lang="ru-RU" dirty="0"/>
              <a:t>печеночная недостаточность.</a:t>
            </a:r>
          </a:p>
          <a:p>
            <a:pPr marL="0" indent="0">
              <a:buNone/>
            </a:pP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 smtClean="0"/>
          </a:p>
        </p:txBody>
      </p:sp>
      <p:pic>
        <p:nvPicPr>
          <p:cNvPr id="37891" name="Рисунок 12" descr="мид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1021" r="8955" b="3809"/>
          <a:stretch>
            <a:fillRect/>
          </a:stretch>
        </p:blipFill>
        <p:spPr bwMode="auto">
          <a:xfrm>
            <a:off x="5943600" y="11430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9" descr="ль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825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Содержимое 7" descr="кла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3048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0"/>
            <a:ext cx="5410200" cy="6781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Макролид  III поколения азитромицин является первым представителем подкласса азалидов, отличающимся по структуре от классических макролидов, он имеет 15 членное макроциклическое кольцо, но присутствие в кольце метилированного азота придает ему особые свойства - высокую кислотоустойчивость, расширение спектра антимикробной активности, способность проникать через клеточную стенку.</a:t>
            </a:r>
          </a:p>
        </p:txBody>
      </p:sp>
      <p:pic>
        <p:nvPicPr>
          <p:cNvPr id="38916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324600" y="2743200"/>
            <a:ext cx="235743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9" descr="сума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5867400" y="914400"/>
            <a:ext cx="2743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0"/>
            <a:ext cx="5486400" cy="6781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высокой антимикробной (антихламидийной) активностью,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проникать и накапливаться внутри клеток, </a:t>
            </a: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доставляться в очаги воспаления внутри макрофагов и полиморфноядерных лейкоцитов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вступать во взаимодействие с другими одновременно назначаемыми лекарственными препаратами.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0850" algn="l"/>
              </a:tabLst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5791200" y="1371600"/>
            <a:ext cx="28956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0"/>
            <a:ext cx="6324600" cy="67818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инфекции верхних отделов дыхательных путей, включая фарингит/тонзиллит, синусит, средний отит; 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инфекции нижних отделов дыхательных путей, включая острый бронхит, обострение хронического бронхита, внебольничную пневмонию;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инфекции кожи и мягких тканей, включая рожу, импетиго, вторичные инфицированные дерматозы; 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Лайма (начальная стадия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боррелиоза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- мигрирующая эритема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migrans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324600" y="1371600"/>
            <a:ext cx="2606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6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0"/>
            <a:ext cx="6553200" cy="67818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Побочные эффекты и противопоказания: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- головная боль; нечасто - головокружение, нарушение вкусовых ощущений, парестезии, сонливость, бессонница, нервозность;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часто - диарея; часто - тошнота, рвота, боль в животе: нечасто - метеоризм, диспепсия, запор.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Противопоказания: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функции печени тяжелой степени;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возраст до 6 месяцев (суспензия);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3 лет (для таблеток);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повышенная чувствительность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макролидам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553200" y="2743200"/>
            <a:ext cx="2301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9" descr="сума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5791200" y="533400"/>
            <a:ext cx="2895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228600"/>
            <a:ext cx="6553200" cy="65532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Лекарственное взаимодействие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Антацидные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средства не влияют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уменьшают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крови на 30%, поэтому его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следует принимать, по крайней мере, за 1 ч до или через 2 ч после приема этих препаратов и еды.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одновременном применении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дигоксина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учитывать возможность повышения концентрации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дигоксина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сыворотке крови.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осторожностью применяют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пациентов с врожденным или приобретенным удлинением интервала QT.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629400" y="2743200"/>
            <a:ext cx="2225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Рисунок 9" descr="сума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6400800" y="304800"/>
            <a:ext cx="22463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4800600" cy="5410200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3 поколения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поколение: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стрептомицин;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поколение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гентамицин; </a:t>
            </a:r>
          </a:p>
          <a:p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амикацин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тобрамицин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нетилмицин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сизомицин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фрамицетин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Рисунок 3" descr="стре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40523"/>
            <a:ext cx="10461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ам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6248400" y="3276600"/>
            <a:ext cx="2552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ге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6324600" y="4876800"/>
            <a:ext cx="24384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7" descr="ка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1043608" y="4876800"/>
            <a:ext cx="2579761" cy="16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0" descr="тром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621" r="10925" b="12070"/>
          <a:stretch>
            <a:fillRect/>
          </a:stretch>
        </p:blipFill>
        <p:spPr bwMode="auto">
          <a:xfrm>
            <a:off x="6400800" y="1265238"/>
            <a:ext cx="23622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1" descr="брам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5316537" y="1604020"/>
            <a:ext cx="99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1" descr="нетта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39929"/>
          <a:stretch>
            <a:fillRect/>
          </a:stretch>
        </p:blipFill>
        <p:spPr bwMode="auto">
          <a:xfrm>
            <a:off x="4425404" y="4058897"/>
            <a:ext cx="1541463" cy="240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228600"/>
            <a:ext cx="6553200" cy="65532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Особые указания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Назначают с осторожностью пациентам с нарушением функции печени легкой и средней степени тяжести из-за возможности развития гепатита и печеночной недостаточности тяжелой степени;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длительном приеме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азитромицина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псевдомембранозного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колита, вызванного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в виде легкой диареи, так и тяжелого колита;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применение препарата может спровоцировать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миастенического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синдрома или вызвать обострение миастении.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228600" algn="l"/>
                <a:tab pos="450850" algn="l"/>
              </a:tabLst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Рисунок 10" descr="су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5656" r="11226" b="5106"/>
          <a:stretch>
            <a:fillRect/>
          </a:stretch>
        </p:blipFill>
        <p:spPr bwMode="auto">
          <a:xfrm>
            <a:off x="6477000" y="2743200"/>
            <a:ext cx="2301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9" descr="сумам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6172200" y="381000"/>
            <a:ext cx="2514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678198" cy="3168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Антибиотики, нарушающие синтез нуклеиновых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кислот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Ансамицины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/>
              <a:t>рифампицин</a:t>
            </a:r>
            <a:r>
              <a:rPr lang="ru-RU" dirty="0" smtClean="0"/>
              <a:t> </a:t>
            </a:r>
          </a:p>
          <a:p>
            <a:r>
              <a:rPr lang="ru-RU" dirty="0" err="1"/>
              <a:t>р</a:t>
            </a:r>
            <a:r>
              <a:rPr lang="ru-RU" dirty="0" err="1" smtClean="0"/>
              <a:t>ифабутин</a:t>
            </a:r>
            <a:r>
              <a:rPr lang="ru-RU" dirty="0" smtClean="0"/>
              <a:t> (</a:t>
            </a:r>
            <a:r>
              <a:rPr lang="ru-RU" dirty="0" err="1" smtClean="0"/>
              <a:t>микобутин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рифапентин</a:t>
            </a:r>
            <a:r>
              <a:rPr lang="ru-RU" dirty="0" smtClean="0"/>
              <a:t> (</a:t>
            </a:r>
            <a:r>
              <a:rPr lang="ru-RU" dirty="0" err="1" smtClean="0"/>
              <a:t>рифапекс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рифаксимин</a:t>
            </a:r>
            <a:r>
              <a:rPr lang="ru-RU" dirty="0" smtClean="0"/>
              <a:t> (альфа </a:t>
            </a:r>
            <a:r>
              <a:rPr lang="ru-RU" dirty="0" err="1" smtClean="0"/>
              <a:t>нормикс</a:t>
            </a:r>
            <a:r>
              <a:rPr lang="ru-RU" dirty="0" smtClean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11077" r="8865" b="8500"/>
          <a:stretch/>
        </p:blipFill>
        <p:spPr>
          <a:xfrm>
            <a:off x="6156176" y="1772815"/>
            <a:ext cx="2304256" cy="1266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6955" r="12901" b="9595"/>
          <a:stretch/>
        </p:blipFill>
        <p:spPr>
          <a:xfrm>
            <a:off x="6012160" y="3405963"/>
            <a:ext cx="2448272" cy="1373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2957"/>
            <a:ext cx="2592288" cy="1662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27380" r="7503" b="17855"/>
          <a:stretch/>
        </p:blipFill>
        <p:spPr>
          <a:xfrm>
            <a:off x="6228184" y="5088676"/>
            <a:ext cx="2574368" cy="1674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3" b="28087"/>
          <a:stretch/>
        </p:blipFill>
        <p:spPr>
          <a:xfrm>
            <a:off x="3078775" y="4996879"/>
            <a:ext cx="2607645" cy="148533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67819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Ансамицины</a:t>
            </a:r>
            <a:r>
              <a:rPr lang="ru-RU" dirty="0" smtClean="0"/>
              <a:t> </a:t>
            </a:r>
            <a:r>
              <a:rPr lang="ru-RU" dirty="0"/>
              <a:t>обладают способностью </a:t>
            </a:r>
            <a:r>
              <a:rPr lang="ru-RU" dirty="0" smtClean="0"/>
              <a:t>нарушать </a:t>
            </a:r>
            <a:r>
              <a:rPr lang="ru-RU" dirty="0"/>
              <a:t>синтез РНК у бактерий. Они избирательно необратимо связываются с </a:t>
            </a:r>
            <a:r>
              <a:rPr lang="ru-RU" dirty="0" smtClean="0"/>
              <a:t>ДНК-зависимой </a:t>
            </a:r>
            <a:r>
              <a:rPr lang="ru-RU" dirty="0"/>
              <a:t>РНК-полимеразой и ингибируют синтез РНК и белков у бактерий, </a:t>
            </a:r>
            <a:r>
              <a:rPr lang="ru-RU" dirty="0" smtClean="0"/>
              <a:t>оказывая </a:t>
            </a:r>
            <a:r>
              <a:rPr lang="ru-RU" dirty="0"/>
              <a:t>при этом бактерицидное действие. </a:t>
            </a:r>
            <a:endParaRPr lang="ru-RU" dirty="0" smtClean="0"/>
          </a:p>
          <a:p>
            <a:r>
              <a:rPr lang="ru-RU" dirty="0" smtClean="0"/>
              <a:t>Спектр </a:t>
            </a:r>
            <a:r>
              <a:rPr lang="ru-RU" dirty="0"/>
              <a:t>противомикробного действия </a:t>
            </a:r>
            <a:r>
              <a:rPr lang="ru-RU" dirty="0" err="1"/>
              <a:t>ансамицинов</a:t>
            </a:r>
            <a:r>
              <a:rPr lang="ru-RU" dirty="0"/>
              <a:t> широк, но наиболее важным их качеством является активность </a:t>
            </a:r>
            <a:r>
              <a:rPr lang="ru-RU" dirty="0" smtClean="0"/>
              <a:t>против </a:t>
            </a:r>
            <a:r>
              <a:rPr lang="ru-RU" b="1" dirty="0"/>
              <a:t>микобактерий туберкулеза</a:t>
            </a:r>
            <a:r>
              <a:rPr lang="ru-RU" dirty="0"/>
              <a:t>, в том числе устойчивых ко всем другим </a:t>
            </a:r>
            <a:r>
              <a:rPr lang="ru-RU" dirty="0" smtClean="0"/>
              <a:t>противотуберкулезным </a:t>
            </a:r>
            <a:r>
              <a:rPr lang="ru-RU" dirty="0"/>
              <a:t>средствам.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спектре противомикробного действия преобладает влияние на грамположительную флору. К ним высокочувствительны: </a:t>
            </a:r>
            <a:r>
              <a:rPr lang="ru-RU" dirty="0" err="1"/>
              <a:t>стафило</a:t>
            </a:r>
            <a:r>
              <a:rPr lang="ru-RU" dirty="0"/>
              <a:t>-, </a:t>
            </a:r>
            <a:r>
              <a:rPr lang="ru-RU" dirty="0" err="1" smtClean="0"/>
              <a:t>стрепто</a:t>
            </a:r>
            <a:r>
              <a:rPr lang="ru-RU" dirty="0" smtClean="0"/>
              <a:t>-</a:t>
            </a:r>
            <a:r>
              <a:rPr lang="ru-RU" dirty="0"/>
              <a:t>, </a:t>
            </a:r>
            <a:r>
              <a:rPr lang="ru-RU" dirty="0" err="1"/>
              <a:t>пневмо</a:t>
            </a:r>
            <a:r>
              <a:rPr lang="ru-RU" dirty="0"/>
              <a:t>-, </a:t>
            </a:r>
            <a:r>
              <a:rPr lang="ru-RU" dirty="0" err="1"/>
              <a:t>менинго</a:t>
            </a:r>
            <a:r>
              <a:rPr lang="ru-RU" dirty="0"/>
              <a:t>-, энтерококки, а также гонококки, гемофильная </a:t>
            </a:r>
            <a:r>
              <a:rPr lang="ru-RU" dirty="0" smtClean="0"/>
              <a:t>палочка</a:t>
            </a:r>
            <a:r>
              <a:rPr lang="ru-RU" dirty="0"/>
              <a:t>, </a:t>
            </a:r>
            <a:r>
              <a:rPr lang="ru-RU" dirty="0" err="1"/>
              <a:t>легионеллы</a:t>
            </a:r>
            <a:r>
              <a:rPr lang="ru-RU" dirty="0"/>
              <a:t>, примерно половина штаммов </a:t>
            </a:r>
            <a:r>
              <a:rPr lang="ru-RU" dirty="0" err="1"/>
              <a:t>клебсиелл</a:t>
            </a:r>
            <a:r>
              <a:rPr lang="ru-RU" dirty="0"/>
              <a:t>, большинство </a:t>
            </a:r>
            <a:r>
              <a:rPr lang="ru-RU" dirty="0" smtClean="0"/>
              <a:t>штаммов </a:t>
            </a:r>
            <a:r>
              <a:rPr lang="ru-RU" dirty="0"/>
              <a:t>микобактерий туберкулеза, лепры и некоторых других (в том числе «</a:t>
            </a:r>
            <a:r>
              <a:rPr lang="ru-RU" dirty="0" smtClean="0"/>
              <a:t>атипичные</a:t>
            </a:r>
            <a:r>
              <a:rPr lang="ru-RU" dirty="0"/>
              <a:t>» микобактерии). </a:t>
            </a:r>
            <a:endParaRPr lang="ru-RU" dirty="0" smtClean="0"/>
          </a:p>
          <a:p>
            <a:r>
              <a:rPr lang="ru-RU" dirty="0" smtClean="0"/>
              <a:t>Эффективность </a:t>
            </a:r>
            <a:r>
              <a:rPr lang="ru-RU" dirty="0"/>
              <a:t>против флоры, устойчивой к другим антибиотикам, </a:t>
            </a:r>
            <a:r>
              <a:rPr lang="ru-RU" dirty="0" smtClean="0"/>
              <a:t>хорошая </a:t>
            </a:r>
            <a:r>
              <a:rPr lang="ru-RU" dirty="0"/>
              <a:t>сочетаемость с другими антибиотиками и прочими химиотерапевтическими препаратами со взаимным потенцированием эффекта и задержкой развития </a:t>
            </a:r>
            <a:r>
              <a:rPr lang="ru-RU" dirty="0" smtClean="0"/>
              <a:t>резистентности </a:t>
            </a:r>
            <a:r>
              <a:rPr lang="ru-RU" dirty="0"/>
              <a:t>ставит </a:t>
            </a:r>
            <a:r>
              <a:rPr lang="ru-RU" dirty="0" err="1"/>
              <a:t>ансамицины</a:t>
            </a:r>
            <a:r>
              <a:rPr lang="ru-RU" dirty="0"/>
              <a:t> в ряд ценных противомикробных средств. </a:t>
            </a:r>
            <a:endParaRPr lang="ru-RU" dirty="0" smtClean="0"/>
          </a:p>
          <a:p>
            <a:r>
              <a:rPr lang="ru-RU" dirty="0" smtClean="0"/>
              <a:t>Слабой </a:t>
            </a:r>
            <a:r>
              <a:rPr lang="ru-RU" dirty="0"/>
              <a:t>стороной </a:t>
            </a:r>
            <a:r>
              <a:rPr lang="ru-RU" dirty="0" err="1"/>
              <a:t>ансамицинов</a:t>
            </a:r>
            <a:r>
              <a:rPr lang="ru-RU" dirty="0"/>
              <a:t> является </a:t>
            </a:r>
            <a:r>
              <a:rPr lang="ru-RU" b="1" dirty="0"/>
              <a:t>очень быстрое развитие </a:t>
            </a:r>
            <a:r>
              <a:rPr lang="ru-RU" b="1" dirty="0" smtClean="0"/>
              <a:t>резистентности.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11077" r="8865" b="8500"/>
          <a:stretch/>
        </p:blipFill>
        <p:spPr>
          <a:xfrm>
            <a:off x="6228184" y="5333710"/>
            <a:ext cx="2448272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6955" r="12901" b="9595"/>
          <a:stretch/>
        </p:blipFill>
        <p:spPr>
          <a:xfrm>
            <a:off x="3419872" y="5229200"/>
            <a:ext cx="2232248" cy="1373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3" b="28087"/>
          <a:stretch/>
        </p:blipFill>
        <p:spPr>
          <a:xfrm>
            <a:off x="395536" y="5248791"/>
            <a:ext cx="2664296" cy="14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8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Показания </a:t>
            </a:r>
            <a:r>
              <a:rPr lang="ru-RU" b="1" dirty="0"/>
              <a:t>к </a:t>
            </a:r>
            <a:r>
              <a:rPr lang="ru-RU" b="1" dirty="0" smtClean="0"/>
              <a:t>применению</a:t>
            </a:r>
          </a:p>
          <a:p>
            <a:pPr marL="0" indent="0" algn="just">
              <a:buNone/>
            </a:pPr>
            <a:r>
              <a:rPr lang="ru-RU" dirty="0" smtClean="0"/>
              <a:t>Основным </a:t>
            </a:r>
            <a:r>
              <a:rPr lang="ru-RU" dirty="0"/>
              <a:t>показанием к применению </a:t>
            </a:r>
            <a:r>
              <a:rPr lang="ru-RU" b="1" dirty="0" err="1" smtClean="0"/>
              <a:t>рифампицина</a:t>
            </a:r>
            <a:r>
              <a:rPr lang="ru-RU" dirty="0" smtClean="0"/>
              <a:t> </a:t>
            </a:r>
            <a:r>
              <a:rPr lang="ru-RU" dirty="0"/>
              <a:t>является туберкулез легких и других органов в составе комбинированной терапии (препарат первого ряда).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Кроме </a:t>
            </a:r>
            <a:r>
              <a:rPr lang="ru-RU" dirty="0"/>
              <a:t>того, </a:t>
            </a:r>
            <a:r>
              <a:rPr lang="ru-RU" dirty="0" err="1"/>
              <a:t>рифампицин</a:t>
            </a:r>
            <a:r>
              <a:rPr lang="ru-RU" dirty="0"/>
              <a:t> применяют при </a:t>
            </a:r>
            <a:r>
              <a:rPr lang="ru-RU" dirty="0" smtClean="0"/>
              <a:t>различных </a:t>
            </a:r>
            <a:r>
              <a:rPr lang="ru-RU" dirty="0"/>
              <a:t>формах лепры, и как резервный (обязательно в комбинациях) он может применяться при пневмонии, остеомиелите, пиелонефрите, вызванных </a:t>
            </a:r>
            <a:r>
              <a:rPr lang="ru-RU" dirty="0" err="1" smtClean="0"/>
              <a:t>полирезистентными</a:t>
            </a:r>
            <a:r>
              <a:rPr lang="ru-RU" dirty="0" smtClean="0"/>
              <a:t> </a:t>
            </a:r>
            <a:r>
              <a:rPr lang="ru-RU" dirty="0"/>
              <a:t>стафилококками (в том числе MRSA), легионеллезе, бруцеллезе и </a:t>
            </a:r>
            <a:r>
              <a:rPr lang="ru-RU" dirty="0" smtClean="0"/>
              <a:t>других </a:t>
            </a:r>
            <a:r>
              <a:rPr lang="ru-RU" dirty="0"/>
              <a:t>заболеваниях, при менингококковом носительстве.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err="1" smtClean="0"/>
              <a:t>Рифабутин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err="1"/>
              <a:t>рифапентин</a:t>
            </a:r>
            <a:r>
              <a:rPr lang="ru-RU" b="1" dirty="0"/>
              <a:t> </a:t>
            </a:r>
            <a:r>
              <a:rPr lang="ru-RU" dirty="0"/>
              <a:t>также применяются в комплексной терапии </a:t>
            </a:r>
            <a:r>
              <a:rPr lang="ru-RU" dirty="0" smtClean="0"/>
              <a:t>туберкулеза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Причем </a:t>
            </a:r>
            <a:r>
              <a:rPr lang="ru-RU" dirty="0"/>
              <a:t>эти препараты сохраняют активность при устойчивости </a:t>
            </a:r>
            <a:r>
              <a:rPr lang="ru-RU" dirty="0" smtClean="0"/>
              <a:t>микобактерий </a:t>
            </a:r>
            <a:r>
              <a:rPr lang="ru-RU" dirty="0"/>
              <a:t>к </a:t>
            </a:r>
            <a:r>
              <a:rPr lang="ru-RU" dirty="0" err="1"/>
              <a:t>рифампицину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err="1" smtClean="0"/>
              <a:t>Рифаксимин</a:t>
            </a:r>
            <a:r>
              <a:rPr lang="ru-RU" b="1" dirty="0" smtClean="0"/>
              <a:t> </a:t>
            </a:r>
            <a:r>
              <a:rPr lang="ru-RU" b="1" dirty="0"/>
              <a:t>(альфа </a:t>
            </a:r>
            <a:r>
              <a:rPr lang="ru-RU" b="1" dirty="0" err="1"/>
              <a:t>нормикс</a:t>
            </a:r>
            <a:r>
              <a:rPr lang="ru-RU" b="1" dirty="0"/>
              <a:t>) </a:t>
            </a:r>
            <a:r>
              <a:rPr lang="ru-RU" dirty="0"/>
              <a:t>— плохо всасывается из ЖКТ (менее 1 % от </a:t>
            </a:r>
            <a:r>
              <a:rPr lang="ru-RU" dirty="0" smtClean="0"/>
              <a:t>принятой </a:t>
            </a:r>
            <a:r>
              <a:rPr lang="ru-RU" dirty="0"/>
              <a:t>дозы), применяется как противомикробное и антидиарейное средство при острых кишечных инфекциях, диарее путешественников; для профилактики </a:t>
            </a:r>
            <a:r>
              <a:rPr lang="ru-RU" dirty="0" smtClean="0"/>
              <a:t>инфекционных </a:t>
            </a:r>
            <a:r>
              <a:rPr lang="ru-RU" dirty="0"/>
              <a:t>осложнений при хирургических вмешательствах на толстом </a:t>
            </a:r>
            <a:r>
              <a:rPr lang="ru-RU" dirty="0" smtClean="0"/>
              <a:t>кишечнике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11077" r="8865" b="8500"/>
          <a:stretch/>
        </p:blipFill>
        <p:spPr>
          <a:xfrm>
            <a:off x="3948189" y="5570514"/>
            <a:ext cx="1368152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6955" r="12901" b="9595"/>
          <a:stretch/>
        </p:blipFill>
        <p:spPr>
          <a:xfrm>
            <a:off x="5652120" y="5531803"/>
            <a:ext cx="1173212" cy="92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63164"/>
            <a:ext cx="1728192" cy="1108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27380" r="7503" b="17855"/>
          <a:stretch/>
        </p:blipFill>
        <p:spPr>
          <a:xfrm>
            <a:off x="7020272" y="5531803"/>
            <a:ext cx="1800200" cy="1170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3" b="28087"/>
          <a:stretch/>
        </p:blipFill>
        <p:spPr>
          <a:xfrm>
            <a:off x="2041860" y="5533699"/>
            <a:ext cx="1906329" cy="10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27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678198" cy="52170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Рифампицин</a:t>
            </a:r>
            <a:r>
              <a:rPr lang="ru-RU" b="1" dirty="0" smtClean="0"/>
              <a:t> </a:t>
            </a:r>
            <a:r>
              <a:rPr lang="ru-RU" dirty="0"/>
              <a:t>— основной представитель группы — хорошо всасывается из ЖКТ после приема внутрь, быстро проникает через биологические барьеры, создает высокие концентрации в легких, стенке ЖКТ, плевральном и </a:t>
            </a:r>
            <a:r>
              <a:rPr lang="ru-RU" dirty="0" err="1" smtClean="0"/>
              <a:t>перитонеальном</a:t>
            </a:r>
            <a:r>
              <a:rPr lang="ru-RU" dirty="0" smtClean="0"/>
              <a:t> </a:t>
            </a:r>
            <a:r>
              <a:rPr lang="ru-RU" dirty="0"/>
              <a:t>экссудатах, в ликворе, в костях.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резорбции выделяется с желчью в просвет кишечника, затем снова всасывается в кровь, концентрация </a:t>
            </a:r>
            <a:r>
              <a:rPr lang="ru-RU" dirty="0" err="1" smtClean="0"/>
              <a:t>рифампицина</a:t>
            </a:r>
            <a:r>
              <a:rPr lang="ru-RU" dirty="0" smtClean="0"/>
              <a:t> </a:t>
            </a:r>
            <a:r>
              <a:rPr lang="ru-RU" dirty="0"/>
              <a:t>в желчи достигает очень больших значений.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печени антибиотик почти полностью </a:t>
            </a:r>
            <a:r>
              <a:rPr lang="ru-RU" dirty="0" err="1"/>
              <a:t>метаболизируется</a:t>
            </a:r>
            <a:r>
              <a:rPr lang="ru-RU" dirty="0"/>
              <a:t> (около 70 % принятой дозы) и в значительном </a:t>
            </a:r>
            <a:r>
              <a:rPr lang="ru-RU" dirty="0" smtClean="0"/>
              <a:t>количестве </a:t>
            </a:r>
            <a:r>
              <a:rPr lang="ru-RU" dirty="0"/>
              <a:t>выделяется кишечником в виде метаболитов.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нарушениях функции печени скорость метаболизма </a:t>
            </a:r>
            <a:r>
              <a:rPr lang="ru-RU" dirty="0" err="1"/>
              <a:t>рифампицина</a:t>
            </a:r>
            <a:r>
              <a:rPr lang="ru-RU" dirty="0"/>
              <a:t> замедляется. </a:t>
            </a:r>
            <a:endParaRPr lang="ru-RU" dirty="0" smtClean="0"/>
          </a:p>
          <a:p>
            <a:r>
              <a:rPr lang="ru-RU" dirty="0" smtClean="0"/>
              <a:t>Одной </a:t>
            </a:r>
            <a:r>
              <a:rPr lang="ru-RU" dirty="0"/>
              <a:t>из особенностей препарата (и других </a:t>
            </a:r>
            <a:r>
              <a:rPr lang="ru-RU" dirty="0" err="1"/>
              <a:t>ансамицинов</a:t>
            </a:r>
            <a:r>
              <a:rPr lang="ru-RU" dirty="0"/>
              <a:t>) является способность индуцировать </a:t>
            </a:r>
            <a:r>
              <a:rPr lang="ru-RU" dirty="0" smtClean="0"/>
              <a:t>образование </a:t>
            </a:r>
            <a:r>
              <a:rPr lang="ru-RU" dirty="0"/>
              <a:t>в печени разрушающих его ферментов, в результате чего по мере лечения скорость </a:t>
            </a:r>
            <a:r>
              <a:rPr lang="ru-RU" dirty="0" err="1"/>
              <a:t>инактивации</a:t>
            </a:r>
            <a:r>
              <a:rPr lang="ru-RU" dirty="0"/>
              <a:t> антибиотика растет. Одновременно ускоряется </a:t>
            </a:r>
            <a:r>
              <a:rPr lang="ru-RU" dirty="0" err="1" smtClean="0"/>
              <a:t>инактивация</a:t>
            </a:r>
            <a:r>
              <a:rPr lang="ru-RU" dirty="0" smtClean="0"/>
              <a:t> </a:t>
            </a:r>
            <a:r>
              <a:rPr lang="ru-RU" dirty="0"/>
              <a:t>барбитуратов, противосудорожных средств, антикоагулянтов, гормональных контрацептивов и других лекарств, </a:t>
            </a:r>
            <a:r>
              <a:rPr lang="ru-RU" dirty="0" err="1"/>
              <a:t>биотрансформация</a:t>
            </a:r>
            <a:r>
              <a:rPr lang="ru-RU" dirty="0"/>
              <a:t> которых идет по тому же пути. До 30 % антибиотика выводится с мочой в неизмененном виде.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11077" r="8865" b="8500"/>
          <a:stretch/>
        </p:blipFill>
        <p:spPr>
          <a:xfrm>
            <a:off x="5508104" y="4581128"/>
            <a:ext cx="3168352" cy="21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69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Побочное действие</a:t>
            </a:r>
          </a:p>
          <a:p>
            <a:r>
              <a:rPr lang="ru-RU" dirty="0" err="1" smtClean="0"/>
              <a:t>Ансамицины</a:t>
            </a:r>
            <a:r>
              <a:rPr lang="ru-RU" dirty="0" smtClean="0"/>
              <a:t> низкотоксичные антибиотики, обычно хорошо переносятся побочные эффекты малочисленны: тошнота</a:t>
            </a:r>
            <a:r>
              <a:rPr lang="ru-RU" dirty="0"/>
              <a:t>, рвота, диспепсия, боль в животе/колики, кожные аллергические реакции (крапивница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Рифампицин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вызывает красно-коричневое </a:t>
            </a:r>
            <a:r>
              <a:rPr lang="ru-RU" dirty="0"/>
              <a:t>окрашивание мочи, кала, слюны, мокроты, пота, слез.</a:t>
            </a:r>
          </a:p>
          <a:p>
            <a:pPr marL="0" indent="0" algn="ctr">
              <a:buNone/>
            </a:pPr>
            <a:r>
              <a:rPr lang="ru-RU" b="1" dirty="0"/>
              <a:t>Противопоказания к применению</a:t>
            </a:r>
          </a:p>
          <a:p>
            <a:r>
              <a:rPr lang="ru-RU" dirty="0"/>
              <a:t>Желтуха, недавно перенесенный (менее 1 года) инфекционный гепатит, выраженные нарушения функции почек, повышенная чувствительность к </a:t>
            </a:r>
            <a:r>
              <a:rPr lang="ru-RU" dirty="0" err="1"/>
              <a:t>рифампицину</a:t>
            </a:r>
            <a:r>
              <a:rPr lang="ru-RU" dirty="0"/>
              <a:t> или другим </a:t>
            </a:r>
            <a:r>
              <a:rPr lang="ru-RU" dirty="0" err="1"/>
              <a:t>рифамицинам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11077" r="8865" b="8500"/>
          <a:stretch/>
        </p:blipFill>
        <p:spPr>
          <a:xfrm>
            <a:off x="3948189" y="5570514"/>
            <a:ext cx="1368152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6955" r="12901" b="9595"/>
          <a:stretch/>
        </p:blipFill>
        <p:spPr>
          <a:xfrm>
            <a:off x="5652120" y="5531803"/>
            <a:ext cx="1173212" cy="92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63164"/>
            <a:ext cx="1728192" cy="1108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27380" r="7503" b="17855"/>
          <a:stretch/>
        </p:blipFill>
        <p:spPr>
          <a:xfrm>
            <a:off x="7020272" y="5531803"/>
            <a:ext cx="1800200" cy="1170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3" b="28087"/>
          <a:stretch/>
        </p:blipFill>
        <p:spPr>
          <a:xfrm>
            <a:off x="2041860" y="5533699"/>
            <a:ext cx="1906329" cy="10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2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488832" cy="45635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0016" y="201882"/>
            <a:ext cx="60653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7531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5334000" cy="5791200"/>
          </a:xfrm>
        </p:spPr>
        <p:txBody>
          <a:bodyPr/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действия: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способности  образовывать необратимые ковалентные связи с белками 30S-субъединицы бактериальных рибосом и нарушать биосинтез белков в рибосомах, вызывая разрыв потока генетической информации в клетке рибосом.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40" name="Рисунок 4" descr="ам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5334000" y="2057400"/>
            <a:ext cx="3200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г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5181600" y="4293096"/>
            <a:ext cx="3505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3" descr="стре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2636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тром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621" r="10925" b="12070"/>
          <a:stretch>
            <a:fillRect/>
          </a:stretch>
        </p:blipFill>
        <p:spPr bwMode="auto">
          <a:xfrm>
            <a:off x="971600" y="4509120"/>
            <a:ext cx="30255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4114800" cy="5562600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аминогликозиды II и III поколений, в отличие от препаратов I поколения влияют на 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mtClean="0"/>
          </a:p>
        </p:txBody>
      </p:sp>
      <p:pic>
        <p:nvPicPr>
          <p:cNvPr id="13316" name="Рисунок 3" descr="стре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1600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ам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5943600" y="4648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ге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2393" b="6018"/>
          <a:stretch>
            <a:fillRect/>
          </a:stretch>
        </p:blipFill>
        <p:spPr bwMode="auto">
          <a:xfrm>
            <a:off x="5943600" y="1066800"/>
            <a:ext cx="26670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7" descr="ка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>
            <a:fillRect/>
          </a:stretch>
        </p:blipFill>
        <p:spPr bwMode="auto">
          <a:xfrm>
            <a:off x="5943600" y="2819400"/>
            <a:ext cx="2667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0" descr="тром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10925" r="8621" b="10925"/>
          <a:stretch>
            <a:fillRect/>
          </a:stretch>
        </p:blipFill>
        <p:spPr bwMode="auto">
          <a:xfrm>
            <a:off x="1981200" y="3276600"/>
            <a:ext cx="182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1" descr="брам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152400" y="3200400"/>
            <a:ext cx="1600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1" descr="нетта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39929"/>
          <a:stretch>
            <a:fillRect/>
          </a:stretch>
        </p:blipFill>
        <p:spPr bwMode="auto">
          <a:xfrm>
            <a:off x="3962400" y="42672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9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Аминогликозиды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5334000" cy="5791200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действия: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способности  образовывать необратимые ковалентные связи с белками 30S-субъединицы бактериальных рибосом и нарушать биосинтез белков в рибосомах, вызывая разрыв потока генетической информации в клетке рибосом.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 являются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бактерицидными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антибиотиками.</a:t>
            </a:r>
          </a:p>
        </p:txBody>
      </p:sp>
      <p:pic>
        <p:nvPicPr>
          <p:cNvPr id="14340" name="Рисунок 4" descr="ам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5962" r="2440" b="3619"/>
          <a:stretch>
            <a:fillRect/>
          </a:stretch>
        </p:blipFill>
        <p:spPr bwMode="auto">
          <a:xfrm>
            <a:off x="5508104" y="4509120"/>
            <a:ext cx="3200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3" descr="стре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263650" cy="27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763000" cy="6477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Аминогликозиды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оказывают бактерицидное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широкого  спектра: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действуют на грамотрицательные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аэробные микроорганизмы (кишечную, синегнойную палочки,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клебсиеллы), частых возбудителей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 дыхательных,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моче- и желчевыводящих путей,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послеоперационных и раневых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инфекций;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подавляют  рост  </a:t>
            </a:r>
          </a:p>
          <a:p>
            <a:pPr>
              <a:buFontTx/>
              <a:buNone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пневмококков,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микобактерий туберкулеза, </a:t>
            </a:r>
          </a:p>
          <a:p>
            <a:pPr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простейших.</a:t>
            </a:r>
          </a:p>
        </p:txBody>
      </p:sp>
      <p:pic>
        <p:nvPicPr>
          <p:cNvPr id="15363" name="Рисунок 6" descr="ами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222" r="24001" b="10001"/>
          <a:stretch>
            <a:fillRect/>
          </a:stretch>
        </p:blipFill>
        <p:spPr bwMode="auto">
          <a:xfrm>
            <a:off x="5334000" y="2362200"/>
            <a:ext cx="339725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1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1959</TotalTime>
  <Words>3496</Words>
  <Application>Microsoft Office PowerPoint</Application>
  <PresentationFormat>Экран (4:3)</PresentationFormat>
  <Paragraphs>398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Century Schoolbook</vt:lpstr>
      <vt:lpstr>Times New Roman</vt:lpstr>
      <vt:lpstr>Wingdings</vt:lpstr>
      <vt:lpstr>Wingdings 2</vt:lpstr>
      <vt:lpstr>Эркер</vt:lpstr>
      <vt:lpstr>     АНТИБИОТИКИ РАЗНЫХ ГРУПП    </vt:lpstr>
      <vt:lpstr>План лекции:</vt:lpstr>
      <vt:lpstr>Презентация PowerPoint</vt:lpstr>
      <vt:lpstr>Аминогликозиды</vt:lpstr>
      <vt:lpstr>Аминогликозиды</vt:lpstr>
      <vt:lpstr>Аминогликозиды</vt:lpstr>
      <vt:lpstr>Аминогликозиды</vt:lpstr>
      <vt:lpstr>Аминогликозиды</vt:lpstr>
      <vt:lpstr>Презентация PowerPoint</vt:lpstr>
      <vt:lpstr>Презентация PowerPoint</vt:lpstr>
      <vt:lpstr>Презентация PowerPoint</vt:lpstr>
      <vt:lpstr>Презентация PowerPoint</vt:lpstr>
      <vt:lpstr>Аминогликозиды</vt:lpstr>
      <vt:lpstr>Презентация PowerPoint</vt:lpstr>
      <vt:lpstr>Презентация PowerPoint</vt:lpstr>
      <vt:lpstr>Презентация PowerPoint</vt:lpstr>
      <vt:lpstr>Презентация PowerPoint</vt:lpstr>
      <vt:lpstr>Тетрациклины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АМФЕНИКОЛЫ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Макролиды</vt:lpstr>
      <vt:lpstr>Макролиды</vt:lpstr>
      <vt:lpstr>Макролиды</vt:lpstr>
      <vt:lpstr>Макролиды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Антибиотики узкого спектра действия</dc:title>
  <dc:creator>Яна Лучихина</dc:creator>
  <cp:lastModifiedBy>Анисимова Марина Владимировна</cp:lastModifiedBy>
  <cp:revision>198</cp:revision>
  <dcterms:created xsi:type="dcterms:W3CDTF">2018-01-29T09:57:04Z</dcterms:created>
  <dcterms:modified xsi:type="dcterms:W3CDTF">2023-04-12T07:08:49Z</dcterms:modified>
</cp:coreProperties>
</file>