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4CCA-E783-4AE6-B536-B68D4E154B59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037C-DFFC-4AAA-9342-2121FC54D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4CCA-E783-4AE6-B536-B68D4E154B59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037C-DFFC-4AAA-9342-2121FC54D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4CCA-E783-4AE6-B536-B68D4E154B59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037C-DFFC-4AAA-9342-2121FC54D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4CCA-E783-4AE6-B536-B68D4E154B59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037C-DFFC-4AAA-9342-2121FC54D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4CCA-E783-4AE6-B536-B68D4E154B59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037C-DFFC-4AAA-9342-2121FC54D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4CCA-E783-4AE6-B536-B68D4E154B59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037C-DFFC-4AAA-9342-2121FC54D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4CCA-E783-4AE6-B536-B68D4E154B59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037C-DFFC-4AAA-9342-2121FC54D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4CCA-E783-4AE6-B536-B68D4E154B59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037C-DFFC-4AAA-9342-2121FC54D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4CCA-E783-4AE6-B536-B68D4E154B59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037C-DFFC-4AAA-9342-2121FC54D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4CCA-E783-4AE6-B536-B68D4E154B59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037C-DFFC-4AAA-9342-2121FC54D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B4CCA-E783-4AE6-B536-B68D4E154B59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F037C-DFFC-4AAA-9342-2121FC54D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B4CCA-E783-4AE6-B536-B68D4E154B59}" type="datetimeFigureOut">
              <a:rPr lang="ru-RU" smtClean="0"/>
              <a:pPr/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F037C-DFFC-4AAA-9342-2121FC54DB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Запись формулы корригированной остроты зрения с определением клинической рефракции глаза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128792" cy="2495128"/>
          </a:xfrm>
        </p:spPr>
        <p:txBody>
          <a:bodyPr numCol="1">
            <a:normAutofit fontScale="62500" lnSpcReduction="20000"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ru-RU" dirty="0" smtClean="0"/>
              <a:t>Для просмотра алгоритма записи формулы корригированной остроты зрения перейдите в режим Показа слайдов. 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ru-RU" dirty="0" smtClean="0"/>
              <a:t>Управление анимацией по щелчку левой клавиши мыши или клавиши </a:t>
            </a:r>
            <a:r>
              <a:rPr lang="en-US" dirty="0" smtClean="0"/>
              <a:t>Enter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/>
              <a:t>В </a:t>
            </a:r>
            <a:r>
              <a:rPr lang="ru-RU" sz="2000" dirty="0" smtClean="0"/>
              <a:t>амбулаторных картах и других медицинских </a:t>
            </a:r>
            <a:r>
              <a:rPr lang="ru-RU" sz="2000" dirty="0"/>
              <a:t>документах должны быть отражены сведения </a:t>
            </a:r>
            <a:r>
              <a:rPr lang="ru-RU" sz="2000" dirty="0" smtClean="0"/>
              <a:t>об остроте зрения. При необходимости оптической коррекции, указывается вид и сила стекла, а так же корригированная остроты зрения каждого глаза в отдельности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>
            <a:normAutofit/>
          </a:bodyPr>
          <a:lstStyle/>
          <a:p>
            <a:r>
              <a:rPr lang="ru-RU" sz="2000" dirty="0"/>
              <a:t>Проверяют сначала, </a:t>
            </a:r>
            <a:r>
              <a:rPr lang="ru-RU" sz="2000" dirty="0" smtClean="0"/>
              <a:t>остроту зрения каждого глаза без коррекции и записывают данные </a:t>
            </a:r>
            <a:r>
              <a:rPr lang="ru-RU" sz="2000" b="1" i="1" dirty="0" err="1" smtClean="0"/>
              <a:t>визометрии</a:t>
            </a:r>
            <a:r>
              <a:rPr lang="ru-RU" sz="2000" dirty="0" smtClean="0"/>
              <a:t> в виде формулы, где в числителе острота зрения правого глаза, в знаменателе – левого.</a:t>
            </a:r>
            <a:endParaRPr lang="ru-RU" sz="20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000" dirty="0" smtClean="0"/>
              <a:t>По алгоритму определения вида и степени клинической рефракции определяют сферическое стекло, которое максимально улучшает пациенту остроту зрения.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ru-RU" sz="2000" dirty="0" smtClean="0"/>
              <a:t>При записи в скобках указывают вид стекла: </a:t>
            </a:r>
            <a:r>
              <a:rPr lang="ru-RU" sz="1800" dirty="0" smtClean="0"/>
              <a:t> </a:t>
            </a:r>
          </a:p>
          <a:p>
            <a:pPr marL="742950" lvl="2" indent="-342900">
              <a:buNone/>
            </a:pPr>
            <a:r>
              <a:rPr lang="ru-RU" sz="1600" dirty="0" smtClean="0"/>
              <a:t>(-) рассеивающие стекла</a:t>
            </a:r>
          </a:p>
          <a:p>
            <a:pPr marL="742950" lvl="2" indent="-342900">
              <a:buNone/>
            </a:pPr>
            <a:r>
              <a:rPr lang="ru-RU" sz="1600" dirty="0" smtClean="0"/>
              <a:t>(+) собирающие стекла</a:t>
            </a:r>
          </a:p>
          <a:p>
            <a:r>
              <a:rPr lang="ru-RU" sz="2000" dirty="0" smtClean="0"/>
              <a:t>Указывают силу стекла с указанием диоптрии (Д или </a:t>
            </a:r>
            <a:r>
              <a:rPr lang="ru-RU" sz="2000" dirty="0" err="1" smtClean="0"/>
              <a:t>дптр</a:t>
            </a:r>
            <a:r>
              <a:rPr lang="ru-RU" sz="2000" dirty="0" smtClean="0"/>
              <a:t>.)</a:t>
            </a:r>
          </a:p>
          <a:p>
            <a:r>
              <a:rPr lang="ru-RU" sz="2000" dirty="0" smtClean="0"/>
              <a:t>В конце записывают корригированную остроту зрения </a:t>
            </a:r>
          </a:p>
          <a:p>
            <a:pPr lvl="1">
              <a:buNone/>
            </a:pPr>
            <a:endParaRPr lang="ru-RU" sz="1800" dirty="0" smtClean="0"/>
          </a:p>
          <a:p>
            <a:pPr lvl="1">
              <a:buNone/>
            </a:pP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5631631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Visus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551723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OD</a:t>
            </a:r>
            <a:r>
              <a:rPr lang="ru-RU" sz="2400" u="sng" dirty="0" smtClean="0"/>
              <a:t> </a:t>
            </a:r>
            <a:r>
              <a:rPr lang="en-US" sz="2400" u="sng" dirty="0" smtClean="0"/>
              <a:t>= </a:t>
            </a:r>
            <a:endParaRPr lang="ru-RU" sz="24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5877272"/>
            <a:ext cx="75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OS</a:t>
            </a:r>
            <a:r>
              <a:rPr lang="ru-RU" sz="2400" dirty="0" smtClean="0"/>
              <a:t> </a:t>
            </a:r>
            <a:r>
              <a:rPr lang="en-US" sz="2400" dirty="0" smtClean="0"/>
              <a:t>=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11760" y="551723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0</a:t>
            </a:r>
            <a:r>
              <a:rPr lang="ru-RU" sz="2400" u="sng" dirty="0" smtClean="0"/>
              <a:t>,3  </a:t>
            </a:r>
            <a:r>
              <a:rPr lang="en-US" sz="2400" u="sng" dirty="0" smtClean="0"/>
              <a:t> </a:t>
            </a:r>
            <a:endParaRPr lang="ru-RU" sz="24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411760" y="587727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r>
              <a:rPr lang="ru-RU" sz="2400" dirty="0" smtClean="0"/>
              <a:t>,3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771800" y="551723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  (-) 3,0 Д</a:t>
            </a:r>
            <a:r>
              <a:rPr lang="en-US" sz="2400" u="sng" dirty="0" smtClean="0"/>
              <a:t> </a:t>
            </a:r>
            <a:endParaRPr lang="ru-RU" sz="24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2915816" y="5847655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(-) 2,5 Д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851920" y="551723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  = 1,0</a:t>
            </a:r>
            <a:r>
              <a:rPr lang="en-US" sz="2400" u="sng" dirty="0" smtClean="0"/>
              <a:t> </a:t>
            </a:r>
            <a:endParaRPr lang="ru-RU" sz="2400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3995936" y="5847655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= 1,0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Определение вида и степени клинической рефракции по данным записи формулы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064696"/>
            <a:ext cx="8229600" cy="74868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smtClean="0"/>
              <a:t>Ds</a:t>
            </a:r>
            <a:r>
              <a:rPr lang="ru-RU" dirty="0" smtClean="0"/>
              <a:t>: Гиперметропия </a:t>
            </a:r>
            <a:r>
              <a:rPr lang="en-US" dirty="0" smtClean="0"/>
              <a:t>I</a:t>
            </a:r>
            <a:r>
              <a:rPr lang="ru-RU" dirty="0" smtClean="0"/>
              <a:t> степени правого глаза. </a:t>
            </a:r>
          </a:p>
          <a:p>
            <a:pPr algn="ctr">
              <a:buNone/>
            </a:pPr>
            <a:r>
              <a:rPr lang="ru-RU" dirty="0" smtClean="0"/>
              <a:t>Миопия </a:t>
            </a:r>
            <a:r>
              <a:rPr lang="en-US" dirty="0" smtClean="0"/>
              <a:t>II</a:t>
            </a:r>
            <a:r>
              <a:rPr lang="ru-RU" dirty="0" smtClean="0"/>
              <a:t> степени левого глаза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1887215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Visus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779912" y="177281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0</a:t>
            </a:r>
            <a:r>
              <a:rPr lang="ru-RU" sz="2800" u="sng" dirty="0" smtClean="0"/>
              <a:t>,1 (+) 1,0 Д = 1,0</a:t>
            </a:r>
            <a:endParaRPr lang="ru-RU" sz="28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808201" y="2132856"/>
            <a:ext cx="27080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0</a:t>
            </a:r>
            <a:r>
              <a:rPr lang="ru-RU" sz="2800" dirty="0" smtClean="0"/>
              <a:t>,1 (-) 4,0 Д = 1,0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07904" y="1772816"/>
            <a:ext cx="648072" cy="86409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3" name="Прямоугольник 12"/>
          <p:cNvSpPr/>
          <p:nvPr/>
        </p:nvSpPr>
        <p:spPr>
          <a:xfrm>
            <a:off x="5652120" y="1772816"/>
            <a:ext cx="864096" cy="86409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67544" y="2564904"/>
            <a:ext cx="31683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6588224" y="2492896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7504" y="220660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Острота зрения без коррекции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04248" y="213285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Острота зрения с коррекцией</a:t>
            </a:r>
            <a:endParaRPr lang="ru-RU" i="1" dirty="0">
              <a:solidFill>
                <a:srgbClr val="0070C0"/>
              </a:solidFill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V="1">
            <a:off x="3707904" y="2636912"/>
            <a:ext cx="864096" cy="18393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5536" y="3068960"/>
            <a:ext cx="3312368" cy="283154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Вид стекла указывает на вид аметропии: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Миопия корригируется рассеивающими (сферическими) линзами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Гиперметропия – собирающими (сферическими) линзами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Астигматизм (+) или (-) цилиндрическими линзами с указанием оси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cxnSp>
        <p:nvCxnSpPr>
          <p:cNvPr id="32" name="Прямая со стрелкой 31"/>
          <p:cNvCxnSpPr>
            <a:stCxn id="35" idx="1"/>
          </p:cNvCxnSpPr>
          <p:nvPr/>
        </p:nvCxnSpPr>
        <p:spPr>
          <a:xfrm flipH="1" flipV="1">
            <a:off x="5076056" y="2636916"/>
            <a:ext cx="1080120" cy="1796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156176" y="3140968"/>
            <a:ext cx="2664296" cy="258532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Сила стекла указывает на степень аметропии: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en-US" dirty="0" smtClean="0"/>
              <a:t>&lt;</a:t>
            </a:r>
            <a:r>
              <a:rPr lang="ru-RU" dirty="0" smtClean="0"/>
              <a:t> 3,0 Д – аметропия </a:t>
            </a:r>
            <a:r>
              <a:rPr lang="ru-RU" dirty="0" err="1" smtClean="0"/>
              <a:t>слаобй</a:t>
            </a:r>
            <a:r>
              <a:rPr lang="ru-RU" dirty="0" smtClean="0"/>
              <a:t> степени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3,25-6,0 Д – аметропия средней степени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&gt;</a:t>
            </a:r>
            <a:r>
              <a:rPr lang="ru-RU" dirty="0" smtClean="0"/>
              <a:t> 6,25 Д – аметропия высокой степени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987824" y="181520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OD</a:t>
            </a:r>
            <a:r>
              <a:rPr lang="ru-RU" sz="2400" u="sng" dirty="0" smtClean="0"/>
              <a:t> </a:t>
            </a:r>
            <a:r>
              <a:rPr lang="en-US" sz="2400" u="sng" dirty="0" smtClean="0"/>
              <a:t>= </a:t>
            </a:r>
            <a:endParaRPr lang="ru-RU" sz="2400" u="sng" dirty="0"/>
          </a:p>
        </p:txBody>
      </p:sp>
      <p:sp>
        <p:nvSpPr>
          <p:cNvPr id="22" name="TextBox 21"/>
          <p:cNvSpPr txBox="1"/>
          <p:nvPr/>
        </p:nvSpPr>
        <p:spPr>
          <a:xfrm>
            <a:off x="2987824" y="2175247"/>
            <a:ext cx="752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OS</a:t>
            </a:r>
            <a:r>
              <a:rPr lang="ru-RU" sz="2400" dirty="0" smtClean="0"/>
              <a:t> </a:t>
            </a:r>
            <a:r>
              <a:rPr lang="en-US" sz="2400" dirty="0" smtClean="0"/>
              <a:t>=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3" grpId="0" animBg="1"/>
      <p:bldP spid="20" grpId="0"/>
      <p:bldP spid="21" grpId="0"/>
      <p:bldP spid="30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Сферо-цилиндрическая</a:t>
            </a:r>
            <a:r>
              <a:rPr lang="ru-RU" dirty="0" smtClean="0"/>
              <a:t> коррекция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dirty="0"/>
              <a:t>Проверяют сначала, сколько строчек пациент видит без очков (без коррекции), потом надевают на </a:t>
            </a:r>
            <a:r>
              <a:rPr lang="ru-RU" dirty="0" smtClean="0"/>
              <a:t>пациента </a:t>
            </a:r>
            <a:r>
              <a:rPr lang="ru-RU" dirty="0"/>
              <a:t>очковую оправу </a:t>
            </a:r>
            <a:r>
              <a:rPr lang="ru-RU" dirty="0" smtClean="0"/>
              <a:t>из набора пробных очковых стекол и </a:t>
            </a:r>
            <a:r>
              <a:rPr lang="ru-RU" dirty="0"/>
              <a:t>вставляют в нее </a:t>
            </a:r>
            <a:r>
              <a:rPr lang="ru-RU" dirty="0" smtClean="0"/>
              <a:t>стекла, </a:t>
            </a:r>
            <a:r>
              <a:rPr lang="ru-RU" dirty="0"/>
              <a:t>соответствующие данным </a:t>
            </a:r>
            <a:r>
              <a:rPr lang="ru-RU" dirty="0" err="1"/>
              <a:t>авторефрактометрии</a:t>
            </a:r>
            <a:r>
              <a:rPr lang="ru-RU" dirty="0"/>
              <a:t>. Отдельно сферическое стекло, отдельно цилиндрическое (астигматическое). Цилиндрическое начинают поворачивать в разные стороны, чтоб уточнить правильную ось (меридиан) цилиндра. </a:t>
            </a:r>
            <a:r>
              <a:rPr lang="ru-RU" dirty="0" smtClean="0"/>
              <a:t>Результаты записывают.</a:t>
            </a:r>
          </a:p>
          <a:p>
            <a:pPr>
              <a:buNone/>
            </a:pPr>
            <a:r>
              <a:rPr lang="ru-RU" b="1" u="sng" dirty="0" smtClean="0"/>
              <a:t>Пример</a:t>
            </a:r>
            <a:r>
              <a:rPr lang="ru-RU" u="sng" dirty="0" smtClean="0"/>
              <a:t>:</a:t>
            </a:r>
            <a:endParaRPr lang="ru-RU" u="sng" dirty="0"/>
          </a:p>
          <a:p>
            <a:pPr algn="ctr" fontAlgn="base">
              <a:buNone/>
            </a:pPr>
            <a:r>
              <a:rPr lang="ru-RU" b="1" dirty="0" err="1"/>
              <a:t>Vis</a:t>
            </a:r>
            <a:r>
              <a:rPr lang="ru-RU" b="1" dirty="0"/>
              <a:t> </a:t>
            </a:r>
            <a:r>
              <a:rPr lang="ru-RU" b="1" dirty="0" smtClean="0"/>
              <a:t>OD = 0,1 </a:t>
            </a:r>
            <a:r>
              <a:rPr lang="ru-RU" b="1" dirty="0"/>
              <a:t>с корр. </a:t>
            </a:r>
            <a:r>
              <a:rPr lang="en-US" b="1" dirty="0" smtClean="0"/>
              <a:t>s</a:t>
            </a:r>
            <a:r>
              <a:rPr lang="ru-RU" b="1" dirty="0" err="1" smtClean="0"/>
              <a:t>ph</a:t>
            </a:r>
            <a:r>
              <a:rPr lang="ru-RU" b="1" dirty="0" smtClean="0"/>
              <a:t> (–) </a:t>
            </a:r>
            <a:r>
              <a:rPr lang="ru-RU" b="1" dirty="0"/>
              <a:t>4,5 </a:t>
            </a:r>
            <a:r>
              <a:rPr lang="ru-RU" b="1" dirty="0" smtClean="0"/>
              <a:t>Д </a:t>
            </a:r>
            <a:r>
              <a:rPr lang="ru-RU" b="1" dirty="0" err="1" smtClean="0"/>
              <a:t>cyl</a:t>
            </a:r>
            <a:r>
              <a:rPr lang="ru-RU" b="1" dirty="0" smtClean="0"/>
              <a:t> (–) </a:t>
            </a:r>
            <a:r>
              <a:rPr lang="ru-RU" b="1" dirty="0"/>
              <a:t>0,5 </a:t>
            </a:r>
            <a:r>
              <a:rPr lang="ru-RU" b="1" dirty="0" smtClean="0"/>
              <a:t>Д ax18</a:t>
            </a:r>
            <a:r>
              <a:rPr lang="ru-RU" b="1" dirty="0"/>
              <a:t>° = </a:t>
            </a:r>
            <a:r>
              <a:rPr lang="ru-RU" b="1" dirty="0" smtClean="0"/>
              <a:t>1,0</a:t>
            </a:r>
          </a:p>
          <a:p>
            <a:pPr algn="ctr" fontAlgn="base">
              <a:buNone/>
            </a:pPr>
            <a:endParaRPr lang="ru-RU" b="1" dirty="0"/>
          </a:p>
          <a:p>
            <a:pPr fontAlgn="base"/>
            <a:r>
              <a:rPr lang="ru-RU" dirty="0"/>
              <a:t>«</a:t>
            </a:r>
            <a:r>
              <a:rPr lang="ru-RU" i="1" dirty="0" err="1"/>
              <a:t>Vis</a:t>
            </a:r>
            <a:r>
              <a:rPr lang="ru-RU" dirty="0"/>
              <a:t>» – </a:t>
            </a:r>
            <a:r>
              <a:rPr lang="ru-RU" dirty="0" err="1"/>
              <a:t>visus</a:t>
            </a:r>
            <a:r>
              <a:rPr lang="ru-RU" dirty="0"/>
              <a:t>, то есть </a:t>
            </a:r>
            <a:r>
              <a:rPr lang="ru-RU" dirty="0" smtClean="0"/>
              <a:t>острота зрения.</a:t>
            </a:r>
            <a:endParaRPr lang="ru-RU" dirty="0"/>
          </a:p>
          <a:p>
            <a:pPr fontAlgn="base"/>
            <a:r>
              <a:rPr lang="ru-RU" dirty="0"/>
              <a:t>«</a:t>
            </a:r>
            <a:r>
              <a:rPr lang="ru-RU" i="1" dirty="0"/>
              <a:t>OD</a:t>
            </a:r>
            <a:r>
              <a:rPr lang="ru-RU" dirty="0"/>
              <a:t>» – </a:t>
            </a:r>
            <a:r>
              <a:rPr lang="ru-RU" dirty="0" err="1"/>
              <a:t>oculus</a:t>
            </a:r>
            <a:r>
              <a:rPr lang="ru-RU" dirty="0"/>
              <a:t> </a:t>
            </a:r>
            <a:r>
              <a:rPr lang="ru-RU" dirty="0" err="1"/>
              <a:t>dextra</a:t>
            </a:r>
            <a:r>
              <a:rPr lang="ru-RU" dirty="0"/>
              <a:t>, то есть глаз правый. Соответственно «OS» – левый глаз, а «OU» – оба глаза.</a:t>
            </a:r>
          </a:p>
          <a:p>
            <a:pPr fontAlgn="base"/>
            <a:r>
              <a:rPr lang="ru-RU" dirty="0"/>
              <a:t>«</a:t>
            </a:r>
            <a:r>
              <a:rPr lang="ru-RU" i="1" dirty="0"/>
              <a:t>0,1</a:t>
            </a:r>
            <a:r>
              <a:rPr lang="ru-RU" dirty="0"/>
              <a:t>» – острота зрения без очков 0,1, то есть пациент видит только </a:t>
            </a:r>
            <a:r>
              <a:rPr lang="ru-RU" dirty="0" smtClean="0"/>
              <a:t>первую строчку таблицы Головина–</a:t>
            </a:r>
            <a:r>
              <a:rPr lang="ru-RU" dirty="0" err="1" smtClean="0"/>
              <a:t>Сивцева</a:t>
            </a:r>
            <a:r>
              <a:rPr lang="ru-RU" dirty="0" smtClean="0"/>
              <a:t> с расстояния 5 метров.</a:t>
            </a:r>
            <a:endParaRPr lang="ru-RU" dirty="0"/>
          </a:p>
          <a:p>
            <a:pPr fontAlgn="base"/>
            <a:r>
              <a:rPr lang="ru-RU" dirty="0"/>
              <a:t>«</a:t>
            </a:r>
            <a:r>
              <a:rPr lang="ru-RU" i="1" dirty="0"/>
              <a:t>с корр</a:t>
            </a:r>
            <a:r>
              <a:rPr lang="ru-RU" dirty="0"/>
              <a:t>.» – с коррекцией, то есть с теми стеклами, которые вставляли в очковую оправу.</a:t>
            </a:r>
          </a:p>
          <a:p>
            <a:pPr fontAlgn="base"/>
            <a:r>
              <a:rPr lang="ru-RU" dirty="0"/>
              <a:t>«</a:t>
            </a:r>
            <a:r>
              <a:rPr lang="ru-RU" i="1" dirty="0" err="1"/>
              <a:t>Sph</a:t>
            </a:r>
            <a:r>
              <a:rPr lang="ru-RU" i="1" dirty="0"/>
              <a:t> </a:t>
            </a:r>
            <a:r>
              <a:rPr lang="ru-RU" i="1" dirty="0" smtClean="0"/>
              <a:t>(–) </a:t>
            </a:r>
            <a:r>
              <a:rPr lang="ru-RU" i="1" dirty="0"/>
              <a:t>4,5 </a:t>
            </a:r>
            <a:r>
              <a:rPr lang="ru-RU" i="1" dirty="0" smtClean="0"/>
              <a:t>Д </a:t>
            </a:r>
            <a:r>
              <a:rPr lang="ru-RU" i="1" dirty="0" err="1" smtClean="0"/>
              <a:t>cyl</a:t>
            </a:r>
            <a:r>
              <a:rPr lang="ru-RU" i="1" dirty="0" smtClean="0"/>
              <a:t> (–) </a:t>
            </a:r>
            <a:r>
              <a:rPr lang="ru-RU" i="1" dirty="0"/>
              <a:t>0,5 </a:t>
            </a:r>
            <a:r>
              <a:rPr lang="ru-RU" i="1" dirty="0" smtClean="0"/>
              <a:t>Д ax18</a:t>
            </a:r>
            <a:r>
              <a:rPr lang="ru-RU" dirty="0"/>
              <a:t>°» – оптическая сила стекол, которые вставляли в очковую оправу. В данном случае вставили сферическое стекло </a:t>
            </a:r>
            <a:r>
              <a:rPr lang="ru-RU" dirty="0" smtClean="0"/>
              <a:t>(–) 4,5 </a:t>
            </a:r>
            <a:r>
              <a:rPr lang="ru-RU" dirty="0"/>
              <a:t>диоптрий и </a:t>
            </a:r>
            <a:r>
              <a:rPr lang="ru-RU" dirty="0" smtClean="0"/>
              <a:t>цилиндрическое</a:t>
            </a:r>
          </a:p>
          <a:p>
            <a:pPr fontAlgn="base">
              <a:buNone/>
            </a:pPr>
            <a:r>
              <a:rPr lang="ru-RU" dirty="0" smtClean="0"/>
              <a:t>	(–) 0,5 диоптрий по </a:t>
            </a:r>
            <a:r>
              <a:rPr lang="ru-RU" dirty="0"/>
              <a:t>оси 18</a:t>
            </a:r>
            <a:r>
              <a:rPr lang="ru-RU" dirty="0" smtClean="0"/>
              <a:t>°.</a:t>
            </a:r>
            <a:endParaRPr lang="ru-RU" dirty="0"/>
          </a:p>
          <a:p>
            <a:pPr fontAlgn="base"/>
            <a:r>
              <a:rPr lang="ru-RU" dirty="0" smtClean="0"/>
              <a:t>«=1,0» </a:t>
            </a:r>
            <a:r>
              <a:rPr lang="ru-RU" dirty="0"/>
              <a:t>– с вышеперечисленной очковой коррекцией пациент прочитал </a:t>
            </a:r>
            <a:r>
              <a:rPr lang="ru-RU" dirty="0" smtClean="0"/>
              <a:t>десятую строчку таблицы Головина–</a:t>
            </a:r>
            <a:r>
              <a:rPr lang="ru-RU" dirty="0" err="1" smtClean="0"/>
              <a:t>Сивцева</a:t>
            </a:r>
            <a:r>
              <a:rPr lang="ru-RU" dirty="0" smtClean="0"/>
              <a:t> с расстояния 5 метров.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7564b9f1188cb91eb6657e19d6274c5f79b4be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484</Words>
  <Application>Microsoft Office PowerPoint</Application>
  <PresentationFormat>Экран (4:3)</PresentationFormat>
  <Paragraphs>50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Запись формулы корригированной остроты зрения с определением клинической рефракции глаза</vt:lpstr>
      <vt:lpstr>В амбулаторных картах и других медицинских документах должны быть отражены сведения об остроте зрения. При необходимости оптической коррекции, указывается вид и сила стекла, а так же корригированная остроты зрения каждого глаза в отдельности</vt:lpstr>
      <vt:lpstr>Определение вида и степени клинической рефракции по данным записи формулы</vt:lpstr>
      <vt:lpstr>Сферо-цилиндрическая коррекция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2020-05-02T09:33:48Z</dcterms:created>
  <dcterms:modified xsi:type="dcterms:W3CDTF">2020-05-05T11:25:53Z</dcterms:modified>
</cp:coreProperties>
</file>