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8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86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283" r:id="rId25"/>
    <p:sldId id="26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901FC-A9E9-4B0C-A525-981F5A0F20F1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CFAF-800A-43E3-BFD3-D27C679DA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4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urait.ru/viewer/istoriya-zarubezhnoy-literatury-vtoroy-poloviny-xx-nachala-xxi-veka-433030" TargetMode="External"/><Relationship Id="rId2" Type="http://schemas.openxmlformats.org/officeDocument/2006/relationships/hyperlink" Target="https://urait.ru/viewer/istoriya-zarubezhnoy-literatury-xx-veka-v-2-ch-chast-1-4373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-remarque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</a:p>
          <a:p>
            <a:r>
              <a:rPr lang="ru-RU" dirty="0" smtClean="0"/>
              <a:t>«Литература»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Творчество Э.М. Ремарка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dirty="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2864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Развитие социалистической литературы происходило в обстановке преследований, запретов, расправы с писателями. Ее значительные победы сочетались с идейными и художественными просчетами – с упрощенным подчас пониманием принципа партийности как прямой политической пропаганды, элементами анархистского своеволия, тенденцией к схематизму в изображении массы и личности. Сказывались и сектантские тенденции по отношению к демократическим левым писателям, к представителям критического реализма. Со второй половины 30-х годов происходит преодоление этих ошибок.</a:t>
            </a:r>
          </a:p>
          <a:p>
            <a:pPr algn="just"/>
            <a:r>
              <a:rPr lang="ru-RU" dirty="0" smtClean="0"/>
              <a:t>Писатели и критики стремились определить главные направления литературного процесса, общественную сущность модернизма.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Неприятие фашизма с религиозно-гуманистических позиций характерно для многих писателей «внутренней эмиграции», не выражавших открыто своей оппозиционности. Жертвы и мученики фашизма обрели свой голос в поэзии </a:t>
            </a:r>
            <a:r>
              <a:rPr lang="ru-RU" dirty="0" err="1" smtClean="0"/>
              <a:t>Рикарды</a:t>
            </a:r>
            <a:r>
              <a:rPr lang="ru-RU" dirty="0" smtClean="0"/>
              <a:t> </a:t>
            </a:r>
            <a:r>
              <a:rPr lang="ru-RU" dirty="0" err="1" smtClean="0"/>
              <a:t>Хух</a:t>
            </a:r>
            <a:r>
              <a:rPr lang="ru-RU" dirty="0" smtClean="0"/>
              <a:t>, Нелли </a:t>
            </a:r>
            <a:r>
              <a:rPr lang="ru-RU" dirty="0" err="1" smtClean="0"/>
              <a:t>Закс</a:t>
            </a:r>
            <a:r>
              <a:rPr lang="ru-RU" dirty="0" smtClean="0"/>
              <a:t>, </a:t>
            </a:r>
            <a:r>
              <a:rPr lang="ru-RU" dirty="0" err="1" smtClean="0"/>
              <a:t>Гертруд</a:t>
            </a:r>
            <a:r>
              <a:rPr lang="ru-RU" dirty="0" smtClean="0"/>
              <a:t> </a:t>
            </a:r>
            <a:r>
              <a:rPr lang="ru-RU" dirty="0" err="1" smtClean="0"/>
              <a:t>Кольмар</a:t>
            </a:r>
            <a:r>
              <a:rPr lang="ru-RU" dirty="0" smtClean="0"/>
              <a:t>. Несомненно антифашистское звучание произведений Вернера </a:t>
            </a:r>
            <a:r>
              <a:rPr lang="ru-RU" dirty="0" err="1" smtClean="0"/>
              <a:t>Бергенгрюна</a:t>
            </a:r>
            <a:r>
              <a:rPr lang="ru-RU" dirty="0" smtClean="0"/>
              <a:t>, Эрнста </a:t>
            </a:r>
            <a:r>
              <a:rPr lang="ru-RU" dirty="0" err="1" smtClean="0"/>
              <a:t>Вихерта</a:t>
            </a:r>
            <a:r>
              <a:rPr lang="ru-RU" dirty="0" smtClean="0"/>
              <a:t>, </a:t>
            </a:r>
            <a:r>
              <a:rPr lang="ru-RU" dirty="0" err="1" smtClean="0"/>
              <a:t>Эма</a:t>
            </a:r>
            <a:r>
              <a:rPr lang="ru-RU" dirty="0" smtClean="0"/>
              <a:t> </a:t>
            </a:r>
            <a:r>
              <a:rPr lang="ru-RU" dirty="0" err="1" smtClean="0"/>
              <a:t>Велька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Подавляющее большинство писателей и деятелей культуры, однако, покинули Германию. Это был беспрецедентный в истории мировой литературы случай, когда представляющие литературу нации писатели вынуждены были оставить родину. Пребывая в изгнании на всех континентах земного шара, литераторы продолжали творить, создавая произведения, ставшие вехами мировой литературы.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Эрих Мария Ремарк</a:t>
            </a:r>
          </a:p>
          <a:p>
            <a:pPr algn="ctr">
              <a:buNone/>
            </a:pPr>
            <a:r>
              <a:rPr lang="ru-RU" b="1" dirty="0" smtClean="0"/>
              <a:t>22 июня 1898 – </a:t>
            </a:r>
          </a:p>
          <a:p>
            <a:pPr algn="ctr">
              <a:buNone/>
            </a:pPr>
            <a:r>
              <a:rPr lang="ru-RU" b="1" dirty="0" smtClean="0"/>
              <a:t>25 сентября 1970</a:t>
            </a:r>
            <a:endParaRPr lang="ru-RU" b="1" dirty="0"/>
          </a:p>
        </p:txBody>
      </p:sp>
      <p:pic>
        <p:nvPicPr>
          <p:cNvPr id="5" name="Содержимое 4" descr="Ремарк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29190" y="1428736"/>
            <a:ext cx="3611880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072098"/>
          </a:xfrm>
        </p:spPr>
        <p:txBody>
          <a:bodyPr/>
          <a:lstStyle/>
          <a:p>
            <a:pPr algn="just"/>
            <a:r>
              <a:rPr lang="ru-RU" dirty="0" smtClean="0"/>
              <a:t>Страстный антивоенный и антифашистский пафос, хотя и ослабленный индивидуалистической позицией писателя и его героев, демократизм, выразившийся в глубокой симпатии к фронтовым солдатам, к тем, кто гоним и преследуем капиталистическим миром, над чьей жизнью нависла угроза смерти, вера в человека и его достоинство – все это делает лучшие произведения писателя образцами немецкой прозы XX века.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Беспощадный реализм временами соседствует у Ремарка со скептицизмом, пессимизмом, следами влияния «философии жизни» (философемы о жизни как переживании, о витальных силах жизни, о боге и мире), философии культуры О. Шпенглера, стилистики буржуазной литературы, натурализма. Замалчивая реалистические, гуманистические и демократические основы творчества писателя, буржуазное литературоведение зачислило его в разряд тривиальной, развлекательной литературы, сводя к этому мировой успех его книг.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«На Западном фронте без перемен»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Роман был резко полемичен по отношению к апологетическому изображению войны такими литераторами, как Э. </a:t>
            </a:r>
            <a:r>
              <a:rPr lang="ru-RU" dirty="0" err="1" smtClean="0"/>
              <a:t>Юнгер</a:t>
            </a:r>
            <a:r>
              <a:rPr lang="ru-RU" dirty="0" smtClean="0"/>
              <a:t>, Э. Э. </a:t>
            </a:r>
            <a:r>
              <a:rPr lang="ru-RU" dirty="0" err="1" smtClean="0"/>
              <a:t>Двингер</a:t>
            </a:r>
            <a:r>
              <a:rPr lang="ru-RU" dirty="0" smtClean="0"/>
              <a:t>, и другими, воспевавшими ее как «школу мужества» для немецкой нации с ее мировой миссией, как исходный пункт «народного обновления», которое приведет к «национально-социалистическому народному государству». И хотя Ремарк, в отличие от А. Барбюса, И. Бехера, А. Цвейга, Л. </a:t>
            </a:r>
            <a:r>
              <a:rPr lang="ru-RU" dirty="0" err="1" smtClean="0"/>
              <a:t>Ренна</a:t>
            </a:r>
            <a:r>
              <a:rPr lang="ru-RU" dirty="0" smtClean="0"/>
              <a:t>, не сумел раскрыть первопричин империалистической войны, одним показом разрушительного характера войны он противостоял ее фашистскому прославлению, дал ответ на вопрос о значении мировой войны для судеб Германии, ее дальнейшего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Ремарк показывает войну в ее повседневности, превращающей людей в «людей-зверей», в бесчувственных мертвецов, «которые еще могут бегать и убивать». С пацифистских позиций осуждает писатель империалистическую войну, явившую высшую меру презрения к человеческой жизни, нанесшей неизмеримый урон человечности, приучившей человека быть равнодушным ко всему, привыкнуть к тому, к чему человек не должен привыкать, – к противоестественной смерти в расцвете сил.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Потерянное поколение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Потерянное поколение (фр. </a:t>
            </a:r>
            <a:r>
              <a:rPr lang="ru-RU" dirty="0" err="1" smtClean="0"/>
              <a:t>Génération</a:t>
            </a:r>
            <a:r>
              <a:rPr lang="ru-RU" dirty="0" smtClean="0"/>
              <a:t> </a:t>
            </a:r>
            <a:r>
              <a:rPr lang="ru-RU" dirty="0" err="1" smtClean="0"/>
              <a:t>perdue</a:t>
            </a:r>
            <a:r>
              <a:rPr lang="ru-RU" dirty="0" smtClean="0"/>
              <a:t>, англ. </a:t>
            </a:r>
            <a:r>
              <a:rPr lang="ru-RU" dirty="0" err="1" smtClean="0"/>
              <a:t>Lost</a:t>
            </a:r>
            <a:r>
              <a:rPr lang="ru-RU" dirty="0" smtClean="0"/>
              <a:t> </a:t>
            </a:r>
            <a:r>
              <a:rPr lang="ru-RU" dirty="0" err="1" smtClean="0"/>
              <a:t>Generation</a:t>
            </a:r>
            <a:r>
              <a:rPr lang="ru-RU" dirty="0" smtClean="0"/>
              <a:t>) – понятие, возникшее в период между двумя войнами (Первой и Второй мировой). Оно стало лейтмотивом творчества таких писателей, как Эрнест Хемингуэй, Эрих Мария Ремарк, Луи-Фердинанд Селин, Анри Барбюс, Ричард Олдингтон, </a:t>
            </a:r>
            <a:r>
              <a:rPr lang="ru-RU" dirty="0" err="1" smtClean="0"/>
              <a:t>Эзра</a:t>
            </a:r>
            <a:r>
              <a:rPr lang="ru-RU" dirty="0" smtClean="0"/>
              <a:t> </a:t>
            </a:r>
            <a:r>
              <a:rPr lang="ru-RU" dirty="0" err="1" smtClean="0"/>
              <a:t>Паунд</a:t>
            </a:r>
            <a:r>
              <a:rPr lang="ru-RU" dirty="0" smtClean="0"/>
              <a:t>, Джон </a:t>
            </a:r>
            <a:r>
              <a:rPr lang="ru-RU" dirty="0" err="1" smtClean="0"/>
              <a:t>Дос</a:t>
            </a:r>
            <a:r>
              <a:rPr lang="ru-RU" dirty="0" smtClean="0"/>
              <a:t> Пассос, </a:t>
            </a:r>
            <a:r>
              <a:rPr lang="ru-RU" dirty="0" err="1" smtClean="0"/>
              <a:t>Фрэнсис</a:t>
            </a:r>
            <a:r>
              <a:rPr lang="ru-RU" dirty="0" smtClean="0"/>
              <a:t> Скотт Фицджеральд, Шервуд </a:t>
            </a:r>
            <a:r>
              <a:rPr lang="ru-RU" dirty="0" err="1" smtClean="0"/>
              <a:t>Андерсон</a:t>
            </a:r>
            <a:r>
              <a:rPr lang="ru-RU" dirty="0" smtClean="0"/>
              <a:t>, Томас Вулф, </a:t>
            </a:r>
            <a:r>
              <a:rPr lang="ru-RU" dirty="0" err="1" smtClean="0"/>
              <a:t>Натаниэль</a:t>
            </a:r>
            <a:r>
              <a:rPr lang="ru-RU" dirty="0" smtClean="0"/>
              <a:t> Уэст, Джон </a:t>
            </a:r>
            <a:r>
              <a:rPr lang="ru-RU" dirty="0" err="1" smtClean="0"/>
              <a:t>О'Хара</a:t>
            </a:r>
            <a:r>
              <a:rPr lang="ru-RU" dirty="0" smtClean="0"/>
              <a:t> и др. </a:t>
            </a:r>
            <a:endParaRPr lang="ru-RU" dirty="0" smtClean="0"/>
          </a:p>
          <a:p>
            <a:pPr algn="just"/>
            <a:r>
              <a:rPr lang="ru-RU" dirty="0" smtClean="0"/>
              <a:t>Потерянное </a:t>
            </a:r>
            <a:r>
              <a:rPr lang="ru-RU" dirty="0" smtClean="0"/>
              <a:t>поколение – это молодые люди, призванные на фронт в возрасте 18 лет, часто ещё не окончившие школу, рано начавшие убивать. После войны такие люди часто не могли адаптироваться к мирной жизни: они спивались, сходили с ума, кончали жизнь самоубийством.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Так называют на Западе молодых фронтовиков, участников Первой мировой, независимо от страны, за которую они воевали, которые вернулись домой морально и/или физически искалеченными. Их ещё называют «неучтёнными жертвами войны». Вернувшись с фронта, эти люди уже не могли снова жить нормальной жизнью: после пережитых ужасов войны всё остальное казалось им мелочным, не достойным внимания.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«Три товарища»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«Трех товарищах» (1938) Ремарк, с большой силой выразивший тоску по истинно человеческой общности, показал, сколь иллюзорно воспетое им товарищество как форма защиты от общества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романе «Три товарища» Ремарк предрекает «потерянному поколению» печальную судьбу. Возвратившись, многие из представителей этого поколения нашли воронки вместо своих прежних домов, большинство потеряло своих родных и близких. Послевоенная Германия встретила их разрухой, бедностью, безработицей, всеобщей нестабильностью и нервозной атмосферой.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 Литература Германии в период с 1917 по 1945 год.</a:t>
            </a:r>
          </a:p>
          <a:p>
            <a:pPr algn="just"/>
            <a:r>
              <a:rPr lang="ru-RU" dirty="0" smtClean="0"/>
              <a:t>2. Особенность повествовательной манеры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Э.М</a:t>
            </a:r>
            <a:r>
              <a:rPr lang="ru-RU" dirty="0" smtClean="0"/>
              <a:t>. Ремарка.</a:t>
            </a:r>
          </a:p>
          <a:p>
            <a:r>
              <a:rPr lang="ru-RU" dirty="0" smtClean="0"/>
              <a:t>3. </a:t>
            </a:r>
            <a:r>
              <a:rPr lang="ru-RU" dirty="0" smtClean="0"/>
              <a:t>Роман «На Западном фронте без перемен».</a:t>
            </a:r>
          </a:p>
          <a:p>
            <a:r>
              <a:rPr lang="ru-RU" dirty="0" smtClean="0"/>
              <a:t>4. Потерянное поколение.</a:t>
            </a:r>
          </a:p>
          <a:p>
            <a:r>
              <a:rPr lang="ru-RU" dirty="0" smtClean="0"/>
              <a:t>5. Смысл </a:t>
            </a:r>
            <a:r>
              <a:rPr lang="ru-RU" dirty="0" smtClean="0"/>
              <a:t>и проблемы романа «Три товарища».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35798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Герои</a:t>
            </a:r>
            <a:endParaRPr lang="ru-RU" dirty="0" smtClean="0"/>
          </a:p>
          <a:p>
            <a:pPr algn="just"/>
            <a:r>
              <a:rPr lang="ru-RU" dirty="0" smtClean="0"/>
              <a:t>Роберт </a:t>
            </a:r>
            <a:r>
              <a:rPr lang="ru-RU" dirty="0" err="1" smtClean="0"/>
              <a:t>Локамп</a:t>
            </a:r>
            <a:r>
              <a:rPr lang="ru-RU" dirty="0" smtClean="0"/>
              <a:t>. Человек тонкой душевной организации, чувствительный, </a:t>
            </a:r>
            <a:r>
              <a:rPr lang="ru-RU" dirty="0" err="1" smtClean="0"/>
              <a:t>рефлексирующий</a:t>
            </a:r>
            <a:r>
              <a:rPr lang="ru-RU" dirty="0" smtClean="0"/>
              <a:t> и глубоко несчастный. Большую часть действия он сидит в баре в поисках забвения. Его сердце больно ранили испытания военных лет, утраты и ощущение хаоса вокруг. Ему уже исполнилось 30, но ни семьи, ни работы, ни даже своего дома он не нажил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Патриция </a:t>
            </a:r>
            <a:r>
              <a:rPr lang="ru-RU" dirty="0" err="1" smtClean="0"/>
              <a:t>Хольман</a:t>
            </a:r>
            <a:r>
              <a:rPr lang="ru-RU" dirty="0" smtClean="0"/>
              <a:t>. Болезненно красивая женщина с тонкими чертами лица и стройной фигурой</a:t>
            </a:r>
            <a:r>
              <a:rPr lang="ru-RU" dirty="0" smtClean="0"/>
              <a:t>.</a:t>
            </a:r>
            <a:r>
              <a:rPr lang="ru-RU" dirty="0" smtClean="0"/>
              <a:t> Она искренне любит и дарит всю себя без остатка. Чувство юмора, жизнелюбие, отзывчивость и открытость делают ее верной подругой товарищам </a:t>
            </a:r>
            <a:r>
              <a:rPr lang="ru-RU" dirty="0" err="1" smtClean="0"/>
              <a:t>Локампа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Готфрид </a:t>
            </a:r>
            <a:r>
              <a:rPr lang="ru-RU" dirty="0" err="1" smtClean="0"/>
              <a:t>Ленц</a:t>
            </a:r>
            <a:r>
              <a:rPr lang="ru-RU" dirty="0" smtClean="0"/>
              <a:t>. Молодой мужчина с легким и веселым нравом, заводила и холерик. Всегда в приподнятом расположении духа. Немного болтлив, часто иронизирует, балагурит и высказывает общее мнение. Судя по огромному количеству фотографий из разных стран, много путешествовал, возможно, служил в разведке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algn="just"/>
            <a:r>
              <a:rPr lang="ru-RU" dirty="0" err="1" smtClean="0"/>
              <a:t>Отто</a:t>
            </a:r>
            <a:r>
              <a:rPr lang="ru-RU" dirty="0" smtClean="0"/>
              <a:t> </a:t>
            </a:r>
            <a:r>
              <a:rPr lang="ru-RU" dirty="0" err="1" smtClean="0"/>
              <a:t>Кестер</a:t>
            </a:r>
            <a:r>
              <a:rPr lang="ru-RU" dirty="0" smtClean="0"/>
              <a:t>. Серьезный и вдумчивый человек, самый педантичный персонаж в романе «Три товарища». Во время войны был летчиком, а после увлекся любительскими гонками, переделав </a:t>
            </a:r>
            <a:r>
              <a:rPr lang="ru-RU" dirty="0" err="1" smtClean="0"/>
              <a:t>кадиллак</a:t>
            </a:r>
            <a:r>
              <a:rPr lang="ru-RU" dirty="0" smtClean="0"/>
              <a:t> в гоночный кар. Именно ему принадлежит мастерская, где работают все товарищи. Он обладает практической сметкой и волевым характером, не раз выручает менее приспособленных к существованию друзей из беды.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в романе «Три товарища»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i="1" dirty="0" smtClean="0"/>
              <a:t>Проблема послевоенной депрессии в обществе: экономический, социальный и личностный кризис</a:t>
            </a:r>
            <a:r>
              <a:rPr lang="ru-RU" dirty="0" smtClean="0"/>
              <a:t>. Война никогда не приносит ничего хорошего и полезного. Она сеет лишь хаос и разрушения</a:t>
            </a:r>
            <a:r>
              <a:rPr lang="ru-RU" dirty="0" smtClean="0"/>
              <a:t>.</a:t>
            </a:r>
          </a:p>
          <a:p>
            <a:pPr algn="just"/>
            <a:r>
              <a:rPr lang="ru-RU" b="1" i="1" dirty="0" smtClean="0"/>
              <a:t>Проблема </a:t>
            </a:r>
            <a:r>
              <a:rPr lang="ru-RU" b="1" i="1" dirty="0" err="1" smtClean="0"/>
              <a:t>маргинализации</a:t>
            </a:r>
            <a:r>
              <a:rPr lang="ru-RU" b="1" i="1" dirty="0" smtClean="0"/>
              <a:t> общества и зарождающегося </a:t>
            </a:r>
            <a:r>
              <a:rPr lang="ru-RU" b="1" i="1" dirty="0" smtClean="0"/>
              <a:t>фашизма.</a:t>
            </a:r>
            <a:r>
              <a:rPr lang="ru-RU" i="1" dirty="0" smtClean="0"/>
              <a:t> </a:t>
            </a:r>
            <a:r>
              <a:rPr lang="ru-RU" dirty="0" smtClean="0"/>
              <a:t>Агрессивный режим преследовал автора и изгнал его из Германии. Внутри этой среды нашлось немало людей, которые приступили не только закон, но и потеряли чувство собственного достоинства.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14353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Проблема тотальной безысходности</a:t>
            </a:r>
            <a:r>
              <a:rPr lang="ru-RU" dirty="0" smtClean="0"/>
              <a:t>.</a:t>
            </a:r>
          </a:p>
          <a:p>
            <a:pPr algn="just"/>
            <a:r>
              <a:rPr lang="ru-RU" b="1" i="1" dirty="0" smtClean="0"/>
              <a:t>Проблема потери близкого человека</a:t>
            </a:r>
            <a:r>
              <a:rPr lang="ru-RU" dirty="0" smtClean="0"/>
              <a:t>. В книге «Три товарища» особое место занимают переживания Роберта о постепенной утрате любимой женщины</a:t>
            </a:r>
            <a:r>
              <a:rPr lang="ru-RU" dirty="0" smtClean="0"/>
              <a:t>.</a:t>
            </a:r>
          </a:p>
          <a:p>
            <a:pPr algn="just"/>
            <a:r>
              <a:rPr lang="ru-RU" b="1" i="1" dirty="0" smtClean="0"/>
              <a:t>Проблема безверия</a:t>
            </a:r>
            <a:r>
              <a:rPr lang="ru-RU" dirty="0" smtClean="0"/>
              <a:t>: Смерть Бога в 20 веке. И в этом смысле очень легко объясняется потеря веры в Бога Робертом и другими жителями Германии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Утрата смысла в жизни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Проблема дружбы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Особенности немецкой литературы в период с 1917 по 1945 год.</a:t>
            </a:r>
          </a:p>
          <a:p>
            <a:r>
              <a:rPr lang="ru-RU" dirty="0" smtClean="0"/>
              <a:t>2. Своеобразие творчества Э.М. Ремарка.</a:t>
            </a:r>
          </a:p>
          <a:p>
            <a:r>
              <a:rPr lang="ru-RU" dirty="0" smtClean="0"/>
              <a:t>3. Тема и проблемы романа «Три товарища».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0797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192688"/>
          </a:xfrm>
        </p:spPr>
        <p:txBody>
          <a:bodyPr>
            <a:normAutofit fontScale="85000" lnSpcReduction="100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 err="1" smtClean="0"/>
              <a:t>Шарыпина</a:t>
            </a:r>
            <a:r>
              <a:rPr lang="ru-RU" dirty="0" smtClean="0"/>
              <a:t> Т.А. История зарубежной литературы </a:t>
            </a:r>
            <a:r>
              <a:rPr lang="en-US" dirty="0" smtClean="0"/>
              <a:t>XX </a:t>
            </a:r>
            <a:r>
              <a:rPr lang="ru-RU" dirty="0" smtClean="0"/>
              <a:t>века. В 2 ч. Часть 1: учебник для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магистратуры / Т.А. </a:t>
            </a:r>
            <a:r>
              <a:rPr lang="ru-RU" dirty="0" err="1" smtClean="0"/>
              <a:t>Шарыпина</a:t>
            </a:r>
            <a:r>
              <a:rPr lang="ru-RU" dirty="0" smtClean="0"/>
              <a:t>, В.Г. Новикова, Д.В. </a:t>
            </a:r>
            <a:r>
              <a:rPr lang="ru-RU" dirty="0" err="1" smtClean="0"/>
              <a:t>Кобленкова</a:t>
            </a:r>
            <a:r>
              <a:rPr lang="ru-RU" dirty="0" smtClean="0"/>
              <a:t>. 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279 с. [Электронный </a:t>
            </a:r>
            <a:r>
              <a:rPr lang="ru-RU" dirty="0"/>
              <a:t>ресурс]. </a:t>
            </a:r>
            <a:r>
              <a:rPr lang="en-US" dirty="0">
                <a:latin typeface="Cambria" panose="02040503050406030204" pitchFamily="18" charset="0"/>
              </a:rPr>
              <a:t>URL</a:t>
            </a:r>
            <a:r>
              <a:rPr lang="ru-RU" dirty="0"/>
              <a:t>: </a:t>
            </a:r>
            <a:r>
              <a:rPr lang="en-US" dirty="0" smtClean="0">
                <a:hlinkClick r:id="rId2"/>
              </a:rPr>
              <a:t>https://urait.ru/viewer/istoriya-zarubezhnoy-literatury-xx-veka-v-2-ch-chast-1-437340#page/1 </a:t>
            </a:r>
            <a:r>
              <a:rPr lang="ru-RU" dirty="0" smtClean="0"/>
              <a:t>(</a:t>
            </a:r>
            <a:r>
              <a:rPr lang="ru-RU" dirty="0" smtClean="0"/>
              <a:t>дата </a:t>
            </a:r>
            <a:r>
              <a:rPr lang="ru-RU" dirty="0"/>
              <a:t>обращения: </a:t>
            </a:r>
            <a:r>
              <a:rPr lang="ru-RU" dirty="0" smtClean="0"/>
              <a:t>22.11.2019)</a:t>
            </a:r>
            <a:endParaRPr lang="ru-RU" dirty="0"/>
          </a:p>
          <a:p>
            <a:pPr algn="ctr">
              <a:buNone/>
            </a:pPr>
            <a:r>
              <a:rPr lang="ru-RU" b="1" dirty="0" smtClean="0"/>
              <a:t>Дополнительная </a:t>
            </a:r>
            <a:r>
              <a:rPr lang="ru-RU" b="1" dirty="0"/>
              <a:t>литература</a:t>
            </a:r>
          </a:p>
          <a:p>
            <a:pPr algn="just"/>
            <a:r>
              <a:rPr lang="ru-RU" dirty="0" err="1" smtClean="0"/>
              <a:t>Гиленсон</a:t>
            </a:r>
            <a:r>
              <a:rPr lang="ru-RU" dirty="0" smtClean="0"/>
              <a:t> Б.А. История </a:t>
            </a:r>
            <a:r>
              <a:rPr lang="ru-RU" dirty="0" smtClean="0"/>
              <a:t>зарубежной литературы </a:t>
            </a:r>
            <a:r>
              <a:rPr lang="ru-RU" dirty="0" smtClean="0"/>
              <a:t>второй половины </a:t>
            </a:r>
            <a:r>
              <a:rPr lang="en-US" dirty="0" smtClean="0"/>
              <a:t>XX</a:t>
            </a:r>
            <a:r>
              <a:rPr lang="ru-RU" dirty="0" smtClean="0"/>
              <a:t> века – начала </a:t>
            </a:r>
            <a:r>
              <a:rPr lang="en-US" dirty="0" smtClean="0"/>
              <a:t>XXI</a:t>
            </a:r>
            <a:r>
              <a:rPr lang="ru-RU" dirty="0" smtClean="0"/>
              <a:t> века: </a:t>
            </a:r>
            <a:r>
              <a:rPr lang="ru-RU" dirty="0" smtClean="0"/>
              <a:t>учебник для акад. </a:t>
            </a:r>
            <a:r>
              <a:rPr lang="ru-RU" dirty="0" err="1" smtClean="0"/>
              <a:t>бакалавриата</a:t>
            </a:r>
            <a:r>
              <a:rPr lang="ru-RU" dirty="0" smtClean="0"/>
              <a:t> / </a:t>
            </a:r>
            <a:r>
              <a:rPr lang="ru-RU" dirty="0" smtClean="0"/>
              <a:t>Б.А. </a:t>
            </a:r>
            <a:r>
              <a:rPr lang="ru-RU" dirty="0" err="1" smtClean="0"/>
              <a:t>Гиленсон</a:t>
            </a:r>
            <a:r>
              <a:rPr lang="ru-RU" dirty="0" smtClean="0"/>
              <a:t>. </a:t>
            </a:r>
            <a:r>
              <a:rPr lang="ru-RU" dirty="0" smtClean="0"/>
              <a:t>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</a:t>
            </a:r>
            <a:r>
              <a:rPr lang="ru-RU" dirty="0" smtClean="0"/>
              <a:t>274 </a:t>
            </a:r>
            <a:r>
              <a:rPr lang="ru-RU" dirty="0" smtClean="0"/>
              <a:t>с. [Электронный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https://urait.ru/viewer/istoriya-zarubezhnoy-literatury-vtoroy-poloviny-xx-nachala-xxi-veka-433030#page/1 </a:t>
            </a:r>
            <a:r>
              <a:rPr lang="ru-RU" dirty="0" smtClean="0"/>
              <a:t>(</a:t>
            </a:r>
            <a:r>
              <a:rPr lang="ru-RU" dirty="0" smtClean="0"/>
              <a:t>дата обращения: 22.11.2019</a:t>
            </a:r>
            <a:r>
              <a:rPr lang="ru-RU" dirty="0" smtClean="0"/>
              <a:t>)</a:t>
            </a:r>
          </a:p>
          <a:p>
            <a:pPr algn="ctr">
              <a:buNone/>
            </a:pPr>
            <a:r>
              <a:rPr lang="ru-RU" b="1" dirty="0" smtClean="0"/>
              <a:t>Электронные ресурсы</a:t>
            </a:r>
            <a:endParaRPr lang="ru-RU" b="1" dirty="0" smtClean="0"/>
          </a:p>
          <a:p>
            <a:pPr algn="just"/>
            <a:r>
              <a:rPr lang="ru-RU" dirty="0" smtClean="0"/>
              <a:t>Эрих Мария Ремарк </a:t>
            </a:r>
            <a:r>
              <a:rPr lang="ru-RU" dirty="0" smtClean="0"/>
              <a:t>[Электронный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http://www.em-remarque.ru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  <a:r>
              <a:rPr lang="ru-RU" dirty="0" smtClean="0"/>
              <a:t>(дата обращения: 22.11.2019)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 Германии в период с 1917 по 1945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1917–1945 годы – один из самых драматических периодов не только исторического, духовного и культурного развития Германии, но и многовековой истории немецкой литературы. Мировые войны, развязанные агрессивным немецким империализмом, крах </a:t>
            </a:r>
            <a:r>
              <a:rPr lang="ru-RU" dirty="0" err="1" smtClean="0"/>
              <a:t>гогенцоллеровской</a:t>
            </a:r>
            <a:r>
              <a:rPr lang="ru-RU" dirty="0" smtClean="0"/>
              <a:t> империи, революционные события 1918–1923 годов, годы инфляции и экономического кризиса, фашистский террор, антифашистская борьба потрясли все классы и слои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Отказываясь от культивировавшейся десятилетиями традиции «духовности», изолированности от политической жизни нации, от борьбы классов, писатели Германии приходят к выводу: литература должна быть связана с политической и идеологической борьбой времени. Они ведут активную борьбу за власть трудящихся. В. Мюнхенской Республике Советов участвуют Э. </a:t>
            </a:r>
            <a:r>
              <a:rPr lang="ru-RU" dirty="0" err="1" smtClean="0"/>
              <a:t>Толлер</a:t>
            </a:r>
            <a:r>
              <a:rPr lang="ru-RU" dirty="0" smtClean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</a:t>
            </a:r>
            <a:r>
              <a:rPr lang="ru-RU" dirty="0" smtClean="0"/>
              <a:t>. </a:t>
            </a:r>
            <a:r>
              <a:rPr lang="ru-RU" dirty="0" err="1" smtClean="0"/>
              <a:t>Мюзам</a:t>
            </a:r>
            <a:r>
              <a:rPr lang="ru-RU" dirty="0" smtClean="0"/>
              <a:t>, в Советах рабочих и крестьян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</a:t>
            </a:r>
            <a:r>
              <a:rPr lang="ru-RU" dirty="0" smtClean="0"/>
              <a:t>. Вольф, Б. Брехт, Э. Э. </a:t>
            </a:r>
            <a:r>
              <a:rPr lang="ru-RU" dirty="0" err="1" smtClean="0"/>
              <a:t>Киш</a:t>
            </a:r>
            <a:r>
              <a:rPr lang="ru-RU" dirty="0" smtClean="0"/>
              <a:t>, Л. Франк и др. Происходит разрыв многих буржуазных писателей со своим классом и переход на сторону социализма.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/>
          <a:lstStyle/>
          <a:p>
            <a:pPr algn="just"/>
            <a:r>
              <a:rPr lang="ru-RU" dirty="0" smtClean="0"/>
              <a:t>Против идей социализма и практики рабочего движения агрессивно выступают различные группы и течения, представляющие единое в своей сущности литературное движение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Происходит оживление мистических, оккультных, теософских учений. Вслед за 3. Фрейдом углублялись в подсознательное и бессознательное в человеке не только модернисты, но и отдельные писатели-реалисты, в основном не разделявшие его концепции человека и истории человечества, они стремились показать социальную опасность </a:t>
            </a:r>
            <a:r>
              <a:rPr lang="ru-RU" dirty="0" smtClean="0"/>
              <a:t>иррационализма.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Выражением духовного самосознания буржуазной гуманистической интеллигенции 10-20-х годов, с необычайной обостренностью ощутившей кризис буржуазного мира, стал экспрессионизм. Бунт интеллигенции против все возраставшей </a:t>
            </a:r>
            <a:r>
              <a:rPr lang="ru-RU" dirty="0" err="1" smtClean="0"/>
              <a:t>обезличенности</a:t>
            </a:r>
            <a:r>
              <a:rPr lang="ru-RU" dirty="0" smtClean="0"/>
              <a:t> человека, чувство бессилия, отчаяния сочетались с надеждами на освобождение человечества, его нравственное возрождение, с провозглашением высокого предназначения человека – сути и меры вещей – быть «в центре», «в </a:t>
            </a:r>
            <a:r>
              <a:rPr lang="ru-RU" dirty="0" smtClean="0"/>
              <a:t>пут</a:t>
            </a:r>
            <a:r>
              <a:rPr lang="ru-RU" dirty="0" smtClean="0"/>
              <a:t>и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Они изображали реальность вне времени, вне конкретных социальных связей, тяготели к недосягаемой </a:t>
            </a:r>
            <a:r>
              <a:rPr lang="ru-RU" dirty="0" err="1" smtClean="0"/>
              <a:t>трансценденции</a:t>
            </a:r>
            <a:r>
              <a:rPr lang="ru-RU" dirty="0" smtClean="0"/>
              <a:t>, отказывались от общепринятых эстетических норм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годы первой мировой войны экспрессионисты разоблачали милитаризм, расовую вражду, выступали с проповедью надклассового союза, за единение народов, братство всех людей доброй воли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К середине 20-х годов, после завершения периода революционных боев в Германии, экспрессионизм исчерпал свои возможности. В сравнении с предшествующими направлениями модернизма он выступал с самой радикальной программой. Его историческое значение противоречиво из-за пограничного положения между модернизмом и реализмом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середине 20-х годов в Германии установился период относительной стабилизации </a:t>
            </a:r>
            <a:r>
              <a:rPr lang="ru-RU" dirty="0" smtClean="0"/>
              <a:t>капитал</a:t>
            </a:r>
            <a:r>
              <a:rPr lang="ru-RU" dirty="0" smtClean="0"/>
              <a:t>изма.</a:t>
            </a:r>
            <a:endParaRPr lang="ru-RU" dirty="0" smtClean="0"/>
          </a:p>
          <a:p>
            <a:pPr algn="just"/>
            <a:r>
              <a:rPr lang="ru-RU" dirty="0" smtClean="0"/>
              <a:t>Значительными достижениями отмечено развитие критического реализма. Внимание к общественным проблемам, широкое обращение к публицистике, стремление придать жанру романа оперативность, политическую нацеленность характерны для писателей-реалистов 20–40-х годов. После расцвета лирики и драматургии, в пору экспрессионизма, с середины 20-х годов ведущим жанром становится роман – </a:t>
            </a:r>
            <a:r>
              <a:rPr lang="ru-RU" dirty="0" err="1" smtClean="0"/>
              <a:t>роман</a:t>
            </a:r>
            <a:r>
              <a:rPr lang="ru-RU" dirty="0" smtClean="0"/>
              <a:t> об обществе, роман об эпохе, исторический роман.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0722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30-40-е годы достигает расцвета исторический роман (Т. Манн, Г. Манн, Л. Фейхтвангер, А. </a:t>
            </a:r>
            <a:r>
              <a:rPr lang="ru-RU" dirty="0" err="1" smtClean="0"/>
              <a:t>Дёблин</a:t>
            </a:r>
            <a:r>
              <a:rPr lang="ru-RU" dirty="0" smtClean="0"/>
              <a:t>, Б. Франк и др.). В нем сконцентрировались существенные вопросы всемирной и национальной истории и современности, вопросы судеб нации, народной жизни, личности, ее отношение к народному движению и общественному развитию, роль революций и регрессивных движений в жизни общества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Тенденции к обновлению реализма особенно усилились в период антифашистской борьбы. Резко углубляется критика капитализма. Поиск в современности и истории цельного действенного героя, внимание к процессу разрыва буржуазной интеллигенции со своей средой и классом, попытки запечатлеть образы антифашистов-борцов ярко свидетельствовали о новых качествах критического реализма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693</TotalTime>
  <Words>1781</Words>
  <Application>Microsoft Office PowerPoint</Application>
  <PresentationFormat>Экран (4:3)</PresentationFormat>
  <Paragraphs>78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Справедливость</vt:lpstr>
      <vt:lpstr>Творчество Э.М. Ремарка </vt:lpstr>
      <vt:lpstr>План лекции</vt:lpstr>
      <vt:lpstr>Литература Германии в период с 1917 по 1945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«На Западном фронте без перемен»</vt:lpstr>
      <vt:lpstr>Слайд 16</vt:lpstr>
      <vt:lpstr>Потерянное поколение</vt:lpstr>
      <vt:lpstr>Слайд 18</vt:lpstr>
      <vt:lpstr>«Три товарища»</vt:lpstr>
      <vt:lpstr>Слайд 20</vt:lpstr>
      <vt:lpstr>Слайд 21</vt:lpstr>
      <vt:lpstr>Проблемы в романе «Три товарища»</vt:lpstr>
      <vt:lpstr>Слайд 23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Ф.М. Достоевского</dc:title>
  <dc:creator>Анастасия</dc:creator>
  <cp:lastModifiedBy>notebook</cp:lastModifiedBy>
  <cp:revision>58</cp:revision>
  <dcterms:created xsi:type="dcterms:W3CDTF">2018-01-27T08:28:18Z</dcterms:created>
  <dcterms:modified xsi:type="dcterms:W3CDTF">2019-12-21T03:28:46Z</dcterms:modified>
</cp:coreProperties>
</file>