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3"/>
  </p:notesMasterIdLst>
  <p:sldIdLst>
    <p:sldId id="256" r:id="rId8"/>
    <p:sldId id="257" r:id="rId9"/>
    <p:sldId id="269" r:id="rId10"/>
    <p:sldId id="262" r:id="rId11"/>
    <p:sldId id="271" r:id="rId12"/>
    <p:sldId id="272" r:id="rId13"/>
    <p:sldId id="273" r:id="rId14"/>
    <p:sldId id="274" r:id="rId15"/>
    <p:sldId id="275" r:id="rId16"/>
    <p:sldId id="264" r:id="rId17"/>
    <p:sldId id="270" r:id="rId18"/>
    <p:sldId id="267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3" autoAdjust="0"/>
  </p:normalViewPr>
  <p:slideViewPr>
    <p:cSldViewPr>
      <p:cViewPr>
        <p:scale>
          <a:sx n="66" d="100"/>
          <a:sy n="66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Lbls>
            <c:dLbl>
              <c:idx val="3"/>
              <c:layout>
                <c:manualLayout>
                  <c:x val="-2.2046161537606881E-2"/>
                  <c:y val="-8.465753805132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Лекции</c:v>
                </c:pt>
                <c:pt idx="1">
                  <c:v>Практические занятия</c:v>
                </c:pt>
                <c:pt idx="2">
                  <c:v>Самостоятельная работа</c:v>
                </c:pt>
                <c:pt idx="3">
                  <c:v>Зачет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180</c:v>
                </c:pt>
                <c:pt idx="2">
                  <c:v>80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AB907-473C-400B-9CED-B40AF152EEA4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E393-2321-46B8-9AC4-D350E576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7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100</a:t>
            </a:r>
            <a:r>
              <a:rPr lang="ru-RU" baseline="0" dirty="0" smtClean="0"/>
              <a:t> рецептов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E2A71-8189-45F4-9CB9-561DD4D5F7D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</a:t>
            </a:r>
            <a:r>
              <a:rPr lang="ru-RU" baseline="0" dirty="0" smtClean="0"/>
              <a:t> выписки рецептов, листков нетрудоспособности,  заполнения санаторно-курортных карт, направлений в стационар, </a:t>
            </a:r>
            <a:r>
              <a:rPr lang="ru-RU" baseline="0" dirty="0" err="1" smtClean="0"/>
              <a:t>субординаторы</a:t>
            </a:r>
            <a:r>
              <a:rPr lang="ru-RU" baseline="0" dirty="0" smtClean="0"/>
              <a:t> осваивают практические навыки (СЛР, промывание желудка и т.п.) </a:t>
            </a:r>
            <a:r>
              <a:rPr lang="ru-RU" dirty="0" smtClean="0"/>
              <a:t>на кафедре – центре </a:t>
            </a:r>
            <a:r>
              <a:rPr lang="ru-RU" dirty="0" err="1" smtClean="0"/>
              <a:t>симуляционных</a:t>
            </a:r>
            <a:r>
              <a:rPr lang="ru-RU" dirty="0" smtClean="0"/>
              <a:t> технологий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4E393-2321-46B8-9AC4-D350E57689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6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</a:t>
            </a:r>
            <a:r>
              <a:rPr lang="ru-RU" baseline="0" dirty="0" smtClean="0"/>
              <a:t> выписки рецептов, листков нетрудоспособности,  заполнения санаторно-курортных карт, направлений в стационар, </a:t>
            </a:r>
            <a:r>
              <a:rPr lang="ru-RU" baseline="0" dirty="0" err="1" smtClean="0"/>
              <a:t>субординаторы</a:t>
            </a:r>
            <a:r>
              <a:rPr lang="ru-RU" baseline="0" dirty="0" smtClean="0"/>
              <a:t> осваивают практические навыки (СЛР, промывание желудка и т.п.) </a:t>
            </a:r>
            <a:r>
              <a:rPr lang="ru-RU" dirty="0" smtClean="0"/>
              <a:t>на кафедре – центре </a:t>
            </a:r>
            <a:r>
              <a:rPr lang="ru-RU" dirty="0" err="1" smtClean="0"/>
              <a:t>симуляционных</a:t>
            </a:r>
            <a:r>
              <a:rPr lang="ru-RU" dirty="0" smtClean="0"/>
              <a:t> технологий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4E393-2321-46B8-9AC4-D350E57689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6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3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9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2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5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2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8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3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1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1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56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43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61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01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19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9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77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2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84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2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42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2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7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38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2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15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00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2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91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19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0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51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9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72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12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1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93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251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47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65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43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5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5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72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6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91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2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619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7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86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3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33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3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48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8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92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75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4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0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9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8F0-CE01-4FD7-A0CD-593208576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9D55-ACA7-4885-ABAD-70EF92B845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6768752" cy="2016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Отчет о подготовке выпускников</a:t>
            </a:r>
            <a:r>
              <a:rPr lang="ru-RU" sz="2800" b="1" dirty="0">
                <a:solidFill>
                  <a:srgbClr val="C00000"/>
                </a:solidFill>
              </a:rPr>
              <a:t>, проходивших обучение на </a:t>
            </a:r>
            <a:r>
              <a:rPr lang="ru-RU" sz="2800" b="1" dirty="0" smtClean="0">
                <a:solidFill>
                  <a:srgbClr val="C00000"/>
                </a:solidFill>
              </a:rPr>
              <a:t>цикле </a:t>
            </a:r>
            <a:r>
              <a:rPr lang="ru-RU" sz="2800" b="1" dirty="0">
                <a:solidFill>
                  <a:srgbClr val="C00000"/>
                </a:solidFill>
              </a:rPr>
              <a:t>углубленного изучения </a:t>
            </a:r>
            <a:r>
              <a:rPr lang="ru-RU" sz="2800" b="1" dirty="0" smtClean="0">
                <a:solidFill>
                  <a:srgbClr val="C00000"/>
                </a:solidFill>
              </a:rPr>
              <a:t>дисциплины «поликлиническая терапия»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48" y="0"/>
            <a:ext cx="2187243" cy="3888432"/>
          </a:xfrm>
        </p:spPr>
      </p:pic>
      <p:sp>
        <p:nvSpPr>
          <p:cNvPr id="3" name="TextBox 2"/>
          <p:cNvSpPr txBox="1"/>
          <p:nvPr/>
        </p:nvSpPr>
        <p:spPr>
          <a:xfrm flipH="1">
            <a:off x="611560" y="55892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Профессор кафедры поликлинической терапии, семейной медицины и ЗОЖ с курсом ПО </a:t>
            </a:r>
            <a:r>
              <a:rPr lang="ru-RU" sz="2400" dirty="0" err="1" smtClean="0"/>
              <a:t>Штарик</a:t>
            </a:r>
            <a:r>
              <a:rPr lang="ru-RU" sz="2400" dirty="0" smtClean="0"/>
              <a:t> Светлана Юрьевна</a:t>
            </a:r>
          </a:p>
          <a:p>
            <a:pPr algn="ctr"/>
            <a:r>
              <a:rPr lang="ru-RU" sz="2400" dirty="0" smtClean="0"/>
              <a:t>10.05.2017</a:t>
            </a:r>
            <a:endParaRPr lang="ru-RU" sz="2400" dirty="0"/>
          </a:p>
        </p:txBody>
      </p:sp>
      <p:pic>
        <p:nvPicPr>
          <p:cNvPr id="6" name="Picture 7" descr="Логотип КрасГ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3446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0250" y="18481"/>
            <a:ext cx="4876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Федеральное государственное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бюджетное образовательное учреждение высшего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образования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1400" b="1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Войно-Ясенецкого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» Министерства здравоохранения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Российской Федерации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Кафедра поликлинической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терапии,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семейной медицины и ЗОЖ с курсом ПО</a:t>
            </a:r>
          </a:p>
        </p:txBody>
      </p:sp>
    </p:spTree>
    <p:extLst>
      <p:ext uri="{BB962C8B-B14F-4D97-AF65-F5344CB8AC3E}">
        <p14:creationId xmlns:p14="http://schemas.microsoft.com/office/powerpoint/2010/main" val="23998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55431" y="4581128"/>
            <a:ext cx="4909057" cy="203618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Отработка практических навыков на базе</a:t>
            </a:r>
          </a:p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 кафедры-центра </a:t>
            </a:r>
            <a:r>
              <a:rPr lang="ru-RU" b="1" dirty="0" err="1">
                <a:solidFill>
                  <a:srgbClr val="002060"/>
                </a:solidFill>
              </a:rPr>
              <a:t>симуляционных</a:t>
            </a:r>
            <a:r>
              <a:rPr lang="ru-RU" b="1" dirty="0">
                <a:solidFill>
                  <a:srgbClr val="002060"/>
                </a:solidFill>
              </a:rPr>
              <a:t> технологий 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4213"/>
            <a:ext cx="2545854" cy="4525963"/>
          </a:xfrm>
        </p:spPr>
      </p:pic>
      <p:pic>
        <p:nvPicPr>
          <p:cNvPr id="4098" name="Picture 2" descr="D:\Светлана\Метод.работа\2016\субъординаторы\симул.центр_01.03.17\IMG_20170301_141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875919" cy="21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4278"/>
            <a:ext cx="5948277" cy="334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8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95568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</a:rPr>
              <a:t>По просьбе глав. врача – Ляхова Александра Павловича, учитывая тяжелую эпидемиологическую ситуацию по ОРВИ,</a:t>
            </a:r>
            <a:br>
              <a:rPr lang="ru-RU" altLang="ru-RU" sz="2400" b="1" dirty="0">
                <a:solidFill>
                  <a:srgbClr val="002060"/>
                </a:solidFill>
              </a:rPr>
            </a:br>
            <a:r>
              <a:rPr lang="ru-RU" altLang="ru-RU" sz="2400" b="1" dirty="0">
                <a:solidFill>
                  <a:srgbClr val="002060"/>
                </a:solidFill>
              </a:rPr>
              <a:t>5 </a:t>
            </a:r>
            <a:r>
              <a:rPr lang="ru-RU" altLang="ru-RU" sz="2400" b="1" dirty="0" err="1">
                <a:solidFill>
                  <a:srgbClr val="002060"/>
                </a:solidFill>
              </a:rPr>
              <a:t>субординаторов</a:t>
            </a:r>
            <a:r>
              <a:rPr lang="ru-RU" altLang="ru-RU" sz="2400" b="1" dirty="0">
                <a:solidFill>
                  <a:srgbClr val="002060"/>
                </a:solidFill>
              </a:rPr>
              <a:t> с 09.02 по 16.02.17 работали в поликлинике </a:t>
            </a:r>
            <a:r>
              <a:rPr lang="ru-RU" altLang="ru-RU" sz="2400" b="1" dirty="0" err="1">
                <a:solidFill>
                  <a:srgbClr val="002060"/>
                </a:solidFill>
              </a:rPr>
              <a:t>Сосновоборской</a:t>
            </a:r>
            <a:r>
              <a:rPr lang="ru-RU" altLang="ru-RU" sz="2400" b="1" dirty="0">
                <a:solidFill>
                  <a:srgbClr val="002060"/>
                </a:solidFill>
              </a:rPr>
              <a:t> городской больницы</a:t>
            </a:r>
          </a:p>
        </p:txBody>
      </p:sp>
      <p:pic>
        <p:nvPicPr>
          <p:cNvPr id="7" name="Picture 2" descr="http://testcamera.ru/img/cities/776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85" y="2202146"/>
            <a:ext cx="3369337" cy="251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321383" y="0"/>
            <a:ext cx="5796136" cy="106613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Практическая самостоятельная работа 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субординаторов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в </a:t>
            </a:r>
            <a:br>
              <a:rPr lang="ru-RU" altLang="ru-RU" sz="2800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</a:rPr>
              <a:t>г. Сосновоборске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27536"/>
            <a:ext cx="2592287" cy="1944216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7139"/>
            <a:ext cx="1872208" cy="2536083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84984"/>
            <a:ext cx="2595858" cy="1719334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75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>
                <a:solidFill>
                  <a:srgbClr val="C00000"/>
                </a:solidFill>
              </a:rPr>
              <a:t>поликлинике </a:t>
            </a:r>
            <a:r>
              <a:rPr lang="ru-RU" sz="3600" b="1" dirty="0" err="1">
                <a:solidFill>
                  <a:srgbClr val="C00000"/>
                </a:solidFill>
              </a:rPr>
              <a:t>Сосновоборской</a:t>
            </a:r>
            <a:r>
              <a:rPr lang="ru-RU" sz="3600" b="1" dirty="0">
                <a:solidFill>
                  <a:srgbClr val="C00000"/>
                </a:solidFill>
              </a:rPr>
              <a:t> городской больницы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" y="1847232"/>
            <a:ext cx="2616993" cy="34893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928640" cy="3904854"/>
          </a:xfrm>
        </p:spPr>
      </p:pic>
      <p:sp>
        <p:nvSpPr>
          <p:cNvPr id="9" name="TextBox 8"/>
          <p:cNvSpPr txBox="1"/>
          <p:nvPr/>
        </p:nvSpPr>
        <p:spPr>
          <a:xfrm>
            <a:off x="3491880" y="1268760"/>
            <a:ext cx="53304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Также участвовали в проведении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диспансеризации населения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1" y="2499866"/>
            <a:ext cx="2559732" cy="34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Интенсивный курс обучения </a:t>
            </a:r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апреле-мае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19261"/>
            <a:ext cx="8507288" cy="416592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«Погружения»  в дисциплину в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>отделении общей врачебной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>практики </a:t>
            </a:r>
            <a:r>
              <a:rPr lang="ru-RU" sz="2300" b="1" dirty="0" smtClean="0">
                <a:solidFill>
                  <a:srgbClr val="C00000"/>
                </a:solidFill>
              </a:rPr>
              <a:t>по </a:t>
            </a:r>
            <a:r>
              <a:rPr lang="ru-RU" sz="2300" b="1" dirty="0">
                <a:solidFill>
                  <a:srgbClr val="C00000"/>
                </a:solidFill>
              </a:rPr>
              <a:t>выписке рецептов, заполнению </a:t>
            </a:r>
            <a:r>
              <a:rPr lang="ru-RU" sz="2300" b="1" dirty="0" smtClean="0">
                <a:solidFill>
                  <a:srgbClr val="C00000"/>
                </a:solidFill>
              </a:rPr>
              <a:t>листков нетрудоспособности, </a:t>
            </a:r>
            <a:r>
              <a:rPr lang="ru-RU" sz="2300" b="1" dirty="0">
                <a:solidFill>
                  <a:srgbClr val="C00000"/>
                </a:solidFill>
              </a:rPr>
              <a:t>заполнение нормативных документов по диспансеризации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>Погружения на кафедрах внутренних болезней №1 и №2 по </a:t>
            </a:r>
            <a:r>
              <a:rPr lang="ru-RU" sz="2300" b="1" dirty="0">
                <a:solidFill>
                  <a:srgbClr val="FF0000"/>
                </a:solidFill>
              </a:rPr>
              <a:t>неотложным состояниям в терапии.</a:t>
            </a:r>
          </a:p>
        </p:txBody>
      </p:sp>
      <p:pic>
        <p:nvPicPr>
          <p:cNvPr id="5" name="Picture 2" descr="http://www.suherlin.com/gakumum/wp-content/uploads/2015/03/Dekorasi-Dinding-Rumah-Scuba-Divers-ebayco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43427"/>
            <a:ext cx="1174435" cy="9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282306"/>
            <a:ext cx="3425592" cy="3425592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328561"/>
            <a:ext cx="2439892" cy="3379336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600" y="260648"/>
            <a:ext cx="91440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Подготовка к первичной аккредитации выпускников </a:t>
            </a:r>
            <a:r>
              <a:rPr lang="ru-RU" sz="2400" b="1" dirty="0">
                <a:solidFill>
                  <a:srgbClr val="C00000"/>
                </a:solidFill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</a:rPr>
              <a:t>специальности </a:t>
            </a:r>
            <a:r>
              <a:rPr lang="ru-RU" sz="2400" b="1" dirty="0">
                <a:solidFill>
                  <a:srgbClr val="C00000"/>
                </a:solidFill>
              </a:rPr>
              <a:t>«Лечебное дело</a:t>
            </a:r>
            <a:r>
              <a:rPr lang="ru-RU" sz="2400" b="1" dirty="0" smtClean="0">
                <a:solidFill>
                  <a:srgbClr val="C00000"/>
                </a:solidFill>
              </a:rPr>
              <a:t>» на базе кафедры-центра </a:t>
            </a:r>
            <a:r>
              <a:rPr lang="ru-RU" sz="2400" b="1" dirty="0" err="1" smtClean="0">
                <a:solidFill>
                  <a:srgbClr val="C00000"/>
                </a:solidFill>
              </a:rPr>
              <a:t>симуляционных</a:t>
            </a:r>
            <a:r>
              <a:rPr lang="ru-RU" sz="2400" b="1" dirty="0" smtClean="0">
                <a:solidFill>
                  <a:srgbClr val="C00000"/>
                </a:solidFill>
              </a:rPr>
              <a:t> технологий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97683"/>
              </p:ext>
            </p:extLst>
          </p:nvPr>
        </p:nvGraphicFramePr>
        <p:xfrm>
          <a:off x="179511" y="1412776"/>
          <a:ext cx="871296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00"/>
                <a:gridCol w="2748001"/>
                <a:gridCol w="4045668"/>
                <a:gridCol w="1461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Паспорт станции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ДИСПАНСЕРИЗАЦИЯ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Тренажер для измерения артериального давления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ФИЗИКАЛЬНОЕ</a:t>
                      </a:r>
                      <a:r>
                        <a:rPr lang="ru-RU" sz="1600" b="1" baseline="0" dirty="0" smtClean="0"/>
                        <a:t> ОБСЛЕДОВАНИЕ ПАЦИЕНТА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Тренажер для диагностики заболеваний</a:t>
                      </a:r>
                      <a:r>
                        <a:rPr lang="ru-RU" sz="1400" baseline="0" dirty="0" smtClean="0"/>
                        <a:t> сердца</a:t>
                      </a:r>
                    </a:p>
                    <a:p>
                      <a:r>
                        <a:rPr lang="ru-RU" sz="1400" dirty="0" smtClean="0"/>
                        <a:t>Тренажер для диагностики заболеваний легких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БАЗОВЫЙ РЕАНИМАЦИОННЫЙ КОМПЛЕКС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Манекен взрослого для обучения СЛР с компьютерной регистрацией результатов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Утвержден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НЕОТЛОЖНАЯ МЕДИЦИНСКАЯ ПОМОЩЬ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Фантом с возможностями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внутривенных, внутримышечных и подкожных инъекций.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ЭКСТРЕННАЯ МЕДИЦИНСКАЯ ПОМОЩЬ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Полноростовой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универсальный манекен с возможностью имитации различных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39" y="5661248"/>
            <a:ext cx="827269" cy="1139621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49" y="5670895"/>
            <a:ext cx="1380432" cy="1129974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19" y="5670894"/>
            <a:ext cx="864096" cy="1137941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84" y="5670895"/>
            <a:ext cx="1656171" cy="1129974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79"/>
            <a:ext cx="6620957" cy="290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178512" cy="136937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Заголовок 9"/>
          <p:cNvSpPr txBox="1">
            <a:spLocks/>
          </p:cNvSpPr>
          <p:nvPr/>
        </p:nvSpPr>
        <p:spPr bwMode="auto">
          <a:xfrm>
            <a:off x="236917" y="5733256"/>
            <a:ext cx="8686800" cy="70788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9525">
            <a:solidFill>
              <a:srgbClr val="EEECE1">
                <a:lumMod val="50000"/>
              </a:srgbClr>
            </a:solidFill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Благодарю за внимание!</a:t>
            </a:r>
            <a:endParaRPr kumimoji="0" lang="ru-RU" sz="4000" b="1" i="0" u="none" strike="noStrike" kern="0" cap="none" spc="50" normalizeH="0" baseline="0" noProof="0" dirty="0">
              <a:ln w="11430"/>
              <a:solidFill>
                <a:srgbClr val="EEECE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4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Субординатура</a:t>
            </a:r>
            <a:r>
              <a:rPr lang="ru-RU" sz="2800" b="1" dirty="0">
                <a:solidFill>
                  <a:srgbClr val="C00000"/>
                </a:solidFill>
              </a:rPr>
              <a:t> по поликлинической терапии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63976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Цель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33922" y="764704"/>
            <a:ext cx="7272808" cy="144016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Главной </a:t>
            </a:r>
            <a:r>
              <a:rPr lang="ru-RU" b="1" dirty="0"/>
              <a:t>целью углубленного изучения поликлинической терапии является повышение уровня базовой подготовки студентов по </a:t>
            </a:r>
            <a:r>
              <a:rPr lang="ru-RU" b="1" dirty="0" smtClean="0"/>
              <a:t>данному предмету к </a:t>
            </a:r>
            <a:r>
              <a:rPr lang="ru-RU" b="1" dirty="0"/>
              <a:t>моменту окончания </a:t>
            </a:r>
            <a:r>
              <a:rPr lang="ru-RU" b="1" dirty="0" smtClean="0"/>
              <a:t>6 </a:t>
            </a:r>
            <a:r>
              <a:rPr lang="ru-RU" b="1" dirty="0"/>
              <a:t>курса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701308" cy="3746177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5865"/>
            <a:ext cx="8064896" cy="890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</a:rPr>
              <a:t>Группа углубленного изучения  дисциплины «Поликлиническая терапия» (</a:t>
            </a:r>
            <a:r>
              <a:rPr lang="ru-RU" sz="2800" b="1" u="sng" dirty="0" err="1">
                <a:solidFill>
                  <a:srgbClr val="C00000"/>
                </a:solidFill>
              </a:rPr>
              <a:t>субординатура</a:t>
            </a:r>
            <a:r>
              <a:rPr lang="ru-RU" sz="2800" b="1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6" name="Объект 6"/>
          <p:cNvSpPr>
            <a:spLocks noGrp="1"/>
          </p:cNvSpPr>
          <p:nvPr>
            <p:ph sz="quarter" idx="4294967295"/>
          </p:nvPr>
        </p:nvSpPr>
        <p:spPr>
          <a:xfrm>
            <a:off x="6298" y="1700808"/>
            <a:ext cx="4968552" cy="48192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Углубление теоретических знаний по поликлинической терапии.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Совершенствование навыков по ведению медицинской документации.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Совершенствование навыков по оказанию медицинской помощи при неотложных и угрожающих жизни состояниях на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</a:rPr>
              <a:t>догоспитальном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 этапе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441635" y="1095826"/>
            <a:ext cx="290622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Основные задачи: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36563439"/>
              </p:ext>
            </p:extLst>
          </p:nvPr>
        </p:nvGraphicFramePr>
        <p:xfrm>
          <a:off x="4926709" y="1971894"/>
          <a:ext cx="4179155" cy="412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383580" y="1112895"/>
            <a:ext cx="4608512" cy="748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</a:rPr>
              <a:t>Структура подготовки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err="1" smtClean="0">
                <a:solidFill>
                  <a:prstClr val="black"/>
                </a:solidFill>
              </a:rPr>
              <a:t>субординаторов</a:t>
            </a:r>
            <a:r>
              <a:rPr lang="ru-RU" sz="2400" b="1" dirty="0" smtClean="0">
                <a:solidFill>
                  <a:prstClr val="black"/>
                </a:solidFill>
              </a:rPr>
              <a:t> (</a:t>
            </a:r>
            <a:r>
              <a:rPr lang="ru-RU" sz="2400" b="1" dirty="0" err="1" smtClean="0">
                <a:solidFill>
                  <a:prstClr val="black"/>
                </a:solidFill>
              </a:rPr>
              <a:t>ак</a:t>
            </a:r>
            <a:r>
              <a:rPr lang="ru-RU" sz="2400" b="1" dirty="0" smtClean="0">
                <a:solidFill>
                  <a:prstClr val="black"/>
                </a:solidFill>
              </a:rPr>
              <a:t>. час)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26709" y="6114940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ВСЕГО – 282 ЧАСА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981562"/>
            <a:ext cx="4824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Количество обучающихся – 15 человек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Список </a:t>
            </a:r>
            <a:r>
              <a:rPr lang="ru-RU" b="1" dirty="0" err="1" smtClean="0">
                <a:solidFill>
                  <a:srgbClr val="C00000"/>
                </a:solidFill>
              </a:rPr>
              <a:t>субординаторов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908720"/>
            <a:ext cx="7344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Хасанова Альбина </a:t>
            </a:r>
            <a:r>
              <a:rPr lang="ru-RU" sz="2400" b="1" dirty="0" smtClean="0"/>
              <a:t>Альбертовна</a:t>
            </a:r>
            <a:r>
              <a:rPr lang="en-US" sz="2400" b="1" dirty="0" smtClean="0"/>
              <a:t> – 601 </a:t>
            </a:r>
            <a:r>
              <a:rPr lang="ru-RU" sz="2400" b="1" dirty="0" smtClean="0"/>
              <a:t>гр.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Хамгушкеев</a:t>
            </a:r>
            <a:r>
              <a:rPr lang="ru-RU" sz="2400" b="1" dirty="0"/>
              <a:t> Александр </a:t>
            </a:r>
            <a:r>
              <a:rPr lang="ru-RU" sz="2400" b="1" dirty="0" smtClean="0"/>
              <a:t>Матвеевич </a:t>
            </a:r>
            <a:r>
              <a:rPr lang="en-US" sz="2400" b="1" dirty="0"/>
              <a:t>– 601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Султрекова</a:t>
            </a:r>
            <a:r>
              <a:rPr lang="ru-RU" sz="2400" b="1" dirty="0"/>
              <a:t> Людмила </a:t>
            </a:r>
            <a:r>
              <a:rPr lang="ru-RU" sz="2400" b="1" dirty="0" smtClean="0"/>
              <a:t>Георгиевна </a:t>
            </a:r>
            <a:r>
              <a:rPr lang="en-US" sz="2400" b="1" dirty="0"/>
              <a:t>– </a:t>
            </a:r>
            <a:r>
              <a:rPr lang="en-US" sz="2400" b="1" dirty="0" smtClean="0"/>
              <a:t>60</a:t>
            </a:r>
            <a:r>
              <a:rPr lang="ru-RU" sz="2400" b="1" dirty="0" smtClean="0"/>
              <a:t>4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Малюкова Марина </a:t>
            </a:r>
            <a:r>
              <a:rPr lang="ru-RU" sz="2400" b="1" dirty="0" smtClean="0"/>
              <a:t>Евгеньевна </a:t>
            </a:r>
            <a:r>
              <a:rPr lang="en-US" sz="2400" b="1" dirty="0" smtClean="0"/>
              <a:t>– 60</a:t>
            </a:r>
            <a:r>
              <a:rPr lang="ru-RU" sz="2400" b="1" dirty="0" smtClean="0"/>
              <a:t>6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Шаржанова</a:t>
            </a:r>
            <a:r>
              <a:rPr lang="ru-RU" sz="2400" b="1" dirty="0"/>
              <a:t> Юлия </a:t>
            </a:r>
            <a:r>
              <a:rPr lang="ru-RU" sz="2400" b="1" dirty="0" smtClean="0"/>
              <a:t>Игоревна </a:t>
            </a:r>
            <a:r>
              <a:rPr lang="en-US" sz="2400" b="1" dirty="0" smtClean="0"/>
              <a:t>– 60</a:t>
            </a:r>
            <a:r>
              <a:rPr lang="ru-RU" sz="2400" b="1" dirty="0" smtClean="0"/>
              <a:t>8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Генза</a:t>
            </a:r>
            <a:r>
              <a:rPr lang="ru-RU" sz="2400" b="1" dirty="0"/>
              <a:t> Мария </a:t>
            </a:r>
            <a:r>
              <a:rPr lang="ru-RU" sz="2400" b="1" dirty="0" smtClean="0"/>
              <a:t>Александровна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1</a:t>
            </a:r>
            <a:r>
              <a:rPr lang="en-US" sz="2400" b="1" dirty="0" smtClean="0"/>
              <a:t>1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Кочеткова Кристина </a:t>
            </a:r>
            <a:r>
              <a:rPr lang="ru-RU" sz="2400" b="1" dirty="0" smtClean="0"/>
              <a:t>Александровна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1</a:t>
            </a:r>
            <a:r>
              <a:rPr lang="en-US" sz="2400" b="1" dirty="0" smtClean="0"/>
              <a:t>1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Хертек</a:t>
            </a:r>
            <a:r>
              <a:rPr lang="ru-RU" sz="2400" b="1" dirty="0"/>
              <a:t> Алена </a:t>
            </a:r>
            <a:r>
              <a:rPr lang="ru-RU" sz="2400" b="1" dirty="0" err="1" smtClean="0"/>
              <a:t>Айлан-ооловна</a:t>
            </a:r>
            <a:r>
              <a:rPr lang="ru-RU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12 гр.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Жилкова</a:t>
            </a:r>
            <a:r>
              <a:rPr lang="ru-RU" sz="2400" b="1" dirty="0"/>
              <a:t> Анна </a:t>
            </a:r>
            <a:r>
              <a:rPr lang="ru-RU" sz="2400" b="1" dirty="0" smtClean="0"/>
              <a:t>Сергеевна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16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Козина Любовь </a:t>
            </a:r>
            <a:r>
              <a:rPr lang="ru-RU" sz="2400" b="1" dirty="0" smtClean="0"/>
              <a:t>Павловна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16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Чакбарова</a:t>
            </a:r>
            <a:r>
              <a:rPr lang="ru-RU" sz="2400" b="1" dirty="0"/>
              <a:t> </a:t>
            </a:r>
            <a:r>
              <a:rPr lang="ru-RU" sz="2400" b="1" dirty="0" err="1"/>
              <a:t>Зульфия</a:t>
            </a:r>
            <a:r>
              <a:rPr lang="ru-RU" sz="2400" b="1" dirty="0"/>
              <a:t> </a:t>
            </a:r>
            <a:r>
              <a:rPr lang="ru-RU" sz="2400" b="1" dirty="0" err="1" smtClean="0"/>
              <a:t>Рафиковна</a:t>
            </a:r>
            <a:r>
              <a:rPr lang="ru-RU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16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Балаева</a:t>
            </a:r>
            <a:r>
              <a:rPr lang="ru-RU" sz="2400" b="1" dirty="0"/>
              <a:t> Валерия </a:t>
            </a:r>
            <a:r>
              <a:rPr lang="ru-RU" sz="2400" b="1" dirty="0" smtClean="0"/>
              <a:t>Андреевна </a:t>
            </a:r>
            <a:r>
              <a:rPr lang="en-US" sz="2400" b="1" dirty="0" smtClean="0"/>
              <a:t>– 6</a:t>
            </a:r>
            <a:r>
              <a:rPr lang="ru-RU" sz="2400" b="1" dirty="0" smtClean="0"/>
              <a:t>20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Бикищенко</a:t>
            </a:r>
            <a:r>
              <a:rPr lang="ru-RU" sz="2400" b="1" dirty="0"/>
              <a:t> Екатерина </a:t>
            </a:r>
            <a:r>
              <a:rPr lang="ru-RU" sz="2400" b="1" dirty="0" smtClean="0"/>
              <a:t>Николаевна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20</a:t>
            </a:r>
            <a:r>
              <a:rPr lang="en-US" sz="2400" b="1" dirty="0" smtClean="0"/>
              <a:t>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Ооржак</a:t>
            </a:r>
            <a:r>
              <a:rPr lang="ru-RU" sz="2400" b="1" dirty="0"/>
              <a:t> </a:t>
            </a:r>
            <a:r>
              <a:rPr lang="ru-RU" sz="2400" b="1" dirty="0" err="1"/>
              <a:t>Аялга</a:t>
            </a:r>
            <a:r>
              <a:rPr lang="ru-RU" sz="2400" b="1" dirty="0"/>
              <a:t> </a:t>
            </a:r>
            <a:r>
              <a:rPr lang="ru-RU" sz="2400" b="1" dirty="0" err="1" smtClean="0"/>
              <a:t>Сайбековна</a:t>
            </a:r>
            <a:r>
              <a:rPr lang="ru-RU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2</a:t>
            </a:r>
            <a:r>
              <a:rPr lang="en-US" sz="2400" b="1" dirty="0" smtClean="0"/>
              <a:t>1 </a:t>
            </a:r>
            <a:r>
              <a:rPr lang="ru-RU" sz="2400" b="1" dirty="0"/>
              <a:t>гр</a:t>
            </a:r>
            <a:r>
              <a:rPr lang="ru-RU" sz="2400" b="1" dirty="0" smtClean="0"/>
              <a:t>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err="1"/>
              <a:t>Шугалей</a:t>
            </a:r>
            <a:r>
              <a:rPr lang="ru-RU" sz="2400" b="1" dirty="0"/>
              <a:t> Ольга </a:t>
            </a:r>
            <a:r>
              <a:rPr lang="ru-RU" sz="2400" b="1" dirty="0" smtClean="0"/>
              <a:t>Владимировна </a:t>
            </a:r>
            <a:r>
              <a:rPr lang="en-US" sz="2400" b="1" dirty="0"/>
              <a:t>– </a:t>
            </a:r>
            <a:r>
              <a:rPr lang="en-US" sz="2400" b="1" dirty="0" smtClean="0"/>
              <a:t>6</a:t>
            </a:r>
            <a:r>
              <a:rPr lang="ru-RU" sz="2400" b="1" dirty="0" smtClean="0"/>
              <a:t>22</a:t>
            </a:r>
            <a:r>
              <a:rPr lang="en-US" sz="2400" b="1" dirty="0" smtClean="0"/>
              <a:t> </a:t>
            </a:r>
            <a:r>
              <a:rPr lang="ru-RU" sz="2400" b="1" dirty="0"/>
              <a:t>гр.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35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\\aurora\Отдел внедрения РМИС\_Региональная ЕГИСЗ\Call-центр\Картинки\call-цен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476" y="116632"/>
            <a:ext cx="1635524" cy="132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ВЕДЕНИЕ МЕДИЦИНСКОЙ ДОКУМЕНТАЦИИ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352928" cy="230425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Выписка листков  временной нетрудоспособности на распечатанных бланках,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рецептов - 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КАЖДОМ ЗАНЯТИИ;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Заполнение электронных карт амбулаторного пациента в программе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QMS.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5"/>
          <a:stretch/>
        </p:blipFill>
        <p:spPr bwMode="auto">
          <a:xfrm rot="5400000">
            <a:off x="2036354" y="3711290"/>
            <a:ext cx="2843228" cy="2998727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8"/>
          <a:stretch/>
        </p:blipFill>
        <p:spPr bwMode="auto">
          <a:xfrm rot="5400000">
            <a:off x="5019462" y="4143255"/>
            <a:ext cx="2843229" cy="2134798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51" y="116632"/>
            <a:ext cx="8363272" cy="6480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ВЕДЕНИЕ МЕДИЦИНСКОЙ ДОКУМЕНТАЦИИ 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964488" cy="3886349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Медицинская карта амбулаторного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больного 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025/ у;</a:t>
            </a:r>
          </a:p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Экстренное извещение на инфекционного больного ф.058/у;</a:t>
            </a:r>
          </a:p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Карта профилактических прививок ф.063/у;</a:t>
            </a:r>
          </a:p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Направления на консультации, обследования и лаб. анализы;</a:t>
            </a:r>
          </a:p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Оформление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справки и санаторно-курортной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карты 072/у;</a:t>
            </a:r>
          </a:p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Оформление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направления на МСЭ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088/у;</a:t>
            </a:r>
          </a:p>
          <a:p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Выписка рецептов</a:t>
            </a:r>
            <a:r>
              <a:rPr lang="ru-RU" sz="21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59"/>
            <a:ext cx="2664296" cy="3534665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9478" y="3401642"/>
            <a:ext cx="3541438" cy="2876074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РАБОТА  НА ТЕРАПЕВТИЧЕСКОМ УЧАСТКЕ С ВРАЧОМ ТЕРАПЕВТОМ НА ПРИЕМЕ И ОБСЛУЖИВАНИЕ ВЫЗОВОВ  НА ДОМУ </a:t>
            </a:r>
            <a:endParaRPr lang="ru-RU" sz="29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4491" y="2392064"/>
            <a:ext cx="4333954" cy="3240360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/>
          <a:stretch/>
        </p:blipFill>
        <p:spPr bwMode="auto">
          <a:xfrm rot="5400000">
            <a:off x="5355141" y="2493857"/>
            <a:ext cx="4333957" cy="3019919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8"/>
          <a:stretch/>
        </p:blipFill>
        <p:spPr bwMode="auto">
          <a:xfrm rot="5400000">
            <a:off x="2516102" y="2759236"/>
            <a:ext cx="4342483" cy="2497488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ru-RU" sz="29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РАЗБОР КЛИНИЧЕСКИХ СЛУЧАЕВ</a:t>
            </a:r>
            <a:br>
              <a:rPr lang="ru-RU" sz="29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9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ОБСУЖДЕНИЕ ТАКТИКИ ВЕДЕНИЯ ПАЦИЕНТА НА ЭТАПЕ АМБУЛАТОРНОГО ЗВЕНА</a:t>
            </a:r>
            <a:endParaRPr lang="ru-RU" sz="29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701308" cy="3746177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2599"/>
            <a:ext cx="6701308" cy="3746177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10870"/>
          <a:stretch/>
        </p:blipFill>
        <p:spPr bwMode="auto">
          <a:xfrm>
            <a:off x="0" y="3961647"/>
            <a:ext cx="3541020" cy="2896353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292" y="33265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ПРАКТИЧЕСКАЯ РАБОТА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9036496" cy="1008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Отработка практических навыков на базе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кафедры-центра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симуляционных</a:t>
            </a:r>
            <a:r>
              <a:rPr lang="ru-RU" b="1" dirty="0" smtClean="0">
                <a:solidFill>
                  <a:srgbClr val="002060"/>
                </a:solidFill>
              </a:rPr>
              <a:t> технологий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4" descr="http://krasgmu.ru/sys/files/attach/2f/2f7d342c536187d710f1d85ae8c3626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96885"/>
            <a:ext cx="2934326" cy="3912435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396885"/>
            <a:ext cx="5260702" cy="3912435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480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607</Words>
  <Application>Microsoft Office PowerPoint</Application>
  <PresentationFormat>Экран (4:3)</PresentationFormat>
  <Paragraphs>95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Отчет о подготовке выпускников, проходивших обучение на цикле углубленного изучения дисциплины «поликлиническая терапия»</vt:lpstr>
      <vt:lpstr>Субординатура по поликлинической терапии</vt:lpstr>
      <vt:lpstr>Презентация PowerPoint</vt:lpstr>
      <vt:lpstr>Список субординаторов</vt:lpstr>
      <vt:lpstr>ВЕДЕНИЕ МЕДИЦИНСКОЙ ДОКУМЕНТАЦИИ </vt:lpstr>
      <vt:lpstr>ВЕДЕНИЕ МЕДИЦИНСКОЙ ДОКУМЕНТАЦИИ </vt:lpstr>
      <vt:lpstr>РАБОТА  НА ТЕРАПЕВТИЧЕСКОМ УЧАСТКЕ С ВРАЧОМ ТЕРАПЕВТОМ НА ПРИЕМЕ И ОБСЛУЖИВАНИЕ ВЫЗОВОВ  НА ДОМУ </vt:lpstr>
      <vt:lpstr>РАЗБОР КЛИНИЧЕСКИХ СЛУЧАЕВ ОБСУЖДЕНИЕ ТАКТИКИ ВЕДЕНИЯ ПАЦИЕНТА НА ЭТАПЕ АМБУЛАТОРНОГО ЗВЕНА</vt:lpstr>
      <vt:lpstr>ПРАКТИЧЕСКАЯ РАБОТА</vt:lpstr>
      <vt:lpstr>Практическая работа</vt:lpstr>
      <vt:lpstr>Практическая самостоятельная работа субординаторов в  г. Сосновоборске</vt:lpstr>
      <vt:lpstr>В поликлинике Сосновоборской городской больницы </vt:lpstr>
      <vt:lpstr>Интенсивный курс обучения в апреле-мае </vt:lpstr>
      <vt:lpstr>Подготовка к первичной аккредитации выпускников по специальности «Лечебное дело» на базе кафедры-центра симуляционных технологий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Субординатура по поликлинической терапии</dc:title>
  <dc:creator>Светлана</dc:creator>
  <cp:lastModifiedBy>Штарик Светлана Юрьевна</cp:lastModifiedBy>
  <cp:revision>20</cp:revision>
  <dcterms:created xsi:type="dcterms:W3CDTF">2017-04-19T08:45:40Z</dcterms:created>
  <dcterms:modified xsi:type="dcterms:W3CDTF">2017-05-10T04:52:24Z</dcterms:modified>
</cp:coreProperties>
</file>