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1" r:id="rId1"/>
  </p:sldMasterIdLst>
  <p:notesMasterIdLst>
    <p:notesMasterId r:id="rId26"/>
  </p:notesMasterIdLst>
  <p:sldIdLst>
    <p:sldId id="279" r:id="rId2"/>
    <p:sldId id="289" r:id="rId3"/>
    <p:sldId id="258" r:id="rId4"/>
    <p:sldId id="269" r:id="rId5"/>
    <p:sldId id="260" r:id="rId6"/>
    <p:sldId id="264" r:id="rId7"/>
    <p:sldId id="265" r:id="rId8"/>
    <p:sldId id="266" r:id="rId9"/>
    <p:sldId id="267" r:id="rId10"/>
    <p:sldId id="268" r:id="rId11"/>
    <p:sldId id="263" r:id="rId12"/>
    <p:sldId id="274" r:id="rId13"/>
    <p:sldId id="272" r:id="rId14"/>
    <p:sldId id="271" r:id="rId15"/>
    <p:sldId id="273" r:id="rId16"/>
    <p:sldId id="280" r:id="rId17"/>
    <p:sldId id="287" r:id="rId18"/>
    <p:sldId id="281" r:id="rId19"/>
    <p:sldId id="283" r:id="rId20"/>
    <p:sldId id="284" r:id="rId21"/>
    <p:sldId id="285" r:id="rId22"/>
    <p:sldId id="286" r:id="rId23"/>
    <p:sldId id="290" r:id="rId24"/>
    <p:sldId id="261" r:id="rId2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4" d="100"/>
          <a:sy n="84" d="100"/>
        </p:scale>
        <p:origin x="1402" y="5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360DB25-573C-41BB-B195-2BDFDBD1BEDE}" type="datetimeFigureOut">
              <a:rPr lang="ru-RU" smtClean="0"/>
              <a:t>11.11.2021</a:t>
            </a:fld>
            <a:endParaRPr lang="ru-RU"/>
          </a:p>
        </p:txBody>
      </p:sp>
      <p:sp>
        <p:nvSpPr>
          <p:cNvPr id="4" name="Образ слайда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DAA98A0-F13A-4C94-BB4C-BFCD90A603B1}" type="slidenum">
              <a:rPr lang="ru-RU" smtClean="0"/>
              <a:t>‹#›</a:t>
            </a:fld>
            <a:endParaRPr lang="ru-RU"/>
          </a:p>
        </p:txBody>
      </p:sp>
    </p:spTree>
    <p:extLst>
      <p:ext uri="{BB962C8B-B14F-4D97-AF65-F5344CB8AC3E}">
        <p14:creationId xmlns:p14="http://schemas.microsoft.com/office/powerpoint/2010/main" val="16176071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
        <p:cNvGrpSpPr/>
        <p:nvPr/>
      </p:nvGrpSpPr>
      <p:grpSpPr>
        <a:xfrm>
          <a:off x="0" y="0"/>
          <a:ext cx="0" cy="0"/>
          <a:chOff x="0" y="0"/>
          <a:chExt cx="0" cy="0"/>
        </a:xfrm>
      </p:grpSpPr>
      <p:sp>
        <p:nvSpPr>
          <p:cNvPr id="29" name="Google Shape;29;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 name="Google Shape;30;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83404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C79FCB7F-D8D8-4C48-BB52-AB064A110122}" type="datetimeFigureOut">
              <a:rPr lang="ru-RU" smtClean="0"/>
              <a:t>11.11.2021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6EBE114-B8C1-4523-B491-E2E8E131784E}" type="slidenum">
              <a:rPr lang="ru-RU" smtClean="0"/>
              <a:t>‹#›</a:t>
            </a:fld>
            <a:endParaRPr lang="ru-RU"/>
          </a:p>
        </p:txBody>
      </p:sp>
    </p:spTree>
    <p:extLst>
      <p:ext uri="{BB962C8B-B14F-4D97-AF65-F5344CB8AC3E}">
        <p14:creationId xmlns:p14="http://schemas.microsoft.com/office/powerpoint/2010/main" val="23764529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C79FCB7F-D8D8-4C48-BB52-AB064A110122}" type="datetimeFigureOut">
              <a:rPr lang="ru-RU" smtClean="0"/>
              <a:t>11.11.2021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6EBE114-B8C1-4523-B491-E2E8E131784E}" type="slidenum">
              <a:rPr lang="ru-RU" smtClean="0"/>
              <a:t>‹#›</a:t>
            </a:fld>
            <a:endParaRPr lang="ru-RU"/>
          </a:p>
        </p:txBody>
      </p:sp>
    </p:spTree>
    <p:extLst>
      <p:ext uri="{BB962C8B-B14F-4D97-AF65-F5344CB8AC3E}">
        <p14:creationId xmlns:p14="http://schemas.microsoft.com/office/powerpoint/2010/main" val="35011369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C79FCB7F-D8D8-4C48-BB52-AB064A110122}" type="datetimeFigureOut">
              <a:rPr lang="ru-RU" smtClean="0"/>
              <a:t>11.11.2021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6EBE114-B8C1-4523-B491-E2E8E131784E}" type="slidenum">
              <a:rPr lang="ru-RU" smtClean="0"/>
              <a:t>‹#›</a:t>
            </a:fld>
            <a:endParaRPr lang="ru-RU"/>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5940229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C79FCB7F-D8D8-4C48-BB52-AB064A110122}" type="datetimeFigureOut">
              <a:rPr lang="ru-RU" smtClean="0"/>
              <a:t>11.11.2021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6EBE114-B8C1-4523-B491-E2E8E131784E}" type="slidenum">
              <a:rPr lang="ru-RU" smtClean="0"/>
              <a:t>‹#›</a:t>
            </a:fld>
            <a:endParaRPr lang="ru-RU"/>
          </a:p>
        </p:txBody>
      </p:sp>
    </p:spTree>
    <p:extLst>
      <p:ext uri="{BB962C8B-B14F-4D97-AF65-F5344CB8AC3E}">
        <p14:creationId xmlns:p14="http://schemas.microsoft.com/office/powerpoint/2010/main" val="5847015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C79FCB7F-D8D8-4C48-BB52-AB064A110122}" type="datetimeFigureOut">
              <a:rPr lang="ru-RU" smtClean="0"/>
              <a:t>11.11.2021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6EBE114-B8C1-4523-B491-E2E8E131784E}" type="slidenum">
              <a:rPr lang="ru-RU" smtClean="0"/>
              <a:t>‹#›</a:t>
            </a:fld>
            <a:endParaRPr lang="ru-RU"/>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1882380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C79FCB7F-D8D8-4C48-BB52-AB064A110122}" type="datetimeFigureOut">
              <a:rPr lang="ru-RU" smtClean="0"/>
              <a:t>11.11.2021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6EBE114-B8C1-4523-B491-E2E8E131784E}" type="slidenum">
              <a:rPr lang="ru-RU" smtClean="0"/>
              <a:t>‹#›</a:t>
            </a:fld>
            <a:endParaRPr lang="ru-RU"/>
          </a:p>
        </p:txBody>
      </p:sp>
    </p:spTree>
    <p:extLst>
      <p:ext uri="{BB962C8B-B14F-4D97-AF65-F5344CB8AC3E}">
        <p14:creationId xmlns:p14="http://schemas.microsoft.com/office/powerpoint/2010/main" val="40264597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C79FCB7F-D8D8-4C48-BB52-AB064A110122}" type="datetimeFigureOut">
              <a:rPr lang="ru-RU" smtClean="0"/>
              <a:t>11.11.2021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6EBE114-B8C1-4523-B491-E2E8E131784E}" type="slidenum">
              <a:rPr lang="ru-RU" smtClean="0"/>
              <a:t>‹#›</a:t>
            </a:fld>
            <a:endParaRPr lang="ru-RU"/>
          </a:p>
        </p:txBody>
      </p:sp>
    </p:spTree>
    <p:extLst>
      <p:ext uri="{BB962C8B-B14F-4D97-AF65-F5344CB8AC3E}">
        <p14:creationId xmlns:p14="http://schemas.microsoft.com/office/powerpoint/2010/main" val="7415609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C79FCB7F-D8D8-4C48-BB52-AB064A110122}" type="datetimeFigureOut">
              <a:rPr lang="ru-RU" smtClean="0"/>
              <a:t>11.11.2021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6EBE114-B8C1-4523-B491-E2E8E131784E}" type="slidenum">
              <a:rPr lang="ru-RU" smtClean="0"/>
              <a:t>‹#›</a:t>
            </a:fld>
            <a:endParaRPr lang="ru-RU"/>
          </a:p>
        </p:txBody>
      </p:sp>
    </p:spTree>
    <p:extLst>
      <p:ext uri="{BB962C8B-B14F-4D97-AF65-F5344CB8AC3E}">
        <p14:creationId xmlns:p14="http://schemas.microsoft.com/office/powerpoint/2010/main" val="20193794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Заголовок, текст и объект" type="txAndObj">
  <p:cSld name="Заголовок, текст и объект">
    <p:spTree>
      <p:nvGrpSpPr>
        <p:cNvPr id="1" name="Shape 11"/>
        <p:cNvGrpSpPr/>
        <p:nvPr/>
      </p:nvGrpSpPr>
      <p:grpSpPr>
        <a:xfrm>
          <a:off x="0" y="0"/>
          <a:ext cx="0" cy="0"/>
          <a:chOff x="0" y="0"/>
          <a:chExt cx="0" cy="0"/>
        </a:xfrm>
      </p:grpSpPr>
      <p:sp>
        <p:nvSpPr>
          <p:cNvPr id="12" name="Google Shape;12;p2"/>
          <p:cNvSpPr txBox="1">
            <a:spLocks noGrp="1"/>
          </p:cNvSpPr>
          <p:nvPr>
            <p:ph type="title"/>
          </p:nvPr>
        </p:nvSpPr>
        <p:spPr>
          <a:xfrm>
            <a:off x="457200" y="277813"/>
            <a:ext cx="8229600" cy="1139700"/>
          </a:xfrm>
          <a:prstGeom prst="rect">
            <a:avLst/>
          </a:prstGeom>
          <a:noFill/>
          <a:ln>
            <a:noFill/>
          </a:ln>
        </p:spPr>
        <p:txBody>
          <a:bodyPr spcFirstLastPara="1" wrap="square" lIns="91425" tIns="45700" rIns="91425" bIns="45700" anchor="ctr" anchorCtr="0"/>
          <a:lstStyle>
            <a:lvl1pPr lvl="0" algn="ctr" rtl="0">
              <a:spcBef>
                <a:spcPts val="0"/>
              </a:spcBef>
              <a:spcAft>
                <a:spcPts val="0"/>
              </a:spcAft>
              <a:buSzPts val="1400"/>
              <a:buNone/>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13" name="Google Shape;13;p2"/>
          <p:cNvSpPr txBox="1">
            <a:spLocks noGrp="1"/>
          </p:cNvSpPr>
          <p:nvPr>
            <p:ph type="body" idx="1"/>
          </p:nvPr>
        </p:nvSpPr>
        <p:spPr>
          <a:xfrm>
            <a:off x="457200" y="1600200"/>
            <a:ext cx="4038600" cy="4530600"/>
          </a:xfrm>
          <a:prstGeom prst="rect">
            <a:avLst/>
          </a:prstGeom>
          <a:noFill/>
          <a:ln>
            <a:noFill/>
          </a:ln>
        </p:spPr>
        <p:txBody>
          <a:bodyPr spcFirstLastPara="1" wrap="square" lIns="91425" tIns="45700" rIns="91425" bIns="45700" anchor="t" anchorCtr="0"/>
          <a:lstStyle>
            <a:lvl1pPr marL="342900" lvl="0" indent="-257175" algn="l" rtl="0">
              <a:spcBef>
                <a:spcPts val="270"/>
              </a:spcBef>
              <a:spcAft>
                <a:spcPts val="0"/>
              </a:spcAft>
              <a:buClr>
                <a:schemeClr val="dk1"/>
              </a:buClr>
              <a:buSzPts val="1800"/>
              <a:buChar char="•"/>
              <a:defRPr/>
            </a:lvl1pPr>
            <a:lvl2pPr marL="685800" lvl="1" indent="-257175" algn="l" rtl="0">
              <a:spcBef>
                <a:spcPts val="270"/>
              </a:spcBef>
              <a:spcAft>
                <a:spcPts val="0"/>
              </a:spcAft>
              <a:buClr>
                <a:schemeClr val="dk1"/>
              </a:buClr>
              <a:buSzPts val="1800"/>
              <a:buChar char="–"/>
              <a:defRPr/>
            </a:lvl2pPr>
            <a:lvl3pPr marL="1028700" lvl="2" indent="-257175" algn="l" rtl="0">
              <a:spcBef>
                <a:spcPts val="270"/>
              </a:spcBef>
              <a:spcAft>
                <a:spcPts val="0"/>
              </a:spcAft>
              <a:buClr>
                <a:schemeClr val="dk1"/>
              </a:buClr>
              <a:buSzPts val="1800"/>
              <a:buChar char="•"/>
              <a:defRPr/>
            </a:lvl3pPr>
            <a:lvl4pPr marL="1371600" lvl="3" indent="-257175" algn="l" rtl="0">
              <a:spcBef>
                <a:spcPts val="270"/>
              </a:spcBef>
              <a:spcAft>
                <a:spcPts val="0"/>
              </a:spcAft>
              <a:buClr>
                <a:schemeClr val="dk1"/>
              </a:buClr>
              <a:buSzPts val="1800"/>
              <a:buChar char="–"/>
              <a:defRPr/>
            </a:lvl4pPr>
            <a:lvl5pPr marL="1714500" lvl="4" indent="-257175" algn="l" rtl="0">
              <a:spcBef>
                <a:spcPts val="270"/>
              </a:spcBef>
              <a:spcAft>
                <a:spcPts val="0"/>
              </a:spcAft>
              <a:buClr>
                <a:schemeClr val="dk1"/>
              </a:buClr>
              <a:buSzPts val="1800"/>
              <a:buChar char="»"/>
              <a:defRPr/>
            </a:lvl5pPr>
            <a:lvl6pPr marL="2057400" lvl="5" indent="-257175" algn="l" rtl="0">
              <a:spcBef>
                <a:spcPts val="270"/>
              </a:spcBef>
              <a:spcAft>
                <a:spcPts val="0"/>
              </a:spcAft>
              <a:buClr>
                <a:schemeClr val="dk1"/>
              </a:buClr>
              <a:buSzPts val="1800"/>
              <a:buChar char="•"/>
              <a:defRPr/>
            </a:lvl6pPr>
            <a:lvl7pPr marL="2400300" lvl="6" indent="-257175" algn="l" rtl="0">
              <a:spcBef>
                <a:spcPts val="270"/>
              </a:spcBef>
              <a:spcAft>
                <a:spcPts val="0"/>
              </a:spcAft>
              <a:buClr>
                <a:schemeClr val="dk1"/>
              </a:buClr>
              <a:buSzPts val="1800"/>
              <a:buChar char="•"/>
              <a:defRPr/>
            </a:lvl7pPr>
            <a:lvl8pPr marL="2743200" lvl="7" indent="-257175" algn="l" rtl="0">
              <a:spcBef>
                <a:spcPts val="270"/>
              </a:spcBef>
              <a:spcAft>
                <a:spcPts val="0"/>
              </a:spcAft>
              <a:buClr>
                <a:schemeClr val="dk1"/>
              </a:buClr>
              <a:buSzPts val="1800"/>
              <a:buChar char="•"/>
              <a:defRPr/>
            </a:lvl8pPr>
            <a:lvl9pPr marL="3086100" lvl="8" indent="-257175" algn="l" rtl="0">
              <a:spcBef>
                <a:spcPts val="270"/>
              </a:spcBef>
              <a:spcAft>
                <a:spcPts val="0"/>
              </a:spcAft>
              <a:buClr>
                <a:schemeClr val="dk1"/>
              </a:buClr>
              <a:buSzPts val="1800"/>
              <a:buChar char="•"/>
              <a:defRPr/>
            </a:lvl9pPr>
          </a:lstStyle>
          <a:p>
            <a:endParaRPr/>
          </a:p>
        </p:txBody>
      </p:sp>
      <p:sp>
        <p:nvSpPr>
          <p:cNvPr id="14" name="Google Shape;14;p2"/>
          <p:cNvSpPr txBox="1">
            <a:spLocks noGrp="1"/>
          </p:cNvSpPr>
          <p:nvPr>
            <p:ph type="body" idx="2"/>
          </p:nvPr>
        </p:nvSpPr>
        <p:spPr>
          <a:xfrm>
            <a:off x="4648200" y="1600200"/>
            <a:ext cx="4038600" cy="4530600"/>
          </a:xfrm>
          <a:prstGeom prst="rect">
            <a:avLst/>
          </a:prstGeom>
          <a:noFill/>
          <a:ln>
            <a:noFill/>
          </a:ln>
        </p:spPr>
        <p:txBody>
          <a:bodyPr spcFirstLastPara="1" wrap="square" lIns="91425" tIns="45700" rIns="91425" bIns="45700" anchor="t" anchorCtr="0"/>
          <a:lstStyle>
            <a:lvl1pPr marL="342900" lvl="0" indent="-257175" algn="l" rtl="0">
              <a:spcBef>
                <a:spcPts val="270"/>
              </a:spcBef>
              <a:spcAft>
                <a:spcPts val="0"/>
              </a:spcAft>
              <a:buClr>
                <a:schemeClr val="dk1"/>
              </a:buClr>
              <a:buSzPts val="1800"/>
              <a:buChar char="•"/>
              <a:defRPr/>
            </a:lvl1pPr>
            <a:lvl2pPr marL="685800" lvl="1" indent="-257175" algn="l" rtl="0">
              <a:spcBef>
                <a:spcPts val="270"/>
              </a:spcBef>
              <a:spcAft>
                <a:spcPts val="0"/>
              </a:spcAft>
              <a:buClr>
                <a:schemeClr val="dk1"/>
              </a:buClr>
              <a:buSzPts val="1800"/>
              <a:buChar char="–"/>
              <a:defRPr/>
            </a:lvl2pPr>
            <a:lvl3pPr marL="1028700" lvl="2" indent="-257175" algn="l" rtl="0">
              <a:spcBef>
                <a:spcPts val="270"/>
              </a:spcBef>
              <a:spcAft>
                <a:spcPts val="0"/>
              </a:spcAft>
              <a:buClr>
                <a:schemeClr val="dk1"/>
              </a:buClr>
              <a:buSzPts val="1800"/>
              <a:buChar char="•"/>
              <a:defRPr/>
            </a:lvl3pPr>
            <a:lvl4pPr marL="1371600" lvl="3" indent="-257175" algn="l" rtl="0">
              <a:spcBef>
                <a:spcPts val="270"/>
              </a:spcBef>
              <a:spcAft>
                <a:spcPts val="0"/>
              </a:spcAft>
              <a:buClr>
                <a:schemeClr val="dk1"/>
              </a:buClr>
              <a:buSzPts val="1800"/>
              <a:buChar char="–"/>
              <a:defRPr/>
            </a:lvl4pPr>
            <a:lvl5pPr marL="1714500" lvl="4" indent="-257175" algn="l" rtl="0">
              <a:spcBef>
                <a:spcPts val="270"/>
              </a:spcBef>
              <a:spcAft>
                <a:spcPts val="0"/>
              </a:spcAft>
              <a:buClr>
                <a:schemeClr val="dk1"/>
              </a:buClr>
              <a:buSzPts val="1800"/>
              <a:buChar char="»"/>
              <a:defRPr/>
            </a:lvl5pPr>
            <a:lvl6pPr marL="2057400" lvl="5" indent="-257175" algn="l" rtl="0">
              <a:spcBef>
                <a:spcPts val="270"/>
              </a:spcBef>
              <a:spcAft>
                <a:spcPts val="0"/>
              </a:spcAft>
              <a:buClr>
                <a:schemeClr val="dk1"/>
              </a:buClr>
              <a:buSzPts val="1800"/>
              <a:buChar char="•"/>
              <a:defRPr/>
            </a:lvl6pPr>
            <a:lvl7pPr marL="2400300" lvl="6" indent="-257175" algn="l" rtl="0">
              <a:spcBef>
                <a:spcPts val="270"/>
              </a:spcBef>
              <a:spcAft>
                <a:spcPts val="0"/>
              </a:spcAft>
              <a:buClr>
                <a:schemeClr val="dk1"/>
              </a:buClr>
              <a:buSzPts val="1800"/>
              <a:buChar char="•"/>
              <a:defRPr/>
            </a:lvl7pPr>
            <a:lvl8pPr marL="2743200" lvl="7" indent="-257175" algn="l" rtl="0">
              <a:spcBef>
                <a:spcPts val="270"/>
              </a:spcBef>
              <a:spcAft>
                <a:spcPts val="0"/>
              </a:spcAft>
              <a:buClr>
                <a:schemeClr val="dk1"/>
              </a:buClr>
              <a:buSzPts val="1800"/>
              <a:buChar char="•"/>
              <a:defRPr/>
            </a:lvl8pPr>
            <a:lvl9pPr marL="3086100" lvl="8" indent="-257175" algn="l" rtl="0">
              <a:spcBef>
                <a:spcPts val="270"/>
              </a:spcBef>
              <a:spcAft>
                <a:spcPts val="0"/>
              </a:spcAft>
              <a:buClr>
                <a:schemeClr val="dk1"/>
              </a:buClr>
              <a:buSzPts val="1800"/>
              <a:buChar char="•"/>
              <a:defRPr/>
            </a:lvl9pPr>
          </a:lstStyle>
          <a:p>
            <a:endParaRPr/>
          </a:p>
        </p:txBody>
      </p:sp>
      <p:sp>
        <p:nvSpPr>
          <p:cNvPr id="15" name="Google Shape;15;p2"/>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6" name="Google Shape;16;p2"/>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7" name="Google Shape;17;p2"/>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SzPts val="1200"/>
              <a:buFont typeface="Calibri"/>
              <a:buNone/>
              <a:defRPr sz="900" b="0" i="0" u="none" strike="noStrike" cap="none">
                <a:solidFill>
                  <a:srgbClr val="898989"/>
                </a:solidFill>
                <a:latin typeface="Calibri"/>
                <a:ea typeface="Calibri"/>
                <a:cs typeface="Calibri"/>
                <a:sym typeface="Calibri"/>
              </a:defRPr>
            </a:lvl1pPr>
            <a:lvl2pPr marL="0" marR="0" lvl="1" indent="0" algn="r" rtl="0">
              <a:lnSpc>
                <a:spcPct val="100000"/>
              </a:lnSpc>
              <a:spcBef>
                <a:spcPts val="0"/>
              </a:spcBef>
              <a:spcAft>
                <a:spcPts val="0"/>
              </a:spcAft>
              <a:buClr>
                <a:srgbClr val="898989"/>
              </a:buClr>
              <a:buSzPts val="1200"/>
              <a:buFont typeface="Calibri"/>
              <a:buNone/>
              <a:defRPr sz="900" b="0" i="0" u="none" strike="noStrike" cap="none">
                <a:solidFill>
                  <a:srgbClr val="898989"/>
                </a:solidFill>
                <a:latin typeface="Calibri"/>
                <a:ea typeface="Calibri"/>
                <a:cs typeface="Calibri"/>
                <a:sym typeface="Calibri"/>
              </a:defRPr>
            </a:lvl2pPr>
            <a:lvl3pPr marL="0" marR="0" lvl="2" indent="0" algn="r" rtl="0">
              <a:lnSpc>
                <a:spcPct val="100000"/>
              </a:lnSpc>
              <a:spcBef>
                <a:spcPts val="0"/>
              </a:spcBef>
              <a:spcAft>
                <a:spcPts val="0"/>
              </a:spcAft>
              <a:buClr>
                <a:srgbClr val="898989"/>
              </a:buClr>
              <a:buSzPts val="1200"/>
              <a:buFont typeface="Calibri"/>
              <a:buNone/>
              <a:defRPr sz="900" b="0" i="0" u="none" strike="noStrike" cap="none">
                <a:solidFill>
                  <a:srgbClr val="898989"/>
                </a:solidFill>
                <a:latin typeface="Calibri"/>
                <a:ea typeface="Calibri"/>
                <a:cs typeface="Calibri"/>
                <a:sym typeface="Calibri"/>
              </a:defRPr>
            </a:lvl3pPr>
            <a:lvl4pPr marL="0" marR="0" lvl="3" indent="0" algn="r" rtl="0">
              <a:lnSpc>
                <a:spcPct val="100000"/>
              </a:lnSpc>
              <a:spcBef>
                <a:spcPts val="0"/>
              </a:spcBef>
              <a:spcAft>
                <a:spcPts val="0"/>
              </a:spcAft>
              <a:buClr>
                <a:srgbClr val="898989"/>
              </a:buClr>
              <a:buSzPts val="1200"/>
              <a:buFont typeface="Calibri"/>
              <a:buNone/>
              <a:defRPr sz="900" b="0" i="0" u="none" strike="noStrike" cap="none">
                <a:solidFill>
                  <a:srgbClr val="898989"/>
                </a:solidFill>
                <a:latin typeface="Calibri"/>
                <a:ea typeface="Calibri"/>
                <a:cs typeface="Calibri"/>
                <a:sym typeface="Calibri"/>
              </a:defRPr>
            </a:lvl4pPr>
            <a:lvl5pPr marL="0" marR="0" lvl="4" indent="0" algn="r" rtl="0">
              <a:lnSpc>
                <a:spcPct val="100000"/>
              </a:lnSpc>
              <a:spcBef>
                <a:spcPts val="0"/>
              </a:spcBef>
              <a:spcAft>
                <a:spcPts val="0"/>
              </a:spcAft>
              <a:buClr>
                <a:srgbClr val="898989"/>
              </a:buClr>
              <a:buSzPts val="1200"/>
              <a:buFont typeface="Calibri"/>
              <a:buNone/>
              <a:defRPr sz="900" b="0" i="0" u="none" strike="noStrike" cap="none">
                <a:solidFill>
                  <a:srgbClr val="898989"/>
                </a:solidFill>
                <a:latin typeface="Calibri"/>
                <a:ea typeface="Calibri"/>
                <a:cs typeface="Calibri"/>
                <a:sym typeface="Calibri"/>
              </a:defRPr>
            </a:lvl5pPr>
            <a:lvl6pPr marL="0" marR="0" lvl="5" indent="0" algn="r" rtl="0">
              <a:lnSpc>
                <a:spcPct val="100000"/>
              </a:lnSpc>
              <a:spcBef>
                <a:spcPts val="0"/>
              </a:spcBef>
              <a:spcAft>
                <a:spcPts val="0"/>
              </a:spcAft>
              <a:buClr>
                <a:srgbClr val="898989"/>
              </a:buClr>
              <a:buSzPts val="1200"/>
              <a:buFont typeface="Calibri"/>
              <a:buNone/>
              <a:defRPr sz="900" b="0" i="0" u="none" strike="noStrike" cap="none">
                <a:solidFill>
                  <a:srgbClr val="898989"/>
                </a:solidFill>
                <a:latin typeface="Calibri"/>
                <a:ea typeface="Calibri"/>
                <a:cs typeface="Calibri"/>
                <a:sym typeface="Calibri"/>
              </a:defRPr>
            </a:lvl6pPr>
            <a:lvl7pPr marL="0" marR="0" lvl="6" indent="0" algn="r" rtl="0">
              <a:lnSpc>
                <a:spcPct val="100000"/>
              </a:lnSpc>
              <a:spcBef>
                <a:spcPts val="0"/>
              </a:spcBef>
              <a:spcAft>
                <a:spcPts val="0"/>
              </a:spcAft>
              <a:buClr>
                <a:srgbClr val="898989"/>
              </a:buClr>
              <a:buSzPts val="1200"/>
              <a:buFont typeface="Calibri"/>
              <a:buNone/>
              <a:defRPr sz="900" b="0" i="0" u="none" strike="noStrike" cap="none">
                <a:solidFill>
                  <a:srgbClr val="898989"/>
                </a:solidFill>
                <a:latin typeface="Calibri"/>
                <a:ea typeface="Calibri"/>
                <a:cs typeface="Calibri"/>
                <a:sym typeface="Calibri"/>
              </a:defRPr>
            </a:lvl7pPr>
            <a:lvl8pPr marL="0" marR="0" lvl="7" indent="0" algn="r" rtl="0">
              <a:lnSpc>
                <a:spcPct val="100000"/>
              </a:lnSpc>
              <a:spcBef>
                <a:spcPts val="0"/>
              </a:spcBef>
              <a:spcAft>
                <a:spcPts val="0"/>
              </a:spcAft>
              <a:buClr>
                <a:srgbClr val="898989"/>
              </a:buClr>
              <a:buSzPts val="1200"/>
              <a:buFont typeface="Calibri"/>
              <a:buNone/>
              <a:defRPr sz="900" b="0" i="0" u="none" strike="noStrike" cap="none">
                <a:solidFill>
                  <a:srgbClr val="898989"/>
                </a:solidFill>
                <a:latin typeface="Calibri"/>
                <a:ea typeface="Calibri"/>
                <a:cs typeface="Calibri"/>
                <a:sym typeface="Calibri"/>
              </a:defRPr>
            </a:lvl8pPr>
            <a:lvl9pPr marL="0" marR="0" lvl="8" indent="0" algn="r" rtl="0">
              <a:lnSpc>
                <a:spcPct val="100000"/>
              </a:lnSpc>
              <a:spcBef>
                <a:spcPts val="0"/>
              </a:spcBef>
              <a:spcAft>
                <a:spcPts val="0"/>
              </a:spcAft>
              <a:buClr>
                <a:srgbClr val="898989"/>
              </a:buClr>
              <a:buSzPts val="1200"/>
              <a:buFont typeface="Calibri"/>
              <a:buNone/>
              <a:defRPr sz="900" b="0" i="0" u="none" strike="noStrike" cap="none">
                <a:solidFill>
                  <a:srgbClr val="898989"/>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7434895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bl">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a:t>Образец заголовка</a:t>
            </a:r>
          </a:p>
        </p:txBody>
      </p:sp>
      <p:sp>
        <p:nvSpPr>
          <p:cNvPr id="3" name="Таблица 2"/>
          <p:cNvSpPr>
            <a:spLocks noGrp="1"/>
          </p:cNvSpPr>
          <p:nvPr>
            <p:ph type="tbl" idx="1"/>
          </p:nvPr>
        </p:nvSpPr>
        <p:spPr>
          <a:xfrm>
            <a:off x="457200" y="1600200"/>
            <a:ext cx="8229600" cy="4525963"/>
          </a:xfrm>
        </p:spPr>
        <p:txBody>
          <a:bodyPr/>
          <a:lstStyle/>
          <a:p>
            <a:pPr lvl="0"/>
            <a:endParaRPr lang="ru-RU" noProof="0"/>
          </a:p>
        </p:txBody>
      </p:sp>
      <p:sp>
        <p:nvSpPr>
          <p:cNvPr id="4" name="Rectangle 2">
            <a:extLst>
              <a:ext uri="{FF2B5EF4-FFF2-40B4-BE49-F238E27FC236}">
                <a16:creationId xmlns:a16="http://schemas.microsoft.com/office/drawing/2014/main" xmlns="" id="{C3DB424D-7E8E-4E59-8175-4D2A2A481CD4}"/>
              </a:ext>
            </a:extLst>
          </p:cNvPr>
          <p:cNvSpPr>
            <a:spLocks noGrp="1" noChangeArrowheads="1"/>
          </p:cNvSpPr>
          <p:nvPr>
            <p:ph type="dt" sz="half" idx="10"/>
          </p:nvPr>
        </p:nvSpPr>
        <p:spPr>
          <a:ln/>
        </p:spPr>
        <p:txBody>
          <a:bodyPr/>
          <a:lstStyle>
            <a:lvl1pPr>
              <a:defRPr/>
            </a:lvl1pPr>
          </a:lstStyle>
          <a:p>
            <a:pPr>
              <a:defRPr/>
            </a:pPr>
            <a:fld id="{3E6B9CE4-D890-483B-8A1A-FA4DC2251A19}" type="datetime1">
              <a:rPr lang="ru-RU"/>
              <a:pPr>
                <a:defRPr/>
              </a:pPr>
              <a:t>11.11.2021</a:t>
            </a:fld>
            <a:endParaRPr lang="ru-RU"/>
          </a:p>
        </p:txBody>
      </p:sp>
      <p:sp>
        <p:nvSpPr>
          <p:cNvPr id="5" name="Rectangle 3">
            <a:extLst>
              <a:ext uri="{FF2B5EF4-FFF2-40B4-BE49-F238E27FC236}">
                <a16:creationId xmlns:a16="http://schemas.microsoft.com/office/drawing/2014/main" xmlns="" id="{6CA5B4F8-B283-42B4-A291-209395B0439C}"/>
              </a:ext>
            </a:extLst>
          </p:cNvPr>
          <p:cNvSpPr>
            <a:spLocks noGrp="1" noChangeArrowheads="1"/>
          </p:cNvSpPr>
          <p:nvPr>
            <p:ph type="sldNum" sz="quarter" idx="11"/>
          </p:nvPr>
        </p:nvSpPr>
        <p:spPr>
          <a:ln/>
        </p:spPr>
        <p:txBody>
          <a:bodyPr/>
          <a:lstStyle>
            <a:lvl1pPr>
              <a:defRPr/>
            </a:lvl1pPr>
          </a:lstStyle>
          <a:p>
            <a:fld id="{57E5D33D-14DF-4637-BA31-C8C0C9D1EE73}" type="slidenum">
              <a:rPr lang="ru-RU" altLang="en-US"/>
              <a:pPr/>
              <a:t>‹#›</a:t>
            </a:fld>
            <a:endParaRPr lang="ru-RU" altLang="en-US"/>
          </a:p>
        </p:txBody>
      </p:sp>
      <p:sp>
        <p:nvSpPr>
          <p:cNvPr id="6" name="Rectangle 14">
            <a:extLst>
              <a:ext uri="{FF2B5EF4-FFF2-40B4-BE49-F238E27FC236}">
                <a16:creationId xmlns:a16="http://schemas.microsoft.com/office/drawing/2014/main" xmlns="" id="{B06FF238-6FBE-4C37-8358-F0A589810E7D}"/>
              </a:ext>
            </a:extLst>
          </p:cNvPr>
          <p:cNvSpPr>
            <a:spLocks noGrp="1" noChangeArrowheads="1"/>
          </p:cNvSpPr>
          <p:nvPr>
            <p:ph type="ftr" sz="quarter" idx="12"/>
          </p:nvPr>
        </p:nvSpPr>
        <p:spPr>
          <a:ln/>
        </p:spPr>
        <p:txBody>
          <a:bodyPr/>
          <a:lstStyle>
            <a:lvl1pPr>
              <a:defRPr/>
            </a:lvl1pPr>
          </a:lstStyle>
          <a:p>
            <a:pPr>
              <a:defRPr/>
            </a:pPr>
            <a:endParaRPr lang="ru-RU"/>
          </a:p>
        </p:txBody>
      </p:sp>
    </p:spTree>
    <p:extLst>
      <p:ext uri="{BB962C8B-B14F-4D97-AF65-F5344CB8AC3E}">
        <p14:creationId xmlns:p14="http://schemas.microsoft.com/office/powerpoint/2010/main" val="17833062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C79FCB7F-D8D8-4C48-BB52-AB064A110122}" type="datetimeFigureOut">
              <a:rPr lang="ru-RU" smtClean="0"/>
              <a:t>11.11.2021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6EBE114-B8C1-4523-B491-E2E8E131784E}" type="slidenum">
              <a:rPr lang="ru-RU" smtClean="0"/>
              <a:t>‹#›</a:t>
            </a:fld>
            <a:endParaRPr lang="ru-RU"/>
          </a:p>
        </p:txBody>
      </p:sp>
    </p:spTree>
    <p:extLst>
      <p:ext uri="{BB962C8B-B14F-4D97-AF65-F5344CB8AC3E}">
        <p14:creationId xmlns:p14="http://schemas.microsoft.com/office/powerpoint/2010/main" val="13354789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C79FCB7F-D8D8-4C48-BB52-AB064A110122}" type="datetimeFigureOut">
              <a:rPr lang="ru-RU" smtClean="0"/>
              <a:t>11.11.2021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6EBE114-B8C1-4523-B491-E2E8E131784E}" type="slidenum">
              <a:rPr lang="ru-RU" smtClean="0"/>
              <a:t>‹#›</a:t>
            </a:fld>
            <a:endParaRPr lang="ru-RU"/>
          </a:p>
        </p:txBody>
      </p:sp>
    </p:spTree>
    <p:extLst>
      <p:ext uri="{BB962C8B-B14F-4D97-AF65-F5344CB8AC3E}">
        <p14:creationId xmlns:p14="http://schemas.microsoft.com/office/powerpoint/2010/main" val="17874216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C79FCB7F-D8D8-4C48-BB52-AB064A110122}" type="datetimeFigureOut">
              <a:rPr lang="ru-RU" smtClean="0"/>
              <a:t>11.11.2021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36EBE114-B8C1-4523-B491-E2E8E131784E}" type="slidenum">
              <a:rPr lang="ru-RU" smtClean="0"/>
              <a:t>‹#›</a:t>
            </a:fld>
            <a:endParaRPr lang="ru-RU"/>
          </a:p>
        </p:txBody>
      </p:sp>
    </p:spTree>
    <p:extLst>
      <p:ext uri="{BB962C8B-B14F-4D97-AF65-F5344CB8AC3E}">
        <p14:creationId xmlns:p14="http://schemas.microsoft.com/office/powerpoint/2010/main" val="39883476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C79FCB7F-D8D8-4C48-BB52-AB064A110122}" type="datetimeFigureOut">
              <a:rPr lang="ru-RU" smtClean="0"/>
              <a:t>11.11.2021</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36EBE114-B8C1-4523-B491-E2E8E131784E}" type="slidenum">
              <a:rPr lang="ru-RU" smtClean="0"/>
              <a:t>‹#›</a:t>
            </a:fld>
            <a:endParaRPr lang="ru-RU"/>
          </a:p>
        </p:txBody>
      </p:sp>
    </p:spTree>
    <p:extLst>
      <p:ext uri="{BB962C8B-B14F-4D97-AF65-F5344CB8AC3E}">
        <p14:creationId xmlns:p14="http://schemas.microsoft.com/office/powerpoint/2010/main" val="24954201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C79FCB7F-D8D8-4C48-BB52-AB064A110122}" type="datetimeFigureOut">
              <a:rPr lang="ru-RU" smtClean="0"/>
              <a:t>11.11.2021</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36EBE114-B8C1-4523-B491-E2E8E131784E}" type="slidenum">
              <a:rPr lang="ru-RU" smtClean="0"/>
              <a:t>‹#›</a:t>
            </a:fld>
            <a:endParaRPr lang="ru-RU"/>
          </a:p>
        </p:txBody>
      </p:sp>
    </p:spTree>
    <p:extLst>
      <p:ext uri="{BB962C8B-B14F-4D97-AF65-F5344CB8AC3E}">
        <p14:creationId xmlns:p14="http://schemas.microsoft.com/office/powerpoint/2010/main" val="36474561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9FCB7F-D8D8-4C48-BB52-AB064A110122}" type="datetimeFigureOut">
              <a:rPr lang="ru-RU" smtClean="0"/>
              <a:t>11.11.2021</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36EBE114-B8C1-4523-B491-E2E8E131784E}" type="slidenum">
              <a:rPr lang="ru-RU" smtClean="0"/>
              <a:t>‹#›</a:t>
            </a:fld>
            <a:endParaRPr lang="ru-RU"/>
          </a:p>
        </p:txBody>
      </p:sp>
    </p:spTree>
    <p:extLst>
      <p:ext uri="{BB962C8B-B14F-4D97-AF65-F5344CB8AC3E}">
        <p14:creationId xmlns:p14="http://schemas.microsoft.com/office/powerpoint/2010/main" val="42118929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ru-RU" smtClean="0"/>
              <a:t>Образец заголовка</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ru-RU" smtClean="0"/>
              <a:t>Образец текста</a:t>
            </a:r>
          </a:p>
        </p:txBody>
      </p:sp>
      <p:sp>
        <p:nvSpPr>
          <p:cNvPr id="5" name="Date Placeholder 4"/>
          <p:cNvSpPr>
            <a:spLocks noGrp="1"/>
          </p:cNvSpPr>
          <p:nvPr>
            <p:ph type="dt" sz="half" idx="10"/>
          </p:nvPr>
        </p:nvSpPr>
        <p:spPr/>
        <p:txBody>
          <a:bodyPr/>
          <a:lstStyle/>
          <a:p>
            <a:fld id="{C79FCB7F-D8D8-4C48-BB52-AB064A110122}" type="datetimeFigureOut">
              <a:rPr lang="ru-RU" smtClean="0"/>
              <a:t>11.11.2021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36EBE114-B8C1-4523-B491-E2E8E131784E}" type="slidenum">
              <a:rPr lang="ru-RU" smtClean="0"/>
              <a:t>‹#›</a:t>
            </a:fld>
            <a:endParaRPr lang="ru-RU"/>
          </a:p>
        </p:txBody>
      </p:sp>
    </p:spTree>
    <p:extLst>
      <p:ext uri="{BB962C8B-B14F-4D97-AF65-F5344CB8AC3E}">
        <p14:creationId xmlns:p14="http://schemas.microsoft.com/office/powerpoint/2010/main" val="911684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C79FCB7F-D8D8-4C48-BB52-AB064A110122}" type="datetimeFigureOut">
              <a:rPr lang="ru-RU" smtClean="0"/>
              <a:t>11.11.2021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36EBE114-B8C1-4523-B491-E2E8E131784E}" type="slidenum">
              <a:rPr lang="ru-RU" smtClean="0"/>
              <a:t>‹#›</a:t>
            </a:fld>
            <a:endParaRPr lang="ru-RU"/>
          </a:p>
        </p:txBody>
      </p:sp>
    </p:spTree>
    <p:extLst>
      <p:ext uri="{BB962C8B-B14F-4D97-AF65-F5344CB8AC3E}">
        <p14:creationId xmlns:p14="http://schemas.microsoft.com/office/powerpoint/2010/main" val="14357031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79FCB7F-D8D8-4C48-BB52-AB064A110122}" type="datetimeFigureOut">
              <a:rPr lang="ru-RU" smtClean="0"/>
              <a:t>11.11.2021</a:t>
            </a:fld>
            <a:endParaRPr lang="ru-RU"/>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36EBE114-B8C1-4523-B491-E2E8E131784E}" type="slidenum">
              <a:rPr lang="ru-RU" smtClean="0"/>
              <a:t>‹#›</a:t>
            </a:fld>
            <a:endParaRPr lang="ru-RU"/>
          </a:p>
        </p:txBody>
      </p:sp>
    </p:spTree>
    <p:extLst>
      <p:ext uri="{BB962C8B-B14F-4D97-AF65-F5344CB8AC3E}">
        <p14:creationId xmlns:p14="http://schemas.microsoft.com/office/powerpoint/2010/main" val="186437471"/>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 id="2147483753" r:id="rId12"/>
    <p:sldLayoutId id="2147483754" r:id="rId13"/>
    <p:sldLayoutId id="2147483755" r:id="rId14"/>
    <p:sldLayoutId id="2147483756" r:id="rId15"/>
    <p:sldLayoutId id="2147483757" r:id="rId16"/>
    <p:sldLayoutId id="2147483758" r:id="rId17"/>
    <p:sldLayoutId id="2147483759" r:id="rId18"/>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1"/>
        <p:cNvGrpSpPr/>
        <p:nvPr/>
      </p:nvGrpSpPr>
      <p:grpSpPr>
        <a:xfrm>
          <a:off x="0" y="0"/>
          <a:ext cx="0" cy="0"/>
          <a:chOff x="0" y="0"/>
          <a:chExt cx="0" cy="0"/>
        </a:xfrm>
      </p:grpSpPr>
      <p:sp>
        <p:nvSpPr>
          <p:cNvPr id="32" name="Google Shape;32;p5"/>
          <p:cNvSpPr txBox="1">
            <a:spLocks noGrp="1"/>
          </p:cNvSpPr>
          <p:nvPr>
            <p:ph type="title"/>
          </p:nvPr>
        </p:nvSpPr>
        <p:spPr>
          <a:xfrm>
            <a:off x="755576" y="0"/>
            <a:ext cx="7658100" cy="1938585"/>
          </a:xfrm>
          <a:prstGeom prst="rect">
            <a:avLst/>
          </a:prstGeom>
          <a:noFill/>
          <a:ln>
            <a:noFill/>
          </a:ln>
        </p:spPr>
        <p:txBody>
          <a:bodyPr spcFirstLastPara="1" vert="horz" wrap="square" lIns="68569" tIns="34275" rIns="68569" bIns="34275" rtlCol="0" anchor="ctr" anchorCtr="0">
            <a:noAutofit/>
            <a:scene3d>
              <a:camera prst="orthographicFront"/>
              <a:lightRig rig="soft" dir="t"/>
            </a:scene3d>
            <a:sp3d prstMaterial="softEdge">
              <a:bevelT w="25400" h="25400"/>
            </a:sp3d>
          </a:bodyPr>
          <a:lstStyle/>
          <a:p>
            <a:pPr>
              <a:lnSpc>
                <a:spcPct val="100000"/>
              </a:lnSpc>
              <a:buClr>
                <a:schemeClr val="dk1"/>
              </a:buClr>
              <a:buSzPts val="1800"/>
            </a:pPr>
            <a:r>
              <a:rPr lang="en-US" sz="1800" dirty="0" err="1">
                <a:solidFill>
                  <a:schemeClr val="dk1"/>
                </a:solidFill>
                <a:latin typeface="Times New Roman" panose="02020603050405020304" pitchFamily="18" charset="0"/>
                <a:ea typeface="Calibri"/>
                <a:cs typeface="Times New Roman" panose="02020603050405020304" pitchFamily="18" charset="0"/>
                <a:sym typeface="Calibri"/>
              </a:rPr>
              <a:t>Федеральное</a:t>
            </a:r>
            <a:r>
              <a:rPr lang="en-US" sz="1800" dirty="0">
                <a:solidFill>
                  <a:schemeClr val="dk1"/>
                </a:solidFill>
                <a:latin typeface="Times New Roman" panose="02020603050405020304" pitchFamily="18" charset="0"/>
                <a:ea typeface="Calibri"/>
                <a:cs typeface="Times New Roman" panose="02020603050405020304" pitchFamily="18" charset="0"/>
                <a:sym typeface="Calibri"/>
              </a:rPr>
              <a:t> </a:t>
            </a:r>
            <a:r>
              <a:rPr lang="en-US" sz="1800" dirty="0" err="1">
                <a:solidFill>
                  <a:schemeClr val="dk1"/>
                </a:solidFill>
                <a:latin typeface="Times New Roman" panose="02020603050405020304" pitchFamily="18" charset="0"/>
                <a:ea typeface="Calibri"/>
                <a:cs typeface="Times New Roman" panose="02020603050405020304" pitchFamily="18" charset="0"/>
                <a:sym typeface="Calibri"/>
              </a:rPr>
              <a:t>государственное</a:t>
            </a:r>
            <a:r>
              <a:rPr lang="en-US" sz="1800" dirty="0">
                <a:solidFill>
                  <a:schemeClr val="dk1"/>
                </a:solidFill>
                <a:latin typeface="Times New Roman" panose="02020603050405020304" pitchFamily="18" charset="0"/>
                <a:ea typeface="Calibri"/>
                <a:cs typeface="Times New Roman" panose="02020603050405020304" pitchFamily="18" charset="0"/>
                <a:sym typeface="Calibri"/>
              </a:rPr>
              <a:t> </a:t>
            </a:r>
            <a:r>
              <a:rPr lang="en-US" sz="1800" dirty="0" err="1">
                <a:solidFill>
                  <a:schemeClr val="dk1"/>
                </a:solidFill>
                <a:latin typeface="Times New Roman" panose="02020603050405020304" pitchFamily="18" charset="0"/>
                <a:ea typeface="Calibri"/>
                <a:cs typeface="Times New Roman" panose="02020603050405020304" pitchFamily="18" charset="0"/>
                <a:sym typeface="Calibri"/>
              </a:rPr>
              <a:t>бюджетное</a:t>
            </a:r>
            <a:r>
              <a:rPr lang="en-US" sz="1800" dirty="0">
                <a:solidFill>
                  <a:schemeClr val="dk1"/>
                </a:solidFill>
                <a:latin typeface="Times New Roman" panose="02020603050405020304" pitchFamily="18" charset="0"/>
                <a:ea typeface="Calibri"/>
                <a:cs typeface="Times New Roman" panose="02020603050405020304" pitchFamily="18" charset="0"/>
                <a:sym typeface="Calibri"/>
              </a:rPr>
              <a:t> </a:t>
            </a:r>
            <a:r>
              <a:rPr lang="en-US" sz="1800" dirty="0" err="1">
                <a:solidFill>
                  <a:schemeClr val="dk1"/>
                </a:solidFill>
                <a:latin typeface="Times New Roman" panose="02020603050405020304" pitchFamily="18" charset="0"/>
                <a:ea typeface="Calibri"/>
                <a:cs typeface="Times New Roman" panose="02020603050405020304" pitchFamily="18" charset="0"/>
                <a:sym typeface="Calibri"/>
              </a:rPr>
              <a:t>образовательное</a:t>
            </a:r>
            <a:r>
              <a:rPr lang="en-US" sz="1800" dirty="0">
                <a:solidFill>
                  <a:schemeClr val="dk1"/>
                </a:solidFill>
                <a:latin typeface="Times New Roman" panose="02020603050405020304" pitchFamily="18" charset="0"/>
                <a:ea typeface="Calibri"/>
                <a:cs typeface="Times New Roman" panose="02020603050405020304" pitchFamily="18" charset="0"/>
                <a:sym typeface="Calibri"/>
              </a:rPr>
              <a:t> </a:t>
            </a:r>
            <a:r>
              <a:rPr lang="en-US" sz="1800" dirty="0" err="1">
                <a:solidFill>
                  <a:schemeClr val="dk1"/>
                </a:solidFill>
                <a:latin typeface="Times New Roman" panose="02020603050405020304" pitchFamily="18" charset="0"/>
                <a:ea typeface="Calibri"/>
                <a:cs typeface="Times New Roman" panose="02020603050405020304" pitchFamily="18" charset="0"/>
                <a:sym typeface="Calibri"/>
              </a:rPr>
              <a:t>учреждение</a:t>
            </a:r>
            <a:r>
              <a:rPr lang="en-US" sz="1800" dirty="0">
                <a:solidFill>
                  <a:schemeClr val="dk1"/>
                </a:solidFill>
                <a:latin typeface="Times New Roman" panose="02020603050405020304" pitchFamily="18" charset="0"/>
                <a:ea typeface="Calibri"/>
                <a:cs typeface="Times New Roman" panose="02020603050405020304" pitchFamily="18" charset="0"/>
                <a:sym typeface="Calibri"/>
              </a:rPr>
              <a:t> </a:t>
            </a:r>
            <a:r>
              <a:rPr lang="en-US" sz="1800" dirty="0" err="1">
                <a:solidFill>
                  <a:schemeClr val="dk1"/>
                </a:solidFill>
                <a:latin typeface="Times New Roman" panose="02020603050405020304" pitchFamily="18" charset="0"/>
                <a:ea typeface="Calibri"/>
                <a:cs typeface="Times New Roman" panose="02020603050405020304" pitchFamily="18" charset="0"/>
                <a:sym typeface="Calibri"/>
              </a:rPr>
              <a:t>высшего</a:t>
            </a:r>
            <a:r>
              <a:rPr lang="en-US" sz="1800" dirty="0">
                <a:solidFill>
                  <a:schemeClr val="dk1"/>
                </a:solidFill>
                <a:latin typeface="Times New Roman" panose="02020603050405020304" pitchFamily="18" charset="0"/>
                <a:ea typeface="Calibri"/>
                <a:cs typeface="Times New Roman" panose="02020603050405020304" pitchFamily="18" charset="0"/>
                <a:sym typeface="Calibri"/>
              </a:rPr>
              <a:t> </a:t>
            </a:r>
            <a:r>
              <a:rPr lang="en-US" sz="1800" dirty="0" err="1">
                <a:solidFill>
                  <a:schemeClr val="dk1"/>
                </a:solidFill>
                <a:latin typeface="Times New Roman" panose="02020603050405020304" pitchFamily="18" charset="0"/>
                <a:ea typeface="Calibri"/>
                <a:cs typeface="Times New Roman" panose="02020603050405020304" pitchFamily="18" charset="0"/>
                <a:sym typeface="Calibri"/>
              </a:rPr>
              <a:t>образования</a:t>
            </a:r>
            <a:r>
              <a:rPr lang="en-US" sz="1800" dirty="0">
                <a:solidFill>
                  <a:schemeClr val="dk1"/>
                </a:solidFill>
                <a:latin typeface="Times New Roman" panose="02020603050405020304" pitchFamily="18" charset="0"/>
                <a:ea typeface="Calibri"/>
                <a:cs typeface="Times New Roman" panose="02020603050405020304" pitchFamily="18" charset="0"/>
                <a:sym typeface="Calibri"/>
              </a:rPr>
              <a:t> «</a:t>
            </a:r>
            <a:r>
              <a:rPr lang="en-US" sz="1800" dirty="0" err="1">
                <a:solidFill>
                  <a:schemeClr val="dk1"/>
                </a:solidFill>
                <a:latin typeface="Times New Roman" panose="02020603050405020304" pitchFamily="18" charset="0"/>
                <a:ea typeface="Calibri"/>
                <a:cs typeface="Times New Roman" panose="02020603050405020304" pitchFamily="18" charset="0"/>
                <a:sym typeface="Calibri"/>
              </a:rPr>
              <a:t>Красноярский</a:t>
            </a:r>
            <a:r>
              <a:rPr lang="en-US" sz="1800" dirty="0">
                <a:solidFill>
                  <a:schemeClr val="dk1"/>
                </a:solidFill>
                <a:latin typeface="Times New Roman" panose="02020603050405020304" pitchFamily="18" charset="0"/>
                <a:ea typeface="Calibri"/>
                <a:cs typeface="Times New Roman" panose="02020603050405020304" pitchFamily="18" charset="0"/>
                <a:sym typeface="Calibri"/>
              </a:rPr>
              <a:t> </a:t>
            </a:r>
            <a:r>
              <a:rPr lang="en-US" sz="1800" dirty="0" err="1">
                <a:solidFill>
                  <a:schemeClr val="dk1"/>
                </a:solidFill>
                <a:latin typeface="Times New Roman" panose="02020603050405020304" pitchFamily="18" charset="0"/>
                <a:ea typeface="Calibri"/>
                <a:cs typeface="Times New Roman" panose="02020603050405020304" pitchFamily="18" charset="0"/>
                <a:sym typeface="Calibri"/>
              </a:rPr>
              <a:t>государственный</a:t>
            </a:r>
            <a:r>
              <a:rPr lang="en-US" sz="1800" dirty="0">
                <a:solidFill>
                  <a:schemeClr val="dk1"/>
                </a:solidFill>
                <a:latin typeface="Times New Roman" panose="02020603050405020304" pitchFamily="18" charset="0"/>
                <a:ea typeface="Calibri"/>
                <a:cs typeface="Times New Roman" panose="02020603050405020304" pitchFamily="18" charset="0"/>
                <a:sym typeface="Calibri"/>
              </a:rPr>
              <a:t> </a:t>
            </a:r>
            <a:r>
              <a:rPr lang="en-US" sz="1800" dirty="0" err="1">
                <a:solidFill>
                  <a:schemeClr val="dk1"/>
                </a:solidFill>
                <a:latin typeface="Times New Roman" panose="02020603050405020304" pitchFamily="18" charset="0"/>
                <a:ea typeface="Calibri"/>
                <a:cs typeface="Times New Roman" panose="02020603050405020304" pitchFamily="18" charset="0"/>
                <a:sym typeface="Calibri"/>
              </a:rPr>
              <a:t>медицинский</a:t>
            </a:r>
            <a:r>
              <a:rPr lang="en-US" sz="1800" dirty="0">
                <a:solidFill>
                  <a:schemeClr val="dk1"/>
                </a:solidFill>
                <a:latin typeface="Times New Roman" panose="02020603050405020304" pitchFamily="18" charset="0"/>
                <a:ea typeface="Calibri"/>
                <a:cs typeface="Times New Roman" panose="02020603050405020304" pitchFamily="18" charset="0"/>
                <a:sym typeface="Calibri"/>
              </a:rPr>
              <a:t> </a:t>
            </a:r>
            <a:r>
              <a:rPr lang="en-US" sz="1800" dirty="0" err="1">
                <a:solidFill>
                  <a:schemeClr val="dk1"/>
                </a:solidFill>
                <a:latin typeface="Times New Roman" panose="02020603050405020304" pitchFamily="18" charset="0"/>
                <a:ea typeface="Calibri"/>
                <a:cs typeface="Times New Roman" panose="02020603050405020304" pitchFamily="18" charset="0"/>
                <a:sym typeface="Calibri"/>
              </a:rPr>
              <a:t>университет</a:t>
            </a:r>
            <a:r>
              <a:rPr lang="en-US" sz="1800" dirty="0">
                <a:solidFill>
                  <a:schemeClr val="dk1"/>
                </a:solidFill>
                <a:latin typeface="Times New Roman" panose="02020603050405020304" pitchFamily="18" charset="0"/>
                <a:ea typeface="Calibri"/>
                <a:cs typeface="Times New Roman" panose="02020603050405020304" pitchFamily="18" charset="0"/>
                <a:sym typeface="Calibri"/>
              </a:rPr>
              <a:t> </a:t>
            </a:r>
            <a:r>
              <a:rPr lang="en-US" sz="1800" dirty="0" err="1">
                <a:solidFill>
                  <a:schemeClr val="dk1"/>
                </a:solidFill>
                <a:latin typeface="Times New Roman" panose="02020603050405020304" pitchFamily="18" charset="0"/>
                <a:ea typeface="Calibri"/>
                <a:cs typeface="Times New Roman" panose="02020603050405020304" pitchFamily="18" charset="0"/>
                <a:sym typeface="Calibri"/>
              </a:rPr>
              <a:t>имени</a:t>
            </a:r>
            <a:r>
              <a:rPr lang="en-US" sz="1800" dirty="0">
                <a:solidFill>
                  <a:schemeClr val="dk1"/>
                </a:solidFill>
                <a:latin typeface="Times New Roman" panose="02020603050405020304" pitchFamily="18" charset="0"/>
                <a:ea typeface="Calibri"/>
                <a:cs typeface="Times New Roman" panose="02020603050405020304" pitchFamily="18" charset="0"/>
                <a:sym typeface="Calibri"/>
              </a:rPr>
              <a:t> </a:t>
            </a:r>
            <a:r>
              <a:rPr lang="en-US" sz="1800" dirty="0" err="1">
                <a:solidFill>
                  <a:schemeClr val="dk1"/>
                </a:solidFill>
                <a:latin typeface="Times New Roman" panose="02020603050405020304" pitchFamily="18" charset="0"/>
                <a:ea typeface="Calibri"/>
                <a:cs typeface="Times New Roman" panose="02020603050405020304" pitchFamily="18" charset="0"/>
                <a:sym typeface="Calibri"/>
              </a:rPr>
              <a:t>профессора</a:t>
            </a:r>
            <a:r>
              <a:rPr lang="en-US" sz="1800" dirty="0">
                <a:solidFill>
                  <a:schemeClr val="dk1"/>
                </a:solidFill>
                <a:latin typeface="Times New Roman" panose="02020603050405020304" pitchFamily="18" charset="0"/>
                <a:ea typeface="Calibri"/>
                <a:cs typeface="Times New Roman" panose="02020603050405020304" pitchFamily="18" charset="0"/>
                <a:sym typeface="Calibri"/>
              </a:rPr>
              <a:t> В.Ф. </a:t>
            </a:r>
            <a:r>
              <a:rPr lang="en-US" sz="1800" dirty="0" err="1">
                <a:solidFill>
                  <a:schemeClr val="dk1"/>
                </a:solidFill>
                <a:latin typeface="Times New Roman" panose="02020603050405020304" pitchFamily="18" charset="0"/>
                <a:ea typeface="Calibri"/>
                <a:cs typeface="Times New Roman" panose="02020603050405020304" pitchFamily="18" charset="0"/>
                <a:sym typeface="Calibri"/>
              </a:rPr>
              <a:t>Войно-Ясенецкого</a:t>
            </a:r>
            <a:r>
              <a:rPr lang="en-US" sz="1800" dirty="0">
                <a:solidFill>
                  <a:schemeClr val="dk1"/>
                </a:solidFill>
                <a:latin typeface="Times New Roman" panose="02020603050405020304" pitchFamily="18" charset="0"/>
                <a:ea typeface="Calibri"/>
                <a:cs typeface="Times New Roman" panose="02020603050405020304" pitchFamily="18" charset="0"/>
                <a:sym typeface="Calibri"/>
              </a:rPr>
              <a:t>» </a:t>
            </a:r>
            <a:br>
              <a:rPr lang="en-US" sz="1800" dirty="0">
                <a:solidFill>
                  <a:schemeClr val="dk1"/>
                </a:solidFill>
                <a:latin typeface="Times New Roman" panose="02020603050405020304" pitchFamily="18" charset="0"/>
                <a:ea typeface="Calibri"/>
                <a:cs typeface="Times New Roman" panose="02020603050405020304" pitchFamily="18" charset="0"/>
                <a:sym typeface="Calibri"/>
              </a:rPr>
            </a:br>
            <a:r>
              <a:rPr lang="en-US" sz="1800" dirty="0" err="1">
                <a:solidFill>
                  <a:schemeClr val="dk1"/>
                </a:solidFill>
                <a:latin typeface="Times New Roman" panose="02020603050405020304" pitchFamily="18" charset="0"/>
                <a:ea typeface="Calibri"/>
                <a:cs typeface="Times New Roman" panose="02020603050405020304" pitchFamily="18" charset="0"/>
                <a:sym typeface="Calibri"/>
              </a:rPr>
              <a:t>Министерства</a:t>
            </a:r>
            <a:r>
              <a:rPr lang="en-US" sz="1800" dirty="0">
                <a:solidFill>
                  <a:schemeClr val="dk1"/>
                </a:solidFill>
                <a:latin typeface="Times New Roman" panose="02020603050405020304" pitchFamily="18" charset="0"/>
                <a:ea typeface="Calibri"/>
                <a:cs typeface="Times New Roman" panose="02020603050405020304" pitchFamily="18" charset="0"/>
                <a:sym typeface="Calibri"/>
              </a:rPr>
              <a:t> </a:t>
            </a:r>
            <a:r>
              <a:rPr lang="en-US" sz="1800" dirty="0" err="1">
                <a:solidFill>
                  <a:schemeClr val="dk1"/>
                </a:solidFill>
                <a:latin typeface="Times New Roman" panose="02020603050405020304" pitchFamily="18" charset="0"/>
                <a:ea typeface="Calibri"/>
                <a:cs typeface="Times New Roman" panose="02020603050405020304" pitchFamily="18" charset="0"/>
                <a:sym typeface="Calibri"/>
              </a:rPr>
              <a:t>здравоохранения</a:t>
            </a:r>
            <a:r>
              <a:rPr lang="en-US" sz="1800" dirty="0">
                <a:solidFill>
                  <a:schemeClr val="dk1"/>
                </a:solidFill>
                <a:latin typeface="Times New Roman" panose="02020603050405020304" pitchFamily="18" charset="0"/>
                <a:ea typeface="Calibri"/>
                <a:cs typeface="Times New Roman" panose="02020603050405020304" pitchFamily="18" charset="0"/>
                <a:sym typeface="Calibri"/>
              </a:rPr>
              <a:t> </a:t>
            </a:r>
            <a:r>
              <a:rPr lang="en-US" sz="1800" dirty="0" err="1">
                <a:solidFill>
                  <a:schemeClr val="dk1"/>
                </a:solidFill>
                <a:latin typeface="Times New Roman" panose="02020603050405020304" pitchFamily="18" charset="0"/>
                <a:ea typeface="Calibri"/>
                <a:cs typeface="Times New Roman" panose="02020603050405020304" pitchFamily="18" charset="0"/>
                <a:sym typeface="Calibri"/>
              </a:rPr>
              <a:t>Российской</a:t>
            </a:r>
            <a:r>
              <a:rPr lang="en-US" sz="1800" dirty="0">
                <a:solidFill>
                  <a:schemeClr val="dk1"/>
                </a:solidFill>
                <a:latin typeface="Times New Roman" panose="02020603050405020304" pitchFamily="18" charset="0"/>
                <a:ea typeface="Calibri"/>
                <a:cs typeface="Times New Roman" panose="02020603050405020304" pitchFamily="18" charset="0"/>
                <a:sym typeface="Calibri"/>
              </a:rPr>
              <a:t> </a:t>
            </a:r>
            <a:r>
              <a:rPr lang="en-US" sz="1800" dirty="0" err="1">
                <a:solidFill>
                  <a:schemeClr val="dk1"/>
                </a:solidFill>
                <a:latin typeface="Times New Roman" panose="02020603050405020304" pitchFamily="18" charset="0"/>
                <a:ea typeface="Calibri"/>
                <a:cs typeface="Times New Roman" panose="02020603050405020304" pitchFamily="18" charset="0"/>
                <a:sym typeface="Calibri"/>
              </a:rPr>
              <a:t>Федерации</a:t>
            </a:r>
            <a:r>
              <a:rPr lang="en-US" sz="1800" dirty="0">
                <a:solidFill>
                  <a:schemeClr val="dk1"/>
                </a:solidFill>
                <a:latin typeface="Times New Roman" panose="02020603050405020304" pitchFamily="18" charset="0"/>
                <a:ea typeface="Calibri"/>
                <a:cs typeface="Times New Roman" panose="02020603050405020304" pitchFamily="18" charset="0"/>
                <a:sym typeface="Calibri"/>
              </a:rPr>
              <a:t/>
            </a:r>
            <a:br>
              <a:rPr lang="en-US" sz="1800" dirty="0">
                <a:solidFill>
                  <a:schemeClr val="dk1"/>
                </a:solidFill>
                <a:latin typeface="Times New Roman" panose="02020603050405020304" pitchFamily="18" charset="0"/>
                <a:ea typeface="Calibri"/>
                <a:cs typeface="Times New Roman" panose="02020603050405020304" pitchFamily="18" charset="0"/>
                <a:sym typeface="Calibri"/>
              </a:rPr>
            </a:br>
            <a:r>
              <a:rPr lang="en-US" sz="1800" dirty="0" err="1">
                <a:solidFill>
                  <a:schemeClr val="dk1"/>
                </a:solidFill>
                <a:latin typeface="Times New Roman" panose="02020603050405020304" pitchFamily="18" charset="0"/>
                <a:ea typeface="Calibri"/>
                <a:cs typeface="Times New Roman" panose="02020603050405020304" pitchFamily="18" charset="0"/>
                <a:sym typeface="Calibri"/>
              </a:rPr>
              <a:t>Кафедра</a:t>
            </a:r>
            <a:r>
              <a:rPr lang="en-US" sz="1800" dirty="0">
                <a:solidFill>
                  <a:schemeClr val="dk1"/>
                </a:solidFill>
                <a:latin typeface="Times New Roman" panose="02020603050405020304" pitchFamily="18" charset="0"/>
                <a:ea typeface="Calibri"/>
                <a:cs typeface="Times New Roman" panose="02020603050405020304" pitchFamily="18" charset="0"/>
                <a:sym typeface="Calibri"/>
              </a:rPr>
              <a:t> </a:t>
            </a:r>
            <a:r>
              <a:rPr lang="en-US" sz="1800" dirty="0" err="1">
                <a:solidFill>
                  <a:schemeClr val="dk1"/>
                </a:solidFill>
                <a:latin typeface="Times New Roman" panose="02020603050405020304" pitchFamily="18" charset="0"/>
                <a:ea typeface="Calibri"/>
                <a:cs typeface="Times New Roman" panose="02020603050405020304" pitchFamily="18" charset="0"/>
                <a:sym typeface="Calibri"/>
              </a:rPr>
              <a:t>стоматологии</a:t>
            </a:r>
            <a:r>
              <a:rPr lang="en-US" sz="1800" dirty="0">
                <a:solidFill>
                  <a:schemeClr val="dk1"/>
                </a:solidFill>
                <a:latin typeface="Times New Roman" panose="02020603050405020304" pitchFamily="18" charset="0"/>
                <a:ea typeface="Calibri"/>
                <a:cs typeface="Times New Roman" panose="02020603050405020304" pitchFamily="18" charset="0"/>
                <a:sym typeface="Calibri"/>
              </a:rPr>
              <a:t> ИПО</a:t>
            </a:r>
            <a:endParaRPr sz="1800" dirty="0">
              <a:latin typeface="Times New Roman" panose="02020603050405020304" pitchFamily="18" charset="0"/>
              <a:cs typeface="Times New Roman" panose="02020603050405020304" pitchFamily="18" charset="0"/>
            </a:endParaRPr>
          </a:p>
        </p:txBody>
      </p:sp>
      <p:sp>
        <p:nvSpPr>
          <p:cNvPr id="33" name="Google Shape;33;p5"/>
          <p:cNvSpPr txBox="1">
            <a:spLocks noGrp="1"/>
          </p:cNvSpPr>
          <p:nvPr>
            <p:ph type="body" idx="1"/>
          </p:nvPr>
        </p:nvSpPr>
        <p:spPr>
          <a:xfrm>
            <a:off x="1835696" y="2581409"/>
            <a:ext cx="5631872" cy="648900"/>
          </a:xfrm>
          <a:prstGeom prst="rect">
            <a:avLst/>
          </a:prstGeom>
          <a:noFill/>
          <a:ln>
            <a:noFill/>
          </a:ln>
        </p:spPr>
        <p:txBody>
          <a:bodyPr spcFirstLastPara="1" vert="horz" wrap="square" lIns="68569" tIns="34275" rIns="68569" bIns="34275" rtlCol="0" anchor="t" anchorCtr="0">
            <a:noAutofit/>
          </a:bodyPr>
          <a:lstStyle/>
          <a:p>
            <a:pPr marL="257175" algn="ctr">
              <a:spcBef>
                <a:spcPts val="0"/>
              </a:spcBef>
              <a:buSzPts val="2000"/>
              <a:buNone/>
            </a:pPr>
            <a:r>
              <a:rPr lang="ru-RU" sz="2000" dirty="0">
                <a:solidFill>
                  <a:srgbClr val="000000"/>
                </a:solidFill>
                <a:latin typeface="Times New Roman" panose="02020603050405020304" pitchFamily="18" charset="0"/>
              </a:rPr>
              <a:t>Методики припасовки индивидуальных ложек. Получение функциональных оттисков, их классификация.</a:t>
            </a:r>
            <a:endParaRPr sz="2000" b="1" dirty="0">
              <a:solidFill>
                <a:schemeClr val="dk1"/>
              </a:solidFill>
              <a:latin typeface="Calibri"/>
              <a:ea typeface="Calibri"/>
              <a:cs typeface="Calibri"/>
              <a:sym typeface="Calibri"/>
            </a:endParaRPr>
          </a:p>
          <a:p>
            <a:pPr marL="257175" algn="ctr">
              <a:spcBef>
                <a:spcPts val="300"/>
              </a:spcBef>
              <a:buSzPts val="2000"/>
              <a:buNone/>
            </a:pPr>
            <a:endParaRPr sz="1800" b="1" dirty="0">
              <a:solidFill>
                <a:schemeClr val="dk1"/>
              </a:solidFill>
              <a:latin typeface="Calibri"/>
              <a:ea typeface="Calibri"/>
              <a:cs typeface="Calibri"/>
              <a:sym typeface="Calibri"/>
            </a:endParaRPr>
          </a:p>
          <a:p>
            <a:pPr marL="257175" algn="ctr">
              <a:spcBef>
                <a:spcPts val="300"/>
              </a:spcBef>
              <a:buSzPts val="2000"/>
              <a:buNone/>
            </a:pPr>
            <a:endParaRPr sz="1800" b="1" dirty="0">
              <a:solidFill>
                <a:schemeClr val="dk1"/>
              </a:solidFill>
              <a:latin typeface="Calibri"/>
              <a:ea typeface="Calibri"/>
              <a:cs typeface="Calibri"/>
              <a:sym typeface="Calibri"/>
            </a:endParaRPr>
          </a:p>
          <a:p>
            <a:pPr marL="257175" indent="-161925" algn="ctr">
              <a:spcBef>
                <a:spcPts val="300"/>
              </a:spcBef>
              <a:buSzPts val="2000"/>
              <a:buNone/>
            </a:pPr>
            <a:endParaRPr sz="1800" b="1" dirty="0">
              <a:solidFill>
                <a:schemeClr val="dk1"/>
              </a:solidFill>
              <a:latin typeface="Calibri"/>
              <a:ea typeface="Calibri"/>
              <a:cs typeface="Calibri"/>
              <a:sym typeface="Calibri"/>
            </a:endParaRPr>
          </a:p>
        </p:txBody>
      </p:sp>
      <p:sp>
        <p:nvSpPr>
          <p:cNvPr id="34" name="Google Shape;34;p5"/>
          <p:cNvSpPr txBox="1"/>
          <p:nvPr/>
        </p:nvSpPr>
        <p:spPr>
          <a:xfrm>
            <a:off x="4584626" y="4215832"/>
            <a:ext cx="4266000" cy="1107965"/>
          </a:xfrm>
          <a:prstGeom prst="rect">
            <a:avLst/>
          </a:prstGeom>
          <a:noFill/>
          <a:ln>
            <a:noFill/>
          </a:ln>
        </p:spPr>
        <p:txBody>
          <a:bodyPr spcFirstLastPara="1" wrap="square" lIns="68569" tIns="34275" rIns="68569" bIns="34275" anchor="ctr" anchorCtr="0">
            <a:spAutoFit/>
          </a:bodyPr>
          <a:lstStyle/>
          <a:p>
            <a:pPr algn="ctr">
              <a:buClr>
                <a:schemeClr val="dk1"/>
              </a:buClr>
              <a:buSzPts val="1800"/>
            </a:pPr>
            <a:r>
              <a:rPr lang="en-US" sz="1350" dirty="0" err="1">
                <a:solidFill>
                  <a:schemeClr val="dk1"/>
                </a:solidFill>
                <a:latin typeface="Calibri"/>
                <a:ea typeface="Calibri"/>
                <a:cs typeface="Calibri"/>
                <a:sym typeface="Calibri"/>
              </a:rPr>
              <a:t>Выполнил</a:t>
            </a:r>
            <a:r>
              <a:rPr lang="en-US" sz="1350" dirty="0">
                <a:solidFill>
                  <a:schemeClr val="dk1"/>
                </a:solidFill>
                <a:latin typeface="Calibri"/>
                <a:ea typeface="Calibri"/>
                <a:cs typeface="Calibri"/>
                <a:sym typeface="Calibri"/>
              </a:rPr>
              <a:t> </a:t>
            </a:r>
            <a:r>
              <a:rPr lang="en-US" sz="1350" dirty="0" err="1">
                <a:solidFill>
                  <a:schemeClr val="dk1"/>
                </a:solidFill>
                <a:latin typeface="Calibri"/>
                <a:ea typeface="Calibri"/>
                <a:cs typeface="Calibri"/>
                <a:sym typeface="Calibri"/>
              </a:rPr>
              <a:t>ординатор</a:t>
            </a:r>
            <a:r>
              <a:rPr lang="en-US" sz="1350" dirty="0">
                <a:solidFill>
                  <a:schemeClr val="dk1"/>
                </a:solidFill>
                <a:latin typeface="Calibri"/>
                <a:ea typeface="Calibri"/>
                <a:cs typeface="Calibri"/>
                <a:sym typeface="Calibri"/>
              </a:rPr>
              <a:t> </a:t>
            </a:r>
            <a:endParaRPr sz="1350" dirty="0"/>
          </a:p>
          <a:p>
            <a:pPr algn="ctr">
              <a:buClr>
                <a:schemeClr val="dk1"/>
              </a:buClr>
              <a:buSzPts val="1800"/>
            </a:pPr>
            <a:r>
              <a:rPr lang="en-US" sz="1350" dirty="0" err="1">
                <a:solidFill>
                  <a:schemeClr val="dk1"/>
                </a:solidFill>
                <a:latin typeface="Calibri"/>
                <a:ea typeface="Calibri"/>
                <a:cs typeface="Calibri"/>
                <a:sym typeface="Calibri"/>
              </a:rPr>
              <a:t>кафедры</a:t>
            </a:r>
            <a:r>
              <a:rPr lang="en-US" sz="1350" dirty="0">
                <a:solidFill>
                  <a:schemeClr val="dk1"/>
                </a:solidFill>
                <a:latin typeface="Calibri"/>
                <a:ea typeface="Calibri"/>
                <a:cs typeface="Calibri"/>
                <a:sym typeface="Calibri"/>
              </a:rPr>
              <a:t> </a:t>
            </a:r>
            <a:r>
              <a:rPr lang="en-US" sz="1350" dirty="0" err="1">
                <a:solidFill>
                  <a:schemeClr val="dk1"/>
                </a:solidFill>
                <a:latin typeface="Calibri"/>
                <a:ea typeface="Calibri"/>
                <a:cs typeface="Calibri"/>
                <a:sym typeface="Calibri"/>
              </a:rPr>
              <a:t>стоматологии</a:t>
            </a:r>
            <a:r>
              <a:rPr lang="en-US" sz="1350" dirty="0">
                <a:solidFill>
                  <a:schemeClr val="dk1"/>
                </a:solidFill>
                <a:latin typeface="Calibri"/>
                <a:ea typeface="Calibri"/>
                <a:cs typeface="Calibri"/>
                <a:sym typeface="Calibri"/>
              </a:rPr>
              <a:t> ИПО</a:t>
            </a:r>
            <a:endParaRPr sz="1350" dirty="0"/>
          </a:p>
          <a:p>
            <a:pPr algn="ctr">
              <a:buClr>
                <a:schemeClr val="dk1"/>
              </a:buClr>
              <a:buSzPts val="1800"/>
            </a:pPr>
            <a:r>
              <a:rPr lang="en-US" sz="1350" dirty="0" err="1">
                <a:solidFill>
                  <a:schemeClr val="dk1"/>
                </a:solidFill>
                <a:latin typeface="Calibri"/>
                <a:ea typeface="Calibri"/>
                <a:cs typeface="Calibri"/>
                <a:sym typeface="Calibri"/>
              </a:rPr>
              <a:t>по</a:t>
            </a:r>
            <a:r>
              <a:rPr lang="en-US" sz="1350" dirty="0">
                <a:solidFill>
                  <a:schemeClr val="dk1"/>
                </a:solidFill>
                <a:latin typeface="Calibri"/>
                <a:ea typeface="Calibri"/>
                <a:cs typeface="Calibri"/>
                <a:sym typeface="Calibri"/>
              </a:rPr>
              <a:t> </a:t>
            </a:r>
            <a:r>
              <a:rPr lang="en-US" sz="1350" dirty="0" err="1">
                <a:solidFill>
                  <a:schemeClr val="dk1"/>
                </a:solidFill>
                <a:latin typeface="Calibri"/>
                <a:ea typeface="Calibri"/>
                <a:cs typeface="Calibri"/>
                <a:sym typeface="Calibri"/>
              </a:rPr>
              <a:t>специальности</a:t>
            </a:r>
            <a:r>
              <a:rPr lang="en-US" sz="1350" dirty="0">
                <a:solidFill>
                  <a:schemeClr val="dk1"/>
                </a:solidFill>
                <a:latin typeface="Calibri"/>
                <a:ea typeface="Calibri"/>
                <a:cs typeface="Calibri"/>
                <a:sym typeface="Calibri"/>
              </a:rPr>
              <a:t> «</a:t>
            </a:r>
            <a:r>
              <a:rPr lang="en-US" sz="1350" dirty="0" err="1">
                <a:solidFill>
                  <a:schemeClr val="dk1"/>
                </a:solidFill>
                <a:latin typeface="Calibri"/>
                <a:ea typeface="Calibri"/>
                <a:cs typeface="Calibri"/>
                <a:sym typeface="Calibri"/>
              </a:rPr>
              <a:t>стоматология</a:t>
            </a:r>
            <a:r>
              <a:rPr lang="en-US" sz="1350" dirty="0">
                <a:solidFill>
                  <a:schemeClr val="dk1"/>
                </a:solidFill>
                <a:latin typeface="Calibri"/>
                <a:ea typeface="Calibri"/>
                <a:cs typeface="Calibri"/>
                <a:sym typeface="Calibri"/>
              </a:rPr>
              <a:t> </a:t>
            </a:r>
            <a:r>
              <a:rPr lang="ru-RU" sz="1350" dirty="0">
                <a:solidFill>
                  <a:schemeClr val="dk1"/>
                </a:solidFill>
                <a:latin typeface="Calibri"/>
                <a:ea typeface="Calibri"/>
                <a:cs typeface="Calibri"/>
                <a:sym typeface="Calibri"/>
              </a:rPr>
              <a:t>ортопедическая</a:t>
            </a:r>
            <a:r>
              <a:rPr lang="en-US" sz="1350" dirty="0">
                <a:solidFill>
                  <a:schemeClr val="dk1"/>
                </a:solidFill>
                <a:latin typeface="Calibri"/>
                <a:ea typeface="Calibri"/>
                <a:cs typeface="Calibri"/>
                <a:sym typeface="Calibri"/>
              </a:rPr>
              <a:t>»</a:t>
            </a:r>
            <a:endParaRPr sz="1350" dirty="0"/>
          </a:p>
          <a:p>
            <a:pPr algn="ctr">
              <a:buClr>
                <a:schemeClr val="dk1"/>
              </a:buClr>
              <a:buSzPts val="1800"/>
            </a:pPr>
            <a:r>
              <a:rPr lang="ru-RU" sz="1350" dirty="0">
                <a:solidFill>
                  <a:schemeClr val="dk1"/>
                </a:solidFill>
                <a:latin typeface="Calibri"/>
                <a:ea typeface="Calibri"/>
                <a:cs typeface="Calibri"/>
                <a:sym typeface="Calibri"/>
              </a:rPr>
              <a:t>Осипов Глеб Сергеевич</a:t>
            </a:r>
            <a:endParaRPr sz="1350" dirty="0"/>
          </a:p>
          <a:p>
            <a:pPr algn="ctr">
              <a:buClr>
                <a:schemeClr val="dk1"/>
              </a:buClr>
              <a:buSzPts val="1800"/>
            </a:pPr>
            <a:r>
              <a:rPr lang="en-US" sz="1350" dirty="0" err="1">
                <a:solidFill>
                  <a:schemeClr val="dk1"/>
                </a:solidFill>
                <a:latin typeface="Calibri"/>
                <a:ea typeface="Calibri"/>
                <a:cs typeface="Calibri"/>
                <a:sym typeface="Calibri"/>
              </a:rPr>
              <a:t>рецензент</a:t>
            </a:r>
            <a:r>
              <a:rPr lang="en-US" sz="1350" dirty="0">
                <a:solidFill>
                  <a:schemeClr val="dk1"/>
                </a:solidFill>
                <a:latin typeface="Calibri"/>
                <a:ea typeface="Calibri"/>
                <a:cs typeface="Calibri"/>
                <a:sym typeface="Calibri"/>
              </a:rPr>
              <a:t> </a:t>
            </a:r>
            <a:r>
              <a:rPr lang="en-US" sz="1350" dirty="0" err="1">
                <a:solidFill>
                  <a:schemeClr val="dk1"/>
                </a:solidFill>
                <a:latin typeface="Calibri"/>
                <a:ea typeface="Calibri"/>
                <a:cs typeface="Calibri"/>
                <a:sym typeface="Calibri"/>
              </a:rPr>
              <a:t>к.м.н</a:t>
            </a:r>
            <a:r>
              <a:rPr lang="en-US" sz="1350" dirty="0">
                <a:solidFill>
                  <a:schemeClr val="dk1"/>
                </a:solidFill>
                <a:latin typeface="Calibri"/>
                <a:ea typeface="Calibri"/>
                <a:cs typeface="Calibri"/>
                <a:sym typeface="Calibri"/>
              </a:rPr>
              <a:t>.,  </a:t>
            </a:r>
            <a:r>
              <a:rPr lang="ru-RU" sz="1350" dirty="0">
                <a:solidFill>
                  <a:schemeClr val="dk1"/>
                </a:solidFill>
                <a:latin typeface="Calibri"/>
                <a:ea typeface="Calibri"/>
                <a:cs typeface="Calibri"/>
                <a:sym typeface="Calibri"/>
              </a:rPr>
              <a:t>Курочкин Вячеслав Николаевич.</a:t>
            </a:r>
            <a:endParaRPr sz="1350" dirty="0"/>
          </a:p>
        </p:txBody>
      </p:sp>
      <p:sp>
        <p:nvSpPr>
          <p:cNvPr id="35" name="Google Shape;35;p5"/>
          <p:cNvSpPr txBox="1"/>
          <p:nvPr/>
        </p:nvSpPr>
        <p:spPr>
          <a:xfrm>
            <a:off x="3635896" y="6309320"/>
            <a:ext cx="1425150" cy="276969"/>
          </a:xfrm>
          <a:prstGeom prst="rect">
            <a:avLst/>
          </a:prstGeom>
          <a:noFill/>
          <a:ln>
            <a:noFill/>
          </a:ln>
        </p:spPr>
        <p:txBody>
          <a:bodyPr spcFirstLastPara="1" wrap="square" lIns="68569" tIns="34275" rIns="68569" bIns="34275" anchor="t" anchorCtr="0">
            <a:spAutoFit/>
          </a:bodyPr>
          <a:lstStyle/>
          <a:p>
            <a:pPr>
              <a:buClr>
                <a:schemeClr val="dk1"/>
              </a:buClr>
              <a:buSzPts val="1800"/>
            </a:pPr>
            <a:r>
              <a:rPr lang="en-US" sz="1350" dirty="0" err="1">
                <a:solidFill>
                  <a:schemeClr val="dk1"/>
                </a:solidFill>
                <a:latin typeface="Calibri"/>
                <a:ea typeface="Calibri"/>
                <a:cs typeface="Calibri"/>
                <a:sym typeface="Calibri"/>
              </a:rPr>
              <a:t>Красноярск</a:t>
            </a:r>
            <a:r>
              <a:rPr lang="en-US" sz="1350" dirty="0">
                <a:solidFill>
                  <a:schemeClr val="dk1"/>
                </a:solidFill>
                <a:latin typeface="Calibri"/>
                <a:ea typeface="Calibri"/>
                <a:cs typeface="Calibri"/>
                <a:sym typeface="Calibri"/>
              </a:rPr>
              <a:t>, 202</a:t>
            </a:r>
            <a:r>
              <a:rPr lang="ru-RU" sz="1350" dirty="0">
                <a:solidFill>
                  <a:schemeClr val="dk1"/>
                </a:solidFill>
                <a:latin typeface="Calibri"/>
                <a:ea typeface="Calibri"/>
                <a:cs typeface="Calibri"/>
                <a:sym typeface="Calibri"/>
              </a:rPr>
              <a:t>0</a:t>
            </a:r>
            <a:endParaRPr sz="1350" dirty="0"/>
          </a:p>
        </p:txBody>
      </p:sp>
    </p:spTree>
    <p:extLst>
      <p:ext uri="{BB962C8B-B14F-4D97-AF65-F5344CB8AC3E}">
        <p14:creationId xmlns:p14="http://schemas.microsoft.com/office/powerpoint/2010/main" val="25320523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3528" y="188640"/>
            <a:ext cx="8352928" cy="954107"/>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ru-RU" sz="2800" b="1" dirty="0">
                <a:solidFill>
                  <a:prstClr val="black"/>
                </a:solidFill>
              </a:rPr>
              <a:t>ПРИПАСОВКА ИНДИВИДУАЛЬНОЙ ЛОЖКИ НА НИЖНЮ ЧЕЛЮСТЬ</a:t>
            </a:r>
            <a:r>
              <a:rPr lang="ru-RU" dirty="0">
                <a:solidFill>
                  <a:prstClr val="black"/>
                </a:solidFill>
              </a:rPr>
              <a:t>: </a:t>
            </a:r>
          </a:p>
        </p:txBody>
      </p:sp>
      <p:sp>
        <p:nvSpPr>
          <p:cNvPr id="4" name="Прямоугольник 3"/>
          <p:cNvSpPr/>
          <p:nvPr/>
        </p:nvSpPr>
        <p:spPr>
          <a:xfrm>
            <a:off x="107504" y="1640989"/>
            <a:ext cx="4968552" cy="4524315"/>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ru-RU" sz="2400" dirty="0" smtClean="0">
                <a:solidFill>
                  <a:prstClr val="black"/>
                </a:solidFill>
              </a:rPr>
              <a:t>5. </a:t>
            </a:r>
            <a:r>
              <a:rPr lang="ru-RU" sz="2400" dirty="0" smtClean="0"/>
              <a:t>Просим пациента </a:t>
            </a:r>
            <a:r>
              <a:rPr lang="ru-RU" sz="2400" b="1" dirty="0" smtClean="0"/>
              <a:t>достать </a:t>
            </a:r>
            <a:r>
              <a:rPr lang="ru-RU" sz="2400" b="1" dirty="0"/>
              <a:t>кончиком языка кончик </a:t>
            </a:r>
            <a:r>
              <a:rPr lang="ru-RU" sz="2400" b="1" dirty="0" smtClean="0"/>
              <a:t>носа.</a:t>
            </a:r>
          </a:p>
          <a:p>
            <a:endParaRPr lang="ru-RU" sz="2400" dirty="0"/>
          </a:p>
          <a:p>
            <a:r>
              <a:rPr lang="ru-RU" sz="2400" dirty="0" smtClean="0"/>
              <a:t> Если ложка </a:t>
            </a:r>
            <a:r>
              <a:rPr lang="ru-RU" sz="2400" dirty="0"/>
              <a:t>сместится с челюсти, если она длинная в месте прилегания ее к области прикрепления к челюсти подбородочно-язычных мышц и уздечки языка</a:t>
            </a:r>
            <a:r>
              <a:rPr lang="ru-RU" sz="2400" dirty="0" smtClean="0"/>
              <a:t>.</a:t>
            </a:r>
          </a:p>
          <a:p>
            <a:endParaRPr lang="ru-RU" sz="2400" dirty="0"/>
          </a:p>
          <a:p>
            <a:r>
              <a:rPr lang="ru-RU" sz="2400" dirty="0" smtClean="0"/>
              <a:t> </a:t>
            </a:r>
            <a:r>
              <a:rPr lang="ru-RU" sz="2400" dirty="0"/>
              <a:t>В этих случаях ложку надо укорачивать в </a:t>
            </a:r>
            <a:r>
              <a:rPr lang="ru-RU" sz="2400" b="1" u="sng" dirty="0"/>
              <a:t>зоне 5</a:t>
            </a:r>
            <a:r>
              <a:rPr lang="ru-RU" sz="2400" dirty="0"/>
              <a:t>.</a:t>
            </a:r>
            <a:endParaRPr lang="ru-RU" sz="2400" b="1" u="sng" dirty="0">
              <a:solidFill>
                <a:prstClr val="black"/>
              </a:solidFill>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15733" y="1844824"/>
            <a:ext cx="3928267" cy="43204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9685927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3528" y="404664"/>
            <a:ext cx="8352928" cy="954107"/>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ctr"/>
            <a:r>
              <a:rPr lang="ru-RU" sz="2800" b="1" dirty="0" smtClean="0"/>
              <a:t>ПРИПАСОВКА ИНДИВИДУАЛЬНОЙ ЛОЖКИ НА ВЕРХНЮЮ ЧЕЛЮСТЬ</a:t>
            </a:r>
            <a:r>
              <a:rPr lang="ru-RU" dirty="0" smtClean="0"/>
              <a:t>: </a:t>
            </a:r>
            <a:endParaRPr lang="ru-RU" dirty="0"/>
          </a:p>
        </p:txBody>
      </p:sp>
      <p:sp>
        <p:nvSpPr>
          <p:cNvPr id="3" name="Прямоугольник 2"/>
          <p:cNvSpPr/>
          <p:nvPr/>
        </p:nvSpPr>
        <p:spPr>
          <a:xfrm>
            <a:off x="155575" y="1565300"/>
            <a:ext cx="4606585" cy="5262979"/>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marL="514350" indent="-514350">
              <a:buAutoNum type="arabicParenR"/>
            </a:pPr>
            <a:r>
              <a:rPr lang="ru-RU" sz="2800" b="1" dirty="0" smtClean="0"/>
              <a:t>Глотательное движение</a:t>
            </a:r>
            <a:r>
              <a:rPr lang="ru-RU" sz="2800" dirty="0" smtClean="0"/>
              <a:t>—определение степени клапана по линии «А». </a:t>
            </a:r>
          </a:p>
          <a:p>
            <a:pPr marL="514350" indent="-514350">
              <a:buAutoNum type="arabicParenR"/>
            </a:pPr>
            <a:endParaRPr lang="ru-RU" sz="2800" dirty="0" smtClean="0"/>
          </a:p>
          <a:p>
            <a:r>
              <a:rPr lang="ru-RU" sz="2800" dirty="0" smtClean="0"/>
              <a:t>После глотания сразу пациент должен произнести долгое «А» - при сбрасывании укоротить дистальный край -</a:t>
            </a:r>
            <a:r>
              <a:rPr lang="ru-RU" sz="2800" u="sng" dirty="0" smtClean="0">
                <a:effectLst>
                  <a:outerShdw blurRad="38100" dist="38100" dir="2700000" algn="tl">
                    <a:srgbClr val="000000">
                      <a:alpha val="43137"/>
                    </a:srgbClr>
                  </a:outerShdw>
                </a:effectLst>
              </a:rPr>
              <a:t>зона 1</a:t>
            </a:r>
            <a:r>
              <a:rPr lang="ru-RU" sz="2800" dirty="0" smtClean="0"/>
              <a:t>; </a:t>
            </a:r>
          </a:p>
        </p:txBody>
      </p:sp>
      <p:sp>
        <p:nvSpPr>
          <p:cNvPr id="4" name="AutoShape 2" descr="https://pp.vk.me/c319428/v319428679/1e98/fvsnwmXMDmI.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27318" y="1893137"/>
            <a:ext cx="4182790" cy="42747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1475693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3528" y="404664"/>
            <a:ext cx="8352928" cy="954107"/>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ctr"/>
            <a:r>
              <a:rPr lang="ru-RU" sz="2800" b="1" dirty="0" smtClean="0">
                <a:solidFill>
                  <a:prstClr val="black"/>
                </a:solidFill>
              </a:rPr>
              <a:t>ПРИПАСОВКА ИНДИВИДУАЛЬНОЙ ЛОЖКИ НА ВЕРХНЮЮ ЧЕЛЮСТЬ</a:t>
            </a:r>
            <a:r>
              <a:rPr lang="ru-RU" dirty="0" smtClean="0">
                <a:solidFill>
                  <a:prstClr val="black"/>
                </a:solidFill>
              </a:rPr>
              <a:t>: </a:t>
            </a:r>
            <a:endParaRPr lang="ru-RU" dirty="0">
              <a:solidFill>
                <a:prstClr val="black"/>
              </a:solidFill>
            </a:endParaRPr>
          </a:p>
        </p:txBody>
      </p:sp>
      <p:sp>
        <p:nvSpPr>
          <p:cNvPr id="3" name="Прямоугольник 2"/>
          <p:cNvSpPr/>
          <p:nvPr/>
        </p:nvSpPr>
        <p:spPr>
          <a:xfrm>
            <a:off x="155574" y="2260820"/>
            <a:ext cx="4488434" cy="3108543"/>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ru-RU" sz="2800" dirty="0" smtClean="0">
                <a:solidFill>
                  <a:prstClr val="black"/>
                </a:solidFill>
              </a:rPr>
              <a:t>2) </a:t>
            </a:r>
            <a:r>
              <a:rPr lang="ru-RU" sz="2800" b="1" dirty="0" smtClean="0">
                <a:solidFill>
                  <a:prstClr val="black"/>
                </a:solidFill>
              </a:rPr>
              <a:t>Всасывание </a:t>
            </a:r>
            <a:r>
              <a:rPr lang="ru-RU" sz="2800" b="1" dirty="0">
                <a:solidFill>
                  <a:prstClr val="black"/>
                </a:solidFill>
              </a:rPr>
              <a:t>щек</a:t>
            </a:r>
            <a:r>
              <a:rPr lang="ru-RU" sz="2800" dirty="0" smtClean="0">
                <a:solidFill>
                  <a:prstClr val="black"/>
                </a:solidFill>
              </a:rPr>
              <a:t> — при смещении ложки, следует укоротить её края в области моляров (18,17, 16, 26,27, 28) - </a:t>
            </a:r>
            <a:r>
              <a:rPr lang="ru-RU" sz="2800" u="sng" dirty="0" smtClean="0">
                <a:solidFill>
                  <a:prstClr val="black"/>
                </a:solidFill>
                <a:effectLst>
                  <a:outerShdw blurRad="38100" dist="38100" dir="2700000" algn="tl">
                    <a:srgbClr val="000000">
                      <a:alpha val="43137"/>
                    </a:srgbClr>
                  </a:outerShdw>
                </a:effectLst>
              </a:rPr>
              <a:t>зона 2</a:t>
            </a:r>
            <a:r>
              <a:rPr lang="ru-RU" sz="2800" dirty="0" smtClean="0">
                <a:solidFill>
                  <a:prstClr val="black"/>
                </a:solidFill>
              </a:rPr>
              <a:t>;</a:t>
            </a:r>
          </a:p>
          <a:p>
            <a:r>
              <a:rPr lang="ru-RU" sz="2800" dirty="0" smtClean="0">
                <a:solidFill>
                  <a:prstClr val="black"/>
                </a:solidFill>
              </a:rPr>
              <a:t> </a:t>
            </a:r>
          </a:p>
        </p:txBody>
      </p:sp>
      <p:sp>
        <p:nvSpPr>
          <p:cNvPr id="4" name="AutoShape 2" descr="https://pp.vk.me/c319428/v319428679/1e98/fvsnwmXMDmI.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solidFill>
                <a:prstClr val="black"/>
              </a:solidFill>
            </a:endParaRPr>
          </a:p>
        </p:txBody>
      </p:sp>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6016" y="1893137"/>
            <a:ext cx="4182790" cy="42747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3876157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3528" y="404664"/>
            <a:ext cx="8352928" cy="954107"/>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ctr"/>
            <a:r>
              <a:rPr lang="ru-RU" sz="2800" b="1" dirty="0" smtClean="0">
                <a:solidFill>
                  <a:prstClr val="black"/>
                </a:solidFill>
              </a:rPr>
              <a:t>ПРИПАСОВКА ИНДИВИДУАЛЬНОЙ ЛОЖКИ НА ВЕРХНЮЮ ЧЕЛЮСТЬ</a:t>
            </a:r>
            <a:r>
              <a:rPr lang="ru-RU" dirty="0" smtClean="0">
                <a:solidFill>
                  <a:prstClr val="black"/>
                </a:solidFill>
              </a:rPr>
              <a:t>: </a:t>
            </a:r>
            <a:endParaRPr lang="ru-RU" dirty="0">
              <a:solidFill>
                <a:prstClr val="black"/>
              </a:solidFill>
            </a:endParaRPr>
          </a:p>
        </p:txBody>
      </p:sp>
      <p:sp>
        <p:nvSpPr>
          <p:cNvPr id="3" name="Прямоугольник 2"/>
          <p:cNvSpPr/>
          <p:nvPr/>
        </p:nvSpPr>
        <p:spPr>
          <a:xfrm>
            <a:off x="136605" y="2025908"/>
            <a:ext cx="4488434" cy="4401205"/>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ru-RU" sz="2800" dirty="0" smtClean="0">
                <a:solidFill>
                  <a:prstClr val="black"/>
                </a:solidFill>
              </a:rPr>
              <a:t>3) </a:t>
            </a:r>
            <a:r>
              <a:rPr lang="ru-RU" sz="2800" b="1" dirty="0">
                <a:solidFill>
                  <a:prstClr val="black"/>
                </a:solidFill>
              </a:rPr>
              <a:t>С</a:t>
            </a:r>
            <a:r>
              <a:rPr lang="ru-RU" sz="2800" b="1" dirty="0" smtClean="0">
                <a:solidFill>
                  <a:prstClr val="black"/>
                </a:solidFill>
              </a:rPr>
              <a:t>местить верхнюю губу вниз к центру </a:t>
            </a:r>
            <a:r>
              <a:rPr lang="ru-RU" sz="2800" dirty="0" smtClean="0">
                <a:solidFill>
                  <a:prstClr val="black"/>
                </a:solidFill>
              </a:rPr>
              <a:t>— напрягается «собачья мышца», которая прикрепляется на участке 13, 14, 15, 23, 24, 25 - </a:t>
            </a:r>
            <a:r>
              <a:rPr lang="ru-RU" sz="2800" u="sng" dirty="0" smtClean="0">
                <a:solidFill>
                  <a:prstClr val="black"/>
                </a:solidFill>
                <a:effectLst>
                  <a:outerShdw blurRad="38100" dist="38100" dir="2700000" algn="tl">
                    <a:srgbClr val="000000">
                      <a:alpha val="43137"/>
                    </a:srgbClr>
                  </a:outerShdw>
                </a:effectLst>
              </a:rPr>
              <a:t>зона 3</a:t>
            </a:r>
            <a:r>
              <a:rPr lang="ru-RU" sz="2800" dirty="0" smtClean="0">
                <a:solidFill>
                  <a:prstClr val="black"/>
                </a:solidFill>
              </a:rPr>
              <a:t>, укоротить края ложки в этих зонах при её сбрасывании. </a:t>
            </a:r>
          </a:p>
        </p:txBody>
      </p:sp>
      <p:sp>
        <p:nvSpPr>
          <p:cNvPr id="4" name="AutoShape 2" descr="https://pp.vk.me/c319428/v319428679/1e98/fvsnwmXMDmI.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solidFill>
                <a:prstClr val="black"/>
              </a:solidFill>
            </a:endParaRPr>
          </a:p>
        </p:txBody>
      </p:sp>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6016" y="1893137"/>
            <a:ext cx="4182790" cy="42747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2157392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3528" y="404664"/>
            <a:ext cx="8352928" cy="954107"/>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ctr"/>
            <a:r>
              <a:rPr lang="ru-RU" sz="2800" b="1" dirty="0" smtClean="0">
                <a:solidFill>
                  <a:prstClr val="black"/>
                </a:solidFill>
              </a:rPr>
              <a:t>ПРИПАСОВКА ИНДИВИДУАЛЬНОЙ ЛОЖКИ НА ВЕРХНЮЮ ЧЕЛЮСТЬ</a:t>
            </a:r>
            <a:r>
              <a:rPr lang="ru-RU" dirty="0" smtClean="0">
                <a:solidFill>
                  <a:prstClr val="black"/>
                </a:solidFill>
              </a:rPr>
              <a:t>: </a:t>
            </a:r>
            <a:endParaRPr lang="ru-RU" dirty="0">
              <a:solidFill>
                <a:prstClr val="black"/>
              </a:solidFill>
            </a:endParaRPr>
          </a:p>
        </p:txBody>
      </p:sp>
      <p:sp>
        <p:nvSpPr>
          <p:cNvPr id="3" name="Прямоугольник 2"/>
          <p:cNvSpPr/>
          <p:nvPr/>
        </p:nvSpPr>
        <p:spPr>
          <a:xfrm>
            <a:off x="147903" y="1881812"/>
            <a:ext cx="4488434" cy="4401205"/>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ru-RU" sz="2800" b="1" dirty="0" smtClean="0">
                <a:solidFill>
                  <a:prstClr val="black"/>
                </a:solidFill>
              </a:rPr>
              <a:t>4)Вытягивание губ </a:t>
            </a:r>
            <a:r>
              <a:rPr lang="ru-RU" sz="2800" dirty="0" smtClean="0">
                <a:solidFill>
                  <a:prstClr val="black"/>
                </a:solidFill>
              </a:rPr>
              <a:t>— пациент произносит букву «у», при этом напрягается резцовая мышца;</a:t>
            </a:r>
          </a:p>
          <a:p>
            <a:endParaRPr lang="ru-RU" sz="2800" dirty="0" smtClean="0">
              <a:solidFill>
                <a:prstClr val="black"/>
              </a:solidFill>
            </a:endParaRPr>
          </a:p>
          <a:p>
            <a:r>
              <a:rPr lang="ru-RU" sz="2800" dirty="0" smtClean="0">
                <a:solidFill>
                  <a:prstClr val="black"/>
                </a:solidFill>
              </a:rPr>
              <a:t>При смещении ложки укорачиваем её край в области резцов (11, 12, 21, 22) - </a:t>
            </a:r>
            <a:r>
              <a:rPr lang="ru-RU" sz="2800" u="sng" dirty="0" smtClean="0">
                <a:solidFill>
                  <a:prstClr val="black"/>
                </a:solidFill>
                <a:effectLst>
                  <a:outerShdw blurRad="38100" dist="38100" dir="2700000" algn="tl">
                    <a:srgbClr val="000000">
                      <a:alpha val="43137"/>
                    </a:srgbClr>
                  </a:outerShdw>
                </a:effectLst>
              </a:rPr>
              <a:t>зона 4</a:t>
            </a:r>
            <a:r>
              <a:rPr lang="ru-RU" sz="2800" dirty="0" smtClean="0">
                <a:solidFill>
                  <a:prstClr val="black"/>
                </a:solidFill>
                <a:effectLst>
                  <a:outerShdw blurRad="38100" dist="38100" dir="2700000" algn="tl">
                    <a:srgbClr val="000000">
                      <a:alpha val="43137"/>
                    </a:srgbClr>
                  </a:outerShdw>
                </a:effectLst>
              </a:rPr>
              <a:t>.</a:t>
            </a:r>
            <a:endParaRPr lang="ru-RU" sz="2800" dirty="0">
              <a:solidFill>
                <a:prstClr val="black"/>
              </a:solidFill>
              <a:effectLst>
                <a:outerShdw blurRad="38100" dist="38100" dir="2700000" algn="tl">
                  <a:srgbClr val="000000">
                    <a:alpha val="43137"/>
                  </a:srgbClr>
                </a:outerShdw>
              </a:effectLst>
            </a:endParaRPr>
          </a:p>
        </p:txBody>
      </p:sp>
      <p:sp>
        <p:nvSpPr>
          <p:cNvPr id="4" name="AutoShape 2" descr="https://pp.vk.me/c319428/v319428679/1e98/fvsnwmXMDmI.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solidFill>
                <a:prstClr val="black"/>
              </a:solidFill>
            </a:endParaRPr>
          </a:p>
        </p:txBody>
      </p:sp>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6016" y="1893137"/>
            <a:ext cx="4182790" cy="42747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2157392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3528" y="404664"/>
            <a:ext cx="8352928" cy="954107"/>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ctr"/>
            <a:r>
              <a:rPr lang="ru-RU" sz="2800" b="1" dirty="0" smtClean="0">
                <a:solidFill>
                  <a:prstClr val="black"/>
                </a:solidFill>
              </a:rPr>
              <a:t>ПРИПАСОВКА ИНДИВИДУАЛЬНОЙ ЛОЖКИ НА ВЕРХНЮЮ ЧЕЛЮСТЬ</a:t>
            </a:r>
            <a:r>
              <a:rPr lang="ru-RU" dirty="0" smtClean="0">
                <a:solidFill>
                  <a:prstClr val="black"/>
                </a:solidFill>
              </a:rPr>
              <a:t>: </a:t>
            </a:r>
            <a:endParaRPr lang="ru-RU" dirty="0">
              <a:solidFill>
                <a:prstClr val="black"/>
              </a:solidFill>
            </a:endParaRPr>
          </a:p>
        </p:txBody>
      </p:sp>
      <p:sp>
        <p:nvSpPr>
          <p:cNvPr id="3" name="Прямоугольник 2"/>
          <p:cNvSpPr/>
          <p:nvPr/>
        </p:nvSpPr>
        <p:spPr>
          <a:xfrm>
            <a:off x="45806" y="1893137"/>
            <a:ext cx="4842291" cy="4832092"/>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ru-RU" sz="2800" dirty="0">
                <a:solidFill>
                  <a:prstClr val="black"/>
                </a:solidFill>
              </a:rPr>
              <a:t>5</a:t>
            </a:r>
            <a:r>
              <a:rPr lang="ru-RU" sz="2800" dirty="0" smtClean="0">
                <a:solidFill>
                  <a:prstClr val="black"/>
                </a:solidFill>
              </a:rPr>
              <a:t>) </a:t>
            </a:r>
            <a:r>
              <a:rPr lang="ru-RU" sz="2800" b="1" dirty="0" smtClean="0">
                <a:solidFill>
                  <a:prstClr val="black"/>
                </a:solidFill>
              </a:rPr>
              <a:t>Широкое, медленное открывание рта </a:t>
            </a:r>
            <a:r>
              <a:rPr lang="ru-RU" sz="2800" dirty="0" smtClean="0">
                <a:solidFill>
                  <a:prstClr val="black"/>
                </a:solidFill>
              </a:rPr>
              <a:t>– напрягается крыло-нижне-челюстная мышца, которая прикрепляется к дистальной </a:t>
            </a:r>
            <a:r>
              <a:rPr lang="ru-RU" sz="2800" dirty="0" err="1" smtClean="0">
                <a:solidFill>
                  <a:prstClr val="black"/>
                </a:solidFill>
              </a:rPr>
              <a:t>пов-сти</a:t>
            </a:r>
            <a:r>
              <a:rPr lang="ru-RU" sz="2800" dirty="0" smtClean="0">
                <a:solidFill>
                  <a:prstClr val="black"/>
                </a:solidFill>
              </a:rPr>
              <a:t> </a:t>
            </a:r>
            <a:r>
              <a:rPr lang="ru-RU" sz="2800" dirty="0" err="1" smtClean="0">
                <a:solidFill>
                  <a:prstClr val="black"/>
                </a:solidFill>
              </a:rPr>
              <a:t>позадимолярного</a:t>
            </a:r>
            <a:r>
              <a:rPr lang="ru-RU" sz="2800" dirty="0" smtClean="0">
                <a:solidFill>
                  <a:prstClr val="black"/>
                </a:solidFill>
              </a:rPr>
              <a:t> бугра.</a:t>
            </a:r>
          </a:p>
          <a:p>
            <a:r>
              <a:rPr lang="ru-RU" sz="2800" dirty="0" smtClean="0">
                <a:solidFill>
                  <a:prstClr val="black"/>
                </a:solidFill>
              </a:rPr>
              <a:t> </a:t>
            </a:r>
          </a:p>
          <a:p>
            <a:r>
              <a:rPr lang="ru-RU" sz="2800" dirty="0" smtClean="0">
                <a:solidFill>
                  <a:prstClr val="black"/>
                </a:solidFill>
              </a:rPr>
              <a:t>При сбрасывании укоротить в </a:t>
            </a:r>
            <a:r>
              <a:rPr lang="ru-RU" sz="2800" dirty="0" err="1" smtClean="0">
                <a:solidFill>
                  <a:prstClr val="black"/>
                </a:solidFill>
              </a:rPr>
              <a:t>соответ</a:t>
            </a:r>
            <a:r>
              <a:rPr lang="ru-RU" sz="2800" dirty="0" smtClean="0">
                <a:solidFill>
                  <a:prstClr val="black"/>
                </a:solidFill>
              </a:rPr>
              <a:t>-щей области.</a:t>
            </a:r>
          </a:p>
        </p:txBody>
      </p:sp>
      <p:sp>
        <p:nvSpPr>
          <p:cNvPr id="4" name="AutoShape 2" descr="https://pp.vk.me/c319428/v319428679/1e98/fvsnwmXMDmI.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solidFill>
                <a:prstClr val="black"/>
              </a:solidFill>
            </a:endParaRPr>
          </a:p>
        </p:txBody>
      </p:sp>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0032" y="1893137"/>
            <a:ext cx="4182790" cy="42747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2157392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Rectangle 4"/>
          <p:cNvSpPr>
            <a:spLocks noChangeArrowheads="1"/>
          </p:cNvSpPr>
          <p:nvPr/>
        </p:nvSpPr>
        <p:spPr bwMode="auto">
          <a:xfrm>
            <a:off x="304800" y="457200"/>
            <a:ext cx="8616950"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ru-RU" altLang="ru-RU" sz="2600" b="1">
                <a:latin typeface="Arial" panose="020B0604020202020204" pitchFamily="34" charset="0"/>
              </a:rPr>
              <a:t>Функциональная ложка – функциональный слепок</a:t>
            </a:r>
          </a:p>
        </p:txBody>
      </p:sp>
      <p:sp>
        <p:nvSpPr>
          <p:cNvPr id="29701" name="Rectangle 5"/>
          <p:cNvSpPr>
            <a:spLocks noChangeArrowheads="1"/>
          </p:cNvSpPr>
          <p:nvPr/>
        </p:nvSpPr>
        <p:spPr bwMode="auto">
          <a:xfrm>
            <a:off x="1371600" y="2133600"/>
            <a:ext cx="6629400" cy="301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ru-RU" altLang="ru-RU" sz="3200">
                <a:latin typeface="Arial" panose="020B0604020202020204" pitchFamily="34" charset="0"/>
              </a:rPr>
              <a:t>Целью снятия функционального слепка является:</a:t>
            </a:r>
          </a:p>
          <a:p>
            <a:r>
              <a:rPr lang="ru-RU" altLang="ru-RU" sz="3200">
                <a:latin typeface="Arial" panose="020B0604020202020204" pitchFamily="34" charset="0"/>
              </a:rPr>
              <a:t> определение максимальной площади</a:t>
            </a:r>
          </a:p>
          <a:p>
            <a:r>
              <a:rPr lang="ru-RU" altLang="ru-RU" sz="3200">
                <a:latin typeface="Arial" panose="020B0604020202020204" pitchFamily="34" charset="0"/>
              </a:rPr>
              <a:t>опоры базиса протеза с учетом мышечных движений.</a:t>
            </a:r>
          </a:p>
        </p:txBody>
      </p:sp>
    </p:spTree>
    <p:extLst>
      <p:ext uri="{BB962C8B-B14F-4D97-AF65-F5344CB8AC3E}">
        <p14:creationId xmlns:p14="http://schemas.microsoft.com/office/powerpoint/2010/main" val="26956496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a:extLst>
              <a:ext uri="{FF2B5EF4-FFF2-40B4-BE49-F238E27FC236}">
                <a16:creationId xmlns:a16="http://schemas.microsoft.com/office/drawing/2014/main" xmlns="" id="{36F3C0A2-60AF-47A3-B98C-43FCF99F64BA}"/>
              </a:ext>
            </a:extLst>
          </p:cNvPr>
          <p:cNvSpPr>
            <a:spLocks noGrp="1" noRot="1" noChangeArrowheads="1"/>
          </p:cNvSpPr>
          <p:nvPr>
            <p:ph type="title"/>
          </p:nvPr>
        </p:nvSpPr>
        <p:spPr>
          <a:xfrm>
            <a:off x="561975" y="0"/>
            <a:ext cx="8229600" cy="1143000"/>
          </a:xfrm>
        </p:spPr>
        <p:txBody>
          <a:bodyPr/>
          <a:lstStyle/>
          <a:p>
            <a:pPr eaLnBrk="1" hangingPunct="1">
              <a:defRPr/>
            </a:pPr>
            <a:r>
              <a:rPr lang="ru-RU" sz="3800" b="0" i="1">
                <a:latin typeface="Arial" charset="0"/>
              </a:rPr>
              <a:t>Классификация по Гаврилову</a:t>
            </a:r>
          </a:p>
        </p:txBody>
      </p:sp>
      <p:graphicFrame>
        <p:nvGraphicFramePr>
          <p:cNvPr id="42036" name="Group 52">
            <a:extLst>
              <a:ext uri="{FF2B5EF4-FFF2-40B4-BE49-F238E27FC236}">
                <a16:creationId xmlns:a16="http://schemas.microsoft.com/office/drawing/2014/main" xmlns="" id="{6C9C0989-4E63-4828-8DF6-395BCEB64FD2}"/>
              </a:ext>
            </a:extLst>
          </p:cNvPr>
          <p:cNvGraphicFramePr>
            <a:graphicFrameLocks noGrp="1"/>
          </p:cNvGraphicFramePr>
          <p:nvPr>
            <p:ph type="tbl" idx="1"/>
            <p:extLst/>
          </p:nvPr>
        </p:nvGraphicFramePr>
        <p:xfrm>
          <a:off x="466944" y="1352550"/>
          <a:ext cx="8218487" cy="5062945"/>
        </p:xfrm>
        <a:graphic>
          <a:graphicData uri="http://schemas.openxmlformats.org/drawingml/2006/table">
            <a:tbl>
              <a:tblPr/>
              <a:tblGrid>
                <a:gridCol w="4110037">
                  <a:extLst>
                    <a:ext uri="{9D8B030D-6E8A-4147-A177-3AD203B41FA5}">
                      <a16:colId xmlns:a16="http://schemas.microsoft.com/office/drawing/2014/main" xmlns="" val="20000"/>
                    </a:ext>
                  </a:extLst>
                </a:gridCol>
                <a:gridCol w="4108450">
                  <a:extLst>
                    <a:ext uri="{9D8B030D-6E8A-4147-A177-3AD203B41FA5}">
                      <a16:colId xmlns:a16="http://schemas.microsoft.com/office/drawing/2014/main" xmlns="" val="20001"/>
                    </a:ext>
                  </a:extLst>
                </a:gridCol>
              </a:tblGrid>
              <a:tr h="503187">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ru-RU" sz="2200" b="0" i="0" u="none" strike="noStrike" cap="none" normalizeH="0" baseline="0">
                          <a:ln>
                            <a:noFill/>
                          </a:ln>
                          <a:solidFill>
                            <a:schemeClr val="tx1"/>
                          </a:solidFill>
                          <a:effectLst>
                            <a:outerShdw blurRad="38100" dist="38100" dir="2700000" algn="tl">
                              <a:srgbClr val="000000"/>
                            </a:outerShdw>
                          </a:effectLst>
                          <a:latin typeface="Garamond" pitchFamily="18" charset="0"/>
                          <a:cs typeface="Arial" charset="0"/>
                        </a:rPr>
                        <a:t>1 группа</a:t>
                      </a:r>
                    </a:p>
                  </a:txBody>
                  <a:tcPr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ru-RU" sz="2200" b="0" i="0" u="none" strike="noStrike" cap="none" normalizeH="0" baseline="0">
                          <a:ln>
                            <a:noFill/>
                          </a:ln>
                          <a:solidFill>
                            <a:schemeClr val="tx1"/>
                          </a:solidFill>
                          <a:effectLst>
                            <a:outerShdw blurRad="38100" dist="38100" dir="2700000" algn="tl">
                              <a:srgbClr val="000000"/>
                            </a:outerShdw>
                          </a:effectLst>
                          <a:latin typeface="Garamond" pitchFamily="18" charset="0"/>
                          <a:cs typeface="Arial" charset="0"/>
                        </a:rPr>
                        <a:t>2 группа</a:t>
                      </a: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109717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ru-RU" sz="2200" b="0" i="0" u="none" strike="noStrike" cap="none" normalizeH="0" baseline="0">
                          <a:ln>
                            <a:noFill/>
                          </a:ln>
                          <a:solidFill>
                            <a:schemeClr val="tx1"/>
                          </a:solidFill>
                          <a:effectLst>
                            <a:outerShdw blurRad="38100" dist="38100" dir="2700000" algn="tl">
                              <a:srgbClr val="000000"/>
                            </a:outerShdw>
                          </a:effectLst>
                          <a:latin typeface="Garamond" pitchFamily="18" charset="0"/>
                          <a:cs typeface="Arial" charset="0"/>
                        </a:rPr>
                        <a:t>Предварительные (ориентировочные) диагностические</a:t>
                      </a:r>
                    </a:p>
                  </a:txBody>
                  <a:tcPr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ru-RU" sz="2200" b="0" i="0" u="none" strike="noStrike" cap="none" normalizeH="0" baseline="0">
                          <a:ln>
                            <a:noFill/>
                          </a:ln>
                          <a:solidFill>
                            <a:schemeClr val="tx1"/>
                          </a:solidFill>
                          <a:effectLst>
                            <a:outerShdw blurRad="38100" dist="38100" dir="2700000" algn="tl">
                              <a:srgbClr val="000000"/>
                            </a:outerShdw>
                          </a:effectLst>
                          <a:latin typeface="Garamond" pitchFamily="18" charset="0"/>
                          <a:cs typeface="Arial" charset="0"/>
                        </a:rPr>
                        <a:t>Окончательные (рабочие)</a:t>
                      </a: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426677">
                <a:tc gridSpan="2">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ru-RU" sz="2200" b="0" i="0" u="none" strike="noStrike" cap="none" normalizeH="0" baseline="0">
                          <a:ln>
                            <a:noFill/>
                          </a:ln>
                          <a:solidFill>
                            <a:schemeClr val="tx1"/>
                          </a:solidFill>
                          <a:effectLst>
                            <a:outerShdw blurRad="38100" dist="38100" dir="2700000" algn="tl">
                              <a:srgbClr val="000000"/>
                            </a:outerShdw>
                          </a:effectLst>
                          <a:latin typeface="Garamond" pitchFamily="18" charset="0"/>
                          <a:cs typeface="Arial" charset="0"/>
                        </a:rPr>
                        <a:t>Анатомические</a:t>
                      </a:r>
                    </a:p>
                  </a:txBody>
                  <a:tcPr marT="45715" marB="45715"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ru-RU"/>
                    </a:p>
                  </a:txBody>
                  <a:tcPr/>
                </a:tc>
                <a:extLst>
                  <a:ext uri="{0D108BD9-81ED-4DB2-BD59-A6C34878D82A}">
                    <a16:rowId xmlns:a16="http://schemas.microsoft.com/office/drawing/2014/main" xmlns="" val="10002"/>
                  </a:ext>
                </a:extLst>
              </a:tr>
              <a:tr h="426677">
                <a:tc gridSpan="2">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ru-RU" sz="2200" b="0" i="0" u="none" strike="noStrike" cap="none" normalizeH="0" baseline="0">
                          <a:ln>
                            <a:noFill/>
                          </a:ln>
                          <a:solidFill>
                            <a:schemeClr val="tx1"/>
                          </a:solidFill>
                          <a:effectLst>
                            <a:outerShdw blurRad="38100" dist="38100" dir="2700000" algn="tl">
                              <a:srgbClr val="000000"/>
                            </a:outerShdw>
                          </a:effectLst>
                          <a:latin typeface="Garamond" pitchFamily="18" charset="0"/>
                          <a:cs typeface="Arial" charset="0"/>
                        </a:rPr>
                        <a:t>Функциональные</a:t>
                      </a:r>
                    </a:p>
                  </a:txBody>
                  <a:tcPr marT="45715" marB="45715"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ru-RU"/>
                    </a:p>
                  </a:txBody>
                  <a:tcPr/>
                </a:tc>
                <a:extLst>
                  <a:ext uri="{0D108BD9-81ED-4DB2-BD59-A6C34878D82A}">
                    <a16:rowId xmlns:a16="http://schemas.microsoft.com/office/drawing/2014/main" xmlns="" val="10003"/>
                  </a:ext>
                </a:extLst>
              </a:tr>
              <a:tr h="761923">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ru-RU" sz="2200" b="0" i="0" u="none" strike="noStrike" cap="none" normalizeH="0" baseline="0">
                          <a:ln>
                            <a:noFill/>
                          </a:ln>
                          <a:solidFill>
                            <a:schemeClr val="tx1"/>
                          </a:solidFill>
                          <a:effectLst>
                            <a:outerShdw blurRad="38100" dist="38100" dir="2700000" algn="tl">
                              <a:srgbClr val="000000"/>
                            </a:outerShdw>
                          </a:effectLst>
                          <a:latin typeface="Garamond" pitchFamily="18" charset="0"/>
                          <a:cs typeface="Arial" charset="0"/>
                        </a:rPr>
                        <a:t>По методу оформления краев</a:t>
                      </a:r>
                    </a:p>
                  </a:txBody>
                  <a:tcPr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ru-RU" sz="2200" b="0" i="0" u="none" strike="noStrike" cap="none" normalizeH="0" baseline="0">
                          <a:ln>
                            <a:noFill/>
                          </a:ln>
                          <a:solidFill>
                            <a:schemeClr val="tx1"/>
                          </a:solidFill>
                          <a:effectLst>
                            <a:outerShdw blurRad="38100" dist="38100" dir="2700000" algn="tl">
                              <a:srgbClr val="000000"/>
                            </a:outerShdw>
                          </a:effectLst>
                          <a:latin typeface="Garamond" pitchFamily="18" charset="0"/>
                          <a:cs typeface="Arial" charset="0"/>
                        </a:rPr>
                        <a:t>По степени отжатия слизистой оболочки</a:t>
                      </a: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4"/>
                  </a:ext>
                </a:extLst>
              </a:tr>
              <a:tr h="1846902">
                <a:tc>
                  <a:txBody>
                    <a:bodyPr/>
                    <a:lstStyle/>
                    <a:p>
                      <a:pPr marL="495300" marR="0" lvl="0" indent="-495300" algn="l" defTabSz="914400" rtl="0" eaLnBrk="1" fontAlgn="base" latinLnBrk="0" hangingPunct="1">
                        <a:lnSpc>
                          <a:spcPct val="100000"/>
                        </a:lnSpc>
                        <a:spcBef>
                          <a:spcPct val="20000"/>
                        </a:spcBef>
                        <a:spcAft>
                          <a:spcPct val="0"/>
                        </a:spcAft>
                        <a:buClr>
                          <a:schemeClr val="hlink"/>
                        </a:buClr>
                        <a:buSzPct val="70000"/>
                        <a:buFont typeface="Wingdings" pitchFamily="2" charset="2"/>
                        <a:buAutoNum type="arabicPeriod"/>
                        <a:tabLst/>
                      </a:pPr>
                      <a:r>
                        <a:rPr kumimoji="0" lang="ru-RU" sz="1800" b="0" i="0" u="none" strike="noStrike" cap="none" normalizeH="0" baseline="0">
                          <a:ln>
                            <a:noFill/>
                          </a:ln>
                          <a:solidFill>
                            <a:schemeClr val="tx1"/>
                          </a:solidFill>
                          <a:effectLst>
                            <a:outerShdw blurRad="38100" dist="38100" dir="2700000" algn="tl">
                              <a:srgbClr val="000000"/>
                            </a:outerShdw>
                          </a:effectLst>
                          <a:latin typeface="Garamond" pitchFamily="18" charset="0"/>
                          <a:cs typeface="Arial" charset="0"/>
                        </a:rPr>
                        <a:t>Оформление при помощи пассивных движений</a:t>
                      </a:r>
                    </a:p>
                    <a:p>
                      <a:pPr marL="495300" marR="0" lvl="0" indent="-495300" algn="l" defTabSz="914400" rtl="0" eaLnBrk="1" fontAlgn="base" latinLnBrk="0" hangingPunct="1">
                        <a:lnSpc>
                          <a:spcPct val="100000"/>
                        </a:lnSpc>
                        <a:spcBef>
                          <a:spcPct val="20000"/>
                        </a:spcBef>
                        <a:spcAft>
                          <a:spcPct val="0"/>
                        </a:spcAft>
                        <a:buClr>
                          <a:schemeClr val="hlink"/>
                        </a:buClr>
                        <a:buSzPct val="70000"/>
                        <a:buFont typeface="Wingdings" pitchFamily="2" charset="2"/>
                        <a:buAutoNum type="arabicPeriod"/>
                        <a:tabLst/>
                      </a:pPr>
                      <a:r>
                        <a:rPr kumimoji="0" lang="ru-RU" sz="1800" b="0" i="0" u="none" strike="noStrike" cap="none" normalizeH="0" baseline="0">
                          <a:ln>
                            <a:noFill/>
                          </a:ln>
                          <a:solidFill>
                            <a:schemeClr val="tx1"/>
                          </a:solidFill>
                          <a:effectLst>
                            <a:outerShdw blurRad="38100" dist="38100" dir="2700000" algn="tl">
                              <a:srgbClr val="000000"/>
                            </a:outerShdw>
                          </a:effectLst>
                          <a:latin typeface="Garamond" pitchFamily="18" charset="0"/>
                          <a:cs typeface="Arial" charset="0"/>
                        </a:rPr>
                        <a:t>Оформление при помощи жевательных и других движений</a:t>
                      </a:r>
                    </a:p>
                    <a:p>
                      <a:pPr marL="495300" marR="0" lvl="0" indent="-495300" algn="l" defTabSz="914400" rtl="0" eaLnBrk="1" fontAlgn="base" latinLnBrk="0" hangingPunct="1">
                        <a:lnSpc>
                          <a:spcPct val="100000"/>
                        </a:lnSpc>
                        <a:spcBef>
                          <a:spcPct val="20000"/>
                        </a:spcBef>
                        <a:spcAft>
                          <a:spcPct val="0"/>
                        </a:spcAft>
                        <a:buClr>
                          <a:schemeClr val="hlink"/>
                        </a:buClr>
                        <a:buSzPct val="70000"/>
                        <a:buFont typeface="Wingdings" pitchFamily="2" charset="2"/>
                        <a:buAutoNum type="arabicPeriod"/>
                        <a:tabLst/>
                      </a:pPr>
                      <a:r>
                        <a:rPr kumimoji="0" lang="ru-RU" sz="1800" b="0" i="0" u="none" strike="noStrike" cap="none" normalizeH="0" baseline="0">
                          <a:ln>
                            <a:noFill/>
                          </a:ln>
                          <a:solidFill>
                            <a:schemeClr val="tx1"/>
                          </a:solidFill>
                          <a:effectLst>
                            <a:outerShdw blurRad="38100" dist="38100" dir="2700000" algn="tl">
                              <a:srgbClr val="000000"/>
                            </a:outerShdw>
                          </a:effectLst>
                          <a:latin typeface="Garamond" pitchFamily="18" charset="0"/>
                          <a:cs typeface="Arial" charset="0"/>
                        </a:rPr>
                        <a:t>Оформление при помощи функциональных проб</a:t>
                      </a:r>
                    </a:p>
                  </a:txBody>
                  <a:tcPr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495300" marR="0" lvl="0" indent="-495300" algn="l" defTabSz="914400" rtl="0" eaLnBrk="1" fontAlgn="base" latinLnBrk="0" hangingPunct="1">
                        <a:lnSpc>
                          <a:spcPct val="100000"/>
                        </a:lnSpc>
                        <a:spcBef>
                          <a:spcPct val="20000"/>
                        </a:spcBef>
                        <a:spcAft>
                          <a:spcPct val="0"/>
                        </a:spcAft>
                        <a:buClr>
                          <a:schemeClr val="hlink"/>
                        </a:buClr>
                        <a:buSzPct val="70000"/>
                        <a:buFont typeface="Wingdings" pitchFamily="2" charset="2"/>
                        <a:buAutoNum type="arabicPeriod"/>
                        <a:tabLst/>
                      </a:pPr>
                      <a:r>
                        <a:rPr kumimoji="0" lang="ru-RU" sz="1800" b="0" i="0" u="none" strike="noStrike" cap="none" normalizeH="0" baseline="0">
                          <a:ln>
                            <a:noFill/>
                          </a:ln>
                          <a:solidFill>
                            <a:schemeClr val="tx1"/>
                          </a:solidFill>
                          <a:effectLst>
                            <a:outerShdw blurRad="38100" dist="38100" dir="2700000" algn="tl">
                              <a:srgbClr val="000000"/>
                            </a:outerShdw>
                          </a:effectLst>
                          <a:latin typeface="Garamond" pitchFamily="18" charset="0"/>
                          <a:cs typeface="Arial" charset="0"/>
                        </a:rPr>
                        <a:t>Полученные под давлением (произвольным, жевательным, дозированным)</a:t>
                      </a:r>
                    </a:p>
                    <a:p>
                      <a:pPr marL="495300" marR="0" lvl="0" indent="-495300" algn="l" defTabSz="914400" rtl="0" eaLnBrk="1" fontAlgn="base" latinLnBrk="0" hangingPunct="1">
                        <a:lnSpc>
                          <a:spcPct val="100000"/>
                        </a:lnSpc>
                        <a:spcBef>
                          <a:spcPct val="20000"/>
                        </a:spcBef>
                        <a:spcAft>
                          <a:spcPct val="0"/>
                        </a:spcAft>
                        <a:buClr>
                          <a:schemeClr val="hlink"/>
                        </a:buClr>
                        <a:buSzPct val="70000"/>
                        <a:buFont typeface="Wingdings" pitchFamily="2" charset="2"/>
                        <a:buAutoNum type="arabicPeriod"/>
                        <a:tabLst/>
                      </a:pPr>
                      <a:r>
                        <a:rPr kumimoji="0" lang="ru-RU" sz="1800" b="0" i="0" u="none" strike="noStrike" cap="none" normalizeH="0" baseline="0">
                          <a:ln>
                            <a:noFill/>
                          </a:ln>
                          <a:solidFill>
                            <a:schemeClr val="tx1"/>
                          </a:solidFill>
                          <a:effectLst>
                            <a:outerShdw blurRad="38100" dist="38100" dir="2700000" algn="tl">
                              <a:srgbClr val="000000"/>
                            </a:outerShdw>
                          </a:effectLst>
                          <a:latin typeface="Garamond" pitchFamily="18" charset="0"/>
                          <a:cs typeface="Arial" charset="0"/>
                        </a:rPr>
                        <a:t>Комбинированные</a:t>
                      </a:r>
                    </a:p>
                    <a:p>
                      <a:pPr marL="495300" marR="0" lvl="0" indent="-495300" algn="l" defTabSz="914400" rtl="0" eaLnBrk="1" fontAlgn="base" latinLnBrk="0" hangingPunct="1">
                        <a:lnSpc>
                          <a:spcPct val="100000"/>
                        </a:lnSpc>
                        <a:spcBef>
                          <a:spcPct val="20000"/>
                        </a:spcBef>
                        <a:spcAft>
                          <a:spcPct val="0"/>
                        </a:spcAft>
                        <a:buClr>
                          <a:schemeClr val="hlink"/>
                        </a:buClr>
                        <a:buSzPct val="70000"/>
                        <a:buFont typeface="Wingdings" pitchFamily="2" charset="2"/>
                        <a:buAutoNum type="arabicPeriod"/>
                        <a:tabLst/>
                      </a:pPr>
                      <a:r>
                        <a:rPr kumimoji="0" lang="ru-RU" sz="1800" b="0" i="0" u="none" strike="noStrike" cap="none" normalizeH="0" baseline="0">
                          <a:ln>
                            <a:noFill/>
                          </a:ln>
                          <a:solidFill>
                            <a:schemeClr val="tx1"/>
                          </a:solidFill>
                          <a:effectLst>
                            <a:outerShdw blurRad="38100" dist="38100" dir="2700000" algn="tl">
                              <a:srgbClr val="000000"/>
                            </a:outerShdw>
                          </a:effectLst>
                          <a:latin typeface="Garamond" pitchFamily="18" charset="0"/>
                          <a:cs typeface="Arial" charset="0"/>
                        </a:rPr>
                        <a:t>Полученные при минимальном давлении</a:t>
                      </a: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5"/>
                  </a:ext>
                </a:extLst>
              </a:tr>
            </a:tbl>
          </a:graphicData>
        </a:graphic>
      </p:graphicFrame>
      <p:sp>
        <p:nvSpPr>
          <p:cNvPr id="8194" name="Номер слайда 4">
            <a:extLst>
              <a:ext uri="{FF2B5EF4-FFF2-40B4-BE49-F238E27FC236}">
                <a16:creationId xmlns:a16="http://schemas.microsoft.com/office/drawing/2014/main" xmlns="" id="{546904E6-1789-484F-BAE9-E727C86F94C4}"/>
              </a:ext>
            </a:extLst>
          </p:cNvPr>
          <p:cNvSpPr>
            <a:spLocks noGrp="1"/>
          </p:cNvSpPr>
          <p:nvPr>
            <p:ph type="sldNum" sz="quarter" idx="11"/>
          </p:nvPr>
        </p:nvSpPr>
        <p:spPr>
          <a:noFill/>
        </p:spPr>
        <p:txBody>
          <a:bodyPr/>
          <a:lstStyle>
            <a:lvl1pPr eaLnBrk="0" hangingPunct="0">
              <a:defRPr>
                <a:solidFill>
                  <a:schemeClr val="tx1"/>
                </a:solidFill>
                <a:latin typeface="Garamond" panose="02020404030301010803" pitchFamily="18" charset="0"/>
                <a:cs typeface="Arial" panose="020B0604020202020204" pitchFamily="34" charset="0"/>
              </a:defRPr>
            </a:lvl1pPr>
            <a:lvl2pPr marL="742950" indent="-285750" eaLnBrk="0" hangingPunct="0">
              <a:defRPr>
                <a:solidFill>
                  <a:schemeClr val="tx1"/>
                </a:solidFill>
                <a:latin typeface="Garamond" panose="02020404030301010803" pitchFamily="18" charset="0"/>
                <a:cs typeface="Arial" panose="020B0604020202020204" pitchFamily="34" charset="0"/>
              </a:defRPr>
            </a:lvl2pPr>
            <a:lvl3pPr marL="1143000" indent="-228600" eaLnBrk="0" hangingPunct="0">
              <a:defRPr>
                <a:solidFill>
                  <a:schemeClr val="tx1"/>
                </a:solidFill>
                <a:latin typeface="Garamond" panose="02020404030301010803" pitchFamily="18" charset="0"/>
                <a:cs typeface="Arial" panose="020B0604020202020204" pitchFamily="34" charset="0"/>
              </a:defRPr>
            </a:lvl3pPr>
            <a:lvl4pPr marL="1600200" indent="-228600" eaLnBrk="0" hangingPunct="0">
              <a:defRPr>
                <a:solidFill>
                  <a:schemeClr val="tx1"/>
                </a:solidFill>
                <a:latin typeface="Garamond" panose="02020404030301010803" pitchFamily="18" charset="0"/>
                <a:cs typeface="Arial" panose="020B0604020202020204" pitchFamily="34" charset="0"/>
              </a:defRPr>
            </a:lvl4pPr>
            <a:lvl5pPr marL="2057400" indent="-228600" eaLnBrk="0" hangingPunct="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eaLnBrk="1" hangingPunct="1"/>
            <a:fld id="{343DDC70-A888-4D43-9524-AEE072E65527}" type="slidenum">
              <a:rPr lang="ru-RU" altLang="en-US">
                <a:latin typeface="Arial" panose="020B0604020202020204" pitchFamily="34" charset="0"/>
              </a:rPr>
              <a:pPr eaLnBrk="1" hangingPunct="1"/>
              <a:t>17</a:t>
            </a:fld>
            <a:endParaRPr lang="ru-RU" altLang="en-US">
              <a:latin typeface="Arial" panose="020B0604020202020204" pitchFamily="34" charset="0"/>
            </a:endParaRPr>
          </a:p>
        </p:txBody>
      </p:sp>
    </p:spTree>
    <p:extLst>
      <p:ext uri="{BB962C8B-B14F-4D97-AF65-F5344CB8AC3E}">
        <p14:creationId xmlns:p14="http://schemas.microsoft.com/office/powerpoint/2010/main" val="34529261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4" name="Rectangle 4"/>
          <p:cNvSpPr>
            <a:spLocks noChangeArrowheads="1"/>
          </p:cNvSpPr>
          <p:nvPr/>
        </p:nvSpPr>
        <p:spPr bwMode="auto">
          <a:xfrm>
            <a:off x="304800" y="457200"/>
            <a:ext cx="8077200" cy="593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ru-RU" altLang="ru-RU" sz="2400">
                <a:latin typeface="Arial" panose="020B0604020202020204" pitchFamily="34" charset="0"/>
              </a:rPr>
              <a:t>Функциональный слепок должен передавать:</a:t>
            </a:r>
          </a:p>
          <a:p>
            <a:endParaRPr lang="ru-RU" altLang="ru-RU" sz="2400">
              <a:latin typeface="Arial" panose="020B0604020202020204" pitchFamily="34" charset="0"/>
            </a:endParaRPr>
          </a:p>
          <a:p>
            <a:r>
              <a:rPr lang="ru-RU" altLang="ru-RU" sz="2400">
                <a:latin typeface="Arial" panose="020B0604020202020204" pitchFamily="34" charset="0"/>
              </a:rPr>
              <a:t>На верхней челюсти:</a:t>
            </a:r>
          </a:p>
          <a:p>
            <a:r>
              <a:rPr lang="ru-RU" altLang="ru-RU" sz="2400">
                <a:latin typeface="Arial" panose="020B0604020202020204" pitchFamily="34" charset="0"/>
              </a:rPr>
              <a:t>• переходную складку</a:t>
            </a:r>
          </a:p>
          <a:p>
            <a:r>
              <a:rPr lang="ru-RU" altLang="ru-RU" sz="2400">
                <a:latin typeface="Arial" panose="020B0604020202020204" pitchFamily="34" charset="0"/>
              </a:rPr>
              <a:t>• гребень челюсти с буграми верхней челюсти (Tuber maxillaris) и небо</a:t>
            </a:r>
          </a:p>
          <a:p>
            <a:r>
              <a:rPr lang="ru-RU" altLang="ru-RU" sz="2400">
                <a:latin typeface="Arial" panose="020B0604020202020204" pitchFamily="34" charset="0"/>
              </a:rPr>
              <a:t>• переход от твердого к мягкому небу (А-линия)</a:t>
            </a:r>
          </a:p>
          <a:p>
            <a:r>
              <a:rPr lang="ru-RU" altLang="ru-RU" sz="2400">
                <a:latin typeface="Arial" panose="020B0604020202020204" pitchFamily="34" charset="0"/>
              </a:rPr>
              <a:t>• уздечки и тяжи</a:t>
            </a:r>
          </a:p>
          <a:p>
            <a:endParaRPr lang="ru-RU" altLang="ru-RU" sz="2400">
              <a:latin typeface="Arial" panose="020B0604020202020204" pitchFamily="34" charset="0"/>
            </a:endParaRPr>
          </a:p>
          <a:p>
            <a:r>
              <a:rPr lang="ru-RU" altLang="ru-RU" sz="2400">
                <a:latin typeface="Arial" panose="020B0604020202020204" pitchFamily="34" charset="0"/>
              </a:rPr>
              <a:t>На нижней челюсти:</a:t>
            </a:r>
          </a:p>
          <a:p>
            <a:r>
              <a:rPr lang="ru-RU" altLang="ru-RU" sz="2400">
                <a:latin typeface="Arial" panose="020B0604020202020204" pitchFamily="34" charset="0"/>
              </a:rPr>
              <a:t>• гребень челюсти с ретромолярным треугольником (Trigonum retromolare)</a:t>
            </a:r>
          </a:p>
          <a:p>
            <a:r>
              <a:rPr lang="ru-RU" altLang="ru-RU" sz="2400">
                <a:latin typeface="Arial" panose="020B0604020202020204" pitchFamily="34" charset="0"/>
              </a:rPr>
              <a:t>• переходную складку и подъязычные участки</a:t>
            </a:r>
          </a:p>
          <a:p>
            <a:r>
              <a:rPr lang="ru-RU" altLang="ru-RU" sz="2400">
                <a:latin typeface="Arial" panose="020B0604020202020204" pitchFamily="34" charset="0"/>
              </a:rPr>
              <a:t>• начала мышц и связок язычной и щечной мускулатуры</a:t>
            </a:r>
          </a:p>
          <a:p>
            <a:r>
              <a:rPr lang="ru-RU" altLang="ru-RU" sz="2400">
                <a:latin typeface="Arial" panose="020B0604020202020204" pitchFamily="34" charset="0"/>
              </a:rPr>
              <a:t>• уздечки и тяжи</a:t>
            </a:r>
          </a:p>
        </p:txBody>
      </p:sp>
    </p:spTree>
    <p:extLst>
      <p:ext uri="{BB962C8B-B14F-4D97-AF65-F5344CB8AC3E}">
        <p14:creationId xmlns:p14="http://schemas.microsoft.com/office/powerpoint/2010/main" val="22853070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8" name="Rectangle 4"/>
          <p:cNvSpPr>
            <a:spLocks noGrp="1" noRot="1" noChangeArrowheads="1"/>
          </p:cNvSpPr>
          <p:nvPr>
            <p:ph type="title"/>
          </p:nvPr>
        </p:nvSpPr>
        <p:spPr>
          <a:xfrm>
            <a:off x="179512" y="116632"/>
            <a:ext cx="8229600" cy="1143000"/>
          </a:xfrm>
        </p:spPr>
        <p:txBody>
          <a:bodyPr>
            <a:normAutofit fontScale="90000"/>
          </a:bodyPr>
          <a:lstStyle/>
          <a:p>
            <a:pPr algn="l"/>
            <a:r>
              <a:rPr lang="ru-RU" altLang="ru-RU" sz="2000" b="0" dirty="0">
                <a:solidFill>
                  <a:schemeClr val="tx1"/>
                </a:solidFill>
              </a:rPr>
              <a:t>Компрессионный оттиск по Е.И. Гаврилову.</a:t>
            </a:r>
            <a:r>
              <a:rPr lang="ru-RU" altLang="ru-RU" sz="2000" dirty="0">
                <a:solidFill>
                  <a:schemeClr val="tx1"/>
                </a:solidFill>
              </a:rPr>
              <a:t/>
            </a:r>
            <a:br>
              <a:rPr lang="ru-RU" altLang="ru-RU" sz="2000" dirty="0">
                <a:solidFill>
                  <a:schemeClr val="tx1"/>
                </a:solidFill>
              </a:rPr>
            </a:br>
            <a:r>
              <a:rPr lang="ru-RU" altLang="ru-RU" sz="2000" dirty="0">
                <a:solidFill>
                  <a:schemeClr val="tx1"/>
                </a:solidFill>
              </a:rPr>
              <a:t>При применении компрессионного оттиска буферные зоны твердого неба частично амортизируют жевательное давление и тем самым обеспечивают некоторую разгрузку альвеолярных отростков, уменьшая их атрофию.</a:t>
            </a:r>
            <a:br>
              <a:rPr lang="ru-RU" altLang="ru-RU" sz="2000" dirty="0">
                <a:solidFill>
                  <a:schemeClr val="tx1"/>
                </a:solidFill>
              </a:rPr>
            </a:br>
            <a:r>
              <a:rPr lang="ru-RU" altLang="ru-RU" sz="2000" dirty="0">
                <a:solidFill>
                  <a:schemeClr val="tx1"/>
                </a:solidFill>
              </a:rPr>
              <a:t/>
            </a:r>
            <a:br>
              <a:rPr lang="ru-RU" altLang="ru-RU" sz="2000" dirty="0">
                <a:solidFill>
                  <a:schemeClr val="tx1"/>
                </a:solidFill>
              </a:rPr>
            </a:br>
            <a:r>
              <a:rPr lang="ru-RU" altLang="ru-RU" sz="2000" dirty="0">
                <a:solidFill>
                  <a:schemeClr val="tx1"/>
                </a:solidFill>
              </a:rPr>
              <a:t> Компрессионные оттиски снимают, соблюдая определенные условия: </a:t>
            </a:r>
            <a:br>
              <a:rPr lang="ru-RU" altLang="ru-RU" sz="2000" dirty="0">
                <a:solidFill>
                  <a:schemeClr val="tx1"/>
                </a:solidFill>
              </a:rPr>
            </a:br>
            <a:r>
              <a:rPr lang="ru-RU" altLang="ru-RU" sz="2000" dirty="0">
                <a:solidFill>
                  <a:schemeClr val="tx1"/>
                </a:solidFill>
              </a:rPr>
              <a:t>1 – используется только жесткая ложка, </a:t>
            </a:r>
            <a:br>
              <a:rPr lang="ru-RU" altLang="ru-RU" sz="2000" dirty="0">
                <a:solidFill>
                  <a:schemeClr val="tx1"/>
                </a:solidFill>
              </a:rPr>
            </a:br>
            <a:r>
              <a:rPr lang="ru-RU" altLang="ru-RU" sz="2000" dirty="0">
                <a:solidFill>
                  <a:schemeClr val="tx1"/>
                </a:solidFill>
              </a:rPr>
              <a:t>2 – для снятия оттиска используются только термопластичные материалы или материалы такой же плотности, </a:t>
            </a:r>
            <a:br>
              <a:rPr lang="ru-RU" altLang="ru-RU" sz="2000" dirty="0">
                <a:solidFill>
                  <a:schemeClr val="tx1"/>
                </a:solidFill>
              </a:rPr>
            </a:br>
            <a:r>
              <a:rPr lang="ru-RU" altLang="ru-RU" sz="2000" dirty="0">
                <a:solidFill>
                  <a:schemeClr val="tx1"/>
                </a:solidFill>
              </a:rPr>
              <a:t>3 – при снятии осуществляется непрерывное давление, прекращаемое только после полного отверждения материала.</a:t>
            </a:r>
            <a:br>
              <a:rPr lang="ru-RU" altLang="ru-RU" sz="2000" dirty="0">
                <a:solidFill>
                  <a:schemeClr val="tx1"/>
                </a:solidFill>
              </a:rPr>
            </a:br>
            <a:r>
              <a:rPr lang="ru-RU" altLang="ru-RU" sz="2000" dirty="0">
                <a:solidFill>
                  <a:schemeClr val="tx1"/>
                </a:solidFill>
              </a:rPr>
              <a:t/>
            </a:r>
            <a:br>
              <a:rPr lang="ru-RU" altLang="ru-RU" sz="2000" dirty="0">
                <a:solidFill>
                  <a:schemeClr val="tx1"/>
                </a:solidFill>
              </a:rPr>
            </a:br>
            <a:r>
              <a:rPr lang="ru-RU" altLang="ru-RU" sz="2000" dirty="0">
                <a:solidFill>
                  <a:schemeClr val="tx1"/>
                </a:solidFill>
              </a:rPr>
              <a:t> Непрерывность давления обеспечивается усилием рук врача, или использованием специальных аппаратов, под давлением прикуса. Компрессионные оттиски показаны при незначительной атрофии альвеолярных отростков и плотной слизистой оболочке.</a:t>
            </a:r>
          </a:p>
        </p:txBody>
      </p:sp>
    </p:spTree>
    <p:extLst>
      <p:ext uri="{BB962C8B-B14F-4D97-AF65-F5344CB8AC3E}">
        <p14:creationId xmlns:p14="http://schemas.microsoft.com/office/powerpoint/2010/main" val="26227421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395536" y="404664"/>
            <a:ext cx="4038600" cy="4530600"/>
          </a:xfrm>
        </p:spPr>
        <p:txBody>
          <a:bodyPr/>
          <a:lstStyle/>
          <a:p>
            <a:pPr marL="85725" indent="0">
              <a:buNone/>
            </a:pPr>
            <a:r>
              <a:rPr lang="ru-RU" dirty="0" smtClean="0"/>
              <a:t>Цели:</a:t>
            </a:r>
          </a:p>
          <a:p>
            <a:pPr marL="428625" indent="-342900">
              <a:buAutoNum type="arabicPeriod"/>
            </a:pPr>
            <a:r>
              <a:rPr lang="ru-RU" dirty="0" smtClean="0"/>
              <a:t>Изучить методику функциональных проб.</a:t>
            </a:r>
          </a:p>
          <a:p>
            <a:pPr marL="428625" indent="-342900">
              <a:buAutoNum type="arabicPeriod"/>
            </a:pPr>
            <a:r>
              <a:rPr lang="ru-RU" dirty="0" smtClean="0"/>
              <a:t>Уметь определять вид слепка под определенные типы слизистых.</a:t>
            </a:r>
          </a:p>
          <a:p>
            <a:pPr marL="428625" indent="-342900">
              <a:buAutoNum type="arabicPeriod"/>
            </a:pPr>
            <a:r>
              <a:rPr lang="ru-RU" dirty="0" smtClean="0"/>
              <a:t>Подбирать слепочный материал.</a:t>
            </a:r>
          </a:p>
          <a:p>
            <a:endParaRPr lang="ru-RU" dirty="0"/>
          </a:p>
        </p:txBody>
      </p:sp>
      <p:sp>
        <p:nvSpPr>
          <p:cNvPr id="4" name="Текст 3"/>
          <p:cNvSpPr>
            <a:spLocks noGrp="1"/>
          </p:cNvSpPr>
          <p:nvPr>
            <p:ph type="body" idx="2"/>
          </p:nvPr>
        </p:nvSpPr>
        <p:spPr/>
        <p:txBody>
          <a:bodyPr/>
          <a:lstStyle/>
          <a:p>
            <a:pPr marL="85725" indent="0">
              <a:buNone/>
            </a:pPr>
            <a:r>
              <a:rPr lang="ru-RU" dirty="0" smtClean="0"/>
              <a:t>Задачи:</a:t>
            </a:r>
          </a:p>
          <a:p>
            <a:pPr marL="428625" indent="-342900">
              <a:buAutoNum type="arabicPeriod"/>
            </a:pPr>
            <a:r>
              <a:rPr lang="ru-RU" dirty="0" smtClean="0"/>
              <a:t>Научиться проводить функциональные пробы.</a:t>
            </a:r>
          </a:p>
          <a:p>
            <a:pPr marL="428625" indent="-342900">
              <a:buAutoNum type="arabicPeriod"/>
            </a:pPr>
            <a:r>
              <a:rPr lang="ru-RU" dirty="0" smtClean="0"/>
              <a:t>Научиться делать функциональные оттиски.</a:t>
            </a:r>
          </a:p>
          <a:p>
            <a:pPr marL="85725" indent="0">
              <a:buNone/>
            </a:pPr>
            <a:endParaRPr lang="ru-RU" dirty="0"/>
          </a:p>
        </p:txBody>
      </p:sp>
    </p:spTree>
    <p:extLst>
      <p:ext uri="{BB962C8B-B14F-4D97-AF65-F5344CB8AC3E}">
        <p14:creationId xmlns:p14="http://schemas.microsoft.com/office/powerpoint/2010/main" val="4645621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6" name="Rectangle 4"/>
          <p:cNvSpPr>
            <a:spLocks noGrp="1" noRot="1" noChangeArrowheads="1"/>
          </p:cNvSpPr>
          <p:nvPr>
            <p:ph type="title"/>
          </p:nvPr>
        </p:nvSpPr>
        <p:spPr>
          <a:xfrm>
            <a:off x="533400" y="2057400"/>
            <a:ext cx="8229600" cy="1143000"/>
          </a:xfrm>
        </p:spPr>
        <p:txBody>
          <a:bodyPr>
            <a:normAutofit fontScale="90000"/>
          </a:bodyPr>
          <a:lstStyle/>
          <a:p>
            <a:r>
              <a:rPr lang="ru-RU" altLang="ru-RU" sz="2400" u="sng" dirty="0">
                <a:solidFill>
                  <a:schemeClr val="tx1"/>
                </a:solidFill>
              </a:rPr>
              <a:t>Декомпрессионные оттиски.</a:t>
            </a:r>
            <a:br>
              <a:rPr lang="ru-RU" altLang="ru-RU" sz="2400" u="sng" dirty="0">
                <a:solidFill>
                  <a:schemeClr val="tx1"/>
                </a:solidFill>
              </a:rPr>
            </a:br>
            <a:r>
              <a:rPr lang="ru-RU" altLang="ru-RU" sz="2400" dirty="0">
                <a:solidFill>
                  <a:schemeClr val="tx1"/>
                </a:solidFill>
              </a:rPr>
              <a:t>Слепочный материал без искажения отражает все детали протезного ложа. При этом используют жидкие оттискные материалы. Фиксация протезов, изготовленных по декомпрессионным оттискам сравнительно слабая. Декомпрессионные оттиски показаны при полной атрофии альвеолярных отростков и повышенной чувствительности слизистой оболочки.</a:t>
            </a:r>
          </a:p>
        </p:txBody>
      </p:sp>
    </p:spTree>
    <p:extLst>
      <p:ext uri="{BB962C8B-B14F-4D97-AF65-F5344CB8AC3E}">
        <p14:creationId xmlns:p14="http://schemas.microsoft.com/office/powerpoint/2010/main" val="30105610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4" name="Rectangle 4"/>
          <p:cNvSpPr>
            <a:spLocks noGrp="1" noRot="1" noChangeArrowheads="1"/>
          </p:cNvSpPr>
          <p:nvPr>
            <p:ph type="title"/>
          </p:nvPr>
        </p:nvSpPr>
        <p:spPr>
          <a:xfrm>
            <a:off x="533400" y="2133600"/>
            <a:ext cx="8229600" cy="1143000"/>
          </a:xfrm>
        </p:spPr>
        <p:txBody>
          <a:bodyPr>
            <a:normAutofit fontScale="90000"/>
          </a:bodyPr>
          <a:lstStyle/>
          <a:p>
            <a:r>
              <a:rPr lang="ru-RU" altLang="ru-RU" sz="2000" u="sng" dirty="0">
                <a:solidFill>
                  <a:schemeClr val="tx1"/>
                </a:solidFill>
              </a:rPr>
              <a:t>Дифференцированные оттиски.</a:t>
            </a:r>
            <a:br>
              <a:rPr lang="ru-RU" altLang="ru-RU" sz="2000" u="sng" dirty="0">
                <a:solidFill>
                  <a:schemeClr val="tx1"/>
                </a:solidFill>
              </a:rPr>
            </a:br>
            <a:r>
              <a:rPr lang="ru-RU" altLang="ru-RU" sz="2000" dirty="0">
                <a:solidFill>
                  <a:schemeClr val="tx1"/>
                </a:solidFill>
              </a:rPr>
              <a:t>Обеспечивают избирательную нагрузку на отдельные участки протезного ложа в зависимости от их функциональной выносливости. Для этого осуществляют либо изоляцию на модели тех участков, которые должны быть разгружены, либо создаются перфорационные отверстия в индивидуальной ложке в местах разгрузки слизистой оболочки. Необходимо перед снятием оттиска оформить края оттискной ложки </a:t>
            </a:r>
            <a:r>
              <a:rPr lang="ru-RU" altLang="ru-RU" sz="2000" dirty="0" err="1">
                <a:solidFill>
                  <a:schemeClr val="tx1"/>
                </a:solidFill>
              </a:rPr>
              <a:t>термомассой</a:t>
            </a:r>
            <a:r>
              <a:rPr lang="ru-RU" altLang="ru-RU" sz="2000" dirty="0">
                <a:solidFill>
                  <a:schemeClr val="tx1"/>
                </a:solidFill>
              </a:rPr>
              <a:t> или воском. оттиск снимают под произвольным или жевательном давлении. Дифференцированные оттиски показаны при неравномерной атрофии альвеолярного отростка, наличии выраженного небного торуса.</a:t>
            </a:r>
          </a:p>
        </p:txBody>
      </p:sp>
    </p:spTree>
    <p:extLst>
      <p:ext uri="{BB962C8B-B14F-4D97-AF65-F5344CB8AC3E}">
        <p14:creationId xmlns:p14="http://schemas.microsoft.com/office/powerpoint/2010/main" val="26548829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8160" name="Group 32"/>
          <p:cNvGraphicFramePr>
            <a:graphicFrameLocks noGrp="1"/>
          </p:cNvGraphicFramePr>
          <p:nvPr/>
        </p:nvGraphicFramePr>
        <p:xfrm>
          <a:off x="685800" y="457200"/>
          <a:ext cx="8001000" cy="6096000"/>
        </p:xfrm>
        <a:graphic>
          <a:graphicData uri="http://schemas.openxmlformats.org/drawingml/2006/table">
            <a:tbl>
              <a:tblPr/>
              <a:tblGrid>
                <a:gridCol w="2362200">
                  <a:extLst>
                    <a:ext uri="{9D8B030D-6E8A-4147-A177-3AD203B41FA5}">
                      <a16:colId xmlns:a16="http://schemas.microsoft.com/office/drawing/2014/main" xmlns="" val="1344981985"/>
                    </a:ext>
                  </a:extLst>
                </a:gridCol>
                <a:gridCol w="5638800">
                  <a:extLst>
                    <a:ext uri="{9D8B030D-6E8A-4147-A177-3AD203B41FA5}">
                      <a16:colId xmlns:a16="http://schemas.microsoft.com/office/drawing/2014/main" xmlns="" val="3502104872"/>
                    </a:ext>
                  </a:extLst>
                </a:gridCol>
              </a:tblGrid>
              <a:tr h="1524000">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0" lang="ru-RU" altLang="ru-RU" sz="1800" b="0" i="0" u="none" strike="noStrike" cap="none" normalizeH="0" baseline="0" smtClean="0">
                          <a:ln>
                            <a:noFill/>
                          </a:ln>
                          <a:solidFill>
                            <a:srgbClr val="000000"/>
                          </a:solidFill>
                          <a:effectLst>
                            <a:outerShdw blurRad="38100" dist="38100" dir="2700000" algn="tl">
                              <a:srgbClr val="FFFFFF"/>
                            </a:outerShdw>
                          </a:effectLst>
                          <a:latin typeface="Times New Roman" panose="02020603050405020304" pitchFamily="18" charset="0"/>
                          <a:cs typeface="Arial" panose="020B0604020202020204" pitchFamily="34" charset="0"/>
                        </a:rPr>
                        <a:t>Вид слепка</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0" lang="ru-RU" altLang="ru-RU" sz="1800" b="1" i="0" u="none" strike="noStrike" cap="none" normalizeH="0" baseline="0" smtClean="0">
                          <a:ln>
                            <a:noFill/>
                          </a:ln>
                          <a:solidFill>
                            <a:srgbClr val="000000"/>
                          </a:solidFill>
                          <a:effectLst>
                            <a:outerShdw blurRad="38100" dist="38100" dir="2700000" algn="tl">
                              <a:srgbClr val="FFFFFF"/>
                            </a:outerShdw>
                          </a:effectLst>
                          <a:latin typeface="Times New Roman" panose="02020603050405020304" pitchFamily="18" charset="0"/>
                          <a:cs typeface="Arial" panose="020B0604020202020204" pitchFamily="34" charset="0"/>
                        </a:rPr>
                        <a:t>ВИД МАТЕРИАЛА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2875710893"/>
                  </a:ext>
                </a:extLst>
              </a:tr>
              <a:tr h="1524000">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0" lang="ru-RU" altLang="ru-RU" sz="1800" b="0" i="0" u="none" strike="noStrike" cap="none" normalizeH="0" baseline="0" smtClean="0">
                          <a:ln>
                            <a:noFill/>
                          </a:ln>
                          <a:solidFill>
                            <a:srgbClr val="000000"/>
                          </a:solidFill>
                          <a:effectLst>
                            <a:outerShdw blurRad="38100" dist="38100" dir="2700000" algn="tl">
                              <a:srgbClr val="FFFFFF"/>
                            </a:outerShdw>
                          </a:effectLst>
                          <a:latin typeface="Times New Roman" panose="02020603050405020304" pitchFamily="18" charset="0"/>
                          <a:cs typeface="Arial" panose="020B0604020202020204" pitchFamily="34" charset="0"/>
                        </a:rPr>
                        <a:t>Компрессионный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0" lang="ru-RU" altLang="ru-RU" sz="1800" b="0" i="0" u="none" strike="noStrike" cap="none" normalizeH="0" baseline="0" smtClean="0">
                          <a:ln>
                            <a:noFill/>
                          </a:ln>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rPr>
                        <a:t>Гипс, дентол, репин, альгинатные массы (GC Aroma Fine (GC), Dust Free III (DMG)), полиэфирные массы (Pentamix (3M ESPE))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667011561"/>
                  </a:ext>
                </a:extLst>
              </a:tr>
              <a:tr h="1524000">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0" lang="ru-RU" altLang="ru-RU" sz="1800" b="0" i="0" u="none" strike="noStrike" cap="none" normalizeH="0" baseline="0" smtClean="0">
                          <a:ln>
                            <a:noFill/>
                          </a:ln>
                          <a:solidFill>
                            <a:srgbClr val="000000"/>
                          </a:solidFill>
                          <a:effectLst>
                            <a:outerShdw blurRad="38100" dist="38100" dir="2700000" algn="tl">
                              <a:srgbClr val="FFFFFF"/>
                            </a:outerShdw>
                          </a:effectLst>
                          <a:latin typeface="Times New Roman" panose="02020603050405020304" pitchFamily="18" charset="0"/>
                          <a:cs typeface="Arial" panose="020B0604020202020204" pitchFamily="34" charset="0"/>
                        </a:rPr>
                        <a:t>Декомпрессионный</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0" lang="ru-RU" altLang="ru-RU" sz="1800" b="0" i="0" u="none" strike="noStrike" cap="none" normalizeH="0" baseline="0" smtClean="0">
                          <a:ln>
                            <a:noFill/>
                          </a:ln>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rPr>
                        <a:t>Силиконовые оттискные материалы: C-силиконы Alphasil (Omicron), Speedex (coltene), Zetaflow (Zhermack), Xonigum-Putty, Dentstar (DMG), А- силиконы GC Exajet, Betasil (GC), Bisico, термомасса, дентофоль, тиодент, сиэласт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3769435397"/>
                  </a:ext>
                </a:extLst>
              </a:tr>
              <a:tr h="1524000">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0" lang="ru-RU" altLang="ru-RU" sz="1800" b="0" i="0" u="none" strike="noStrike" cap="none" normalizeH="0" baseline="0" smtClean="0">
                          <a:ln>
                            <a:noFill/>
                          </a:ln>
                          <a:solidFill>
                            <a:srgbClr val="000000"/>
                          </a:solidFill>
                          <a:effectLst>
                            <a:outerShdw blurRad="38100" dist="38100" dir="2700000" algn="tl">
                              <a:srgbClr val="FFFFFF"/>
                            </a:outerShdw>
                          </a:effectLst>
                          <a:latin typeface="Times New Roman" panose="02020603050405020304" pitchFamily="18" charset="0"/>
                          <a:cs typeface="Arial" panose="020B0604020202020204" pitchFamily="34" charset="0"/>
                        </a:rPr>
                        <a:t>Комбинированный</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0" lang="ru-RU" altLang="ru-RU" sz="1800" b="0" i="0" u="none" strike="noStrike" cap="none" normalizeH="0" baseline="0" smtClean="0">
                          <a:ln>
                            <a:noFill/>
                          </a:ln>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rPr>
                        <a:t>Комбинации из вышеперечисленных видов материалов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2176090176"/>
                  </a:ext>
                </a:extLst>
              </a:tr>
            </a:tbl>
          </a:graphicData>
        </a:graphic>
      </p:graphicFrame>
    </p:spTree>
    <p:extLst>
      <p:ext uri="{BB962C8B-B14F-4D97-AF65-F5344CB8AC3E}">
        <p14:creationId xmlns:p14="http://schemas.microsoft.com/office/powerpoint/2010/main" val="22359040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404664"/>
            <a:ext cx="6347714" cy="743239"/>
          </a:xfrm>
        </p:spPr>
        <p:txBody>
          <a:bodyPr>
            <a:normAutofit fontScale="90000"/>
          </a:bodyPr>
          <a:lstStyle/>
          <a:p>
            <a:r>
              <a:rPr lang="ru-RU" dirty="0" smtClean="0"/>
              <a:t>Литературы</a:t>
            </a:r>
            <a:endParaRPr lang="ru-RU" dirty="0"/>
          </a:p>
        </p:txBody>
      </p:sp>
      <p:sp>
        <p:nvSpPr>
          <p:cNvPr id="3" name="Текст 2"/>
          <p:cNvSpPr>
            <a:spLocks noGrp="1"/>
          </p:cNvSpPr>
          <p:nvPr>
            <p:ph type="body" idx="1"/>
          </p:nvPr>
        </p:nvSpPr>
        <p:spPr>
          <a:xfrm>
            <a:off x="539552" y="1484784"/>
            <a:ext cx="6347714" cy="3024336"/>
          </a:xfrm>
        </p:spPr>
        <p:txBody>
          <a:bodyPr>
            <a:normAutofit fontScale="92500" lnSpcReduction="20000"/>
          </a:bodyPr>
          <a:lstStyle/>
          <a:p>
            <a:pPr lvl="0"/>
            <a:r>
              <a:rPr lang="ru-RU" dirty="0" err="1"/>
              <a:t>Аболмасов</a:t>
            </a:r>
            <a:r>
              <a:rPr lang="ru-RU" dirty="0"/>
              <a:t>, Н. Г. Ортопедическая стоматология / Н. Г. </a:t>
            </a:r>
            <a:r>
              <a:rPr lang="ru-RU" dirty="0" err="1"/>
              <a:t>Аболмасов</a:t>
            </a:r>
            <a:r>
              <a:rPr lang="ru-RU" dirty="0"/>
              <a:t>, В. А. Бычков. - М.: </a:t>
            </a:r>
            <a:r>
              <a:rPr lang="ru-RU" dirty="0" err="1"/>
              <a:t>МЕДпресс-информ</a:t>
            </a:r>
            <a:r>
              <a:rPr lang="ru-RU" dirty="0"/>
              <a:t>, 2000. -</a:t>
            </a:r>
            <a:r>
              <a:rPr lang="en-US" dirty="0"/>
              <a:t>193</a:t>
            </a:r>
            <a:r>
              <a:rPr lang="ru-RU" dirty="0"/>
              <a:t>с.</a:t>
            </a:r>
          </a:p>
          <a:p>
            <a:pPr lvl="0"/>
            <a:r>
              <a:rPr lang="ru-RU" dirty="0"/>
              <a:t>Гаврилов, Е. И. Ортопедическая стоматология / Е. И. Гаврилов, А. С. Щербаков. - Изд. 3-е., доп. и пере-раб. - М.: Медицина, 1984. -</a:t>
            </a:r>
            <a:r>
              <a:rPr lang="en-US" dirty="0"/>
              <a:t>96</a:t>
            </a:r>
            <a:r>
              <a:rPr lang="ru-RU" dirty="0"/>
              <a:t>с.</a:t>
            </a:r>
          </a:p>
          <a:p>
            <a:pPr lvl="0"/>
            <a:r>
              <a:rPr lang="ru-RU" dirty="0"/>
              <a:t>Копейкин В. Н. Ортопедическая стоматология / В. Н. Копейкин, М. З. </a:t>
            </a:r>
            <a:r>
              <a:rPr lang="ru-RU" dirty="0" err="1"/>
              <a:t>Миргазизов</a:t>
            </a:r>
            <a:r>
              <a:rPr lang="ru-RU" dirty="0"/>
              <a:t>. - М.: Медицина. -2001. -</a:t>
            </a:r>
            <a:r>
              <a:rPr lang="en-US" dirty="0"/>
              <a:t>210</a:t>
            </a:r>
            <a:r>
              <a:rPr lang="ru-RU" dirty="0"/>
              <a:t>с.</a:t>
            </a:r>
          </a:p>
          <a:p>
            <a:pPr lvl="0"/>
            <a:r>
              <a:rPr lang="ru-RU" dirty="0" smtClean="0"/>
              <a:t>Трезубов</a:t>
            </a:r>
            <a:r>
              <a:rPr lang="ru-RU" dirty="0"/>
              <a:t>, В.Н. Ортопедическая стоматология. Факультетский курс / В. Н. Трезубов, А. С. Щербаков, Л. М. </a:t>
            </a:r>
            <a:r>
              <a:rPr lang="ru-RU" dirty="0" err="1"/>
              <a:t>Мишнев</a:t>
            </a:r>
            <a:r>
              <a:rPr lang="ru-RU" dirty="0"/>
              <a:t> – СПб.: Фолиант, 2005. -</a:t>
            </a:r>
            <a:r>
              <a:rPr lang="en-US" dirty="0"/>
              <a:t>180</a:t>
            </a:r>
            <a:r>
              <a:rPr lang="ru-RU" dirty="0"/>
              <a:t>с.</a:t>
            </a:r>
          </a:p>
          <a:p>
            <a:endParaRPr lang="ru-RU" dirty="0"/>
          </a:p>
        </p:txBody>
      </p:sp>
    </p:spTree>
    <p:extLst>
      <p:ext uri="{BB962C8B-B14F-4D97-AF65-F5344CB8AC3E}">
        <p14:creationId xmlns:p14="http://schemas.microsoft.com/office/powerpoint/2010/main" val="15544699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244" y="0"/>
            <a:ext cx="9279263"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5013176"/>
            <a:ext cx="8351837"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257669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effectLst>
                  <a:glow rad="101600">
                    <a:schemeClr val="accent4">
                      <a:satMod val="175000"/>
                      <a:alpha val="40000"/>
                    </a:schemeClr>
                  </a:glow>
                  <a:outerShdw blurRad="31750" dist="25400" dir="5400000" algn="tl" rotWithShape="0">
                    <a:srgbClr val="000000">
                      <a:alpha val="25000"/>
                    </a:srgbClr>
                  </a:outerShdw>
                </a:effectLst>
              </a:rPr>
              <a:t>Индивидуальные ложки</a:t>
            </a:r>
            <a:endParaRPr lang="ru-RU" dirty="0">
              <a:effectLst>
                <a:glow rad="101600">
                  <a:schemeClr val="accent4">
                    <a:satMod val="175000"/>
                    <a:alpha val="40000"/>
                  </a:schemeClr>
                </a:glow>
                <a:outerShdw blurRad="31750" dist="25400" dir="5400000" algn="tl" rotWithShape="0">
                  <a:srgbClr val="000000">
                    <a:alpha val="25000"/>
                  </a:srgbClr>
                </a:outerShdw>
              </a:effectLst>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1412775"/>
            <a:ext cx="7721204" cy="4322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Прямоугольник 2"/>
          <p:cNvSpPr/>
          <p:nvPr/>
        </p:nvSpPr>
        <p:spPr>
          <a:xfrm>
            <a:off x="1712309" y="5100843"/>
            <a:ext cx="2643672" cy="369332"/>
          </a:xfrm>
          <a:prstGeom prst="rect">
            <a:avLst/>
          </a:prstGeom>
        </p:spPr>
        <p:style>
          <a:lnRef idx="2">
            <a:schemeClr val="accent2"/>
          </a:lnRef>
          <a:fillRef idx="1">
            <a:schemeClr val="lt1"/>
          </a:fillRef>
          <a:effectRef idx="0">
            <a:schemeClr val="accent2"/>
          </a:effectRef>
          <a:fontRef idx="minor">
            <a:schemeClr val="dk1"/>
          </a:fontRef>
        </p:style>
        <p:txBody>
          <a:bodyPr wrap="none">
            <a:spAutoFit/>
          </a:bodyPr>
          <a:lstStyle/>
          <a:p>
            <a:r>
              <a:rPr lang="ru-RU" dirty="0" smtClean="0"/>
              <a:t>для верхней челюсти</a:t>
            </a:r>
            <a:endParaRPr lang="ru-RU" dirty="0"/>
          </a:p>
        </p:txBody>
      </p:sp>
      <p:sp>
        <p:nvSpPr>
          <p:cNvPr id="4" name="Прямоугольник 3"/>
          <p:cNvSpPr/>
          <p:nvPr/>
        </p:nvSpPr>
        <p:spPr>
          <a:xfrm>
            <a:off x="5436096" y="5100843"/>
            <a:ext cx="2710999" cy="369332"/>
          </a:xfrm>
          <a:prstGeom prst="rect">
            <a:avLst/>
          </a:prstGeom>
        </p:spPr>
        <p:style>
          <a:lnRef idx="2">
            <a:schemeClr val="accent2"/>
          </a:lnRef>
          <a:fillRef idx="1">
            <a:schemeClr val="lt1"/>
          </a:fillRef>
          <a:effectRef idx="0">
            <a:schemeClr val="accent2"/>
          </a:effectRef>
          <a:fontRef idx="minor">
            <a:schemeClr val="dk1"/>
          </a:fontRef>
        </p:style>
        <p:txBody>
          <a:bodyPr wrap="none">
            <a:spAutoFit/>
          </a:bodyPr>
          <a:lstStyle/>
          <a:p>
            <a:r>
              <a:rPr lang="ru-RU" dirty="0" smtClean="0"/>
              <a:t>для нижней челюсти. </a:t>
            </a:r>
            <a:endParaRPr lang="ru-RU" dirty="0"/>
          </a:p>
        </p:txBody>
      </p:sp>
    </p:spTree>
    <p:extLst>
      <p:ext uri="{BB962C8B-B14F-4D97-AF65-F5344CB8AC3E}">
        <p14:creationId xmlns:p14="http://schemas.microsoft.com/office/powerpoint/2010/main" val="8857071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3528" y="404664"/>
            <a:ext cx="8496944" cy="5262979"/>
          </a:xfrm>
          <a:prstGeom prst="rect">
            <a:avLst/>
          </a:prstGeom>
        </p:spPr>
        <p:txBody>
          <a:bodyPr wrap="square">
            <a:spAutoFit/>
          </a:bodyPr>
          <a:lstStyle/>
          <a:p>
            <a:pPr lvl="0" algn="ctr"/>
            <a:r>
              <a:rPr lang="ru-RU" sz="2800" b="1" u="sng" dirty="0">
                <a:solidFill>
                  <a:prstClr val="black"/>
                </a:solidFill>
                <a:effectLst>
                  <a:outerShdw blurRad="38100" dist="38100" dir="2700000" algn="tl">
                    <a:srgbClr val="000000">
                      <a:alpha val="43137"/>
                    </a:srgbClr>
                  </a:outerShdw>
                </a:effectLst>
                <a:latin typeface="Times New Roman"/>
              </a:rPr>
              <a:t>Индивидуальные ложки применяют для получения функциональных оттисков при: </a:t>
            </a:r>
          </a:p>
          <a:p>
            <a:pPr algn="ctr"/>
            <a:endParaRPr lang="en-US" sz="2800" dirty="0" smtClean="0">
              <a:solidFill>
                <a:prstClr val="black"/>
              </a:solidFill>
              <a:latin typeface="Times New Roman"/>
            </a:endParaRPr>
          </a:p>
          <a:p>
            <a:pPr algn="ctr"/>
            <a:r>
              <a:rPr lang="ru-RU" sz="2800" dirty="0" smtClean="0">
                <a:solidFill>
                  <a:prstClr val="black"/>
                </a:solidFill>
                <a:latin typeface="Times New Roman"/>
              </a:rPr>
              <a:t>полной </a:t>
            </a:r>
            <a:r>
              <a:rPr lang="ru-RU" sz="2800" dirty="0">
                <a:solidFill>
                  <a:prstClr val="black"/>
                </a:solidFill>
                <a:latin typeface="Times New Roman"/>
              </a:rPr>
              <a:t>адентии и значительной потере зубов</a:t>
            </a:r>
            <a:endParaRPr lang="en-US" sz="2800" dirty="0">
              <a:solidFill>
                <a:prstClr val="black"/>
              </a:solidFill>
              <a:latin typeface="Times New Roman"/>
            </a:endParaRPr>
          </a:p>
          <a:p>
            <a:pPr lvl="0" algn="ctr"/>
            <a:endParaRPr lang="en-US" sz="2800" dirty="0" smtClean="0">
              <a:solidFill>
                <a:prstClr val="black"/>
              </a:solidFill>
              <a:latin typeface="Times New Roman"/>
            </a:endParaRPr>
          </a:p>
          <a:p>
            <a:pPr lvl="0" algn="ctr"/>
            <a:r>
              <a:rPr lang="ru-RU" sz="2800" dirty="0" smtClean="0">
                <a:solidFill>
                  <a:prstClr val="black"/>
                </a:solidFill>
                <a:latin typeface="Times New Roman"/>
              </a:rPr>
              <a:t>анатомических </a:t>
            </a:r>
            <a:r>
              <a:rPr lang="ru-RU" sz="2800" dirty="0">
                <a:solidFill>
                  <a:prstClr val="black"/>
                </a:solidFill>
                <a:latin typeface="Times New Roman"/>
              </a:rPr>
              <a:t>оттисков, когда необходим достаточно высокий уровень отображения протезного ложа</a:t>
            </a:r>
            <a:r>
              <a:rPr lang="ru-RU" sz="2800" dirty="0" smtClean="0">
                <a:solidFill>
                  <a:prstClr val="black"/>
                </a:solidFill>
                <a:latin typeface="Times New Roman"/>
              </a:rPr>
              <a:t>.</a:t>
            </a:r>
            <a:endParaRPr lang="ru-RU" sz="2800" dirty="0">
              <a:solidFill>
                <a:prstClr val="black"/>
              </a:solidFill>
              <a:latin typeface="Times New Roman"/>
            </a:endParaRPr>
          </a:p>
          <a:p>
            <a:pPr lvl="0" algn="ctr"/>
            <a:endParaRPr lang="en-US" sz="2800" dirty="0" smtClean="0">
              <a:solidFill>
                <a:prstClr val="black"/>
              </a:solidFill>
              <a:latin typeface="Times New Roman"/>
            </a:endParaRPr>
          </a:p>
          <a:p>
            <a:pPr lvl="0" algn="ctr"/>
            <a:r>
              <a:rPr lang="ru-RU" sz="2800" dirty="0" smtClean="0">
                <a:solidFill>
                  <a:prstClr val="black"/>
                </a:solidFill>
                <a:latin typeface="Times New Roman"/>
              </a:rPr>
              <a:t>при </a:t>
            </a:r>
            <a:r>
              <a:rPr lang="ru-RU" sz="2800" dirty="0">
                <a:solidFill>
                  <a:prstClr val="black"/>
                </a:solidFill>
                <a:latin typeface="Times New Roman"/>
              </a:rPr>
              <a:t>изготовлении ортопедических конструкций на имплантатах, </a:t>
            </a:r>
          </a:p>
          <a:p>
            <a:pPr lvl="0" algn="ctr"/>
            <a:r>
              <a:rPr lang="ru-RU" sz="2800" dirty="0" smtClean="0">
                <a:solidFill>
                  <a:prstClr val="black"/>
                </a:solidFill>
                <a:latin typeface="Times New Roman"/>
              </a:rPr>
              <a:t>при </a:t>
            </a:r>
            <a:r>
              <a:rPr lang="ru-RU" sz="2800" dirty="0">
                <a:solidFill>
                  <a:prstClr val="black"/>
                </a:solidFill>
                <a:latin typeface="Times New Roman"/>
              </a:rPr>
              <a:t>деформации челюстей, когда сложно подобрать адекватную стандартную ложку.</a:t>
            </a:r>
          </a:p>
        </p:txBody>
      </p:sp>
    </p:spTree>
    <p:extLst>
      <p:ext uri="{BB962C8B-B14F-4D97-AF65-F5344CB8AC3E}">
        <p14:creationId xmlns:p14="http://schemas.microsoft.com/office/powerpoint/2010/main" val="30893442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55576" y="764704"/>
            <a:ext cx="8136904" cy="4524315"/>
          </a:xfrm>
          <a:prstGeom prst="rect">
            <a:avLst/>
          </a:prstGeom>
        </p:spPr>
        <p:txBody>
          <a:bodyPr wrap="square">
            <a:spAutoFit/>
          </a:bodyPr>
          <a:lstStyle/>
          <a:p>
            <a:pPr algn="ctr"/>
            <a:r>
              <a:rPr lang="ru-RU" sz="2800" dirty="0">
                <a:effectLst>
                  <a:outerShdw blurRad="38100" dist="38100" dir="2700000" algn="tl">
                    <a:srgbClr val="000000">
                      <a:alpha val="43137"/>
                    </a:srgbClr>
                  </a:outerShdw>
                </a:effectLst>
              </a:rPr>
              <a:t>М</a:t>
            </a:r>
            <a:r>
              <a:rPr lang="ru-RU" sz="2800" dirty="0" smtClean="0">
                <a:effectLst>
                  <a:outerShdw blurRad="38100" dist="38100" dir="2700000" algn="tl">
                    <a:srgbClr val="000000">
                      <a:alpha val="43137"/>
                    </a:srgbClr>
                  </a:outerShdw>
                </a:effectLst>
              </a:rPr>
              <a:t>етодика припасовки индивидуальных ложек с использованием функциональных </a:t>
            </a:r>
            <a:r>
              <a:rPr lang="ru-RU" sz="3600" b="1" dirty="0" smtClean="0">
                <a:effectLst>
                  <a:outerShdw blurRad="38100" dist="38100" dir="2700000" algn="tl">
                    <a:srgbClr val="000000">
                      <a:alpha val="43137"/>
                    </a:srgbClr>
                  </a:outerShdw>
                </a:effectLst>
              </a:rPr>
              <a:t>проб по </a:t>
            </a:r>
            <a:r>
              <a:rPr lang="ru-RU" sz="3600" b="1" dirty="0" err="1" smtClean="0">
                <a:effectLst>
                  <a:outerShdw blurRad="38100" dist="38100" dir="2700000" algn="tl">
                    <a:srgbClr val="000000">
                      <a:alpha val="43137"/>
                    </a:srgbClr>
                  </a:outerShdw>
                </a:effectLst>
              </a:rPr>
              <a:t>Гербсту</a:t>
            </a:r>
            <a:r>
              <a:rPr lang="ru-RU" sz="3600" b="1" dirty="0" smtClean="0">
                <a:effectLst>
                  <a:outerShdw blurRad="38100" dist="38100" dir="2700000" algn="tl">
                    <a:srgbClr val="000000">
                      <a:alpha val="43137"/>
                    </a:srgbClr>
                  </a:outerShdw>
                </a:effectLst>
              </a:rPr>
              <a:t>. </a:t>
            </a:r>
          </a:p>
          <a:p>
            <a:pPr algn="ctr"/>
            <a:endParaRPr lang="ru-RU" sz="2800" dirty="0">
              <a:effectLst>
                <a:outerShdw blurRad="38100" dist="38100" dir="2700000" algn="tl">
                  <a:srgbClr val="000000">
                    <a:alpha val="43137"/>
                  </a:srgbClr>
                </a:outerShdw>
              </a:effectLst>
            </a:endParaRPr>
          </a:p>
          <a:p>
            <a:pPr algn="ctr"/>
            <a:r>
              <a:rPr lang="ru-RU" sz="2800" dirty="0" smtClean="0">
                <a:effectLst>
                  <a:outerShdw blurRad="38100" dist="38100" dir="2700000" algn="tl">
                    <a:srgbClr val="000000">
                      <a:alpha val="43137"/>
                    </a:srgbClr>
                  </a:outerShdw>
                </a:effectLst>
              </a:rPr>
              <a:t>Методика заключается в том, что при введении индивидуальной ложки в полость рта пациенту предлагают производить различные движения языком, губами, глотательные движения и т. п., уточняя ее границы. </a:t>
            </a:r>
            <a:endParaRPr lang="ru-RU" sz="28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5770471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3528" y="404664"/>
            <a:ext cx="8352928" cy="954107"/>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ru-RU" sz="2800" b="1" dirty="0">
                <a:solidFill>
                  <a:prstClr val="black"/>
                </a:solidFill>
              </a:rPr>
              <a:t>ПРИПАСОВКА ИНДИВИДУАЛЬНОЙ ЛОЖКИ </a:t>
            </a:r>
            <a:r>
              <a:rPr lang="ru-RU" sz="2800" b="1" dirty="0" smtClean="0">
                <a:solidFill>
                  <a:prstClr val="black"/>
                </a:solidFill>
              </a:rPr>
              <a:t>НА НИЖНЮ ЧЕЛЮСТЬ</a:t>
            </a:r>
            <a:r>
              <a:rPr lang="ru-RU" dirty="0">
                <a:solidFill>
                  <a:prstClr val="black"/>
                </a:solidFill>
              </a:rPr>
              <a:t>: </a:t>
            </a:r>
          </a:p>
        </p:txBody>
      </p:sp>
      <p:sp>
        <p:nvSpPr>
          <p:cNvPr id="4" name="Прямоугольник 3"/>
          <p:cNvSpPr/>
          <p:nvPr/>
        </p:nvSpPr>
        <p:spPr>
          <a:xfrm>
            <a:off x="107504" y="1595021"/>
            <a:ext cx="4968552" cy="4893647"/>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marL="457200" indent="-457200">
              <a:buAutoNum type="arabicPeriod"/>
            </a:pPr>
            <a:r>
              <a:rPr lang="ru-RU" sz="2400" dirty="0" smtClean="0"/>
              <a:t>Просим пациента </a:t>
            </a:r>
            <a:r>
              <a:rPr lang="ru-RU" sz="2400" b="1" dirty="0" smtClean="0"/>
              <a:t>проглотить слюну </a:t>
            </a:r>
            <a:r>
              <a:rPr lang="ru-RU" sz="2400" dirty="0" smtClean="0"/>
              <a:t>–в  момент глотания смещение слепочной ложки с нижней челюсти происходит в результате сбрасывания ее напрягающимся </a:t>
            </a:r>
            <a:r>
              <a:rPr lang="ru-RU" sz="2400" dirty="0" err="1" smtClean="0"/>
              <a:t>ротоглоточным</a:t>
            </a:r>
            <a:r>
              <a:rPr lang="ru-RU" sz="2400" dirty="0" smtClean="0"/>
              <a:t> кольцом. </a:t>
            </a:r>
          </a:p>
          <a:p>
            <a:r>
              <a:rPr lang="ru-RU" sz="2400" dirty="0"/>
              <a:t> </a:t>
            </a:r>
            <a:endParaRPr lang="ru-RU" sz="2400" dirty="0" smtClean="0"/>
          </a:p>
          <a:p>
            <a:r>
              <a:rPr lang="ru-RU" sz="2400" dirty="0" smtClean="0"/>
              <a:t>Для исключения сбрасывания ложку необходимо укоротить по задневнутреннему краю, в </a:t>
            </a:r>
            <a:r>
              <a:rPr lang="ru-RU" sz="2400" b="1" u="sng" dirty="0" smtClean="0"/>
              <a:t>зоне 1</a:t>
            </a:r>
            <a:endParaRPr lang="ru-RU" sz="2400" b="1" i="1" u="sng"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15733" y="1844824"/>
            <a:ext cx="3928267" cy="43204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670146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3528" y="188640"/>
            <a:ext cx="8352928" cy="954107"/>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ru-RU" sz="2800" b="1" dirty="0">
                <a:solidFill>
                  <a:prstClr val="black"/>
                </a:solidFill>
              </a:rPr>
              <a:t>ПРИПАСОВКА ИНДИВИДУАЛЬНОЙ ЛОЖКИ НА НИЖНЮ ЧЕЛЮСТЬ</a:t>
            </a:r>
            <a:r>
              <a:rPr lang="ru-RU" dirty="0">
                <a:solidFill>
                  <a:prstClr val="black"/>
                </a:solidFill>
              </a:rPr>
              <a:t>: </a:t>
            </a:r>
          </a:p>
        </p:txBody>
      </p:sp>
      <p:sp>
        <p:nvSpPr>
          <p:cNvPr id="4" name="Прямоугольник 3"/>
          <p:cNvSpPr/>
          <p:nvPr/>
        </p:nvSpPr>
        <p:spPr>
          <a:xfrm>
            <a:off x="107504" y="1558240"/>
            <a:ext cx="4968552" cy="4893647"/>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marL="457200" indent="-457200">
              <a:buAutoNum type="arabicPeriod" startAt="2"/>
            </a:pPr>
            <a:r>
              <a:rPr lang="ru-RU" sz="2400" dirty="0" smtClean="0">
                <a:solidFill>
                  <a:prstClr val="black"/>
                </a:solidFill>
              </a:rPr>
              <a:t>Просим пациента </a:t>
            </a:r>
            <a:r>
              <a:rPr lang="ru-RU" sz="2400" b="1" dirty="0" smtClean="0">
                <a:solidFill>
                  <a:prstClr val="black"/>
                </a:solidFill>
              </a:rPr>
              <a:t>широко открыть рот и вытянуть губы вперёд;</a:t>
            </a:r>
          </a:p>
          <a:p>
            <a:pPr marL="457200" indent="-457200">
              <a:buAutoNum type="arabicPeriod" startAt="2"/>
            </a:pPr>
            <a:endParaRPr lang="ru-RU" sz="2400" b="1" dirty="0" smtClean="0">
              <a:solidFill>
                <a:prstClr val="black"/>
              </a:solidFill>
            </a:endParaRPr>
          </a:p>
          <a:p>
            <a:r>
              <a:rPr lang="ru-RU" sz="2400" dirty="0"/>
              <a:t>С</a:t>
            </a:r>
            <a:r>
              <a:rPr lang="ru-RU" sz="2400" dirty="0" smtClean="0"/>
              <a:t>мещение ложки </a:t>
            </a:r>
            <a:r>
              <a:rPr lang="ru-RU" sz="2400" dirty="0"/>
              <a:t>обусловлено действием щечных и подбородочных мышц. </a:t>
            </a:r>
            <a:endParaRPr lang="ru-RU" sz="2400" dirty="0" smtClean="0"/>
          </a:p>
          <a:p>
            <a:endParaRPr lang="ru-RU" sz="2400" dirty="0" smtClean="0"/>
          </a:p>
          <a:p>
            <a:r>
              <a:rPr lang="ru-RU" sz="2400" dirty="0" smtClean="0"/>
              <a:t>   Ложку укорачивают </a:t>
            </a:r>
            <a:r>
              <a:rPr lang="ru-RU" sz="2400" dirty="0"/>
              <a:t>по наружному краю </a:t>
            </a:r>
            <a:r>
              <a:rPr lang="ru-RU" sz="2400" b="1" u="sng" dirty="0"/>
              <a:t>в зоне 2</a:t>
            </a:r>
            <a:r>
              <a:rPr lang="ru-RU" sz="2400" dirty="0"/>
              <a:t>, в зависимости от того, с какой стороны она сбрасывается — сзади или спереди.</a:t>
            </a:r>
            <a:endParaRPr lang="ru-RU" sz="2400" b="1" dirty="0">
              <a:solidFill>
                <a:prstClr val="black"/>
              </a:solidFill>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15733" y="1844824"/>
            <a:ext cx="3928267" cy="43204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4397547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3528" y="188640"/>
            <a:ext cx="8352928" cy="954107"/>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ru-RU" sz="2800" b="1" dirty="0">
                <a:solidFill>
                  <a:prstClr val="black"/>
                </a:solidFill>
              </a:rPr>
              <a:t>ПРИПАСОВКА ИНДИВИДУАЛЬНОЙ ЛОЖКИ НА НИЖНЮ ЧЕЛЮСТЬ</a:t>
            </a:r>
            <a:r>
              <a:rPr lang="ru-RU" dirty="0">
                <a:solidFill>
                  <a:prstClr val="black"/>
                </a:solidFill>
              </a:rPr>
              <a:t>: </a:t>
            </a:r>
          </a:p>
        </p:txBody>
      </p:sp>
      <p:sp>
        <p:nvSpPr>
          <p:cNvPr id="4" name="Прямоугольник 3"/>
          <p:cNvSpPr/>
          <p:nvPr/>
        </p:nvSpPr>
        <p:spPr>
          <a:xfrm>
            <a:off x="107504" y="1373574"/>
            <a:ext cx="4968552" cy="5262979"/>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marL="457200" indent="-457200">
              <a:buAutoNum type="arabicPeriod" startAt="3"/>
            </a:pPr>
            <a:r>
              <a:rPr lang="ru-RU" sz="2400" dirty="0" smtClean="0">
                <a:solidFill>
                  <a:prstClr val="black"/>
                </a:solidFill>
              </a:rPr>
              <a:t>Просим пациента </a:t>
            </a:r>
            <a:r>
              <a:rPr lang="ru-RU" sz="2400" b="1" dirty="0" smtClean="0"/>
              <a:t>облизать </a:t>
            </a:r>
            <a:r>
              <a:rPr lang="ru-RU" sz="2400" b="1" dirty="0"/>
              <a:t>верхнюю губу</a:t>
            </a:r>
            <a:r>
              <a:rPr lang="ru-RU" sz="2400" b="1" dirty="0" smtClean="0"/>
              <a:t>. </a:t>
            </a:r>
          </a:p>
          <a:p>
            <a:pPr marL="457200" indent="-457200">
              <a:buAutoNum type="arabicPeriod" startAt="3"/>
            </a:pPr>
            <a:endParaRPr lang="ru-RU" sz="2400" b="1" dirty="0" smtClean="0"/>
          </a:p>
          <a:p>
            <a:r>
              <a:rPr lang="ru-RU" sz="2400" dirty="0" smtClean="0"/>
              <a:t>При </a:t>
            </a:r>
            <a:r>
              <a:rPr lang="ru-RU" sz="2400" dirty="0"/>
              <a:t>этом язык, перемещаясь вперед, вверх и в стороны, поднимает и натягивает попеременно то левую, то правую челюстно-подъязычную мышцу</a:t>
            </a:r>
            <a:r>
              <a:rPr lang="ru-RU" sz="2400" dirty="0" smtClean="0"/>
              <a:t>.</a:t>
            </a:r>
          </a:p>
          <a:p>
            <a:endParaRPr lang="ru-RU" sz="2400" dirty="0"/>
          </a:p>
          <a:p>
            <a:r>
              <a:rPr lang="ru-RU" sz="2400" dirty="0" smtClean="0"/>
              <a:t>Если </a:t>
            </a:r>
            <a:r>
              <a:rPr lang="ru-RU" sz="2400" dirty="0"/>
              <a:t>ложка в местах прилегания к этим мышцам удлинена</a:t>
            </a:r>
            <a:r>
              <a:rPr lang="ru-RU" sz="2400" dirty="0" smtClean="0"/>
              <a:t>, то </a:t>
            </a:r>
            <a:r>
              <a:rPr lang="ru-RU" sz="2400" dirty="0"/>
              <a:t>ее необходимо укоротить в </a:t>
            </a:r>
            <a:r>
              <a:rPr lang="ru-RU" sz="2400" b="1" u="sng" dirty="0"/>
              <a:t>зоне 3</a:t>
            </a:r>
            <a:endParaRPr lang="ru-RU" sz="2400" b="1" u="sng" dirty="0">
              <a:solidFill>
                <a:prstClr val="black"/>
              </a:solidFill>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15733" y="1844824"/>
            <a:ext cx="3928267" cy="43204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066655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3528" y="188640"/>
            <a:ext cx="8352928" cy="954107"/>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ru-RU" sz="2800" b="1" dirty="0">
                <a:solidFill>
                  <a:prstClr val="black"/>
                </a:solidFill>
              </a:rPr>
              <a:t>ПРИПАСОВКА ИНДИВИДУАЛЬНОЙ ЛОЖКИ НА НИЖНЮ ЧЕЛЮСТЬ</a:t>
            </a:r>
            <a:r>
              <a:rPr lang="ru-RU" dirty="0">
                <a:solidFill>
                  <a:prstClr val="black"/>
                </a:solidFill>
              </a:rPr>
              <a:t>: </a:t>
            </a:r>
          </a:p>
        </p:txBody>
      </p:sp>
      <p:sp>
        <p:nvSpPr>
          <p:cNvPr id="4" name="Прямоугольник 3"/>
          <p:cNvSpPr/>
          <p:nvPr/>
        </p:nvSpPr>
        <p:spPr>
          <a:xfrm>
            <a:off x="107504" y="1406250"/>
            <a:ext cx="4968552" cy="4893647"/>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marL="457200" indent="-457200">
              <a:buAutoNum type="arabicPeriod" startAt="4"/>
            </a:pPr>
            <a:r>
              <a:rPr lang="ru-RU" sz="2400" dirty="0" smtClean="0">
                <a:solidFill>
                  <a:prstClr val="black"/>
                </a:solidFill>
              </a:rPr>
              <a:t>Просим пациента </a:t>
            </a:r>
            <a:r>
              <a:rPr lang="ru-RU" sz="2400" b="1" dirty="0" smtClean="0">
                <a:solidFill>
                  <a:prstClr val="black"/>
                </a:solidFill>
              </a:rPr>
              <a:t>дотронутся </a:t>
            </a:r>
            <a:r>
              <a:rPr lang="ru-RU" sz="2400" b="1" dirty="0" smtClean="0"/>
              <a:t>кончиком </a:t>
            </a:r>
            <a:r>
              <a:rPr lang="ru-RU" sz="2400" b="1" dirty="0"/>
              <a:t>языка попеременно левой и правой щеки </a:t>
            </a:r>
            <a:endParaRPr lang="ru-RU" sz="2400" b="1" dirty="0" smtClean="0"/>
          </a:p>
          <a:p>
            <a:endParaRPr lang="ru-RU" sz="2400" b="1" dirty="0" smtClean="0"/>
          </a:p>
          <a:p>
            <a:r>
              <a:rPr lang="ru-RU" sz="2400" dirty="0" smtClean="0"/>
              <a:t>Если ложка </a:t>
            </a:r>
            <a:r>
              <a:rPr lang="ru-RU" sz="2400" dirty="0"/>
              <a:t>будет смещаться, то ее края надо укорачивать в </a:t>
            </a:r>
            <a:r>
              <a:rPr lang="ru-RU" sz="2400" b="1" u="sng" dirty="0"/>
              <a:t>зоне 4</a:t>
            </a:r>
            <a:r>
              <a:rPr lang="ru-RU" sz="2400" dirty="0"/>
              <a:t>. </a:t>
            </a:r>
            <a:endParaRPr lang="ru-RU" sz="2400" dirty="0" smtClean="0"/>
          </a:p>
          <a:p>
            <a:endParaRPr lang="ru-RU" sz="2400" dirty="0"/>
          </a:p>
          <a:p>
            <a:r>
              <a:rPr lang="ru-RU" sz="2400" dirty="0" smtClean="0"/>
              <a:t>Смещение </a:t>
            </a:r>
            <a:r>
              <a:rPr lang="ru-RU" sz="2400" dirty="0"/>
              <a:t>ложки происходит в результате напряжения мышцы языка и дна полости рта.</a:t>
            </a:r>
            <a:endParaRPr lang="ru-RU" sz="2400" b="1" u="sng" dirty="0">
              <a:solidFill>
                <a:prstClr val="black"/>
              </a:solidFill>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15733" y="1844824"/>
            <a:ext cx="3928267" cy="43204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62508031"/>
      </p:ext>
    </p:extLst>
  </p:cSld>
  <p:clrMapOvr>
    <a:masterClrMapping/>
  </p:clrMapOvr>
  <p:timing>
    <p:tnLst>
      <p:par>
        <p:cTn id="1" dur="indefinite" restart="never" nodeType="tmRoot"/>
      </p:par>
    </p:tnLst>
  </p:timing>
</p:sld>
</file>

<file path=ppt/theme/theme1.xml><?xml version="1.0" encoding="utf-8"?>
<a:theme xmlns:a="http://schemas.openxmlformats.org/drawingml/2006/main" name="Грань">
  <a:themeElements>
    <a:clrScheme name="Грань">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Грань">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Грань">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115</TotalTime>
  <Words>963</Words>
  <Application>Microsoft Office PowerPoint</Application>
  <PresentationFormat>Экран (4:3)</PresentationFormat>
  <Paragraphs>124</Paragraphs>
  <Slides>24</Slides>
  <Notes>1</Notes>
  <HiddenSlides>0</HiddenSlides>
  <MMClips>0</MMClips>
  <ScaleCrop>false</ScaleCrop>
  <HeadingPairs>
    <vt:vector size="6" baseType="variant">
      <vt:variant>
        <vt:lpstr>Использованные шрифты</vt:lpstr>
      </vt:variant>
      <vt:variant>
        <vt:i4>7</vt:i4>
      </vt:variant>
      <vt:variant>
        <vt:lpstr>Тема</vt:lpstr>
      </vt:variant>
      <vt:variant>
        <vt:i4>1</vt:i4>
      </vt:variant>
      <vt:variant>
        <vt:lpstr>Заголовки слайдов</vt:lpstr>
      </vt:variant>
      <vt:variant>
        <vt:i4>24</vt:i4>
      </vt:variant>
    </vt:vector>
  </HeadingPairs>
  <TitlesOfParts>
    <vt:vector size="32" baseType="lpstr">
      <vt:lpstr>Arial</vt:lpstr>
      <vt:lpstr>Calibri</vt:lpstr>
      <vt:lpstr>Garamond</vt:lpstr>
      <vt:lpstr>Times New Roman</vt:lpstr>
      <vt:lpstr>Trebuchet MS</vt:lpstr>
      <vt:lpstr>Wingdings</vt:lpstr>
      <vt:lpstr>Wingdings 3</vt:lpstr>
      <vt:lpstr>Грань</vt:lpstr>
      <vt:lpstr>Федеральное государственное бюджетное образовательное учреждение высшего образования «Красноярский государственный медицинский университет имени профессора В.Ф. Войно-Ясенецкого»  Министерства здравоохранения Российской Федерации Кафедра стоматологии ИПО</vt:lpstr>
      <vt:lpstr>Презентация PowerPoint</vt:lpstr>
      <vt:lpstr>Индивидуальные ложки</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Классификация по Гаврилову</vt:lpstr>
      <vt:lpstr>Презентация PowerPoint</vt:lpstr>
      <vt:lpstr>Компрессионный оттиск по Е.И. Гаврилову. При применении компрессионного оттиска буферные зоны твердого неба частично амортизируют жевательное давление и тем самым обеспечивают некоторую разгрузку альвеолярных отростков, уменьшая их атрофию.   Компрессионные оттиски снимают, соблюдая определенные условия:  1 – используется только жесткая ложка,  2 – для снятия оттиска используются только термопластичные материалы или материалы такой же плотности,  3 – при снятии осуществляется непрерывное давление, прекращаемое только после полного отверждения материала.   Непрерывность давления обеспечивается усилием рук врача, или использованием специальных аппаратов, под давлением прикуса. Компрессионные оттиски показаны при незначительной атрофии альвеолярных отростков и плотной слизистой оболочке.</vt:lpstr>
      <vt:lpstr>Декомпрессионные оттиски. Слепочный материал без искажения отражает все детали протезного ложа. При этом используют жидкие оттискные материалы. Фиксация протезов, изготовленных по декомпрессионным оттискам сравнительно слабая. Декомпрессионные оттиски показаны при полной атрофии альвеолярных отростков и повышенной чувствительности слизистой оболочки.</vt:lpstr>
      <vt:lpstr>Дифференцированные оттиски. Обеспечивают избирательную нагрузку на отдельные участки протезного ложа в зависимости от их функциональной выносливости. Для этого осуществляют либо изоляцию на модели тех участков, которые должны быть разгружены, либо создаются перфорационные отверстия в индивидуальной ложке в местах разгрузки слизистой оболочки. Необходимо перед снятием оттиска оформить края оттискной ложки термомассой или воском. оттиск снимают под произвольным или жевательном давлении. Дифференцированные оттиски показаны при неравномерной атрофии альвеолярного отростка, наличии выраженного небного торуса.</vt:lpstr>
      <vt:lpstr>Презентация PowerPoint</vt:lpstr>
      <vt:lpstr>Литературы</vt:lpstr>
      <vt:lpstr>Презентация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user</dc:creator>
  <cp:lastModifiedBy>RePack by Diakov</cp:lastModifiedBy>
  <cp:revision>18</cp:revision>
  <dcterms:created xsi:type="dcterms:W3CDTF">2016-04-17T19:14:25Z</dcterms:created>
  <dcterms:modified xsi:type="dcterms:W3CDTF">2021-11-11T13:40:34Z</dcterms:modified>
</cp:coreProperties>
</file>