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8"/>
  </p:notesMasterIdLst>
  <p:sldIdLst>
    <p:sldId id="346" r:id="rId3"/>
    <p:sldId id="348" r:id="rId4"/>
    <p:sldId id="349" r:id="rId5"/>
    <p:sldId id="350" r:id="rId6"/>
    <p:sldId id="260" r:id="rId7"/>
    <p:sldId id="261" r:id="rId8"/>
    <p:sldId id="262" r:id="rId9"/>
    <p:sldId id="263" r:id="rId10"/>
    <p:sldId id="264" r:id="rId11"/>
    <p:sldId id="277" r:id="rId12"/>
    <p:sldId id="265" r:id="rId13"/>
    <p:sldId id="297" r:id="rId14"/>
    <p:sldId id="351" r:id="rId15"/>
    <p:sldId id="266" r:id="rId16"/>
    <p:sldId id="272" r:id="rId17"/>
    <p:sldId id="273" r:id="rId18"/>
    <p:sldId id="274" r:id="rId19"/>
    <p:sldId id="275" r:id="rId20"/>
    <p:sldId id="276" r:id="rId21"/>
    <p:sldId id="298" r:id="rId22"/>
    <p:sldId id="299" r:id="rId23"/>
    <p:sldId id="300" r:id="rId24"/>
    <p:sldId id="302" r:id="rId25"/>
    <p:sldId id="301" r:id="rId26"/>
    <p:sldId id="347" r:id="rId27"/>
  </p:sldIdLst>
  <p:sldSz cx="9144000" cy="5143500" type="screen16x9"/>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56" autoAdjust="0"/>
    <p:restoredTop sz="82471" autoAdjust="0"/>
  </p:normalViewPr>
  <p:slideViewPr>
    <p:cSldViewPr>
      <p:cViewPr varScale="1">
        <p:scale>
          <a:sx n="88" d="100"/>
          <a:sy n="88" d="100"/>
        </p:scale>
        <p:origin x="1248" y="53"/>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196F55-5736-4876-97F7-70846D67D343}" type="datetimeFigureOut">
              <a:rPr lang="ru-RU" smtClean="0"/>
              <a:t>02.03.2022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FAD2B8-4507-4EF2-856C-684A5E24FA8B}" type="slidenum">
              <a:rPr lang="ru-RU" smtClean="0"/>
              <a:t>‹#›</a:t>
            </a:fld>
            <a:endParaRPr lang="ru-RU"/>
          </a:p>
        </p:txBody>
      </p:sp>
    </p:spTree>
    <p:extLst>
      <p:ext uri="{BB962C8B-B14F-4D97-AF65-F5344CB8AC3E}">
        <p14:creationId xmlns:p14="http://schemas.microsoft.com/office/powerpoint/2010/main" val="3121295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p:txBody>
      </p:sp>
      <p:sp>
        <p:nvSpPr>
          <p:cNvPr id="4" name="Номер слайда 3"/>
          <p:cNvSpPr>
            <a:spLocks noGrp="1"/>
          </p:cNvSpPr>
          <p:nvPr>
            <p:ph type="sldNum" sz="quarter" idx="5"/>
          </p:nvPr>
        </p:nvSpPr>
        <p:spPr/>
        <p:txBody>
          <a:bodyPr/>
          <a:lstStyle/>
          <a:p>
            <a:fld id="{1DFAD2B8-4507-4EF2-856C-684A5E24FA8B}" type="slidenum">
              <a:rPr lang="ru-RU" smtClean="0"/>
              <a:t>7</a:t>
            </a:fld>
            <a:endParaRPr lang="ru-RU"/>
          </a:p>
        </p:txBody>
      </p:sp>
    </p:spTree>
    <p:extLst>
      <p:ext uri="{BB962C8B-B14F-4D97-AF65-F5344CB8AC3E}">
        <p14:creationId xmlns:p14="http://schemas.microsoft.com/office/powerpoint/2010/main" val="1035441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1DFAD2B8-4507-4EF2-856C-684A5E24FA8B}" type="slidenum">
              <a:rPr lang="ru-RU" smtClean="0"/>
              <a:t>9</a:t>
            </a:fld>
            <a:endParaRPr lang="ru-RU"/>
          </a:p>
        </p:txBody>
      </p:sp>
    </p:spTree>
    <p:extLst>
      <p:ext uri="{BB962C8B-B14F-4D97-AF65-F5344CB8AC3E}">
        <p14:creationId xmlns:p14="http://schemas.microsoft.com/office/powerpoint/2010/main" val="4007866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DFAD2B8-4507-4EF2-856C-684A5E24FA8B}" type="slidenum">
              <a:rPr lang="ru-RU" smtClean="0"/>
              <a:t>11</a:t>
            </a:fld>
            <a:endParaRPr lang="ru-RU"/>
          </a:p>
        </p:txBody>
      </p:sp>
    </p:spTree>
    <p:extLst>
      <p:ext uri="{BB962C8B-B14F-4D97-AF65-F5344CB8AC3E}">
        <p14:creationId xmlns:p14="http://schemas.microsoft.com/office/powerpoint/2010/main" val="971132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1DFAD2B8-4507-4EF2-856C-684A5E24FA8B}" type="slidenum">
              <a:rPr lang="ru-RU" smtClean="0"/>
              <a:t>15</a:t>
            </a:fld>
            <a:endParaRPr lang="ru-RU"/>
          </a:p>
        </p:txBody>
      </p:sp>
    </p:spTree>
    <p:extLst>
      <p:ext uri="{BB962C8B-B14F-4D97-AF65-F5344CB8AC3E}">
        <p14:creationId xmlns:p14="http://schemas.microsoft.com/office/powerpoint/2010/main" val="2670992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Название слайда по аналогии с предыдущим</a:t>
            </a:r>
          </a:p>
        </p:txBody>
      </p:sp>
      <p:sp>
        <p:nvSpPr>
          <p:cNvPr id="4" name="Номер слайда 3"/>
          <p:cNvSpPr>
            <a:spLocks noGrp="1"/>
          </p:cNvSpPr>
          <p:nvPr>
            <p:ph type="sldNum" sz="quarter" idx="10"/>
          </p:nvPr>
        </p:nvSpPr>
        <p:spPr/>
        <p:txBody>
          <a:bodyPr/>
          <a:lstStyle/>
          <a:p>
            <a:fld id="{1DFAD2B8-4507-4EF2-856C-684A5E24FA8B}" type="slidenum">
              <a:rPr lang="ru-RU" smtClean="0"/>
              <a:t>20</a:t>
            </a:fld>
            <a:endParaRPr lang="ru-RU"/>
          </a:p>
        </p:txBody>
      </p:sp>
    </p:spTree>
    <p:extLst>
      <p:ext uri="{BB962C8B-B14F-4D97-AF65-F5344CB8AC3E}">
        <p14:creationId xmlns:p14="http://schemas.microsoft.com/office/powerpoint/2010/main" val="1092371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DFAD2B8-4507-4EF2-856C-684A5E24FA8B}" type="slidenum">
              <a:rPr lang="ru-RU" smtClean="0"/>
              <a:t>22</a:t>
            </a:fld>
            <a:endParaRPr lang="ru-RU"/>
          </a:p>
        </p:txBody>
      </p:sp>
    </p:spTree>
    <p:extLst>
      <p:ext uri="{BB962C8B-B14F-4D97-AF65-F5344CB8AC3E}">
        <p14:creationId xmlns:p14="http://schemas.microsoft.com/office/powerpoint/2010/main" val="370511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1" dirty="0"/>
          </a:p>
        </p:txBody>
      </p:sp>
      <p:sp>
        <p:nvSpPr>
          <p:cNvPr id="4" name="Номер слайда 3"/>
          <p:cNvSpPr>
            <a:spLocks noGrp="1"/>
          </p:cNvSpPr>
          <p:nvPr>
            <p:ph type="sldNum" sz="quarter" idx="10"/>
          </p:nvPr>
        </p:nvSpPr>
        <p:spPr/>
        <p:txBody>
          <a:bodyPr/>
          <a:lstStyle/>
          <a:p>
            <a:fld id="{1DFAD2B8-4507-4EF2-856C-684A5E24FA8B}" type="slidenum">
              <a:rPr lang="ru-RU" smtClean="0"/>
              <a:t>23</a:t>
            </a:fld>
            <a:endParaRPr lang="ru-RU"/>
          </a:p>
        </p:txBody>
      </p:sp>
    </p:spTree>
    <p:extLst>
      <p:ext uri="{BB962C8B-B14F-4D97-AF65-F5344CB8AC3E}">
        <p14:creationId xmlns:p14="http://schemas.microsoft.com/office/powerpoint/2010/main" val="1121880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DFAD2B8-4507-4EF2-856C-684A5E24FA8B}" type="slidenum">
              <a:rPr lang="ru-RU" smtClean="0"/>
              <a:t>24</a:t>
            </a:fld>
            <a:endParaRPr lang="ru-RU"/>
          </a:p>
        </p:txBody>
      </p:sp>
    </p:spTree>
    <p:extLst>
      <p:ext uri="{BB962C8B-B14F-4D97-AF65-F5344CB8AC3E}">
        <p14:creationId xmlns:p14="http://schemas.microsoft.com/office/powerpoint/2010/main" val="25865082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2050" name="Picture 2" descr="D:\Мои сайты\ProPowerPoint\Добавить\Шаблоны\Коронавирус Covid 19\Coronavirus-COVID19-Title.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3779912" y="3435846"/>
            <a:ext cx="5256584" cy="814487"/>
          </a:xfrm>
        </p:spPr>
        <p:txBody>
          <a:bodyPr/>
          <a:lstStyle>
            <a:lvl1pPr>
              <a:defRPr>
                <a:solidFill>
                  <a:schemeClr val="bg1"/>
                </a:solidFill>
              </a:defRPr>
            </a:lvl1pPr>
          </a:lstStyle>
          <a:p>
            <a:r>
              <a:rPr lang="ru-RU"/>
              <a:t>Образец заголовка</a:t>
            </a:r>
            <a:endParaRPr lang="ru-RU" dirty="0"/>
          </a:p>
        </p:txBody>
      </p:sp>
      <p:sp>
        <p:nvSpPr>
          <p:cNvPr id="3" name="Подзаголовок 2"/>
          <p:cNvSpPr>
            <a:spLocks noGrp="1"/>
          </p:cNvSpPr>
          <p:nvPr>
            <p:ph type="subTitle" idx="1"/>
          </p:nvPr>
        </p:nvSpPr>
        <p:spPr>
          <a:xfrm>
            <a:off x="2743200" y="4299942"/>
            <a:ext cx="6293296" cy="61490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ru-RU" dirty="0"/>
          </a:p>
        </p:txBody>
      </p:sp>
      <p:sp>
        <p:nvSpPr>
          <p:cNvPr id="7" name="TextBox 6"/>
          <p:cNvSpPr txBox="1"/>
          <p:nvPr userDrawn="1"/>
        </p:nvSpPr>
        <p:spPr>
          <a:xfrm>
            <a:off x="26769" y="5263935"/>
            <a:ext cx="1660968" cy="338554"/>
          </a:xfrm>
          <a:prstGeom prst="rect">
            <a:avLst/>
          </a:prstGeom>
          <a:noFill/>
        </p:spPr>
        <p:txBody>
          <a:bodyPr wrap="none" rtlCol="0">
            <a:spAutoFit/>
          </a:bodyPr>
          <a:lstStyle/>
          <a:p>
            <a:r>
              <a:rPr lang="en-US" sz="1600" dirty="0">
                <a:solidFill>
                  <a:schemeClr val="bg1">
                    <a:lumMod val="65000"/>
                  </a:schemeClr>
                </a:solidFill>
              </a:rPr>
              <a:t>ProPowerPoint.ru</a:t>
            </a:r>
            <a:endParaRPr lang="ru-RU" sz="1600" dirty="0">
              <a:solidFill>
                <a:schemeClr val="bg1">
                  <a:lumMod val="65000"/>
                </a:schemeClr>
              </a:solidFill>
            </a:endParaRPr>
          </a:p>
        </p:txBody>
      </p:sp>
    </p:spTree>
    <p:extLst>
      <p:ext uri="{BB962C8B-B14F-4D97-AF65-F5344CB8AC3E}">
        <p14:creationId xmlns:p14="http://schemas.microsoft.com/office/powerpoint/2010/main" val="241921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a:xfrm>
            <a:off x="457200" y="4767263"/>
            <a:ext cx="2133600" cy="273844"/>
          </a:xfrm>
          <a:prstGeom prst="rect">
            <a:avLst/>
          </a:prstGeom>
        </p:spPr>
        <p:txBody>
          <a:bodyPr/>
          <a:lstStyle/>
          <a:p>
            <a:fld id="{239119A0-AA1C-4123-8DC6-108E6AFEBA38}" type="datetimeFigureOut">
              <a:rPr lang="ru-RU" smtClean="0"/>
              <a:t>02.03.2022</a:t>
            </a:fld>
            <a:endParaRPr lang="ru-RU"/>
          </a:p>
        </p:txBody>
      </p:sp>
      <p:sp>
        <p:nvSpPr>
          <p:cNvPr id="5" name="Нижний колонтитул 4"/>
          <p:cNvSpPr>
            <a:spLocks noGrp="1"/>
          </p:cNvSpPr>
          <p:nvPr>
            <p:ph type="ftr" sz="quarter" idx="11"/>
          </p:nvPr>
        </p:nvSpPr>
        <p:spPr>
          <a:xfrm>
            <a:off x="3124200" y="4767263"/>
            <a:ext cx="2895600" cy="273844"/>
          </a:xfrm>
          <a:prstGeom prst="rect">
            <a:avLst/>
          </a:prstGeom>
        </p:spPr>
        <p:txBody>
          <a:bodyPr/>
          <a:lstStyle/>
          <a:p>
            <a:endParaRPr lang="ru-RU"/>
          </a:p>
        </p:txBody>
      </p:sp>
      <p:sp>
        <p:nvSpPr>
          <p:cNvPr id="6" name="Номер слайда 5"/>
          <p:cNvSpPr>
            <a:spLocks noGrp="1"/>
          </p:cNvSpPr>
          <p:nvPr>
            <p:ph type="sldNum" sz="quarter" idx="12"/>
          </p:nvPr>
        </p:nvSpPr>
        <p:spPr>
          <a:xfrm>
            <a:off x="6553200" y="4767263"/>
            <a:ext cx="2133600" cy="273844"/>
          </a:xfrm>
          <a:prstGeom prst="rect">
            <a:avLst/>
          </a:prstGeom>
        </p:spPr>
        <p:txBody>
          <a:bodyPr/>
          <a:lstStyle/>
          <a:p>
            <a:fld id="{A74E190C-92BD-4114-A14C-491BB0658733}" type="slidenum">
              <a:rPr lang="ru-RU" smtClean="0"/>
              <a:t>‹#›</a:t>
            </a:fld>
            <a:endParaRPr lang="ru-RU"/>
          </a:p>
        </p:txBody>
      </p:sp>
    </p:spTree>
    <p:extLst>
      <p:ext uri="{BB962C8B-B14F-4D97-AF65-F5344CB8AC3E}">
        <p14:creationId xmlns:p14="http://schemas.microsoft.com/office/powerpoint/2010/main" val="3854952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05979"/>
            <a:ext cx="2057400" cy="4388644"/>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05979"/>
            <a:ext cx="6019800" cy="438864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a:xfrm>
            <a:off x="457200" y="4767263"/>
            <a:ext cx="2133600" cy="273844"/>
          </a:xfrm>
          <a:prstGeom prst="rect">
            <a:avLst/>
          </a:prstGeom>
        </p:spPr>
        <p:txBody>
          <a:bodyPr/>
          <a:lstStyle/>
          <a:p>
            <a:fld id="{239119A0-AA1C-4123-8DC6-108E6AFEBA38}" type="datetimeFigureOut">
              <a:rPr lang="ru-RU" smtClean="0"/>
              <a:t>02.03.2022</a:t>
            </a:fld>
            <a:endParaRPr lang="ru-RU"/>
          </a:p>
        </p:txBody>
      </p:sp>
      <p:sp>
        <p:nvSpPr>
          <p:cNvPr id="5" name="Нижний колонтитул 4"/>
          <p:cNvSpPr>
            <a:spLocks noGrp="1"/>
          </p:cNvSpPr>
          <p:nvPr>
            <p:ph type="ftr" sz="quarter" idx="11"/>
          </p:nvPr>
        </p:nvSpPr>
        <p:spPr>
          <a:xfrm>
            <a:off x="3124200" y="4767263"/>
            <a:ext cx="2895600" cy="273844"/>
          </a:xfrm>
          <a:prstGeom prst="rect">
            <a:avLst/>
          </a:prstGeom>
        </p:spPr>
        <p:txBody>
          <a:bodyPr/>
          <a:lstStyle/>
          <a:p>
            <a:endParaRPr lang="ru-RU"/>
          </a:p>
        </p:txBody>
      </p:sp>
      <p:sp>
        <p:nvSpPr>
          <p:cNvPr id="6" name="Номер слайда 5"/>
          <p:cNvSpPr>
            <a:spLocks noGrp="1"/>
          </p:cNvSpPr>
          <p:nvPr>
            <p:ph type="sldNum" sz="quarter" idx="12"/>
          </p:nvPr>
        </p:nvSpPr>
        <p:spPr>
          <a:xfrm>
            <a:off x="6553200" y="4767263"/>
            <a:ext cx="2133600" cy="273844"/>
          </a:xfrm>
          <a:prstGeom prst="rect">
            <a:avLst/>
          </a:prstGeom>
        </p:spPr>
        <p:txBody>
          <a:bodyPr/>
          <a:lstStyle/>
          <a:p>
            <a:fld id="{A74E190C-92BD-4114-A14C-491BB0658733}" type="slidenum">
              <a:rPr lang="ru-RU" smtClean="0"/>
              <a:t>‹#›</a:t>
            </a:fld>
            <a:endParaRPr lang="ru-RU"/>
          </a:p>
        </p:txBody>
      </p:sp>
    </p:spTree>
    <p:extLst>
      <p:ext uri="{BB962C8B-B14F-4D97-AF65-F5344CB8AC3E}">
        <p14:creationId xmlns:p14="http://schemas.microsoft.com/office/powerpoint/2010/main" val="30600177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19"/>
            <a:ext cx="7772400" cy="1102519"/>
          </a:xfrm>
        </p:spPr>
        <p:txBody>
          <a:bodyPr/>
          <a:lstStyle/>
          <a:p>
            <a:r>
              <a:rPr lang="ru-RU"/>
              <a:t>Образец заголовка</a:t>
            </a:r>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5B106E36-FD25-4E2D-B0AA-010F637433A0}" type="datetimeFigureOut">
              <a:rPr lang="ru-RU" smtClean="0"/>
              <a:pPr/>
              <a:t>02.03.2022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595834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02.03.2022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420247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3000" b="1" cap="all"/>
            </a:lvl1pPr>
          </a:lstStyle>
          <a:p>
            <a:r>
              <a:rPr lang="ru-RU"/>
              <a:t>Образец заголовка</a:t>
            </a:r>
          </a:p>
        </p:txBody>
      </p:sp>
      <p:sp>
        <p:nvSpPr>
          <p:cNvPr id="3" name="Текст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02.03.2022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4217916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5B106E36-FD25-4E2D-B0AA-010F637433A0}" type="datetimeFigureOut">
              <a:rPr lang="ru-RU" smtClean="0"/>
              <a:pPr/>
              <a:t>02.03.2022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1659707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Содержимое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Содержимое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5B106E36-FD25-4E2D-B0AA-010F637433A0}" type="datetimeFigureOut">
              <a:rPr lang="ru-RU" smtClean="0"/>
              <a:pPr/>
              <a:t>02.03.2022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5967614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5B106E36-FD25-4E2D-B0AA-010F637433A0}" type="datetimeFigureOut">
              <a:rPr lang="ru-RU" smtClean="0"/>
              <a:pPr/>
              <a:t>02.03.2022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3180128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02.03.2022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9862907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04787"/>
            <a:ext cx="3008313" cy="871538"/>
          </a:xfrm>
        </p:spPr>
        <p:txBody>
          <a:bodyPr anchor="b"/>
          <a:lstStyle>
            <a:lvl1pPr algn="l">
              <a:defRPr sz="1500" b="1"/>
            </a:lvl1pPr>
          </a:lstStyle>
          <a:p>
            <a:r>
              <a:rPr lang="ru-RU"/>
              <a:t>Образец заголовка</a:t>
            </a:r>
          </a:p>
        </p:txBody>
      </p:sp>
      <p:sp>
        <p:nvSpPr>
          <p:cNvPr id="3" name="Содержимое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02.03.2022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4075487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a:xfrm>
            <a:off x="457200" y="4767263"/>
            <a:ext cx="2133600" cy="273844"/>
          </a:xfrm>
          <a:prstGeom prst="rect">
            <a:avLst/>
          </a:prstGeom>
        </p:spPr>
        <p:txBody>
          <a:bodyPr/>
          <a:lstStyle/>
          <a:p>
            <a:fld id="{239119A0-AA1C-4123-8DC6-108E6AFEBA38}" type="datetimeFigureOut">
              <a:rPr lang="ru-RU" smtClean="0"/>
              <a:t>02.03.2022</a:t>
            </a:fld>
            <a:endParaRPr lang="ru-RU"/>
          </a:p>
        </p:txBody>
      </p:sp>
      <p:sp>
        <p:nvSpPr>
          <p:cNvPr id="5" name="Нижний колонтитул 4"/>
          <p:cNvSpPr>
            <a:spLocks noGrp="1"/>
          </p:cNvSpPr>
          <p:nvPr>
            <p:ph type="ftr" sz="quarter" idx="11"/>
          </p:nvPr>
        </p:nvSpPr>
        <p:spPr>
          <a:xfrm>
            <a:off x="3124200" y="4767263"/>
            <a:ext cx="2895600" cy="273844"/>
          </a:xfrm>
          <a:prstGeom prst="rect">
            <a:avLst/>
          </a:prstGeom>
        </p:spPr>
        <p:txBody>
          <a:bodyPr/>
          <a:lstStyle/>
          <a:p>
            <a:endParaRPr lang="ru-RU"/>
          </a:p>
        </p:txBody>
      </p:sp>
      <p:sp>
        <p:nvSpPr>
          <p:cNvPr id="6" name="Номер слайда 5"/>
          <p:cNvSpPr>
            <a:spLocks noGrp="1"/>
          </p:cNvSpPr>
          <p:nvPr>
            <p:ph type="sldNum" sz="quarter" idx="12"/>
          </p:nvPr>
        </p:nvSpPr>
        <p:spPr>
          <a:xfrm>
            <a:off x="6553200" y="4767263"/>
            <a:ext cx="2133600" cy="273844"/>
          </a:xfrm>
          <a:prstGeom prst="rect">
            <a:avLst/>
          </a:prstGeom>
        </p:spPr>
        <p:txBody>
          <a:bodyPr/>
          <a:lstStyle/>
          <a:p>
            <a:fld id="{A74E190C-92BD-4114-A14C-491BB0658733}" type="slidenum">
              <a:rPr lang="ru-RU" smtClean="0"/>
              <a:t>‹#›</a:t>
            </a:fld>
            <a:endParaRPr lang="ru-RU"/>
          </a:p>
        </p:txBody>
      </p:sp>
    </p:spTree>
    <p:extLst>
      <p:ext uri="{BB962C8B-B14F-4D97-AF65-F5344CB8AC3E}">
        <p14:creationId xmlns:p14="http://schemas.microsoft.com/office/powerpoint/2010/main" val="39294136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0"/>
            <a:ext cx="5486400" cy="425054"/>
          </a:xfrm>
        </p:spPr>
        <p:txBody>
          <a:bodyPr anchor="b"/>
          <a:lstStyle>
            <a:lvl1pPr algn="l">
              <a:defRPr sz="1500" b="1"/>
            </a:lvl1pPr>
          </a:lstStyle>
          <a:p>
            <a:r>
              <a:rPr lang="ru-RU"/>
              <a:t>Образец заголовка</a:t>
            </a:r>
          </a:p>
        </p:txBody>
      </p:sp>
      <p:sp>
        <p:nvSpPr>
          <p:cNvPr id="3" name="Рисунок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02.03.2022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7865182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02.03.2022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0750337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05979"/>
            <a:ext cx="2057400" cy="4388644"/>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05979"/>
            <a:ext cx="6019800" cy="438864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02.03.2022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641036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a:xfrm>
            <a:off x="457200" y="4767263"/>
            <a:ext cx="2133600" cy="273844"/>
          </a:xfrm>
          <a:prstGeom prst="rect">
            <a:avLst/>
          </a:prstGeom>
        </p:spPr>
        <p:txBody>
          <a:bodyPr/>
          <a:lstStyle/>
          <a:p>
            <a:fld id="{239119A0-AA1C-4123-8DC6-108E6AFEBA38}" type="datetimeFigureOut">
              <a:rPr lang="ru-RU" smtClean="0"/>
              <a:t>02.03.2022</a:t>
            </a:fld>
            <a:endParaRPr lang="ru-RU"/>
          </a:p>
        </p:txBody>
      </p:sp>
      <p:sp>
        <p:nvSpPr>
          <p:cNvPr id="5" name="Нижний колонтитул 4"/>
          <p:cNvSpPr>
            <a:spLocks noGrp="1"/>
          </p:cNvSpPr>
          <p:nvPr>
            <p:ph type="ftr" sz="quarter" idx="11"/>
          </p:nvPr>
        </p:nvSpPr>
        <p:spPr>
          <a:xfrm>
            <a:off x="3124200" y="4767263"/>
            <a:ext cx="2895600" cy="273844"/>
          </a:xfrm>
          <a:prstGeom prst="rect">
            <a:avLst/>
          </a:prstGeom>
        </p:spPr>
        <p:txBody>
          <a:bodyPr/>
          <a:lstStyle/>
          <a:p>
            <a:endParaRPr lang="ru-RU"/>
          </a:p>
        </p:txBody>
      </p:sp>
      <p:sp>
        <p:nvSpPr>
          <p:cNvPr id="6" name="Номер слайда 5"/>
          <p:cNvSpPr>
            <a:spLocks noGrp="1"/>
          </p:cNvSpPr>
          <p:nvPr>
            <p:ph type="sldNum" sz="quarter" idx="12"/>
          </p:nvPr>
        </p:nvSpPr>
        <p:spPr>
          <a:xfrm>
            <a:off x="6553200" y="4767263"/>
            <a:ext cx="2133600" cy="273844"/>
          </a:xfrm>
          <a:prstGeom prst="rect">
            <a:avLst/>
          </a:prstGeom>
        </p:spPr>
        <p:txBody>
          <a:bodyPr/>
          <a:lstStyle/>
          <a:p>
            <a:fld id="{A74E190C-92BD-4114-A14C-491BB0658733}" type="slidenum">
              <a:rPr lang="ru-RU" smtClean="0"/>
              <a:t>‹#›</a:t>
            </a:fld>
            <a:endParaRPr lang="ru-RU"/>
          </a:p>
        </p:txBody>
      </p:sp>
    </p:spTree>
    <p:extLst>
      <p:ext uri="{BB962C8B-B14F-4D97-AF65-F5344CB8AC3E}">
        <p14:creationId xmlns:p14="http://schemas.microsoft.com/office/powerpoint/2010/main" val="4021006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a:xfrm>
            <a:off x="457200" y="4767263"/>
            <a:ext cx="2133600" cy="273844"/>
          </a:xfrm>
          <a:prstGeom prst="rect">
            <a:avLst/>
          </a:prstGeom>
        </p:spPr>
        <p:txBody>
          <a:bodyPr/>
          <a:lstStyle/>
          <a:p>
            <a:fld id="{239119A0-AA1C-4123-8DC6-108E6AFEBA38}" type="datetimeFigureOut">
              <a:rPr lang="ru-RU" smtClean="0"/>
              <a:t>02.03.2022</a:t>
            </a:fld>
            <a:endParaRPr lang="ru-RU"/>
          </a:p>
        </p:txBody>
      </p:sp>
      <p:sp>
        <p:nvSpPr>
          <p:cNvPr id="6" name="Нижний колонтитул 5"/>
          <p:cNvSpPr>
            <a:spLocks noGrp="1"/>
          </p:cNvSpPr>
          <p:nvPr>
            <p:ph type="ftr" sz="quarter" idx="11"/>
          </p:nvPr>
        </p:nvSpPr>
        <p:spPr>
          <a:xfrm>
            <a:off x="3124200" y="4767263"/>
            <a:ext cx="2895600" cy="273844"/>
          </a:xfrm>
          <a:prstGeom prst="rect">
            <a:avLst/>
          </a:prstGeom>
        </p:spPr>
        <p:txBody>
          <a:bodyPr/>
          <a:lstStyle/>
          <a:p>
            <a:endParaRPr lang="ru-RU"/>
          </a:p>
        </p:txBody>
      </p:sp>
      <p:sp>
        <p:nvSpPr>
          <p:cNvPr id="7" name="Номер слайда 6"/>
          <p:cNvSpPr>
            <a:spLocks noGrp="1"/>
          </p:cNvSpPr>
          <p:nvPr>
            <p:ph type="sldNum" sz="quarter" idx="12"/>
          </p:nvPr>
        </p:nvSpPr>
        <p:spPr>
          <a:xfrm>
            <a:off x="6553200" y="4767263"/>
            <a:ext cx="2133600" cy="273844"/>
          </a:xfrm>
          <a:prstGeom prst="rect">
            <a:avLst/>
          </a:prstGeom>
        </p:spPr>
        <p:txBody>
          <a:bodyPr/>
          <a:lstStyle/>
          <a:p>
            <a:fld id="{A74E190C-92BD-4114-A14C-491BB0658733}" type="slidenum">
              <a:rPr lang="ru-RU" smtClean="0"/>
              <a:t>‹#›</a:t>
            </a:fld>
            <a:endParaRPr lang="ru-RU"/>
          </a:p>
        </p:txBody>
      </p:sp>
    </p:spTree>
    <p:extLst>
      <p:ext uri="{BB962C8B-B14F-4D97-AF65-F5344CB8AC3E}">
        <p14:creationId xmlns:p14="http://schemas.microsoft.com/office/powerpoint/2010/main" val="371534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a:xfrm>
            <a:off x="457200" y="4767263"/>
            <a:ext cx="2133600" cy="273844"/>
          </a:xfrm>
          <a:prstGeom prst="rect">
            <a:avLst/>
          </a:prstGeom>
        </p:spPr>
        <p:txBody>
          <a:bodyPr/>
          <a:lstStyle/>
          <a:p>
            <a:fld id="{239119A0-AA1C-4123-8DC6-108E6AFEBA38}" type="datetimeFigureOut">
              <a:rPr lang="ru-RU" smtClean="0"/>
              <a:t>02.03.2022</a:t>
            </a:fld>
            <a:endParaRPr lang="ru-RU"/>
          </a:p>
        </p:txBody>
      </p:sp>
      <p:sp>
        <p:nvSpPr>
          <p:cNvPr id="8" name="Нижний колонтитул 7"/>
          <p:cNvSpPr>
            <a:spLocks noGrp="1"/>
          </p:cNvSpPr>
          <p:nvPr>
            <p:ph type="ftr" sz="quarter" idx="11"/>
          </p:nvPr>
        </p:nvSpPr>
        <p:spPr>
          <a:xfrm>
            <a:off x="3124200" y="4767263"/>
            <a:ext cx="2895600" cy="273844"/>
          </a:xfrm>
          <a:prstGeom prst="rect">
            <a:avLst/>
          </a:prstGeom>
        </p:spPr>
        <p:txBody>
          <a:bodyPr/>
          <a:lstStyle/>
          <a:p>
            <a:endParaRPr lang="ru-RU"/>
          </a:p>
        </p:txBody>
      </p:sp>
      <p:sp>
        <p:nvSpPr>
          <p:cNvPr id="9" name="Номер слайда 8"/>
          <p:cNvSpPr>
            <a:spLocks noGrp="1"/>
          </p:cNvSpPr>
          <p:nvPr>
            <p:ph type="sldNum" sz="quarter" idx="12"/>
          </p:nvPr>
        </p:nvSpPr>
        <p:spPr>
          <a:xfrm>
            <a:off x="6553200" y="4767263"/>
            <a:ext cx="2133600" cy="273844"/>
          </a:xfrm>
          <a:prstGeom prst="rect">
            <a:avLst/>
          </a:prstGeom>
        </p:spPr>
        <p:txBody>
          <a:bodyPr/>
          <a:lstStyle/>
          <a:p>
            <a:fld id="{A74E190C-92BD-4114-A14C-491BB0658733}" type="slidenum">
              <a:rPr lang="ru-RU" smtClean="0"/>
              <a:t>‹#›</a:t>
            </a:fld>
            <a:endParaRPr lang="ru-RU"/>
          </a:p>
        </p:txBody>
      </p:sp>
    </p:spTree>
    <p:extLst>
      <p:ext uri="{BB962C8B-B14F-4D97-AF65-F5344CB8AC3E}">
        <p14:creationId xmlns:p14="http://schemas.microsoft.com/office/powerpoint/2010/main" val="4130105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a:xfrm>
            <a:off x="457200" y="4767263"/>
            <a:ext cx="2133600" cy="273844"/>
          </a:xfrm>
          <a:prstGeom prst="rect">
            <a:avLst/>
          </a:prstGeom>
        </p:spPr>
        <p:txBody>
          <a:bodyPr/>
          <a:lstStyle/>
          <a:p>
            <a:fld id="{239119A0-AA1C-4123-8DC6-108E6AFEBA38}" type="datetimeFigureOut">
              <a:rPr lang="ru-RU" smtClean="0"/>
              <a:t>02.03.2022</a:t>
            </a:fld>
            <a:endParaRPr lang="ru-RU"/>
          </a:p>
        </p:txBody>
      </p:sp>
      <p:sp>
        <p:nvSpPr>
          <p:cNvPr id="4" name="Нижний колонтитул 3"/>
          <p:cNvSpPr>
            <a:spLocks noGrp="1"/>
          </p:cNvSpPr>
          <p:nvPr>
            <p:ph type="ftr" sz="quarter" idx="11"/>
          </p:nvPr>
        </p:nvSpPr>
        <p:spPr>
          <a:xfrm>
            <a:off x="3124200" y="4767263"/>
            <a:ext cx="2895600" cy="273844"/>
          </a:xfrm>
          <a:prstGeom prst="rect">
            <a:avLst/>
          </a:prstGeom>
        </p:spPr>
        <p:txBody>
          <a:bodyPr/>
          <a:lstStyle/>
          <a:p>
            <a:endParaRPr lang="ru-RU"/>
          </a:p>
        </p:txBody>
      </p:sp>
      <p:sp>
        <p:nvSpPr>
          <p:cNvPr id="5" name="Номер слайда 4"/>
          <p:cNvSpPr>
            <a:spLocks noGrp="1"/>
          </p:cNvSpPr>
          <p:nvPr>
            <p:ph type="sldNum" sz="quarter" idx="12"/>
          </p:nvPr>
        </p:nvSpPr>
        <p:spPr>
          <a:xfrm>
            <a:off x="6553200" y="4767263"/>
            <a:ext cx="2133600" cy="273844"/>
          </a:xfrm>
          <a:prstGeom prst="rect">
            <a:avLst/>
          </a:prstGeom>
        </p:spPr>
        <p:txBody>
          <a:bodyPr/>
          <a:lstStyle/>
          <a:p>
            <a:fld id="{A74E190C-92BD-4114-A14C-491BB0658733}" type="slidenum">
              <a:rPr lang="ru-RU" smtClean="0"/>
              <a:t>‹#›</a:t>
            </a:fld>
            <a:endParaRPr lang="ru-RU"/>
          </a:p>
        </p:txBody>
      </p:sp>
    </p:spTree>
    <p:extLst>
      <p:ext uri="{BB962C8B-B14F-4D97-AF65-F5344CB8AC3E}">
        <p14:creationId xmlns:p14="http://schemas.microsoft.com/office/powerpoint/2010/main" val="3596263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57200" y="4767263"/>
            <a:ext cx="2133600" cy="273844"/>
          </a:xfrm>
          <a:prstGeom prst="rect">
            <a:avLst/>
          </a:prstGeom>
        </p:spPr>
        <p:txBody>
          <a:bodyPr/>
          <a:lstStyle/>
          <a:p>
            <a:fld id="{239119A0-AA1C-4123-8DC6-108E6AFEBA38}" type="datetimeFigureOut">
              <a:rPr lang="ru-RU" smtClean="0"/>
              <a:t>02.03.2022</a:t>
            </a:fld>
            <a:endParaRPr lang="ru-RU"/>
          </a:p>
        </p:txBody>
      </p:sp>
      <p:sp>
        <p:nvSpPr>
          <p:cNvPr id="3" name="Нижний колонтитул 2"/>
          <p:cNvSpPr>
            <a:spLocks noGrp="1"/>
          </p:cNvSpPr>
          <p:nvPr>
            <p:ph type="ftr" sz="quarter" idx="11"/>
          </p:nvPr>
        </p:nvSpPr>
        <p:spPr>
          <a:xfrm>
            <a:off x="3124200" y="4767263"/>
            <a:ext cx="2895600" cy="273844"/>
          </a:xfrm>
          <a:prstGeom prst="rect">
            <a:avLst/>
          </a:prstGeom>
        </p:spPr>
        <p:txBody>
          <a:bodyPr/>
          <a:lstStyle/>
          <a:p>
            <a:endParaRPr lang="ru-RU"/>
          </a:p>
        </p:txBody>
      </p:sp>
      <p:sp>
        <p:nvSpPr>
          <p:cNvPr id="4" name="Номер слайда 3"/>
          <p:cNvSpPr>
            <a:spLocks noGrp="1"/>
          </p:cNvSpPr>
          <p:nvPr>
            <p:ph type="sldNum" sz="quarter" idx="12"/>
          </p:nvPr>
        </p:nvSpPr>
        <p:spPr>
          <a:xfrm>
            <a:off x="6553200" y="4767263"/>
            <a:ext cx="2133600" cy="273844"/>
          </a:xfrm>
          <a:prstGeom prst="rect">
            <a:avLst/>
          </a:prstGeom>
        </p:spPr>
        <p:txBody>
          <a:bodyPr/>
          <a:lstStyle/>
          <a:p>
            <a:fld id="{A74E190C-92BD-4114-A14C-491BB0658733}" type="slidenum">
              <a:rPr lang="ru-RU" smtClean="0"/>
              <a:t>‹#›</a:t>
            </a:fld>
            <a:endParaRPr lang="ru-RU"/>
          </a:p>
        </p:txBody>
      </p:sp>
    </p:spTree>
    <p:extLst>
      <p:ext uri="{BB962C8B-B14F-4D97-AF65-F5344CB8AC3E}">
        <p14:creationId xmlns:p14="http://schemas.microsoft.com/office/powerpoint/2010/main" val="3979348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04787"/>
            <a:ext cx="3008313" cy="871538"/>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a:xfrm>
            <a:off x="457200" y="4767263"/>
            <a:ext cx="2133600" cy="273844"/>
          </a:xfrm>
          <a:prstGeom prst="rect">
            <a:avLst/>
          </a:prstGeom>
        </p:spPr>
        <p:txBody>
          <a:bodyPr/>
          <a:lstStyle/>
          <a:p>
            <a:fld id="{239119A0-AA1C-4123-8DC6-108E6AFEBA38}" type="datetimeFigureOut">
              <a:rPr lang="ru-RU" smtClean="0"/>
              <a:t>02.03.2022</a:t>
            </a:fld>
            <a:endParaRPr lang="ru-RU"/>
          </a:p>
        </p:txBody>
      </p:sp>
      <p:sp>
        <p:nvSpPr>
          <p:cNvPr id="6" name="Нижний колонтитул 5"/>
          <p:cNvSpPr>
            <a:spLocks noGrp="1"/>
          </p:cNvSpPr>
          <p:nvPr>
            <p:ph type="ftr" sz="quarter" idx="11"/>
          </p:nvPr>
        </p:nvSpPr>
        <p:spPr>
          <a:xfrm>
            <a:off x="3124200" y="4767263"/>
            <a:ext cx="2895600" cy="273844"/>
          </a:xfrm>
          <a:prstGeom prst="rect">
            <a:avLst/>
          </a:prstGeom>
        </p:spPr>
        <p:txBody>
          <a:bodyPr/>
          <a:lstStyle/>
          <a:p>
            <a:endParaRPr lang="ru-RU"/>
          </a:p>
        </p:txBody>
      </p:sp>
      <p:sp>
        <p:nvSpPr>
          <p:cNvPr id="7" name="Номер слайда 6"/>
          <p:cNvSpPr>
            <a:spLocks noGrp="1"/>
          </p:cNvSpPr>
          <p:nvPr>
            <p:ph type="sldNum" sz="quarter" idx="12"/>
          </p:nvPr>
        </p:nvSpPr>
        <p:spPr>
          <a:xfrm>
            <a:off x="6553200" y="4767263"/>
            <a:ext cx="2133600" cy="273844"/>
          </a:xfrm>
          <a:prstGeom prst="rect">
            <a:avLst/>
          </a:prstGeom>
        </p:spPr>
        <p:txBody>
          <a:bodyPr/>
          <a:lstStyle/>
          <a:p>
            <a:fld id="{A74E190C-92BD-4114-A14C-491BB0658733}" type="slidenum">
              <a:rPr lang="ru-RU" smtClean="0"/>
              <a:t>‹#›</a:t>
            </a:fld>
            <a:endParaRPr lang="ru-RU"/>
          </a:p>
        </p:txBody>
      </p:sp>
    </p:spTree>
    <p:extLst>
      <p:ext uri="{BB962C8B-B14F-4D97-AF65-F5344CB8AC3E}">
        <p14:creationId xmlns:p14="http://schemas.microsoft.com/office/powerpoint/2010/main" val="1798031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0"/>
            <a:ext cx="5486400" cy="425054"/>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p>
        </p:txBody>
      </p:sp>
      <p:sp>
        <p:nvSpPr>
          <p:cNvPr id="4" name="Текст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a:xfrm>
            <a:off x="457200" y="4767263"/>
            <a:ext cx="2133600" cy="273844"/>
          </a:xfrm>
          <a:prstGeom prst="rect">
            <a:avLst/>
          </a:prstGeom>
        </p:spPr>
        <p:txBody>
          <a:bodyPr/>
          <a:lstStyle/>
          <a:p>
            <a:fld id="{239119A0-AA1C-4123-8DC6-108E6AFEBA38}" type="datetimeFigureOut">
              <a:rPr lang="ru-RU" smtClean="0"/>
              <a:t>02.03.2022</a:t>
            </a:fld>
            <a:endParaRPr lang="ru-RU"/>
          </a:p>
        </p:txBody>
      </p:sp>
      <p:sp>
        <p:nvSpPr>
          <p:cNvPr id="6" name="Нижний колонтитул 5"/>
          <p:cNvSpPr>
            <a:spLocks noGrp="1"/>
          </p:cNvSpPr>
          <p:nvPr>
            <p:ph type="ftr" sz="quarter" idx="11"/>
          </p:nvPr>
        </p:nvSpPr>
        <p:spPr>
          <a:xfrm>
            <a:off x="3124200" y="4767263"/>
            <a:ext cx="2895600" cy="273844"/>
          </a:xfrm>
          <a:prstGeom prst="rect">
            <a:avLst/>
          </a:prstGeom>
        </p:spPr>
        <p:txBody>
          <a:bodyPr/>
          <a:lstStyle/>
          <a:p>
            <a:endParaRPr lang="ru-RU"/>
          </a:p>
        </p:txBody>
      </p:sp>
      <p:sp>
        <p:nvSpPr>
          <p:cNvPr id="7" name="Номер слайда 6"/>
          <p:cNvSpPr>
            <a:spLocks noGrp="1"/>
          </p:cNvSpPr>
          <p:nvPr>
            <p:ph type="sldNum" sz="quarter" idx="12"/>
          </p:nvPr>
        </p:nvSpPr>
        <p:spPr>
          <a:xfrm>
            <a:off x="6553200" y="4767263"/>
            <a:ext cx="2133600" cy="273844"/>
          </a:xfrm>
          <a:prstGeom prst="rect">
            <a:avLst/>
          </a:prstGeom>
        </p:spPr>
        <p:txBody>
          <a:bodyPr/>
          <a:lstStyle/>
          <a:p>
            <a:fld id="{A74E190C-92BD-4114-A14C-491BB0658733}" type="slidenum">
              <a:rPr lang="ru-RU" smtClean="0"/>
              <a:t>‹#›</a:t>
            </a:fld>
            <a:endParaRPr lang="ru-RU"/>
          </a:p>
        </p:txBody>
      </p:sp>
    </p:spTree>
    <p:extLst>
      <p:ext uri="{BB962C8B-B14F-4D97-AF65-F5344CB8AC3E}">
        <p14:creationId xmlns:p14="http://schemas.microsoft.com/office/powerpoint/2010/main" val="661824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D:\Мои сайты\ProPowerPoint\Добавить\Шаблоны\Коронавирус Covid 19\Mastrer.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1547664" y="205979"/>
            <a:ext cx="7139136" cy="857250"/>
          </a:xfrm>
          <a:prstGeom prst="rect">
            <a:avLst/>
          </a:prstGeom>
        </p:spPr>
        <p:txBody>
          <a:bodyPr vert="horz" lIns="91440" tIns="45720" rIns="91440" bIns="45720" rtlCol="0" anchor="ctr">
            <a:normAutofit/>
          </a:bodyPr>
          <a:lstStyle/>
          <a:p>
            <a:r>
              <a:rPr lang="ru-RU" dirty="0"/>
              <a:t>Образец заголовка</a:t>
            </a:r>
          </a:p>
        </p:txBody>
      </p:sp>
      <p:sp>
        <p:nvSpPr>
          <p:cNvPr id="3" name="Текст 2"/>
          <p:cNvSpPr>
            <a:spLocks noGrp="1"/>
          </p:cNvSpPr>
          <p:nvPr>
            <p:ph type="body" idx="1"/>
          </p:nvPr>
        </p:nvSpPr>
        <p:spPr>
          <a:xfrm>
            <a:off x="1547664" y="1200151"/>
            <a:ext cx="7139136" cy="3394472"/>
          </a:xfrm>
          <a:prstGeom prst="rect">
            <a:avLst/>
          </a:prstGeom>
        </p:spPr>
        <p:txBody>
          <a:bodyPr vert="horz" lIns="91440" tIns="45720" rIns="91440" bIns="4572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31640247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B106E36-FD25-4E2D-B0AA-010F637433A0}" type="datetimeFigureOut">
              <a:rPr lang="ru-RU" smtClean="0"/>
              <a:pPr/>
              <a:t>02.03.2022</a:t>
            </a:fld>
            <a:endParaRPr lang="ru-RU"/>
          </a:p>
        </p:txBody>
      </p:sp>
      <p:sp>
        <p:nvSpPr>
          <p:cNvPr id="5" name="Нижний колонтитул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25C68B6-61C2-468F-89AB-4B9F7531AA68}" type="slidenum">
              <a:rPr lang="ru-RU" smtClean="0"/>
              <a:pPr/>
              <a:t>‹#›</a:t>
            </a:fld>
            <a:endParaRPr lang="ru-RU"/>
          </a:p>
        </p:txBody>
      </p:sp>
    </p:spTree>
    <p:extLst>
      <p:ext uri="{BB962C8B-B14F-4D97-AF65-F5344CB8AC3E}">
        <p14:creationId xmlns:p14="http://schemas.microsoft.com/office/powerpoint/2010/main" val="25068079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Профилактика коронавируса"/>
          <p:cNvPicPr>
            <a:picLocks noChangeAspect="1" noChangeArrowheads="1"/>
          </p:cNvPicPr>
          <p:nvPr/>
        </p:nvPicPr>
        <p:blipFill>
          <a:blip r:embed="rId2" cstate="print">
            <a:lum bright="-10000"/>
          </a:blip>
          <a:srcRect r="68995"/>
          <a:stretch>
            <a:fillRect/>
          </a:stretch>
        </p:blipFill>
        <p:spPr bwMode="auto">
          <a:xfrm>
            <a:off x="30354" y="149715"/>
            <a:ext cx="1053499" cy="3637238"/>
          </a:xfrm>
          <a:prstGeom prst="rect">
            <a:avLst/>
          </a:prstGeom>
          <a:noFill/>
          <a:effectLst>
            <a:softEdge rad="317500"/>
          </a:effectLst>
        </p:spPr>
      </p:pic>
      <p:sp>
        <p:nvSpPr>
          <p:cNvPr id="5" name="TextBox 4"/>
          <p:cNvSpPr txBox="1"/>
          <p:nvPr/>
        </p:nvSpPr>
        <p:spPr>
          <a:xfrm>
            <a:off x="1412268" y="149715"/>
            <a:ext cx="6372708" cy="900246"/>
          </a:xfrm>
          <a:prstGeom prst="rect">
            <a:avLst/>
          </a:prstGeom>
          <a:noFill/>
        </p:spPr>
        <p:txBody>
          <a:bodyPr wrap="square" rtlCol="0">
            <a:spAutoFit/>
          </a:bodyPr>
          <a:lstStyle/>
          <a:p>
            <a:pPr algn="ctr" defTabSz="685800"/>
            <a:r>
              <a:rPr lang="ru-RU" sz="1050" b="1" dirty="0">
                <a:solidFill>
                  <a:prstClr val="black"/>
                </a:solidFill>
                <a:latin typeface="+mj-lt"/>
                <a:cs typeface="Times New Roman" pitchFamily="18" charset="0"/>
              </a:rPr>
              <a:t>Федеральное государственное бюджетное образовательное учреждение высшего образования «Красноярский государственный медицинский университет</a:t>
            </a:r>
            <a:br>
              <a:rPr lang="ru-RU" sz="1050" b="1" dirty="0">
                <a:solidFill>
                  <a:prstClr val="black"/>
                </a:solidFill>
                <a:latin typeface="+mj-lt"/>
                <a:cs typeface="Times New Roman" pitchFamily="18" charset="0"/>
              </a:rPr>
            </a:br>
            <a:r>
              <a:rPr lang="ru-RU" sz="1050" b="1" dirty="0">
                <a:solidFill>
                  <a:prstClr val="black"/>
                </a:solidFill>
                <a:latin typeface="+mj-lt"/>
                <a:cs typeface="Times New Roman" pitchFamily="18" charset="0"/>
              </a:rPr>
              <a:t>имени профессора В.Ф. </a:t>
            </a:r>
            <a:r>
              <a:rPr lang="ru-RU" sz="1050" b="1" dirty="0" err="1">
                <a:solidFill>
                  <a:prstClr val="black"/>
                </a:solidFill>
                <a:latin typeface="+mj-lt"/>
                <a:cs typeface="Times New Roman" pitchFamily="18" charset="0"/>
              </a:rPr>
              <a:t>Войно-Ясенецкого</a:t>
            </a:r>
            <a:r>
              <a:rPr lang="ru-RU" sz="1050" b="1" dirty="0">
                <a:solidFill>
                  <a:prstClr val="black"/>
                </a:solidFill>
                <a:latin typeface="+mj-lt"/>
                <a:cs typeface="Times New Roman" pitchFamily="18" charset="0"/>
              </a:rPr>
              <a:t>»</a:t>
            </a:r>
            <a:br>
              <a:rPr lang="ru-RU" sz="1050" b="1" dirty="0">
                <a:solidFill>
                  <a:prstClr val="black"/>
                </a:solidFill>
                <a:latin typeface="+mj-lt"/>
                <a:cs typeface="Times New Roman" pitchFamily="18" charset="0"/>
              </a:rPr>
            </a:br>
            <a:r>
              <a:rPr lang="ru-RU" sz="1050" b="1" dirty="0">
                <a:solidFill>
                  <a:prstClr val="black"/>
                </a:solidFill>
                <a:latin typeface="+mj-lt"/>
                <a:cs typeface="Times New Roman" pitchFamily="18" charset="0"/>
              </a:rPr>
              <a:t>Министерства здравоохранения Российской Федерации.</a:t>
            </a:r>
            <a:endParaRPr lang="en-US" sz="1050" b="1" dirty="0">
              <a:solidFill>
                <a:prstClr val="black"/>
              </a:solidFill>
              <a:latin typeface="+mj-lt"/>
              <a:cs typeface="Times New Roman" pitchFamily="18" charset="0"/>
            </a:endParaRPr>
          </a:p>
          <a:p>
            <a:pPr algn="ctr" defTabSz="685800"/>
            <a:r>
              <a:rPr lang="ru-RU" sz="1050" b="1" dirty="0">
                <a:solidFill>
                  <a:prstClr val="black"/>
                </a:solidFill>
                <a:latin typeface="+mj-lt"/>
                <a:cs typeface="Times New Roman" pitchFamily="18" charset="0"/>
              </a:rPr>
              <a:t>Кафедра Лучевой диагностики ИПО.</a:t>
            </a:r>
          </a:p>
        </p:txBody>
      </p:sp>
      <p:pic>
        <p:nvPicPr>
          <p:cNvPr id="1027" name="Picture 3"/>
          <p:cNvPicPr>
            <a:picLocks noChangeAspect="1" noChangeArrowheads="1"/>
          </p:cNvPicPr>
          <p:nvPr/>
        </p:nvPicPr>
        <p:blipFill>
          <a:blip r:embed="rId3" cstate="print"/>
          <a:srcRect l="10153" t="14563" r="38378" b="28344"/>
          <a:stretch>
            <a:fillRect/>
          </a:stretch>
        </p:blipFill>
        <p:spPr bwMode="auto">
          <a:xfrm>
            <a:off x="4706634" y="2997160"/>
            <a:ext cx="3078342" cy="1919826"/>
          </a:xfrm>
          <a:prstGeom prst="rect">
            <a:avLst/>
          </a:prstGeom>
          <a:noFill/>
          <a:ln w="9525">
            <a:noFill/>
            <a:miter lim="800000"/>
            <a:headEnd/>
            <a:tailEnd/>
          </a:ln>
        </p:spPr>
      </p:pic>
      <p:sp>
        <p:nvSpPr>
          <p:cNvPr id="3" name="Подзаголовок 2"/>
          <p:cNvSpPr>
            <a:spLocks noGrp="1"/>
          </p:cNvSpPr>
          <p:nvPr>
            <p:ph type="subTitle" idx="1"/>
          </p:nvPr>
        </p:nvSpPr>
        <p:spPr>
          <a:xfrm>
            <a:off x="1979712" y="4137924"/>
            <a:ext cx="2726922" cy="810090"/>
          </a:xfrm>
        </p:spPr>
        <p:txBody>
          <a:bodyPr>
            <a:normAutofit/>
          </a:bodyPr>
          <a:lstStyle/>
          <a:p>
            <a:r>
              <a:rPr lang="ru-RU" altLang="ru-RU" sz="1350" dirty="0">
                <a:solidFill>
                  <a:schemeClr val="tx1"/>
                </a:solidFill>
                <a:latin typeface="+mj-lt"/>
                <a:cs typeface="Times New Roman" pitchFamily="18" charset="0"/>
              </a:rPr>
              <a:t>Выполнила: ординатор кафедры лучевой диагностики ИПО</a:t>
            </a:r>
          </a:p>
          <a:p>
            <a:r>
              <a:rPr lang="ru-RU" altLang="ru-RU" sz="1350" dirty="0">
                <a:solidFill>
                  <a:schemeClr val="tx1"/>
                </a:solidFill>
                <a:latin typeface="+mj-lt"/>
                <a:cs typeface="Times New Roman" pitchFamily="18" charset="0"/>
              </a:rPr>
              <a:t>Эржена Доржиева </a:t>
            </a:r>
            <a:r>
              <a:rPr lang="ru-RU" altLang="ru-RU" sz="1350" dirty="0" err="1">
                <a:solidFill>
                  <a:schemeClr val="tx1"/>
                </a:solidFill>
                <a:latin typeface="+mj-lt"/>
                <a:cs typeface="Times New Roman" pitchFamily="18" charset="0"/>
              </a:rPr>
              <a:t>Цыденешиевна</a:t>
            </a:r>
            <a:endParaRPr lang="ru-RU" altLang="ru-RU" sz="1350" dirty="0">
              <a:solidFill>
                <a:schemeClr val="tx1"/>
              </a:solidFill>
              <a:latin typeface="+mj-lt"/>
              <a:cs typeface="Times New Roman" pitchFamily="18" charset="0"/>
            </a:endParaRPr>
          </a:p>
        </p:txBody>
      </p:sp>
      <p:pic>
        <p:nvPicPr>
          <p:cNvPr id="7" name="Рисунок 6">
            <a:extLst>
              <a:ext uri="{FF2B5EF4-FFF2-40B4-BE49-F238E27FC236}">
                <a16:creationId xmlns:a16="http://schemas.microsoft.com/office/drawing/2014/main" id="{520016C6-DDC8-41A7-9DFF-3DCC5EBED2B4}"/>
              </a:ext>
            </a:extLst>
          </p:cNvPr>
          <p:cNvPicPr>
            <a:picLocks noChangeAspect="1"/>
          </p:cNvPicPr>
          <p:nvPr/>
        </p:nvPicPr>
        <p:blipFill>
          <a:blip r:embed="rId4"/>
          <a:stretch>
            <a:fillRect/>
          </a:stretch>
        </p:blipFill>
        <p:spPr>
          <a:xfrm>
            <a:off x="1547664" y="1375483"/>
            <a:ext cx="7139035" cy="162167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BCD3230-6D16-452C-989D-1F4ADB60D5EA}"/>
              </a:ext>
            </a:extLst>
          </p:cNvPr>
          <p:cNvSpPr>
            <a:spLocks noGrp="1"/>
          </p:cNvSpPr>
          <p:nvPr>
            <p:ph idx="1"/>
          </p:nvPr>
        </p:nvSpPr>
        <p:spPr>
          <a:xfrm>
            <a:off x="1547664" y="195486"/>
            <a:ext cx="7139136" cy="4399137"/>
          </a:xfrm>
        </p:spPr>
        <p:txBody>
          <a:bodyPr>
            <a:normAutofit/>
          </a:bodyPr>
          <a:lstStyle/>
          <a:p>
            <a:pPr marL="0" indent="0" algn="ctr">
              <a:buNone/>
            </a:pPr>
            <a:r>
              <a:rPr lang="ru-RU" sz="4400" b="1" dirty="0">
                <a:solidFill>
                  <a:srgbClr val="000000"/>
                </a:solidFill>
                <a:effectLst/>
                <a:latin typeface="+mj-lt"/>
                <a:ea typeface="Times New Roman" panose="02020603050405020304" pitchFamily="18" charset="0"/>
                <a:cs typeface="Times New Roman" panose="02020603050405020304" pitchFamily="18" charset="0"/>
              </a:rPr>
              <a:t>Основной способ передачи </a:t>
            </a:r>
            <a:r>
              <a:rPr lang="ru-RU" sz="4400" dirty="0">
                <a:solidFill>
                  <a:srgbClr val="000000"/>
                </a:solidFill>
                <a:effectLst/>
                <a:latin typeface="+mj-lt"/>
                <a:ea typeface="Times New Roman" panose="02020603050405020304" pitchFamily="18" charset="0"/>
                <a:cs typeface="Times New Roman" panose="02020603050405020304" pitchFamily="18" charset="0"/>
              </a:rPr>
              <a:t>– воздушно-капельный путь </a:t>
            </a:r>
          </a:p>
        </p:txBody>
      </p:sp>
      <p:pic>
        <p:nvPicPr>
          <p:cNvPr id="2" name="Рисунок 1">
            <a:extLst>
              <a:ext uri="{FF2B5EF4-FFF2-40B4-BE49-F238E27FC236}">
                <a16:creationId xmlns:a16="http://schemas.microsoft.com/office/drawing/2014/main" id="{15255BA0-CA18-409E-9711-C435C04E693E}"/>
              </a:ext>
            </a:extLst>
          </p:cNvPr>
          <p:cNvPicPr>
            <a:picLocks noChangeAspect="1"/>
          </p:cNvPicPr>
          <p:nvPr/>
        </p:nvPicPr>
        <p:blipFill>
          <a:blip r:embed="rId2"/>
          <a:stretch>
            <a:fillRect/>
          </a:stretch>
        </p:blipFill>
        <p:spPr>
          <a:xfrm>
            <a:off x="-108520" y="1635645"/>
            <a:ext cx="9079944" cy="4056731"/>
          </a:xfrm>
          <a:prstGeom prst="rect">
            <a:avLst/>
          </a:prstGeom>
        </p:spPr>
      </p:pic>
    </p:spTree>
    <p:extLst>
      <p:ext uri="{BB962C8B-B14F-4D97-AF65-F5344CB8AC3E}">
        <p14:creationId xmlns:p14="http://schemas.microsoft.com/office/powerpoint/2010/main" val="2571598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6DEAD70-5F22-4384-A787-CBAF871443B0}"/>
              </a:ext>
            </a:extLst>
          </p:cNvPr>
          <p:cNvSpPr>
            <a:spLocks noGrp="1"/>
          </p:cNvSpPr>
          <p:nvPr>
            <p:ph type="title"/>
          </p:nvPr>
        </p:nvSpPr>
        <p:spPr>
          <a:xfrm>
            <a:off x="1475656" y="267494"/>
            <a:ext cx="7139136" cy="4093963"/>
          </a:xfrm>
        </p:spPr>
        <p:txBody>
          <a:bodyPr>
            <a:normAutofit fontScale="90000"/>
          </a:bodyPr>
          <a:lstStyle/>
          <a:p>
            <a:pPr algn="l">
              <a:lnSpc>
                <a:spcPct val="150000"/>
              </a:lnSpc>
              <a:spcBef>
                <a:spcPts val="1125"/>
              </a:spcBef>
              <a:spcAft>
                <a:spcPts val="1125"/>
              </a:spcAft>
            </a:pPr>
            <a:br>
              <a:rPr lang="ru-RU" sz="49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3100" b="1" dirty="0">
                <a:solidFill>
                  <a:srgbClr val="000000"/>
                </a:solidFill>
                <a:effectLst/>
                <a:ea typeface="Times New Roman" panose="02020603050405020304" pitchFamily="18" charset="0"/>
                <a:cs typeface="Times New Roman" panose="02020603050405020304" pitchFamily="18" charset="0"/>
              </a:rPr>
              <a:t>Механизм инвазии SARS-CoV-2 в клетки хозяина.</a:t>
            </a:r>
            <a:br>
              <a:rPr lang="ru-RU" sz="3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br>
              <a:rPr lang="ru-RU" sz="900" dirty="0">
                <a:effectLst/>
                <a:latin typeface="Calibri" panose="020F0502020204030204" pitchFamily="34" charset="0"/>
                <a:ea typeface="Calibri" panose="020F0502020204030204" pitchFamily="34" charset="0"/>
                <a:cs typeface="Times New Roman" panose="02020603050405020304" pitchFamily="18" charset="0"/>
              </a:rPr>
            </a:br>
            <a:r>
              <a:rPr lang="ru-RU" sz="2400" dirty="0">
                <a:solidFill>
                  <a:srgbClr val="000000"/>
                </a:solidFill>
                <a:effectLst/>
                <a:latin typeface="+mn-lt"/>
                <a:ea typeface="Times New Roman" panose="02020603050405020304" pitchFamily="18" charset="0"/>
                <a:cs typeface="Times New Roman" panose="02020603050405020304" pitchFamily="18" charset="0"/>
              </a:rPr>
              <a:t>Жизненный цикл вируса внутри </a:t>
            </a:r>
            <a:r>
              <a:rPr lang="ru-RU" sz="2400" dirty="0">
                <a:solidFill>
                  <a:srgbClr val="000000"/>
                </a:solidFill>
                <a:latin typeface="+mn-lt"/>
                <a:ea typeface="Times New Roman" panose="02020603050405020304" pitchFamily="18" charset="0"/>
                <a:cs typeface="Times New Roman" panose="02020603050405020304" pitchFamily="18" charset="0"/>
              </a:rPr>
              <a:t>организма человека </a:t>
            </a:r>
            <a:r>
              <a:rPr lang="ru-RU" sz="2400" dirty="0">
                <a:solidFill>
                  <a:srgbClr val="000000"/>
                </a:solidFill>
                <a:effectLst/>
                <a:latin typeface="+mn-lt"/>
                <a:ea typeface="Times New Roman" panose="02020603050405020304" pitchFamily="18" charset="0"/>
                <a:cs typeface="Times New Roman" panose="02020603050405020304" pitchFamily="18" charset="0"/>
              </a:rPr>
              <a:t> состоит из следующих пяти этапов: </a:t>
            </a:r>
            <a:br>
              <a:rPr lang="ru-RU" sz="2400" dirty="0">
                <a:solidFill>
                  <a:srgbClr val="000000"/>
                </a:solidFill>
                <a:effectLst/>
                <a:latin typeface="+mn-lt"/>
                <a:ea typeface="Times New Roman" panose="02020603050405020304" pitchFamily="18" charset="0"/>
                <a:cs typeface="Times New Roman" panose="02020603050405020304" pitchFamily="18" charset="0"/>
              </a:rPr>
            </a:br>
            <a:r>
              <a:rPr lang="ru-RU" sz="2400" i="1" dirty="0">
                <a:solidFill>
                  <a:srgbClr val="000000"/>
                </a:solidFill>
                <a:effectLst/>
                <a:latin typeface="+mn-lt"/>
                <a:ea typeface="Times New Roman" panose="02020603050405020304" pitchFamily="18" charset="0"/>
                <a:cs typeface="Times New Roman" panose="02020603050405020304" pitchFamily="18" charset="0"/>
              </a:rPr>
              <a:t>(a)</a:t>
            </a:r>
            <a:r>
              <a:rPr lang="ru-RU" sz="2400" dirty="0">
                <a:solidFill>
                  <a:srgbClr val="000000"/>
                </a:solidFill>
                <a:effectLst/>
                <a:latin typeface="+mn-lt"/>
                <a:ea typeface="Times New Roman" panose="02020603050405020304" pitchFamily="18" charset="0"/>
                <a:cs typeface="Times New Roman" panose="02020603050405020304" pitchFamily="18" charset="0"/>
              </a:rPr>
              <a:t> прикрепление</a:t>
            </a:r>
            <a:br>
              <a:rPr lang="ru-RU" sz="2400" dirty="0">
                <a:solidFill>
                  <a:srgbClr val="000000"/>
                </a:solidFill>
                <a:effectLst/>
                <a:latin typeface="+mn-lt"/>
                <a:ea typeface="Times New Roman" panose="02020603050405020304" pitchFamily="18" charset="0"/>
                <a:cs typeface="Times New Roman" panose="02020603050405020304" pitchFamily="18" charset="0"/>
              </a:rPr>
            </a:br>
            <a:r>
              <a:rPr lang="ru-RU" sz="2400" dirty="0">
                <a:solidFill>
                  <a:srgbClr val="000000"/>
                </a:solidFill>
                <a:effectLst/>
                <a:latin typeface="+mn-lt"/>
                <a:ea typeface="Times New Roman" panose="02020603050405020304" pitchFamily="18" charset="0"/>
                <a:cs typeface="Times New Roman" panose="02020603050405020304" pitchFamily="18" charset="0"/>
              </a:rPr>
              <a:t> </a:t>
            </a:r>
            <a:r>
              <a:rPr lang="ru-RU" sz="2400" i="1" dirty="0">
                <a:solidFill>
                  <a:srgbClr val="000000"/>
                </a:solidFill>
                <a:effectLst/>
                <a:latin typeface="+mn-lt"/>
                <a:ea typeface="Times New Roman" panose="02020603050405020304" pitchFamily="18" charset="0"/>
                <a:cs typeface="Times New Roman" panose="02020603050405020304" pitchFamily="18" charset="0"/>
              </a:rPr>
              <a:t>(b)</a:t>
            </a:r>
            <a:r>
              <a:rPr lang="ru-RU" sz="2400" dirty="0">
                <a:solidFill>
                  <a:srgbClr val="000000"/>
                </a:solidFill>
                <a:effectLst/>
                <a:latin typeface="+mn-lt"/>
                <a:ea typeface="Times New Roman" panose="02020603050405020304" pitchFamily="18" charset="0"/>
                <a:cs typeface="Times New Roman" panose="02020603050405020304" pitchFamily="18" charset="0"/>
              </a:rPr>
              <a:t> проникновение вируса в клетку</a:t>
            </a:r>
            <a:br>
              <a:rPr lang="ru-RU" sz="2400" dirty="0">
                <a:solidFill>
                  <a:srgbClr val="000000"/>
                </a:solidFill>
                <a:effectLst/>
                <a:latin typeface="+mn-lt"/>
                <a:ea typeface="Times New Roman" panose="02020603050405020304" pitchFamily="18" charset="0"/>
                <a:cs typeface="Times New Roman" panose="02020603050405020304" pitchFamily="18" charset="0"/>
              </a:rPr>
            </a:br>
            <a:r>
              <a:rPr lang="ru-RU" sz="2400" dirty="0">
                <a:solidFill>
                  <a:srgbClr val="000000"/>
                </a:solidFill>
                <a:effectLst/>
                <a:latin typeface="+mn-lt"/>
                <a:ea typeface="Times New Roman" panose="02020603050405020304" pitchFamily="18" charset="0"/>
                <a:cs typeface="Times New Roman" panose="02020603050405020304" pitchFamily="18" charset="0"/>
              </a:rPr>
              <a:t> </a:t>
            </a:r>
            <a:r>
              <a:rPr lang="ru-RU" sz="2400" i="1" dirty="0">
                <a:solidFill>
                  <a:srgbClr val="000000"/>
                </a:solidFill>
                <a:effectLst/>
                <a:latin typeface="+mn-lt"/>
                <a:ea typeface="Times New Roman" panose="02020603050405020304" pitchFamily="18" charset="0"/>
                <a:cs typeface="Times New Roman" panose="02020603050405020304" pitchFamily="18" charset="0"/>
              </a:rPr>
              <a:t>(c)</a:t>
            </a:r>
            <a:r>
              <a:rPr lang="ru-RU" sz="2400" dirty="0">
                <a:solidFill>
                  <a:srgbClr val="000000"/>
                </a:solidFill>
                <a:effectLst/>
                <a:latin typeface="+mn-lt"/>
                <a:ea typeface="Times New Roman" panose="02020603050405020304" pitchFamily="18" charset="0"/>
                <a:cs typeface="Times New Roman" panose="02020603050405020304" pitchFamily="18" charset="0"/>
              </a:rPr>
              <a:t> биосинтез (репликация вируса)</a:t>
            </a:r>
            <a:br>
              <a:rPr lang="ru-RU" sz="2400" dirty="0">
                <a:solidFill>
                  <a:srgbClr val="000000"/>
                </a:solidFill>
                <a:effectLst/>
                <a:latin typeface="+mn-lt"/>
                <a:ea typeface="Times New Roman" panose="02020603050405020304" pitchFamily="18" charset="0"/>
                <a:cs typeface="Times New Roman" panose="02020603050405020304" pitchFamily="18" charset="0"/>
              </a:rPr>
            </a:br>
            <a:r>
              <a:rPr lang="ru-RU" sz="2400" dirty="0">
                <a:solidFill>
                  <a:srgbClr val="000000"/>
                </a:solidFill>
                <a:effectLst/>
                <a:latin typeface="+mn-lt"/>
                <a:ea typeface="Times New Roman" panose="02020603050405020304" pitchFamily="18" charset="0"/>
                <a:cs typeface="Times New Roman" panose="02020603050405020304" pitchFamily="18" charset="0"/>
              </a:rPr>
              <a:t> </a:t>
            </a:r>
            <a:r>
              <a:rPr lang="ru-RU" sz="2400" i="1" dirty="0">
                <a:solidFill>
                  <a:srgbClr val="000000"/>
                </a:solidFill>
                <a:effectLst/>
                <a:latin typeface="+mn-lt"/>
                <a:ea typeface="Times New Roman" panose="02020603050405020304" pitchFamily="18" charset="0"/>
                <a:cs typeface="Times New Roman" panose="02020603050405020304" pitchFamily="18" charset="0"/>
              </a:rPr>
              <a:t>(d)</a:t>
            </a:r>
            <a:r>
              <a:rPr lang="ru-RU" sz="2400" dirty="0">
                <a:solidFill>
                  <a:srgbClr val="000000"/>
                </a:solidFill>
                <a:effectLst/>
                <a:latin typeface="+mn-lt"/>
                <a:ea typeface="Times New Roman" panose="02020603050405020304" pitchFamily="18" charset="0"/>
                <a:cs typeface="Times New Roman" panose="02020603050405020304" pitchFamily="18" charset="0"/>
              </a:rPr>
              <a:t> созревание (сборка и накопление) </a:t>
            </a:r>
            <a:br>
              <a:rPr lang="ru-RU" sz="2400" dirty="0">
                <a:solidFill>
                  <a:srgbClr val="000000"/>
                </a:solidFill>
                <a:effectLst/>
                <a:latin typeface="+mn-lt"/>
                <a:ea typeface="Times New Roman" panose="02020603050405020304" pitchFamily="18" charset="0"/>
                <a:cs typeface="Times New Roman" panose="02020603050405020304" pitchFamily="18" charset="0"/>
              </a:rPr>
            </a:br>
            <a:r>
              <a:rPr lang="ru-RU" sz="2400" dirty="0">
                <a:solidFill>
                  <a:srgbClr val="000000"/>
                </a:solidFill>
                <a:effectLst/>
                <a:latin typeface="+mn-lt"/>
                <a:ea typeface="Times New Roman" panose="02020603050405020304" pitchFamily="18" charset="0"/>
                <a:cs typeface="Times New Roman" panose="02020603050405020304" pitchFamily="18" charset="0"/>
              </a:rPr>
              <a:t> </a:t>
            </a:r>
            <a:r>
              <a:rPr lang="ru-RU" sz="2400" i="1" dirty="0">
                <a:solidFill>
                  <a:srgbClr val="000000"/>
                </a:solidFill>
                <a:effectLst/>
                <a:latin typeface="+mn-lt"/>
                <a:ea typeface="Times New Roman" panose="02020603050405020304" pitchFamily="18" charset="0"/>
                <a:cs typeface="Times New Roman" panose="02020603050405020304" pitchFamily="18" charset="0"/>
              </a:rPr>
              <a:t>(e)</a:t>
            </a:r>
            <a:r>
              <a:rPr lang="ru-RU" sz="2400" dirty="0">
                <a:solidFill>
                  <a:srgbClr val="000000"/>
                </a:solidFill>
                <a:effectLst/>
                <a:latin typeface="+mn-lt"/>
                <a:ea typeface="Times New Roman" panose="02020603050405020304" pitchFamily="18" charset="0"/>
                <a:cs typeface="Times New Roman" panose="02020603050405020304" pitchFamily="18" charset="0"/>
              </a:rPr>
              <a:t> высвобождение (через разрушение клеток)</a:t>
            </a:r>
            <a:br>
              <a:rPr lang="ru-RU" sz="2400" dirty="0">
                <a:solidFill>
                  <a:srgbClr val="000000"/>
                </a:solidFill>
                <a:effectLst/>
                <a:latin typeface="+mn-lt"/>
                <a:ea typeface="Times New Roman" panose="02020603050405020304" pitchFamily="18" charset="0"/>
                <a:cs typeface="Times New Roman" panose="02020603050405020304" pitchFamily="18" charset="0"/>
              </a:rPr>
            </a:br>
            <a:br>
              <a:rPr lang="ru-RU" sz="2400" dirty="0">
                <a:solidFill>
                  <a:srgbClr val="000000"/>
                </a:solidFill>
                <a:effectLst/>
                <a:latin typeface="+mn-lt"/>
                <a:ea typeface="Times New Roman" panose="02020603050405020304" pitchFamily="18" charset="0"/>
                <a:cs typeface="Times New Roman" panose="02020603050405020304" pitchFamily="18" charset="0"/>
              </a:rPr>
            </a:br>
            <a:endParaRPr lang="ru-RU" sz="2400" dirty="0">
              <a:latin typeface="+mn-lt"/>
              <a:cs typeface="Times New Roman" panose="02020603050405020304" pitchFamily="18" charset="0"/>
            </a:endParaRPr>
          </a:p>
        </p:txBody>
      </p:sp>
    </p:spTree>
    <p:extLst>
      <p:ext uri="{BB962C8B-B14F-4D97-AF65-F5344CB8AC3E}">
        <p14:creationId xmlns:p14="http://schemas.microsoft.com/office/powerpoint/2010/main" val="3993336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78C9173-8CDB-4729-9620-3181EA9FCD81}"/>
              </a:ext>
            </a:extLst>
          </p:cNvPr>
          <p:cNvSpPr>
            <a:spLocks noGrp="1"/>
          </p:cNvSpPr>
          <p:nvPr>
            <p:ph type="title"/>
          </p:nvPr>
        </p:nvSpPr>
        <p:spPr>
          <a:xfrm>
            <a:off x="1547664" y="205978"/>
            <a:ext cx="7139136" cy="4598019"/>
          </a:xfrm>
        </p:spPr>
        <p:txBody>
          <a:bodyPr>
            <a:noAutofit/>
          </a:bodyPr>
          <a:lstStyle/>
          <a:p>
            <a:pPr algn="just">
              <a:lnSpc>
                <a:spcPct val="150000"/>
              </a:lnSpc>
            </a:pPr>
            <a:r>
              <a:rPr kumimoji="0" lang="ru-RU" sz="2400" b="1" i="0" u="none" strike="noStrike" kern="1200" cap="none" spc="0" normalizeH="0" baseline="0" noProof="0" dirty="0">
                <a:ln>
                  <a:noFill/>
                </a:ln>
                <a:solidFill>
                  <a:srgbClr val="000000"/>
                </a:solidFill>
                <a:effectLst/>
                <a:uLnTx/>
                <a:uFillTx/>
                <a:latin typeface="+mn-lt"/>
                <a:ea typeface="Times New Roman" panose="02020603050405020304" pitchFamily="18" charset="0"/>
                <a:cs typeface="Times New Roman" panose="02020603050405020304" pitchFamily="18" charset="0"/>
              </a:rPr>
              <a:t>SARS-CoV-2</a:t>
            </a:r>
            <a:r>
              <a:rPr kumimoji="0" lang="ru-RU" sz="2400" b="0" i="0" u="none" strike="noStrike" kern="1200" cap="none" spc="0" normalizeH="0" baseline="0" noProof="0" dirty="0">
                <a:ln>
                  <a:noFill/>
                </a:ln>
                <a:solidFill>
                  <a:srgbClr val="000000"/>
                </a:solidFill>
                <a:effectLst/>
                <a:uLnTx/>
                <a:uFillTx/>
                <a:latin typeface="+mn-lt"/>
                <a:ea typeface="Times New Roman" panose="02020603050405020304" pitchFamily="18" charset="0"/>
                <a:cs typeface="Times New Roman" panose="02020603050405020304" pitchFamily="18" charset="0"/>
              </a:rPr>
              <a:t> проникает в клетку человека путем связывания его белка </a:t>
            </a:r>
            <a:r>
              <a:rPr kumimoji="0" lang="ru-RU" sz="2400" b="1" i="0" u="none" strike="noStrike" kern="1200" cap="none" spc="0" normalizeH="0" baseline="0" noProof="0" dirty="0" err="1">
                <a:ln>
                  <a:noFill/>
                </a:ln>
                <a:solidFill>
                  <a:srgbClr val="000000"/>
                </a:solidFill>
                <a:effectLst/>
                <a:uLnTx/>
                <a:uFillTx/>
                <a:latin typeface="+mn-lt"/>
                <a:ea typeface="Times New Roman" panose="02020603050405020304" pitchFamily="18" charset="0"/>
                <a:cs typeface="Times New Roman" panose="02020603050405020304" pitchFamily="18" charset="0"/>
              </a:rPr>
              <a:t>spike</a:t>
            </a:r>
            <a:r>
              <a:rPr kumimoji="0" lang="ru-RU" sz="2400" b="1" i="0" u="none" strike="noStrike" kern="1200" cap="none" spc="0" normalizeH="0" baseline="0" noProof="0" dirty="0">
                <a:ln>
                  <a:noFill/>
                </a:ln>
                <a:solidFill>
                  <a:srgbClr val="000000"/>
                </a:solidFill>
                <a:effectLst/>
                <a:uLnTx/>
                <a:uFillTx/>
                <a:latin typeface="+mn-lt"/>
                <a:ea typeface="Times New Roman" panose="02020603050405020304" pitchFamily="18" charset="0"/>
                <a:cs typeface="Times New Roman" panose="02020603050405020304" pitchFamily="18" charset="0"/>
              </a:rPr>
              <a:t> </a:t>
            </a:r>
            <a:r>
              <a:rPr kumimoji="0" lang="ru-RU" sz="2400" b="0" i="0" u="none" strike="noStrike" kern="1200" cap="none" spc="0" normalizeH="0" baseline="0" noProof="0" dirty="0">
                <a:ln>
                  <a:noFill/>
                </a:ln>
                <a:solidFill>
                  <a:srgbClr val="000000"/>
                </a:solidFill>
                <a:effectLst/>
                <a:uLnTx/>
                <a:uFillTx/>
                <a:latin typeface="+mn-lt"/>
                <a:ea typeface="Times New Roman" panose="02020603050405020304" pitchFamily="18" charset="0"/>
                <a:cs typeface="Times New Roman" panose="02020603050405020304" pitchFamily="18" charset="0"/>
              </a:rPr>
              <a:t>или </a:t>
            </a:r>
            <a:r>
              <a:rPr kumimoji="0" lang="ru-RU" sz="2400" b="1" i="0" u="none" strike="noStrike" kern="1200" cap="none" spc="0" normalizeH="0" baseline="0" noProof="0" dirty="0">
                <a:ln>
                  <a:noFill/>
                </a:ln>
                <a:solidFill>
                  <a:srgbClr val="000000"/>
                </a:solidFill>
                <a:effectLst/>
                <a:uLnTx/>
                <a:uFillTx/>
                <a:latin typeface="+mn-lt"/>
                <a:ea typeface="Times New Roman" panose="02020603050405020304" pitchFamily="18" charset="0"/>
                <a:cs typeface="Times New Roman" panose="02020603050405020304" pitchFamily="18" charset="0"/>
              </a:rPr>
              <a:t>S </a:t>
            </a:r>
            <a:r>
              <a:rPr kumimoji="0" lang="ru-RU" sz="2400" b="0" i="0" u="none" strike="noStrike" kern="1200" cap="none" spc="0" normalizeH="0" baseline="0" noProof="0" dirty="0">
                <a:ln>
                  <a:noFill/>
                </a:ln>
                <a:solidFill>
                  <a:srgbClr val="000000"/>
                </a:solidFill>
                <a:effectLst/>
                <a:uLnTx/>
                <a:uFillTx/>
                <a:latin typeface="+mn-lt"/>
                <a:ea typeface="Times New Roman" panose="02020603050405020304" pitchFamily="18" charset="0"/>
                <a:cs typeface="Times New Roman" panose="02020603050405020304" pitchFamily="18" charset="0"/>
              </a:rPr>
              <a:t>с рецептором  хозяина с последующим слиянием вирусной и клеточной мембран (эндоцитоз), что приводит к проникновению вируса в клетку и истощению рецепторов на поверхности клетки</a:t>
            </a:r>
            <a:br>
              <a:rPr kumimoji="0" lang="ru-RU" sz="240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rPr>
            </a:br>
            <a:endParaRPr lang="ru-RU" sz="2400" dirty="0">
              <a:latin typeface="+mn-lt"/>
            </a:endParaRPr>
          </a:p>
        </p:txBody>
      </p:sp>
    </p:spTree>
    <p:extLst>
      <p:ext uri="{BB962C8B-B14F-4D97-AF65-F5344CB8AC3E}">
        <p14:creationId xmlns:p14="http://schemas.microsoft.com/office/powerpoint/2010/main" val="2722886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0D94E8C-6459-46CD-8466-E1A5B1132ED0}"/>
              </a:ext>
            </a:extLst>
          </p:cNvPr>
          <p:cNvSpPr>
            <a:spLocks noGrp="1"/>
          </p:cNvSpPr>
          <p:nvPr>
            <p:ph type="title"/>
          </p:nvPr>
        </p:nvSpPr>
        <p:spPr>
          <a:xfrm>
            <a:off x="1547664" y="205978"/>
            <a:ext cx="7139136" cy="4237979"/>
          </a:xfrm>
        </p:spPr>
        <p:txBody>
          <a:bodyPr>
            <a:normAutofit/>
          </a:bodyPr>
          <a:lstStyle/>
          <a:p>
            <a:pPr algn="just">
              <a:lnSpc>
                <a:spcPct val="150000"/>
              </a:lnSpc>
            </a:pPr>
            <a:r>
              <a:rPr kumimoji="0" lang="ru-RU" sz="2400" b="0" i="0" u="none" strike="noStrike" kern="1200" cap="none" spc="0" normalizeH="0" baseline="0" noProof="0" dirty="0">
                <a:ln>
                  <a:noFill/>
                </a:ln>
                <a:solidFill>
                  <a:srgbClr val="000000"/>
                </a:solidFill>
                <a:effectLst/>
                <a:uLnTx/>
                <a:uFillTx/>
                <a:latin typeface="+mn-lt"/>
                <a:ea typeface="Times New Roman" panose="02020603050405020304" pitchFamily="18" charset="0"/>
                <a:cs typeface="Times New Roman" panose="02020603050405020304" pitchFamily="18" charset="0"/>
              </a:rPr>
              <a:t>Оказавшись внутри клетки, вирус активирует внутриклеточную иммунную систему, которая заставляет иммунные и </a:t>
            </a:r>
            <a:r>
              <a:rPr kumimoji="0" lang="ru-RU" sz="2400" b="0" i="0" u="none" strike="noStrike" kern="1200" cap="none" spc="0" normalizeH="0" baseline="0" noProof="0" dirty="0" err="1">
                <a:ln>
                  <a:noFill/>
                </a:ln>
                <a:solidFill>
                  <a:srgbClr val="000000"/>
                </a:solidFill>
                <a:effectLst/>
                <a:uLnTx/>
                <a:uFillTx/>
                <a:latin typeface="+mn-lt"/>
                <a:ea typeface="Times New Roman" panose="02020603050405020304" pitchFamily="18" charset="0"/>
                <a:cs typeface="Times New Roman" panose="02020603050405020304" pitchFamily="18" charset="0"/>
              </a:rPr>
              <a:t>неиммунные</a:t>
            </a:r>
            <a:r>
              <a:rPr kumimoji="0" lang="ru-RU" sz="2400" b="0" i="0" u="none" strike="noStrike" kern="1200" cap="none" spc="0" normalizeH="0" baseline="0" noProof="0" dirty="0">
                <a:ln>
                  <a:noFill/>
                </a:ln>
                <a:solidFill>
                  <a:srgbClr val="000000"/>
                </a:solidFill>
                <a:effectLst/>
                <a:uLnTx/>
                <a:uFillTx/>
                <a:latin typeface="+mn-lt"/>
                <a:ea typeface="Times New Roman" panose="02020603050405020304" pitchFamily="18" charset="0"/>
                <a:cs typeface="Times New Roman" panose="02020603050405020304" pitchFamily="18" charset="0"/>
              </a:rPr>
              <a:t> клетки выделять большое количество </a:t>
            </a:r>
            <a:r>
              <a:rPr kumimoji="0" lang="ru-RU" sz="2400" b="0" i="0" u="none" strike="noStrike" kern="1200" cap="none" spc="0" normalizeH="0" baseline="0" noProof="0" dirty="0" err="1">
                <a:ln>
                  <a:noFill/>
                </a:ln>
                <a:solidFill>
                  <a:srgbClr val="000000"/>
                </a:solidFill>
                <a:effectLst/>
                <a:uLnTx/>
                <a:uFillTx/>
                <a:latin typeface="+mn-lt"/>
                <a:ea typeface="Times New Roman" panose="02020603050405020304" pitchFamily="18" charset="0"/>
                <a:cs typeface="Times New Roman" panose="02020603050405020304" pitchFamily="18" charset="0"/>
              </a:rPr>
              <a:t>провоспалительных</a:t>
            </a:r>
            <a:r>
              <a:rPr kumimoji="0" lang="ru-RU" sz="2400" b="0" i="0" u="none" strike="noStrike" kern="1200" cap="none" spc="0" normalizeH="0" baseline="0" noProof="0" dirty="0">
                <a:ln>
                  <a:noFill/>
                </a:ln>
                <a:solidFill>
                  <a:srgbClr val="000000"/>
                </a:solidFill>
                <a:effectLst/>
                <a:uLnTx/>
                <a:uFillTx/>
                <a:latin typeface="+mn-lt"/>
                <a:ea typeface="Times New Roman" panose="02020603050405020304" pitchFamily="18" charset="0"/>
                <a:cs typeface="Times New Roman" panose="02020603050405020304" pitchFamily="18" charset="0"/>
              </a:rPr>
              <a:t> цитокинов, которые активируют </a:t>
            </a:r>
            <a:r>
              <a:rPr kumimoji="0" lang="ru-RU" sz="2400" b="1" i="0" u="none" strike="noStrike" kern="1200" cap="none" spc="0" normalizeH="0" baseline="0" noProof="0" dirty="0" err="1">
                <a:ln>
                  <a:noFill/>
                </a:ln>
                <a:solidFill>
                  <a:srgbClr val="000000"/>
                </a:solidFill>
                <a:effectLst/>
                <a:uLnTx/>
                <a:uFillTx/>
                <a:latin typeface="+mn-lt"/>
                <a:ea typeface="Times New Roman" panose="02020603050405020304" pitchFamily="18" charset="0"/>
                <a:cs typeface="Times New Roman" panose="02020603050405020304" pitchFamily="18" charset="0"/>
              </a:rPr>
              <a:t>цитокиновый</a:t>
            </a:r>
            <a:r>
              <a:rPr kumimoji="0" lang="ru-RU" sz="2400" b="1" i="0" u="none" strike="noStrike" kern="1200" cap="none" spc="0" normalizeH="0" baseline="0" noProof="0" dirty="0">
                <a:ln>
                  <a:noFill/>
                </a:ln>
                <a:solidFill>
                  <a:srgbClr val="000000"/>
                </a:solidFill>
                <a:effectLst/>
                <a:uLnTx/>
                <a:uFillTx/>
                <a:latin typeface="+mn-lt"/>
                <a:ea typeface="Times New Roman" panose="02020603050405020304" pitchFamily="18" charset="0"/>
                <a:cs typeface="Times New Roman" panose="02020603050405020304" pitchFamily="18" charset="0"/>
              </a:rPr>
              <a:t> шторм </a:t>
            </a:r>
            <a:r>
              <a:rPr kumimoji="0" lang="ru-RU" sz="2400" b="0" i="0" u="none" strike="noStrike" kern="1200" cap="none" spc="0" normalizeH="0" baseline="0" noProof="0" dirty="0">
                <a:ln>
                  <a:noFill/>
                </a:ln>
                <a:solidFill>
                  <a:srgbClr val="000000"/>
                </a:solidFill>
                <a:effectLst/>
                <a:uLnTx/>
                <a:uFillTx/>
                <a:latin typeface="+mn-lt"/>
                <a:ea typeface="Times New Roman" panose="02020603050405020304" pitchFamily="18" charset="0"/>
                <a:cs typeface="Times New Roman" panose="02020603050405020304" pitchFamily="18" charset="0"/>
              </a:rPr>
              <a:t>и приводят к повреждению хозяина</a:t>
            </a:r>
            <a:endParaRPr lang="ru-RU" sz="2400" dirty="0">
              <a:latin typeface="+mn-lt"/>
            </a:endParaRPr>
          </a:p>
        </p:txBody>
      </p:sp>
    </p:spTree>
    <p:extLst>
      <p:ext uri="{BB962C8B-B14F-4D97-AF65-F5344CB8AC3E}">
        <p14:creationId xmlns:p14="http://schemas.microsoft.com/office/powerpoint/2010/main" val="1258496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0" descr="Illustration shows the proposed mechanism of SARS-CoV-2 cell entry and                     activation of the immune system. SARS-CoV-2 enters human cells by attaching to a                     cell surface receptor (ACE2) and by utilizing a human enzyme called                     transmembrane serine protease 2 (TMPRSS2). Once bound to the receptor,                     SARS-CoV-2 undergoes endocytosis and enters into the cell, along with the ACE2                     receptor. This process reduces the number of ACE2 receptors on cells, leading to                     an increase of angiotensin II (AngII) levels in the blood. Angiotensin II                     triggers an inflammatory pathway involving NF-κB and interleukin                     6–signal transducer and activator of transcription 3 protein                     (IL-6-STAT3), particularly in nonimmune cells including endothelial and                     epithelial cells. This pathway forms a positive feedback cycle, named IL-6                     amplifier (IL-6 AMP), resulting in its excessive activation and therefore the                     cytokine storm and ARDS. Part of this pathway involving NF-κB, IL-6-STAT3,                     or both is enhanced with age, which could be the reason why older patients are                     more at risk for death following COVID-19 diagnosis compared with other age                     groups. S1 = viral spike protein subunit 1, S2 = viral spike protein                     subunit 2,TNF-a = tumor necrosis factor-α.">
            <a:extLst>
              <a:ext uri="{FF2B5EF4-FFF2-40B4-BE49-F238E27FC236}">
                <a16:creationId xmlns:a16="http://schemas.microsoft.com/office/drawing/2014/main" id="{113CDAF7-08DE-4873-A2BB-8632CCD5A8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483518"/>
            <a:ext cx="6840760" cy="417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08158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060D2C3-43C8-4B92-A45F-0F0AF8449982}"/>
              </a:ext>
            </a:extLst>
          </p:cNvPr>
          <p:cNvSpPr>
            <a:spLocks noGrp="1"/>
          </p:cNvSpPr>
          <p:nvPr>
            <p:ph type="title"/>
          </p:nvPr>
        </p:nvSpPr>
        <p:spPr>
          <a:xfrm>
            <a:off x="1547664" y="205979"/>
            <a:ext cx="7139136" cy="565571"/>
          </a:xfrm>
        </p:spPr>
        <p:txBody>
          <a:bodyPr>
            <a:normAutofit/>
          </a:bodyPr>
          <a:lstStyle/>
          <a:p>
            <a:r>
              <a:rPr lang="ru-RU" sz="2600" dirty="0">
                <a:cs typeface="Times New Roman" panose="02020603050405020304" pitchFamily="18" charset="0"/>
              </a:rPr>
              <a:t>Клинические особенности</a:t>
            </a:r>
          </a:p>
        </p:txBody>
      </p:sp>
      <p:sp>
        <p:nvSpPr>
          <p:cNvPr id="3" name="Объект 2">
            <a:extLst>
              <a:ext uri="{FF2B5EF4-FFF2-40B4-BE49-F238E27FC236}">
                <a16:creationId xmlns:a16="http://schemas.microsoft.com/office/drawing/2014/main" id="{2CFAAC92-E374-4576-96E7-EEB7EB63148A}"/>
              </a:ext>
            </a:extLst>
          </p:cNvPr>
          <p:cNvSpPr>
            <a:spLocks noGrp="1"/>
          </p:cNvSpPr>
          <p:nvPr>
            <p:ph idx="1"/>
          </p:nvPr>
        </p:nvSpPr>
        <p:spPr>
          <a:xfrm>
            <a:off x="1547664" y="699542"/>
            <a:ext cx="7139136" cy="4320480"/>
          </a:xfrm>
        </p:spPr>
        <p:txBody>
          <a:bodyPr>
            <a:normAutofit fontScale="85000" lnSpcReduction="20000"/>
          </a:bodyPr>
          <a:lstStyle/>
          <a:p>
            <a:pPr>
              <a:lnSpc>
                <a:spcPct val="170000"/>
              </a:lnSpc>
            </a:pPr>
            <a:r>
              <a:rPr lang="ru-RU" sz="2600" dirty="0">
                <a:solidFill>
                  <a:srgbClr val="000000"/>
                </a:solidFill>
                <a:effectLst/>
                <a:ea typeface="Times New Roman" panose="02020603050405020304" pitchFamily="18" charset="0"/>
                <a:cs typeface="Times New Roman" panose="02020603050405020304" pitchFamily="18" charset="0"/>
              </a:rPr>
              <a:t>инкубационный период для COVID-19 составляет </a:t>
            </a:r>
            <a:r>
              <a:rPr lang="ru-RU" sz="2600" b="1" dirty="0">
                <a:solidFill>
                  <a:srgbClr val="000000"/>
                </a:solidFill>
                <a:effectLst/>
                <a:ea typeface="Times New Roman" panose="02020603050405020304" pitchFamily="18" charset="0"/>
                <a:cs typeface="Times New Roman" panose="02020603050405020304" pitchFamily="18" charset="0"/>
              </a:rPr>
              <a:t>менее 14 дней .</a:t>
            </a:r>
          </a:p>
          <a:p>
            <a:pPr>
              <a:lnSpc>
                <a:spcPct val="170000"/>
              </a:lnSpc>
            </a:pPr>
            <a:r>
              <a:rPr lang="ru-RU" sz="2600" dirty="0">
                <a:solidFill>
                  <a:srgbClr val="000000"/>
                </a:solidFill>
                <a:effectLst/>
                <a:ea typeface="Times New Roman" panose="02020603050405020304" pitchFamily="18" charset="0"/>
                <a:cs typeface="Times New Roman" panose="02020603050405020304" pitchFamily="18" charset="0"/>
              </a:rPr>
              <a:t>Спектр клинических проявлений варьируется и включает симптомы легкой и средней степени тяжести (80%), тяжелые симптомы (14%-15%) и критические заболевания (5%). </a:t>
            </a:r>
          </a:p>
          <a:p>
            <a:pPr>
              <a:lnSpc>
                <a:spcPct val="170000"/>
              </a:lnSpc>
            </a:pPr>
            <a:r>
              <a:rPr lang="ru-RU" sz="2600" dirty="0">
                <a:solidFill>
                  <a:srgbClr val="000000"/>
                </a:solidFill>
                <a:effectLst/>
                <a:ea typeface="Times New Roman" panose="02020603050405020304" pitchFamily="18" charset="0"/>
                <a:cs typeface="Times New Roman" panose="02020603050405020304" pitchFamily="18" charset="0"/>
              </a:rPr>
              <a:t>Появляется все больше свидетельств того, что многие пациенты с COVID-19 протекают бессимптомно</a:t>
            </a:r>
          </a:p>
          <a:p>
            <a:endParaRPr lang="ru-RU" sz="1600" dirty="0"/>
          </a:p>
        </p:txBody>
      </p:sp>
    </p:spTree>
    <p:extLst>
      <p:ext uri="{BB962C8B-B14F-4D97-AF65-F5344CB8AC3E}">
        <p14:creationId xmlns:p14="http://schemas.microsoft.com/office/powerpoint/2010/main" val="21769622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DF33EACA-33B4-453D-A8A6-75CF17619E6F}"/>
              </a:ext>
            </a:extLst>
          </p:cNvPr>
          <p:cNvSpPr>
            <a:spLocks noGrp="1"/>
          </p:cNvSpPr>
          <p:nvPr>
            <p:ph idx="1"/>
          </p:nvPr>
        </p:nvSpPr>
        <p:spPr>
          <a:xfrm>
            <a:off x="1547664" y="339502"/>
            <a:ext cx="7139136" cy="4255121"/>
          </a:xfrm>
        </p:spPr>
        <p:txBody>
          <a:bodyPr>
            <a:normAutofit/>
          </a:bodyPr>
          <a:lstStyle/>
          <a:p>
            <a:pPr>
              <a:lnSpc>
                <a:spcPct val="150000"/>
              </a:lnSpc>
            </a:pPr>
            <a:r>
              <a:rPr lang="ru-RU" sz="2800" dirty="0">
                <a:solidFill>
                  <a:srgbClr val="000000"/>
                </a:solidFill>
                <a:effectLst/>
                <a:ea typeface="Times New Roman" panose="02020603050405020304" pitchFamily="18" charset="0"/>
                <a:cs typeface="Times New Roman" panose="02020603050405020304" pitchFamily="18" charset="0"/>
              </a:rPr>
              <a:t>Наиболее распространенными симптомами  являются </a:t>
            </a:r>
            <a:r>
              <a:rPr lang="ru-RU" sz="2800" b="1" dirty="0">
                <a:solidFill>
                  <a:srgbClr val="000000"/>
                </a:solidFill>
                <a:effectLst/>
                <a:ea typeface="Times New Roman" panose="02020603050405020304" pitchFamily="18" charset="0"/>
                <a:cs typeface="Times New Roman" panose="02020603050405020304" pitchFamily="18" charset="0"/>
              </a:rPr>
              <a:t>лихорадка, кашель и одышка. </a:t>
            </a:r>
          </a:p>
          <a:p>
            <a:pPr>
              <a:lnSpc>
                <a:spcPct val="150000"/>
              </a:lnSpc>
            </a:pPr>
            <a:r>
              <a:rPr lang="ru-RU" sz="2800" dirty="0">
                <a:solidFill>
                  <a:srgbClr val="000000"/>
                </a:solidFill>
                <a:effectLst/>
                <a:ea typeface="Times New Roman" panose="02020603050405020304" pitchFamily="18" charset="0"/>
                <a:cs typeface="Times New Roman" panose="02020603050405020304" pitchFamily="18" charset="0"/>
              </a:rPr>
              <a:t>У пациентов с тяжелой степенью тяжести отмечаются дыхательная недостаточность, шок или </a:t>
            </a:r>
            <a:r>
              <a:rPr lang="ru-RU" sz="2800" dirty="0" err="1">
                <a:solidFill>
                  <a:srgbClr val="000000"/>
                </a:solidFill>
                <a:effectLst/>
                <a:ea typeface="Times New Roman" panose="02020603050405020304" pitchFamily="18" charset="0"/>
                <a:cs typeface="Times New Roman" panose="02020603050405020304" pitchFamily="18" charset="0"/>
              </a:rPr>
              <a:t>мультиорганная</a:t>
            </a:r>
            <a:r>
              <a:rPr lang="ru-RU" sz="2800" dirty="0">
                <a:solidFill>
                  <a:srgbClr val="000000"/>
                </a:solidFill>
                <a:effectLst/>
                <a:ea typeface="Times New Roman" panose="02020603050405020304" pitchFamily="18" charset="0"/>
                <a:cs typeface="Times New Roman" panose="02020603050405020304" pitchFamily="18" charset="0"/>
              </a:rPr>
              <a:t> дисфункция </a:t>
            </a:r>
            <a:endParaRPr lang="ru-RU" sz="2800" dirty="0">
              <a:cs typeface="Times New Roman" panose="02020603050405020304" pitchFamily="18" charset="0"/>
            </a:endParaRPr>
          </a:p>
        </p:txBody>
      </p:sp>
    </p:spTree>
    <p:extLst>
      <p:ext uri="{BB962C8B-B14F-4D97-AF65-F5344CB8AC3E}">
        <p14:creationId xmlns:p14="http://schemas.microsoft.com/office/powerpoint/2010/main" val="1425247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2F85639-B631-4D0B-B233-8E1015B78898}"/>
              </a:ext>
            </a:extLst>
          </p:cNvPr>
          <p:cNvSpPr>
            <a:spLocks noGrp="1"/>
          </p:cNvSpPr>
          <p:nvPr>
            <p:ph type="title"/>
          </p:nvPr>
        </p:nvSpPr>
        <p:spPr/>
        <p:txBody>
          <a:bodyPr>
            <a:normAutofit/>
          </a:bodyPr>
          <a:lstStyle/>
          <a:p>
            <a:r>
              <a:rPr lang="ru-RU" sz="2600" dirty="0">
                <a:cs typeface="Times New Roman" panose="02020603050405020304" pitchFamily="18" charset="0"/>
              </a:rPr>
              <a:t>Лабораторные данные</a:t>
            </a:r>
          </a:p>
        </p:txBody>
      </p:sp>
      <p:sp>
        <p:nvSpPr>
          <p:cNvPr id="3" name="Объект 2">
            <a:extLst>
              <a:ext uri="{FF2B5EF4-FFF2-40B4-BE49-F238E27FC236}">
                <a16:creationId xmlns:a16="http://schemas.microsoft.com/office/drawing/2014/main" id="{A8F66388-9575-42D5-B301-13381974F10D}"/>
              </a:ext>
            </a:extLst>
          </p:cNvPr>
          <p:cNvSpPr>
            <a:spLocks noGrp="1"/>
          </p:cNvSpPr>
          <p:nvPr>
            <p:ph idx="1"/>
          </p:nvPr>
        </p:nvSpPr>
        <p:spPr>
          <a:xfrm>
            <a:off x="1547664" y="843558"/>
            <a:ext cx="7139136" cy="4248472"/>
          </a:xfrm>
        </p:spPr>
        <p:txBody>
          <a:bodyPr>
            <a:normAutofit fontScale="25000" lnSpcReduction="20000"/>
          </a:bodyPr>
          <a:lstStyle/>
          <a:p>
            <a:pPr marL="0" indent="0">
              <a:lnSpc>
                <a:spcPct val="107000"/>
              </a:lnSpc>
              <a:spcBef>
                <a:spcPts val="1125"/>
              </a:spcBef>
              <a:spcAft>
                <a:spcPts val="1125"/>
              </a:spcAft>
              <a:buNone/>
            </a:pP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70000"/>
              </a:lnSpc>
              <a:spcAft>
                <a:spcPts val="800"/>
              </a:spcAft>
            </a:pPr>
            <a:r>
              <a:rPr lang="ru-RU" sz="9600" dirty="0" err="1">
                <a:solidFill>
                  <a:srgbClr val="000000"/>
                </a:solidFill>
                <a:ea typeface="Times New Roman" panose="02020603050405020304" pitchFamily="18" charset="0"/>
                <a:cs typeface="Times New Roman" panose="02020603050405020304" pitchFamily="18" charset="0"/>
              </a:rPr>
              <a:t>Л</a:t>
            </a:r>
            <a:r>
              <a:rPr lang="ru-RU" sz="9600" dirty="0" err="1">
                <a:solidFill>
                  <a:srgbClr val="000000"/>
                </a:solidFill>
                <a:effectLst/>
                <a:ea typeface="Times New Roman" panose="02020603050405020304" pitchFamily="18" charset="0"/>
                <a:cs typeface="Times New Roman" panose="02020603050405020304" pitchFamily="18" charset="0"/>
              </a:rPr>
              <a:t>имфопения</a:t>
            </a:r>
            <a:r>
              <a:rPr lang="ru-RU" sz="9600" dirty="0">
                <a:solidFill>
                  <a:srgbClr val="000000"/>
                </a:solidFill>
                <a:effectLst/>
                <a:ea typeface="Times New Roman" panose="02020603050405020304" pitchFamily="18" charset="0"/>
                <a:cs typeface="Times New Roman" panose="02020603050405020304" pitchFamily="18" charset="0"/>
              </a:rPr>
              <a:t> и повышенные уровни </a:t>
            </a:r>
            <a:r>
              <a:rPr lang="ru-RU" sz="9600" dirty="0" err="1">
                <a:solidFill>
                  <a:srgbClr val="000000"/>
                </a:solidFill>
                <a:effectLst/>
                <a:ea typeface="Times New Roman" panose="02020603050405020304" pitchFamily="18" charset="0"/>
                <a:cs typeface="Times New Roman" panose="02020603050405020304" pitchFamily="18" charset="0"/>
              </a:rPr>
              <a:t>аминотрансаминазы</a:t>
            </a:r>
            <a:r>
              <a:rPr lang="ru-RU" sz="9600" dirty="0">
                <a:solidFill>
                  <a:srgbClr val="000000"/>
                </a:solidFill>
                <a:effectLst/>
                <a:ea typeface="Times New Roman" panose="02020603050405020304" pitchFamily="18" charset="0"/>
                <a:cs typeface="Times New Roman" panose="02020603050405020304" pitchFamily="18" charset="0"/>
              </a:rPr>
              <a:t>, лактатдегидрогеназы и маркеров воспаления (например, ферритина, С-реактивного белка и скорости оседания эритроцитов)</a:t>
            </a:r>
          </a:p>
          <a:p>
            <a:pPr algn="just">
              <a:lnSpc>
                <a:spcPct val="170000"/>
              </a:lnSpc>
              <a:spcAft>
                <a:spcPts val="800"/>
              </a:spcAft>
            </a:pPr>
            <a:r>
              <a:rPr lang="ru-RU" sz="9600" dirty="0">
                <a:solidFill>
                  <a:srgbClr val="000000"/>
                </a:solidFill>
                <a:ea typeface="Times New Roman" panose="02020603050405020304" pitchFamily="18" charset="0"/>
                <a:cs typeface="Times New Roman" panose="02020603050405020304" pitchFamily="18" charset="0"/>
              </a:rPr>
              <a:t>У</a:t>
            </a:r>
            <a:r>
              <a:rPr lang="ru-RU" sz="9600" dirty="0">
                <a:solidFill>
                  <a:srgbClr val="000000"/>
                </a:solidFill>
                <a:effectLst/>
                <a:ea typeface="Times New Roman" panose="02020603050405020304" pitchFamily="18" charset="0"/>
                <a:cs typeface="Times New Roman" panose="02020603050405020304" pitchFamily="18" charset="0"/>
              </a:rPr>
              <a:t>ровень </a:t>
            </a:r>
            <a:r>
              <a:rPr lang="ru-RU" sz="9600" dirty="0" err="1">
                <a:solidFill>
                  <a:srgbClr val="000000"/>
                </a:solidFill>
                <a:effectLst/>
                <a:ea typeface="Times New Roman" panose="02020603050405020304" pitchFamily="18" charset="0"/>
                <a:cs typeface="Times New Roman" panose="02020603050405020304" pitchFamily="18" charset="0"/>
              </a:rPr>
              <a:t>прокальцитонина</a:t>
            </a:r>
            <a:r>
              <a:rPr lang="ru-RU" sz="9600" dirty="0">
                <a:solidFill>
                  <a:srgbClr val="000000"/>
                </a:solidFill>
                <a:effectLst/>
                <a:ea typeface="Times New Roman" panose="02020603050405020304" pitchFamily="18" charset="0"/>
                <a:cs typeface="Times New Roman" panose="02020603050405020304" pitchFamily="18" charset="0"/>
              </a:rPr>
              <a:t> в сыворотке крови повышен</a:t>
            </a:r>
          </a:p>
          <a:p>
            <a:endParaRPr lang="ru-RU" dirty="0"/>
          </a:p>
        </p:txBody>
      </p:sp>
    </p:spTree>
    <p:extLst>
      <p:ext uri="{BB962C8B-B14F-4D97-AF65-F5344CB8AC3E}">
        <p14:creationId xmlns:p14="http://schemas.microsoft.com/office/powerpoint/2010/main" val="30394325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ABA5B75-38F0-40CE-9495-F51B78DE1399}"/>
              </a:ext>
            </a:extLst>
          </p:cNvPr>
          <p:cNvSpPr>
            <a:spLocks noGrp="1"/>
          </p:cNvSpPr>
          <p:nvPr>
            <p:ph type="title"/>
          </p:nvPr>
        </p:nvSpPr>
        <p:spPr>
          <a:xfrm>
            <a:off x="3059832" y="205979"/>
            <a:ext cx="5976664" cy="857250"/>
          </a:xfrm>
        </p:spPr>
        <p:txBody>
          <a:bodyPr>
            <a:normAutofit/>
          </a:bodyPr>
          <a:lstStyle/>
          <a:p>
            <a:r>
              <a:rPr lang="ru-RU" sz="2700" b="1" dirty="0">
                <a:cs typeface="Times New Roman" panose="02020603050405020304" pitchFamily="18" charset="0"/>
              </a:rPr>
              <a:t>Инструментальная диагностика</a:t>
            </a:r>
          </a:p>
        </p:txBody>
      </p:sp>
      <p:sp>
        <p:nvSpPr>
          <p:cNvPr id="3" name="Объект 2">
            <a:extLst>
              <a:ext uri="{FF2B5EF4-FFF2-40B4-BE49-F238E27FC236}">
                <a16:creationId xmlns:a16="http://schemas.microsoft.com/office/drawing/2014/main" id="{4B2B53B5-EF85-4787-B7AD-81ED428D7697}"/>
              </a:ext>
            </a:extLst>
          </p:cNvPr>
          <p:cNvSpPr>
            <a:spLocks noGrp="1"/>
          </p:cNvSpPr>
          <p:nvPr>
            <p:ph idx="1"/>
          </p:nvPr>
        </p:nvSpPr>
        <p:spPr>
          <a:xfrm>
            <a:off x="3275856" y="1203598"/>
            <a:ext cx="5616624" cy="3394472"/>
          </a:xfrm>
        </p:spPr>
        <p:txBody>
          <a:bodyPr>
            <a:normAutofit/>
          </a:bodyPr>
          <a:lstStyle/>
          <a:p>
            <a:endPar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lgn="ctr">
              <a:lnSpc>
                <a:spcPct val="150000"/>
              </a:lnSpc>
              <a:buNone/>
            </a:pPr>
            <a:r>
              <a:rPr lang="ru-RU" sz="2600" dirty="0">
                <a:cs typeface="Times New Roman" panose="02020603050405020304" pitchFamily="18" charset="0"/>
              </a:rPr>
              <a:t>Рентгенография грудной клетки является первым способом визуализации у пациентов с подозрением на инфекцию COVID-19</a:t>
            </a:r>
            <a:endParaRPr lang="en-US" sz="2600" dirty="0">
              <a:solidFill>
                <a:srgbClr val="000000"/>
              </a:solidFill>
              <a:ea typeface="Times New Roman" panose="02020603050405020304" pitchFamily="18" charset="0"/>
              <a:cs typeface="Times New Roman" panose="02020603050405020304" pitchFamily="18" charset="0"/>
            </a:endParaRPr>
          </a:p>
          <a:p>
            <a:endParaRPr lang="ru-RU" dirty="0"/>
          </a:p>
        </p:txBody>
      </p:sp>
      <p:pic>
        <p:nvPicPr>
          <p:cNvPr id="4" name="Рисунок 3">
            <a:extLst>
              <a:ext uri="{FF2B5EF4-FFF2-40B4-BE49-F238E27FC236}">
                <a16:creationId xmlns:a16="http://schemas.microsoft.com/office/drawing/2014/main" id="{6DE99FC8-B08F-4276-8F3F-EDC50F04A135}"/>
              </a:ext>
            </a:extLst>
          </p:cNvPr>
          <p:cNvPicPr>
            <a:picLocks noChangeAspect="1"/>
          </p:cNvPicPr>
          <p:nvPr/>
        </p:nvPicPr>
        <p:blipFill>
          <a:blip r:embed="rId2"/>
          <a:stretch>
            <a:fillRect/>
          </a:stretch>
        </p:blipFill>
        <p:spPr>
          <a:xfrm>
            <a:off x="-172488" y="0"/>
            <a:ext cx="3384376" cy="5132050"/>
          </a:xfrm>
          <a:prstGeom prst="rect">
            <a:avLst/>
          </a:prstGeom>
        </p:spPr>
      </p:pic>
    </p:spTree>
    <p:extLst>
      <p:ext uri="{BB962C8B-B14F-4D97-AF65-F5344CB8AC3E}">
        <p14:creationId xmlns:p14="http://schemas.microsoft.com/office/powerpoint/2010/main" val="22252578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9DF6A29-9D9E-4ACB-88D7-A7D8ED238932}"/>
              </a:ext>
            </a:extLst>
          </p:cNvPr>
          <p:cNvSpPr>
            <a:spLocks noGrp="1"/>
          </p:cNvSpPr>
          <p:nvPr>
            <p:ph type="title"/>
          </p:nvPr>
        </p:nvSpPr>
        <p:spPr>
          <a:xfrm>
            <a:off x="1187624" y="123478"/>
            <a:ext cx="7920880" cy="857250"/>
          </a:xfrm>
        </p:spPr>
        <p:txBody>
          <a:bodyPr>
            <a:noAutofit/>
          </a:bodyPr>
          <a:lstStyle/>
          <a:p>
            <a:r>
              <a:rPr lang="ru-RU" sz="2800" dirty="0">
                <a:cs typeface="Times New Roman" panose="02020603050405020304" pitchFamily="18" charset="0"/>
              </a:rPr>
              <a:t>Обзорная рентгенографии органов грудной полости в прямой проекции</a:t>
            </a:r>
          </a:p>
        </p:txBody>
      </p:sp>
      <p:pic>
        <p:nvPicPr>
          <p:cNvPr id="6" name="Объект 5" descr="COVID-19 progression over 4 days in a 28-year-old man. (a)                         Posteroranterior chest radiograph shows bilateral multiple peripheral and                         lower lobe GGOs (arrows). (b) Axial non–contrast                         material–enhanced CT image obtained 4 days later shows progression of                         the typical appearance of COVID pneumonia, manifesting with bilateral GGOs                         (arrowheads), peripheral on the right and diffuse on the left. In addition,                         there is rapid worsening of the lung pneumonia, with development of                         bilateral lower lobe airspace consolidations (arrows).">
            <a:extLst>
              <a:ext uri="{FF2B5EF4-FFF2-40B4-BE49-F238E27FC236}">
                <a16:creationId xmlns:a16="http://schemas.microsoft.com/office/drawing/2014/main" id="{145EAD6C-B46E-4BFB-8F11-B4E2C6EDFBFB}"/>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3419872" y="1275606"/>
            <a:ext cx="3240087" cy="2454771"/>
          </a:xfrm>
          <a:prstGeom prst="rect">
            <a:avLst/>
          </a:prstGeom>
          <a:noFill/>
          <a:ln>
            <a:noFill/>
          </a:ln>
        </p:spPr>
      </p:pic>
      <p:sp>
        <p:nvSpPr>
          <p:cNvPr id="7" name="Заголовок 1">
            <a:extLst>
              <a:ext uri="{FF2B5EF4-FFF2-40B4-BE49-F238E27FC236}">
                <a16:creationId xmlns:a16="http://schemas.microsoft.com/office/drawing/2014/main" id="{43393698-E988-4F6C-8711-3F29270A4D27}"/>
              </a:ext>
            </a:extLst>
          </p:cNvPr>
          <p:cNvSpPr txBox="1">
            <a:spLocks/>
          </p:cNvSpPr>
          <p:nvPr/>
        </p:nvSpPr>
        <p:spPr>
          <a:xfrm>
            <a:off x="1691680" y="3730377"/>
            <a:ext cx="7139136" cy="130225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50000"/>
              </a:lnSpc>
            </a:pPr>
            <a:r>
              <a:rPr lang="ru-RU" sz="2400" dirty="0">
                <a:solidFill>
                  <a:prstClr val="black"/>
                </a:solidFill>
                <a:latin typeface="+mn-lt"/>
                <a:cs typeface="Times New Roman" panose="02020603050405020304" pitchFamily="18" charset="0"/>
              </a:rPr>
              <a:t>Двусторонние множественные затемнения по типу матового стекла</a:t>
            </a:r>
            <a:endParaRPr lang="ru-RU" sz="2400" dirty="0">
              <a:latin typeface="+mn-lt"/>
              <a:cs typeface="Times New Roman" panose="02020603050405020304" pitchFamily="18" charset="0"/>
            </a:endParaRPr>
          </a:p>
        </p:txBody>
      </p:sp>
    </p:spTree>
    <p:extLst>
      <p:ext uri="{BB962C8B-B14F-4D97-AF65-F5344CB8AC3E}">
        <p14:creationId xmlns:p14="http://schemas.microsoft.com/office/powerpoint/2010/main" val="2663911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F5E5E2A3-F599-4B08-9743-5FC9CA06D7A0}"/>
              </a:ext>
            </a:extLst>
          </p:cNvPr>
          <p:cNvSpPr>
            <a:spLocks noGrp="1"/>
          </p:cNvSpPr>
          <p:nvPr>
            <p:ph idx="1"/>
          </p:nvPr>
        </p:nvSpPr>
        <p:spPr>
          <a:xfrm>
            <a:off x="457200" y="339502"/>
            <a:ext cx="8229600" cy="4255121"/>
          </a:xfrm>
        </p:spPr>
        <p:txBody>
          <a:bodyPr>
            <a:normAutofit fontScale="92500" lnSpcReduction="20000"/>
          </a:bodyPr>
          <a:lstStyle/>
          <a:p>
            <a:pPr algn="just">
              <a:lnSpc>
                <a:spcPct val="150000"/>
              </a:lnSpc>
            </a:pPr>
            <a:r>
              <a:rPr lang="ru-RU" sz="2400" dirty="0">
                <a:solidFill>
                  <a:srgbClr val="000000"/>
                </a:solidFill>
                <a:ea typeface="Times New Roman" panose="02020603050405020304" pitchFamily="18" charset="0"/>
                <a:cs typeface="Times New Roman" panose="02020603050405020304" pitchFamily="18" charset="0"/>
              </a:rPr>
              <a:t>Объявлена официальная  пандемия Всемирной организацией здравоохранения 11 марта 2020 года.</a:t>
            </a:r>
          </a:p>
          <a:p>
            <a:pPr algn="just">
              <a:lnSpc>
                <a:spcPct val="150000"/>
              </a:lnSpc>
            </a:pPr>
            <a:r>
              <a:rPr lang="ru-RU" sz="2400" dirty="0">
                <a:solidFill>
                  <a:srgbClr val="000000"/>
                </a:solidFill>
                <a:ea typeface="Times New Roman" panose="02020603050405020304" pitchFamily="18" charset="0"/>
                <a:cs typeface="Times New Roman" panose="02020603050405020304" pitchFamily="18" charset="0"/>
              </a:rPr>
              <a:t>По состоянию на август 2020 года во всем мире было зарегистрировано  более 21 миллиона случаев заболевания </a:t>
            </a:r>
            <a:r>
              <a:rPr lang="ru-RU" sz="2400" b="1" dirty="0">
                <a:solidFill>
                  <a:srgbClr val="000000"/>
                </a:solidFill>
                <a:ea typeface="Times New Roman" panose="02020603050405020304" pitchFamily="18" charset="0"/>
                <a:cs typeface="Times New Roman" panose="02020603050405020304" pitchFamily="18" charset="0"/>
              </a:rPr>
              <a:t>COVID-19, при этом более 800 000 смертей, связанных с COVID-19.</a:t>
            </a:r>
          </a:p>
          <a:p>
            <a:pPr algn="just">
              <a:lnSpc>
                <a:spcPct val="150000"/>
              </a:lnSpc>
            </a:pPr>
            <a:r>
              <a:rPr lang="ru-RU" sz="2400" dirty="0">
                <a:solidFill>
                  <a:srgbClr val="000000"/>
                </a:solidFill>
                <a:effectLst/>
                <a:ea typeface="Times New Roman" panose="02020603050405020304" pitchFamily="18" charset="0"/>
              </a:rPr>
              <a:t> Стало очевидным, при НКВИ , COVID-19 преимущественно поражает дыхательную систему, могут быть задействованы и многие другие  системы</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26529367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D20BF88-0C97-459B-A428-7F7A128FA973}"/>
              </a:ext>
            </a:extLst>
          </p:cNvPr>
          <p:cNvSpPr>
            <a:spLocks noGrp="1"/>
          </p:cNvSpPr>
          <p:nvPr>
            <p:ph type="title"/>
          </p:nvPr>
        </p:nvSpPr>
        <p:spPr/>
        <p:txBody>
          <a:bodyPr>
            <a:noAutofit/>
          </a:bodyPr>
          <a:lstStyle/>
          <a:p>
            <a:r>
              <a:rPr lang="ru-RU" sz="2800" dirty="0">
                <a:cs typeface="Times New Roman" panose="02020603050405020304" pitchFamily="18" charset="0"/>
              </a:rPr>
              <a:t>Обзорная рентгенографии органов грудной полости в прямой проекции</a:t>
            </a:r>
            <a:endParaRPr lang="ru-RU" sz="2800" dirty="0"/>
          </a:p>
        </p:txBody>
      </p:sp>
      <p:pic>
        <p:nvPicPr>
          <p:cNvPr id="3" name="Рисунок 2">
            <a:extLst>
              <a:ext uri="{FF2B5EF4-FFF2-40B4-BE49-F238E27FC236}">
                <a16:creationId xmlns:a16="http://schemas.microsoft.com/office/drawing/2014/main" id="{2BD1429E-6E92-4202-93CE-BE68B6FEF263}"/>
              </a:ext>
            </a:extLst>
          </p:cNvPr>
          <p:cNvPicPr>
            <a:picLocks noChangeAspect="1"/>
          </p:cNvPicPr>
          <p:nvPr/>
        </p:nvPicPr>
        <p:blipFill>
          <a:blip r:embed="rId3"/>
          <a:stretch>
            <a:fillRect/>
          </a:stretch>
        </p:blipFill>
        <p:spPr>
          <a:xfrm>
            <a:off x="3350543" y="1063229"/>
            <a:ext cx="3533378" cy="2592288"/>
          </a:xfrm>
          <a:prstGeom prst="rect">
            <a:avLst/>
          </a:prstGeom>
        </p:spPr>
      </p:pic>
      <p:sp>
        <p:nvSpPr>
          <p:cNvPr id="4" name="Заголовок 1">
            <a:extLst>
              <a:ext uri="{FF2B5EF4-FFF2-40B4-BE49-F238E27FC236}">
                <a16:creationId xmlns:a16="http://schemas.microsoft.com/office/drawing/2014/main" id="{B518E6F2-1E61-4081-96D2-5E6814B763A9}"/>
              </a:ext>
            </a:extLst>
          </p:cNvPr>
          <p:cNvSpPr txBox="1">
            <a:spLocks/>
          </p:cNvSpPr>
          <p:nvPr/>
        </p:nvSpPr>
        <p:spPr>
          <a:xfrm>
            <a:off x="1691680" y="3655517"/>
            <a:ext cx="7139136" cy="137711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50000"/>
              </a:lnSpc>
            </a:pPr>
            <a:r>
              <a:rPr lang="ru-RU" sz="2400" dirty="0">
                <a:solidFill>
                  <a:prstClr val="black"/>
                </a:solidFill>
                <a:latin typeface="+mn-lt"/>
                <a:cs typeface="Times New Roman" panose="02020603050405020304" pitchFamily="18" charset="0"/>
              </a:rPr>
              <a:t>Двусторонние множественные затемнения по типу матового стекла</a:t>
            </a:r>
            <a:endParaRPr lang="ru-RU" sz="2400" dirty="0">
              <a:latin typeface="+mn-lt"/>
              <a:cs typeface="Times New Roman" panose="02020603050405020304" pitchFamily="18" charset="0"/>
            </a:endParaRPr>
          </a:p>
        </p:txBody>
      </p:sp>
    </p:spTree>
    <p:extLst>
      <p:ext uri="{BB962C8B-B14F-4D97-AF65-F5344CB8AC3E}">
        <p14:creationId xmlns:p14="http://schemas.microsoft.com/office/powerpoint/2010/main" val="10813673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F7537C3-60BB-4A16-9D28-D4403064070B}"/>
              </a:ext>
            </a:extLst>
          </p:cNvPr>
          <p:cNvSpPr>
            <a:spLocks noGrp="1"/>
          </p:cNvSpPr>
          <p:nvPr>
            <p:ph type="title"/>
          </p:nvPr>
        </p:nvSpPr>
        <p:spPr>
          <a:xfrm>
            <a:off x="1547664" y="51471"/>
            <a:ext cx="7427168" cy="864095"/>
          </a:xfrm>
        </p:spPr>
        <p:txBody>
          <a:bodyPr>
            <a:noAutofit/>
          </a:bodyPr>
          <a:lstStyle/>
          <a:p>
            <a:r>
              <a:rPr lang="ru-RU" sz="2800" b="1" dirty="0">
                <a:cs typeface="Times New Roman" panose="02020603050405020304" pitchFamily="18" charset="0"/>
              </a:rPr>
              <a:t>Компьютерная томография органов грудной клетки, аксиальная плоскость</a:t>
            </a:r>
          </a:p>
        </p:txBody>
      </p:sp>
      <p:sp>
        <p:nvSpPr>
          <p:cNvPr id="6" name="Объект 5">
            <a:extLst>
              <a:ext uri="{FF2B5EF4-FFF2-40B4-BE49-F238E27FC236}">
                <a16:creationId xmlns:a16="http://schemas.microsoft.com/office/drawing/2014/main" id="{8CEBEFF7-07EC-4433-B540-C06CE66D9ED4}"/>
              </a:ext>
            </a:extLst>
          </p:cNvPr>
          <p:cNvSpPr>
            <a:spLocks noGrp="1"/>
          </p:cNvSpPr>
          <p:nvPr>
            <p:ph idx="1"/>
          </p:nvPr>
        </p:nvSpPr>
        <p:spPr>
          <a:xfrm>
            <a:off x="1475656" y="3651871"/>
            <a:ext cx="7488832" cy="1296143"/>
          </a:xfrm>
        </p:spPr>
        <p:txBody>
          <a:bodyPr>
            <a:noAutofit/>
          </a:bodyPr>
          <a:lstStyle/>
          <a:p>
            <a:pPr marL="0" indent="0" algn="just">
              <a:spcBef>
                <a:spcPts val="0"/>
              </a:spcBef>
              <a:buNone/>
            </a:pPr>
            <a:r>
              <a:rPr lang="ru-RU" sz="2200" dirty="0">
                <a:cs typeface="Times New Roman" panose="02020603050405020304" pitchFamily="18" charset="0"/>
              </a:rPr>
              <a:t>Неоднородные  двусторонние затемнения по типу </a:t>
            </a:r>
            <a:r>
              <a:rPr lang="ru-RU" sz="2200" b="1" dirty="0">
                <a:solidFill>
                  <a:srgbClr val="3D4449"/>
                </a:solidFill>
                <a:cs typeface="Times New Roman" panose="02020603050405020304" pitchFamily="18" charset="0"/>
              </a:rPr>
              <a:t>«</a:t>
            </a:r>
            <a:r>
              <a:rPr lang="ru-RU" sz="2200" dirty="0">
                <a:cs typeface="Times New Roman" panose="02020603050405020304" pitchFamily="18" charset="0"/>
              </a:rPr>
              <a:t>матового стекла</a:t>
            </a:r>
            <a:r>
              <a:rPr lang="ru-RU" sz="2200" b="1" dirty="0">
                <a:solidFill>
                  <a:srgbClr val="3D4449"/>
                </a:solidFill>
                <a:cs typeface="Times New Roman" panose="02020603050405020304" pitchFamily="18" charset="0"/>
              </a:rPr>
              <a:t>»</a:t>
            </a:r>
            <a:r>
              <a:rPr lang="ru-RU" sz="2200" dirty="0">
                <a:solidFill>
                  <a:srgbClr val="414142"/>
                </a:solidFill>
                <a:cs typeface="Times New Roman" panose="02020603050405020304" pitchFamily="18" charset="0"/>
              </a:rPr>
              <a:t> </a:t>
            </a:r>
            <a:r>
              <a:rPr lang="ru-RU" sz="2200" dirty="0">
                <a:cs typeface="Times New Roman" panose="02020603050405020304" pitchFamily="18" charset="0"/>
              </a:rPr>
              <a:t>и утолщение </a:t>
            </a:r>
            <a:r>
              <a:rPr lang="ru-RU" sz="2200" dirty="0" err="1">
                <a:cs typeface="Times New Roman" panose="02020603050405020304" pitchFamily="18" charset="0"/>
              </a:rPr>
              <a:t>межлобулярной</a:t>
            </a:r>
            <a:r>
              <a:rPr lang="ru-RU" sz="2200" dirty="0">
                <a:cs typeface="Times New Roman" panose="02020603050405020304" pitchFamily="18" charset="0"/>
              </a:rPr>
              <a:t> перегородки (черные стрелки) с преобладанием нижней доли и </a:t>
            </a:r>
            <a:r>
              <a:rPr lang="ru-RU" sz="2200" dirty="0" err="1">
                <a:cs typeface="Times New Roman" panose="02020603050405020304" pitchFamily="18" charset="0"/>
              </a:rPr>
              <a:t>субплевральным</a:t>
            </a:r>
            <a:r>
              <a:rPr lang="ru-RU" sz="2200" dirty="0">
                <a:cs typeface="Times New Roman" panose="02020603050405020304" pitchFamily="18" charset="0"/>
              </a:rPr>
              <a:t> вовлечением</a:t>
            </a:r>
            <a:endParaRPr lang="ru-RU" sz="2200" dirty="0"/>
          </a:p>
        </p:txBody>
      </p:sp>
      <p:pic>
        <p:nvPicPr>
          <p:cNvPr id="3" name="Рисунок 2">
            <a:extLst>
              <a:ext uri="{FF2B5EF4-FFF2-40B4-BE49-F238E27FC236}">
                <a16:creationId xmlns:a16="http://schemas.microsoft.com/office/drawing/2014/main" id="{F1FABC8F-BE54-4768-BB34-ED4DB5E57C0E}"/>
              </a:ext>
            </a:extLst>
          </p:cNvPr>
          <p:cNvPicPr>
            <a:picLocks noChangeAspect="1"/>
          </p:cNvPicPr>
          <p:nvPr/>
        </p:nvPicPr>
        <p:blipFill>
          <a:blip r:embed="rId2"/>
          <a:stretch>
            <a:fillRect/>
          </a:stretch>
        </p:blipFill>
        <p:spPr>
          <a:xfrm>
            <a:off x="2843808" y="915566"/>
            <a:ext cx="3997475" cy="2664296"/>
          </a:xfrm>
          <a:prstGeom prst="rect">
            <a:avLst/>
          </a:prstGeom>
        </p:spPr>
      </p:pic>
      <p:sp>
        <p:nvSpPr>
          <p:cNvPr id="4" name="Заголовок 1">
            <a:extLst>
              <a:ext uri="{FF2B5EF4-FFF2-40B4-BE49-F238E27FC236}">
                <a16:creationId xmlns:a16="http://schemas.microsoft.com/office/drawing/2014/main" id="{F7CA2A2A-F23F-4A54-A29C-1B1D8A477E67}"/>
              </a:ext>
            </a:extLst>
          </p:cNvPr>
          <p:cNvSpPr txBox="1">
            <a:spLocks/>
          </p:cNvSpPr>
          <p:nvPr/>
        </p:nvSpPr>
        <p:spPr>
          <a:xfrm>
            <a:off x="1403648" y="3363838"/>
            <a:ext cx="7704856" cy="165618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b="1" dirty="0">
              <a:latin typeface="Times New Roman" panose="02020603050405020304" pitchFamily="18" charset="0"/>
              <a:cs typeface="Times New Roman" panose="02020603050405020304" pitchFamily="18" charset="0"/>
            </a:endParaRPr>
          </a:p>
        </p:txBody>
      </p:sp>
      <p:sp>
        <p:nvSpPr>
          <p:cNvPr id="5" name="Заголовок 1">
            <a:extLst>
              <a:ext uri="{FF2B5EF4-FFF2-40B4-BE49-F238E27FC236}">
                <a16:creationId xmlns:a16="http://schemas.microsoft.com/office/drawing/2014/main" id="{0DBD291A-9A23-4775-8513-77A7035EAECF}"/>
              </a:ext>
            </a:extLst>
          </p:cNvPr>
          <p:cNvSpPr txBox="1">
            <a:spLocks/>
          </p:cNvSpPr>
          <p:nvPr/>
        </p:nvSpPr>
        <p:spPr>
          <a:xfrm>
            <a:off x="1835696" y="3694622"/>
            <a:ext cx="7139136" cy="85725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sz="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07485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a:extLst>
              <a:ext uri="{FF2B5EF4-FFF2-40B4-BE49-F238E27FC236}">
                <a16:creationId xmlns:a16="http://schemas.microsoft.com/office/drawing/2014/main" id="{6B1D2A16-74D5-4F4C-ABC5-66C44F775CBB}"/>
              </a:ext>
            </a:extLst>
          </p:cNvPr>
          <p:cNvPicPr>
            <a:picLocks noGrp="1" noChangeAspect="1"/>
          </p:cNvPicPr>
          <p:nvPr>
            <p:ph idx="1"/>
          </p:nvPr>
        </p:nvPicPr>
        <p:blipFill>
          <a:blip r:embed="rId3"/>
          <a:stretch>
            <a:fillRect/>
          </a:stretch>
        </p:blipFill>
        <p:spPr>
          <a:xfrm>
            <a:off x="3067126" y="987574"/>
            <a:ext cx="3737122" cy="2448272"/>
          </a:xfrm>
          <a:prstGeom prst="rect">
            <a:avLst/>
          </a:prstGeom>
        </p:spPr>
      </p:pic>
      <p:sp>
        <p:nvSpPr>
          <p:cNvPr id="5" name="Объект 5">
            <a:extLst>
              <a:ext uri="{FF2B5EF4-FFF2-40B4-BE49-F238E27FC236}">
                <a16:creationId xmlns:a16="http://schemas.microsoft.com/office/drawing/2014/main" id="{E88F7CBE-6355-4170-94E3-ADC71A178B52}"/>
              </a:ext>
            </a:extLst>
          </p:cNvPr>
          <p:cNvSpPr txBox="1">
            <a:spLocks/>
          </p:cNvSpPr>
          <p:nvPr/>
        </p:nvSpPr>
        <p:spPr>
          <a:xfrm>
            <a:off x="1547664" y="3435846"/>
            <a:ext cx="7416824" cy="16561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ru-RU" sz="2100" dirty="0">
                <a:cs typeface="Times New Roman" panose="02020603050405020304" pitchFamily="18" charset="0"/>
              </a:rPr>
              <a:t>неоднородные  двусторонние уплотнения по типу </a:t>
            </a:r>
            <a:r>
              <a:rPr lang="ru-RU" sz="2100" b="1" dirty="0">
                <a:solidFill>
                  <a:srgbClr val="3D4449"/>
                </a:solidFill>
                <a:cs typeface="Times New Roman" panose="02020603050405020304" pitchFamily="18" charset="0"/>
              </a:rPr>
              <a:t>«</a:t>
            </a:r>
            <a:r>
              <a:rPr lang="ru-RU" sz="2100" dirty="0">
                <a:cs typeface="Times New Roman" panose="02020603050405020304" pitchFamily="18" charset="0"/>
              </a:rPr>
              <a:t>матового стекла</a:t>
            </a:r>
            <a:r>
              <a:rPr lang="ru-RU" sz="2100" b="1" dirty="0">
                <a:solidFill>
                  <a:srgbClr val="3D4449"/>
                </a:solidFill>
                <a:cs typeface="Times New Roman" panose="02020603050405020304" pitchFamily="18" charset="0"/>
              </a:rPr>
              <a:t>»</a:t>
            </a:r>
            <a:r>
              <a:rPr lang="ru-RU" sz="2100" dirty="0">
                <a:solidFill>
                  <a:srgbClr val="414142"/>
                </a:solidFill>
                <a:cs typeface="Times New Roman" panose="02020603050405020304" pitchFamily="18" charset="0"/>
              </a:rPr>
              <a:t> </a:t>
            </a:r>
            <a:r>
              <a:rPr lang="ru-RU" sz="2100" dirty="0">
                <a:cs typeface="Times New Roman" panose="02020603050405020304" pitchFamily="18" charset="0"/>
              </a:rPr>
              <a:t>и утолщение </a:t>
            </a:r>
            <a:r>
              <a:rPr lang="ru-RU" sz="2100" dirty="0" err="1">
                <a:cs typeface="Times New Roman" panose="02020603050405020304" pitchFamily="18" charset="0"/>
              </a:rPr>
              <a:t>межлобулярной</a:t>
            </a:r>
            <a:r>
              <a:rPr lang="ru-RU" sz="2100" dirty="0">
                <a:cs typeface="Times New Roman" panose="02020603050405020304" pitchFamily="18" charset="0"/>
              </a:rPr>
              <a:t> перегородки (черные стрелки) с преобладанием в нижней доли и </a:t>
            </a:r>
            <a:r>
              <a:rPr lang="ru-RU" sz="2100" dirty="0" err="1">
                <a:cs typeface="Times New Roman" panose="02020603050405020304" pitchFamily="18" charset="0"/>
              </a:rPr>
              <a:t>субплевральным</a:t>
            </a:r>
            <a:r>
              <a:rPr lang="ru-RU" sz="2100" dirty="0">
                <a:cs typeface="Times New Roman" panose="02020603050405020304" pitchFamily="18" charset="0"/>
              </a:rPr>
              <a:t> вовлечением. На фоне консолидации появились новые   очаги уплотнения по типу «матового стекла » (белые стрелки)</a:t>
            </a:r>
            <a:endParaRPr lang="ru-RU" sz="2100" dirty="0"/>
          </a:p>
        </p:txBody>
      </p:sp>
      <p:sp>
        <p:nvSpPr>
          <p:cNvPr id="6" name="Заголовок 1">
            <a:extLst>
              <a:ext uri="{FF2B5EF4-FFF2-40B4-BE49-F238E27FC236}">
                <a16:creationId xmlns:a16="http://schemas.microsoft.com/office/drawing/2014/main" id="{2F7537C3-60BB-4A16-9D28-D4403064070B}"/>
              </a:ext>
            </a:extLst>
          </p:cNvPr>
          <p:cNvSpPr>
            <a:spLocks noGrp="1"/>
          </p:cNvSpPr>
          <p:nvPr>
            <p:ph type="title"/>
          </p:nvPr>
        </p:nvSpPr>
        <p:spPr/>
        <p:txBody>
          <a:bodyPr>
            <a:noAutofit/>
          </a:bodyPr>
          <a:lstStyle/>
          <a:p>
            <a:r>
              <a:rPr lang="ru-RU" sz="2800" b="1" dirty="0">
                <a:cs typeface="Times New Roman" panose="02020603050405020304" pitchFamily="18" charset="0"/>
              </a:rPr>
              <a:t>Компьютерная томография органов грудной клетки, аксиальная плоскость</a:t>
            </a:r>
          </a:p>
        </p:txBody>
      </p:sp>
    </p:spTree>
    <p:extLst>
      <p:ext uri="{BB962C8B-B14F-4D97-AF65-F5344CB8AC3E}">
        <p14:creationId xmlns:p14="http://schemas.microsoft.com/office/powerpoint/2010/main" val="13363464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314C106-D533-4584-9E56-465C9B565FA5}"/>
              </a:ext>
            </a:extLst>
          </p:cNvPr>
          <p:cNvSpPr>
            <a:spLocks noGrp="1"/>
          </p:cNvSpPr>
          <p:nvPr>
            <p:ph type="title"/>
          </p:nvPr>
        </p:nvSpPr>
        <p:spPr/>
        <p:txBody>
          <a:bodyPr>
            <a:noAutofit/>
          </a:bodyPr>
          <a:lstStyle/>
          <a:p>
            <a:r>
              <a:rPr lang="ru-RU" sz="2800" b="1" dirty="0">
                <a:cs typeface="Times New Roman" panose="02020603050405020304" pitchFamily="18" charset="0"/>
              </a:rPr>
              <a:t>Компьютерная томография органов грудной клетки, аксиальная плоскость</a:t>
            </a:r>
          </a:p>
        </p:txBody>
      </p:sp>
      <p:pic>
        <p:nvPicPr>
          <p:cNvPr id="4" name="Объект 3">
            <a:extLst>
              <a:ext uri="{FF2B5EF4-FFF2-40B4-BE49-F238E27FC236}">
                <a16:creationId xmlns:a16="http://schemas.microsoft.com/office/drawing/2014/main" id="{3C699666-3815-4858-82C3-2D7F09001B29}"/>
              </a:ext>
            </a:extLst>
          </p:cNvPr>
          <p:cNvPicPr>
            <a:picLocks noGrp="1" noChangeAspect="1"/>
          </p:cNvPicPr>
          <p:nvPr>
            <p:ph idx="1"/>
          </p:nvPr>
        </p:nvPicPr>
        <p:blipFill>
          <a:blip r:embed="rId3"/>
          <a:stretch>
            <a:fillRect/>
          </a:stretch>
        </p:blipFill>
        <p:spPr>
          <a:xfrm>
            <a:off x="3345794" y="1063229"/>
            <a:ext cx="3542875" cy="2415394"/>
          </a:xfrm>
          <a:prstGeom prst="rect">
            <a:avLst/>
          </a:prstGeom>
        </p:spPr>
      </p:pic>
      <p:sp>
        <p:nvSpPr>
          <p:cNvPr id="5" name="Объект 5">
            <a:extLst>
              <a:ext uri="{FF2B5EF4-FFF2-40B4-BE49-F238E27FC236}">
                <a16:creationId xmlns:a16="http://schemas.microsoft.com/office/drawing/2014/main" id="{92B7D01C-7184-49D1-A0D3-41A5ABE62913}"/>
              </a:ext>
            </a:extLst>
          </p:cNvPr>
          <p:cNvSpPr txBox="1">
            <a:spLocks/>
          </p:cNvSpPr>
          <p:nvPr/>
        </p:nvSpPr>
        <p:spPr>
          <a:xfrm>
            <a:off x="1403648" y="3576218"/>
            <a:ext cx="7283152" cy="19478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ru-RU" sz="2200" dirty="0">
                <a:cs typeface="Times New Roman" panose="02020603050405020304" pitchFamily="18" charset="0"/>
              </a:rPr>
              <a:t>Отмечаются участки  уплотнения по типу  </a:t>
            </a:r>
            <a:r>
              <a:rPr lang="ru-RU" sz="2200" b="1" dirty="0">
                <a:solidFill>
                  <a:srgbClr val="3D4449"/>
                </a:solidFill>
                <a:cs typeface="Times New Roman" panose="02020603050405020304" pitchFamily="18" charset="0"/>
              </a:rPr>
              <a:t>«</a:t>
            </a:r>
            <a:r>
              <a:rPr lang="ru-RU" sz="2200" dirty="0">
                <a:cs typeface="Times New Roman" panose="02020603050405020304" pitchFamily="18" charset="0"/>
              </a:rPr>
              <a:t>матового стекла » на правом и левом легком затемнение с уменьшением  объема в левой верхней доле из-за ателектаза </a:t>
            </a:r>
          </a:p>
        </p:txBody>
      </p:sp>
    </p:spTree>
    <p:extLst>
      <p:ext uri="{BB962C8B-B14F-4D97-AF65-F5344CB8AC3E}">
        <p14:creationId xmlns:p14="http://schemas.microsoft.com/office/powerpoint/2010/main" val="37854614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96C2E18-975F-41EB-81E5-386DCD8B6272}"/>
              </a:ext>
            </a:extLst>
          </p:cNvPr>
          <p:cNvSpPr>
            <a:spLocks noGrp="1"/>
          </p:cNvSpPr>
          <p:nvPr>
            <p:ph type="title"/>
          </p:nvPr>
        </p:nvSpPr>
        <p:spPr>
          <a:xfrm>
            <a:off x="1547664" y="205979"/>
            <a:ext cx="7139136" cy="637579"/>
          </a:xfrm>
        </p:spPr>
        <p:txBody>
          <a:bodyPr>
            <a:noAutofit/>
          </a:bodyPr>
          <a:lstStyle/>
          <a:p>
            <a:r>
              <a:rPr lang="ru-RU" sz="2800" b="1" dirty="0">
                <a:cs typeface="Times New Roman" panose="02020603050405020304" pitchFamily="18" charset="0"/>
              </a:rPr>
              <a:t>Компьютерная томография органов грудной клетки, аксиальная плоскость</a:t>
            </a:r>
            <a:endParaRPr lang="ru-RU" sz="2800" dirty="0"/>
          </a:p>
        </p:txBody>
      </p:sp>
      <p:pic>
        <p:nvPicPr>
          <p:cNvPr id="4" name="Объект 3">
            <a:extLst>
              <a:ext uri="{FF2B5EF4-FFF2-40B4-BE49-F238E27FC236}">
                <a16:creationId xmlns:a16="http://schemas.microsoft.com/office/drawing/2014/main" id="{0EF751F0-01FE-444A-952C-A3023F97DE9B}"/>
              </a:ext>
            </a:extLst>
          </p:cNvPr>
          <p:cNvPicPr>
            <a:picLocks noGrp="1" noChangeAspect="1"/>
          </p:cNvPicPr>
          <p:nvPr>
            <p:ph idx="1"/>
          </p:nvPr>
        </p:nvPicPr>
        <p:blipFill>
          <a:blip r:embed="rId3"/>
          <a:stretch>
            <a:fillRect/>
          </a:stretch>
        </p:blipFill>
        <p:spPr>
          <a:xfrm>
            <a:off x="2843808" y="915566"/>
            <a:ext cx="4104456" cy="2304256"/>
          </a:xfrm>
          <a:prstGeom prst="rect">
            <a:avLst/>
          </a:prstGeom>
        </p:spPr>
      </p:pic>
      <p:sp>
        <p:nvSpPr>
          <p:cNvPr id="5" name="Объект 5">
            <a:extLst>
              <a:ext uri="{FF2B5EF4-FFF2-40B4-BE49-F238E27FC236}">
                <a16:creationId xmlns:a16="http://schemas.microsoft.com/office/drawing/2014/main" id="{367C30F6-4BF4-4326-98DD-00AAE22D9E55}"/>
              </a:ext>
            </a:extLst>
          </p:cNvPr>
          <p:cNvSpPr txBox="1">
            <a:spLocks/>
          </p:cNvSpPr>
          <p:nvPr/>
        </p:nvSpPr>
        <p:spPr>
          <a:xfrm>
            <a:off x="1475656" y="3219822"/>
            <a:ext cx="7668344" cy="192367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ru-RU" sz="2200" dirty="0">
                <a:cs typeface="Times New Roman" panose="02020603050405020304" pitchFamily="18" charset="0"/>
              </a:rPr>
              <a:t>Отмечаются двусторонние неоднородные затемнения по типу </a:t>
            </a:r>
            <a:r>
              <a:rPr lang="ru-RU" sz="2200" b="1" dirty="0">
                <a:solidFill>
                  <a:srgbClr val="3D4449"/>
                </a:solidFill>
                <a:cs typeface="Times New Roman" panose="02020603050405020304" pitchFamily="18" charset="0"/>
              </a:rPr>
              <a:t>«</a:t>
            </a:r>
            <a:r>
              <a:rPr lang="ru-RU" sz="2200" dirty="0">
                <a:cs typeface="Times New Roman" panose="02020603050405020304" pitchFamily="18" charset="0"/>
              </a:rPr>
              <a:t>матового стекла » и утолщение </a:t>
            </a:r>
            <a:r>
              <a:rPr lang="ru-RU" sz="2200" dirty="0" err="1">
                <a:cs typeface="Times New Roman" panose="02020603050405020304" pitchFamily="18" charset="0"/>
              </a:rPr>
              <a:t>межлобулярной</a:t>
            </a:r>
            <a:r>
              <a:rPr lang="ru-RU" sz="2200" dirty="0">
                <a:cs typeface="Times New Roman" panose="02020603050405020304" pitchFamily="18" charset="0"/>
              </a:rPr>
              <a:t> перегородки с преобладанием нижней доли и </a:t>
            </a:r>
            <a:r>
              <a:rPr lang="ru-RU" sz="2200" dirty="0" err="1">
                <a:cs typeface="Times New Roman" panose="02020603050405020304" pitchFamily="18" charset="0"/>
              </a:rPr>
              <a:t>субплевральным</a:t>
            </a:r>
            <a:r>
              <a:rPr lang="ru-RU" sz="2200" dirty="0">
                <a:cs typeface="Times New Roman" panose="02020603050405020304" pitchFamily="18" charset="0"/>
              </a:rPr>
              <a:t> </a:t>
            </a:r>
            <a:r>
              <a:rPr lang="ru-RU" sz="2200" dirty="0" err="1">
                <a:cs typeface="Times New Roman" panose="02020603050405020304" pitchFamily="18" charset="0"/>
              </a:rPr>
              <a:t>вовлечением.На</a:t>
            </a:r>
            <a:r>
              <a:rPr lang="ru-RU" sz="2200" dirty="0">
                <a:cs typeface="Times New Roman" panose="02020603050405020304" pitchFamily="18" charset="0"/>
              </a:rPr>
              <a:t> фоне консолидации появились новые   очаги уплотнения по типу «матового стекла » (белые стрелки)</a:t>
            </a:r>
            <a:endParaRPr lang="ru-RU" sz="2200" dirty="0">
              <a:solidFill>
                <a:srgbClr val="FF0000"/>
              </a:solidFill>
              <a:cs typeface="Times New Roman" panose="02020603050405020304" pitchFamily="18" charset="0"/>
            </a:endParaRPr>
          </a:p>
        </p:txBody>
      </p:sp>
    </p:spTree>
    <p:extLst>
      <p:ext uri="{BB962C8B-B14F-4D97-AF65-F5344CB8AC3E}">
        <p14:creationId xmlns:p14="http://schemas.microsoft.com/office/powerpoint/2010/main" val="1783841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54CFBF60-507F-467B-8B18-1FBEF74FB9B6}"/>
              </a:ext>
            </a:extLst>
          </p:cNvPr>
          <p:cNvSpPr>
            <a:spLocks noGrp="1"/>
          </p:cNvSpPr>
          <p:nvPr>
            <p:ph idx="1"/>
          </p:nvPr>
        </p:nvSpPr>
        <p:spPr/>
        <p:txBody>
          <a:bodyPr/>
          <a:lstStyle/>
          <a:p>
            <a:pPr marL="0" indent="0">
              <a:buNone/>
            </a:pPr>
            <a:r>
              <a:rPr lang="ru-RU" sz="3200" b="1" dirty="0">
                <a:latin typeface="Gabriola" pitchFamily="82" charset="0"/>
              </a:rPr>
              <a:t>                       </a:t>
            </a:r>
          </a:p>
          <a:p>
            <a:pPr marL="0" indent="0">
              <a:buNone/>
            </a:pPr>
            <a:endParaRPr lang="ru-RU" b="1" dirty="0">
              <a:latin typeface="Gabriola" pitchFamily="82" charset="0"/>
            </a:endParaRPr>
          </a:p>
          <a:p>
            <a:pPr marL="0" indent="0" algn="ctr">
              <a:buNone/>
            </a:pPr>
            <a:r>
              <a:rPr lang="ru-RU" sz="3200" b="1" dirty="0">
                <a:latin typeface="Gabriola" pitchFamily="82" charset="0"/>
              </a:rPr>
              <a:t> </a:t>
            </a:r>
            <a:r>
              <a:rPr lang="ru-RU" sz="3200" b="1" dirty="0">
                <a:latin typeface="Times New Roman" panose="02020603050405020304" pitchFamily="18" charset="0"/>
                <a:cs typeface="Times New Roman" panose="02020603050405020304" pitchFamily="18" charset="0"/>
              </a:rPr>
              <a:t>Спасибо за внимание!</a:t>
            </a:r>
            <a:br>
              <a:rPr lang="ru-RU" sz="3200" b="1" dirty="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2847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7D71A08-82F0-40F6-8F8D-1750E95CA45C}"/>
              </a:ext>
            </a:extLst>
          </p:cNvPr>
          <p:cNvSpPr>
            <a:spLocks noGrp="1"/>
          </p:cNvSpPr>
          <p:nvPr>
            <p:ph type="title"/>
          </p:nvPr>
        </p:nvSpPr>
        <p:spPr>
          <a:xfrm>
            <a:off x="457200" y="205979"/>
            <a:ext cx="8229600" cy="637579"/>
          </a:xfrm>
        </p:spPr>
        <p:txBody>
          <a:bodyPr/>
          <a:lstStyle/>
          <a:p>
            <a:r>
              <a:rPr lang="ru-RU" dirty="0"/>
              <a:t>Цели</a:t>
            </a:r>
          </a:p>
        </p:txBody>
      </p:sp>
      <p:sp>
        <p:nvSpPr>
          <p:cNvPr id="3" name="Объект 2">
            <a:extLst>
              <a:ext uri="{FF2B5EF4-FFF2-40B4-BE49-F238E27FC236}">
                <a16:creationId xmlns:a16="http://schemas.microsoft.com/office/drawing/2014/main" id="{903BE63F-2992-4457-925F-D5F8618B8A05}"/>
              </a:ext>
            </a:extLst>
          </p:cNvPr>
          <p:cNvSpPr>
            <a:spLocks noGrp="1"/>
          </p:cNvSpPr>
          <p:nvPr>
            <p:ph idx="1"/>
          </p:nvPr>
        </p:nvSpPr>
        <p:spPr>
          <a:xfrm>
            <a:off x="457200" y="699542"/>
            <a:ext cx="8229600" cy="4320480"/>
          </a:xfrm>
        </p:spPr>
        <p:txBody>
          <a:bodyPr>
            <a:normAutofit fontScale="77500" lnSpcReduction="20000"/>
          </a:bodyPr>
          <a:lstStyle/>
          <a:p>
            <a:pPr lvl="0">
              <a:lnSpc>
                <a:spcPct val="170000"/>
              </a:lnSpc>
              <a:spcAft>
                <a:spcPts val="800"/>
              </a:spcAft>
              <a:buSzPts val="1000"/>
              <a:buFont typeface="Wingdings" panose="05000000000000000000" pitchFamily="2" charset="2"/>
              <a:buChar char="Ø"/>
              <a:tabLst>
                <a:tab pos="457200" algn="l"/>
              </a:tabLst>
            </a:pPr>
            <a:r>
              <a:rPr lang="ru-RU" sz="3100" dirty="0">
                <a:ea typeface="Times New Roman" panose="02020603050405020304" pitchFamily="18" charset="0"/>
                <a:cs typeface="Times New Roman" panose="02020603050405020304" pitchFamily="18" charset="0"/>
              </a:rPr>
              <a:t>П</a:t>
            </a:r>
            <a:r>
              <a:rPr lang="ru-RU" sz="3100" dirty="0">
                <a:effectLst/>
                <a:ea typeface="Times New Roman" panose="02020603050405020304" pitchFamily="18" charset="0"/>
                <a:cs typeface="Times New Roman" panose="02020603050405020304" pitchFamily="18" charset="0"/>
              </a:rPr>
              <a:t>атофизиология и клиническая  картина SARS-CoV-2, а также его влияние на иммунную систему и коагуляционный путь.</a:t>
            </a:r>
            <a:endParaRPr lang="ru-RU" sz="3100" dirty="0">
              <a:effectLst/>
              <a:ea typeface="Calibri" panose="020F0502020204030204" pitchFamily="34" charset="0"/>
              <a:cs typeface="Times New Roman" panose="02020603050405020304" pitchFamily="18" charset="0"/>
            </a:endParaRPr>
          </a:p>
          <a:p>
            <a:pPr lvl="0">
              <a:lnSpc>
                <a:spcPct val="170000"/>
              </a:lnSpc>
              <a:spcAft>
                <a:spcPts val="800"/>
              </a:spcAft>
              <a:buSzPts val="1000"/>
              <a:buFont typeface="Wingdings" panose="05000000000000000000" pitchFamily="2" charset="2"/>
              <a:buChar char="Ø"/>
              <a:tabLst>
                <a:tab pos="457200" algn="l"/>
              </a:tabLst>
            </a:pPr>
            <a:r>
              <a:rPr lang="ru-RU" sz="3100" dirty="0">
                <a:effectLst/>
                <a:ea typeface="Times New Roman" panose="02020603050405020304" pitchFamily="18" charset="0"/>
                <a:cs typeface="Times New Roman" panose="02020603050405020304" pitchFamily="18" charset="0"/>
              </a:rPr>
              <a:t> </a:t>
            </a:r>
            <a:r>
              <a:rPr lang="ru-RU" sz="3100" dirty="0">
                <a:ea typeface="Times New Roman" panose="02020603050405020304" pitchFamily="18" charset="0"/>
                <a:cs typeface="Times New Roman" panose="02020603050405020304" pitchFamily="18" charset="0"/>
              </a:rPr>
              <a:t>Н</a:t>
            </a:r>
            <a:r>
              <a:rPr lang="ru-RU" sz="3100" dirty="0">
                <a:effectLst/>
                <a:ea typeface="Times New Roman" panose="02020603050405020304" pitchFamily="18" charset="0"/>
                <a:cs typeface="Times New Roman" panose="02020603050405020304" pitchFamily="18" charset="0"/>
              </a:rPr>
              <a:t>аиболее подходящие методы визуализации и текущие рентгенологические рекомендации для диагностики легочных и сосудистых проявлений COVID-19 и связанных с ними осложнений</a:t>
            </a:r>
            <a:endParaRPr lang="ru-RU" sz="3100" dirty="0">
              <a:effectLst/>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852328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22BC4CB-C8F3-4864-B800-1A5839443D74}"/>
              </a:ext>
            </a:extLst>
          </p:cNvPr>
          <p:cNvSpPr>
            <a:spLocks noGrp="1"/>
          </p:cNvSpPr>
          <p:nvPr>
            <p:ph type="title"/>
          </p:nvPr>
        </p:nvSpPr>
        <p:spPr/>
        <p:txBody>
          <a:bodyPr/>
          <a:lstStyle/>
          <a:p>
            <a:r>
              <a:rPr lang="ru-RU" dirty="0"/>
              <a:t>Цели </a:t>
            </a:r>
          </a:p>
        </p:txBody>
      </p:sp>
      <p:sp>
        <p:nvSpPr>
          <p:cNvPr id="3" name="Объект 2">
            <a:extLst>
              <a:ext uri="{FF2B5EF4-FFF2-40B4-BE49-F238E27FC236}">
                <a16:creationId xmlns:a16="http://schemas.microsoft.com/office/drawing/2014/main" id="{D9726138-2727-4ADF-935E-3C99559150AA}"/>
              </a:ext>
            </a:extLst>
          </p:cNvPr>
          <p:cNvSpPr>
            <a:spLocks noGrp="1"/>
          </p:cNvSpPr>
          <p:nvPr>
            <p:ph idx="1"/>
          </p:nvPr>
        </p:nvSpPr>
        <p:spPr/>
        <p:txBody>
          <a:bodyPr/>
          <a:lstStyle/>
          <a:p>
            <a:pPr algn="just">
              <a:lnSpc>
                <a:spcPct val="150000"/>
              </a:lnSpc>
            </a:pPr>
            <a:r>
              <a:rPr lang="ru-RU" dirty="0">
                <a:ea typeface="Times New Roman" panose="02020603050405020304" pitchFamily="18" charset="0"/>
                <a:cs typeface="Times New Roman" panose="02020603050405020304" pitchFamily="18" charset="0"/>
              </a:rPr>
              <a:t>К</a:t>
            </a:r>
            <a:r>
              <a:rPr lang="ru-RU" dirty="0">
                <a:effectLst/>
                <a:ea typeface="Times New Roman" panose="02020603050405020304" pitchFamily="18" charset="0"/>
                <a:cs typeface="Times New Roman" panose="02020603050405020304" pitchFamily="18" charset="0"/>
              </a:rPr>
              <a:t>лючевые особенности визуализации легочных, периферических и центральных сосудистых проявлений COVID-19, а также их осложнений</a:t>
            </a:r>
            <a:endParaRPr lang="ru-RU" dirty="0">
              <a:effectLst/>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3423279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EADBA13-7C30-48B9-B0A9-B80BD25014B0}"/>
              </a:ext>
            </a:extLst>
          </p:cNvPr>
          <p:cNvSpPr>
            <a:spLocks noGrp="1"/>
          </p:cNvSpPr>
          <p:nvPr>
            <p:ph idx="1"/>
          </p:nvPr>
        </p:nvSpPr>
        <p:spPr>
          <a:xfrm>
            <a:off x="1547664" y="123478"/>
            <a:ext cx="7139136" cy="3168351"/>
          </a:xfrm>
        </p:spPr>
        <p:txBody>
          <a:bodyPr>
            <a:normAutofit lnSpcReduction="10000"/>
          </a:bodyPr>
          <a:lstStyle/>
          <a:p>
            <a:pPr marL="0" indent="0" algn="just">
              <a:buNone/>
            </a:pPr>
            <a:endParaRPr lang="ru-RU" b="0" i="0" dirty="0">
              <a:solidFill>
                <a:srgbClr val="000000"/>
              </a:solidFill>
              <a:effectLst/>
              <a:latin typeface="Times New Roman" panose="02020603050405020304" pitchFamily="18" charset="0"/>
              <a:cs typeface="Times New Roman" panose="02020603050405020304" pitchFamily="18" charset="0"/>
            </a:endParaRPr>
          </a:p>
          <a:p>
            <a:pPr marL="0" indent="0" algn="just">
              <a:lnSpc>
                <a:spcPct val="150000"/>
              </a:lnSpc>
              <a:buNone/>
            </a:pPr>
            <a:r>
              <a:rPr lang="ru-RU" sz="2800" b="0" i="0" dirty="0">
                <a:solidFill>
                  <a:srgbClr val="000000"/>
                </a:solidFill>
                <a:effectLst/>
                <a:cs typeface="Times New Roman" panose="02020603050405020304" pitchFamily="18" charset="0"/>
              </a:rPr>
              <a:t>В конце 2019 г. в Китайской Народной Республике (КНР) произошла вспышка новой коронавирусной инфекции с эпицентром в </a:t>
            </a:r>
            <a:r>
              <a:rPr lang="ru-RU" sz="2800" b="1" i="0" dirty="0">
                <a:solidFill>
                  <a:srgbClr val="000000"/>
                </a:solidFill>
                <a:effectLst/>
                <a:cs typeface="Times New Roman" panose="02020603050405020304" pitchFamily="18" charset="0"/>
              </a:rPr>
              <a:t>городе Ухань </a:t>
            </a:r>
            <a:r>
              <a:rPr lang="ru-RU" sz="2800" b="0" i="0" dirty="0">
                <a:solidFill>
                  <a:srgbClr val="000000"/>
                </a:solidFill>
                <a:effectLst/>
                <a:cs typeface="Times New Roman" panose="02020603050405020304" pitchFamily="18" charset="0"/>
              </a:rPr>
              <a:t>(провинция Хубэй)</a:t>
            </a:r>
          </a:p>
          <a:p>
            <a:endParaRPr lang="ru-RU" dirty="0"/>
          </a:p>
        </p:txBody>
      </p:sp>
      <p:pic>
        <p:nvPicPr>
          <p:cNvPr id="2" name="Рисунок 1">
            <a:extLst>
              <a:ext uri="{FF2B5EF4-FFF2-40B4-BE49-F238E27FC236}">
                <a16:creationId xmlns:a16="http://schemas.microsoft.com/office/drawing/2014/main" id="{918956D1-EB26-4AB4-AFE8-6EC0E5637C99}"/>
              </a:ext>
            </a:extLst>
          </p:cNvPr>
          <p:cNvPicPr>
            <a:picLocks noChangeAspect="1"/>
          </p:cNvPicPr>
          <p:nvPr/>
        </p:nvPicPr>
        <p:blipFill>
          <a:blip r:embed="rId2"/>
          <a:stretch>
            <a:fillRect/>
          </a:stretch>
        </p:blipFill>
        <p:spPr>
          <a:xfrm>
            <a:off x="6444208" y="3075805"/>
            <a:ext cx="2592288" cy="1835953"/>
          </a:xfrm>
          <a:prstGeom prst="rect">
            <a:avLst/>
          </a:prstGeom>
        </p:spPr>
      </p:pic>
    </p:spTree>
    <p:extLst>
      <p:ext uri="{BB962C8B-B14F-4D97-AF65-F5344CB8AC3E}">
        <p14:creationId xmlns:p14="http://schemas.microsoft.com/office/powerpoint/2010/main" val="469492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E5B6F0AF-5D99-4483-BE3D-0C04FC14B521}"/>
              </a:ext>
            </a:extLst>
          </p:cNvPr>
          <p:cNvSpPr>
            <a:spLocks noGrp="1"/>
          </p:cNvSpPr>
          <p:nvPr>
            <p:ph idx="1"/>
          </p:nvPr>
        </p:nvSpPr>
        <p:spPr>
          <a:xfrm>
            <a:off x="1907704" y="699543"/>
            <a:ext cx="6552728" cy="3672408"/>
          </a:xfrm>
        </p:spPr>
        <p:txBody>
          <a:bodyPr>
            <a:normAutofit fontScale="85000" lnSpcReduction="10000"/>
          </a:bodyPr>
          <a:lstStyle/>
          <a:p>
            <a:pPr algn="just">
              <a:lnSpc>
                <a:spcPct val="150000"/>
              </a:lnSpc>
            </a:pPr>
            <a:r>
              <a:rPr lang="ru-RU" dirty="0">
                <a:solidFill>
                  <a:srgbClr val="000000"/>
                </a:solidFill>
                <a:effectLst/>
                <a:ea typeface="Times New Roman" panose="02020603050405020304" pitchFamily="18" charset="0"/>
                <a:cs typeface="Times New Roman" panose="02020603050405020304" pitchFamily="18" charset="0"/>
              </a:rPr>
              <a:t>Перед всеми </a:t>
            </a:r>
            <a:r>
              <a:rPr lang="ru-RU" b="1" dirty="0">
                <a:solidFill>
                  <a:srgbClr val="000000"/>
                </a:solidFill>
                <a:effectLst/>
                <a:ea typeface="Times New Roman" panose="02020603050405020304" pitchFamily="18" charset="0"/>
                <a:cs typeface="Times New Roman" panose="02020603050405020304" pitchFamily="18" charset="0"/>
              </a:rPr>
              <a:t>медицинскими работниками, </a:t>
            </a:r>
            <a:r>
              <a:rPr lang="ru-RU" dirty="0">
                <a:solidFill>
                  <a:srgbClr val="000000"/>
                </a:solidFill>
                <a:effectLst/>
                <a:ea typeface="Times New Roman" panose="02020603050405020304" pitchFamily="18" charset="0"/>
                <a:cs typeface="Times New Roman" panose="02020603050405020304" pitchFamily="18" charset="0"/>
              </a:rPr>
              <a:t>включая рентгенологов, была поставлена сложная задача распознать различные проявления и осложнения </a:t>
            </a:r>
            <a:r>
              <a:rPr lang="ru-RU" b="1" dirty="0">
                <a:solidFill>
                  <a:srgbClr val="000000"/>
                </a:solidFill>
                <a:effectLst/>
                <a:ea typeface="Times New Roman" panose="02020603050405020304" pitchFamily="18" charset="0"/>
                <a:cs typeface="Times New Roman" panose="02020603050405020304" pitchFamily="18" charset="0"/>
              </a:rPr>
              <a:t>COVID-19,</a:t>
            </a:r>
            <a:r>
              <a:rPr lang="ru-RU" dirty="0">
                <a:solidFill>
                  <a:srgbClr val="000000"/>
                </a:solidFill>
                <a:effectLst/>
                <a:ea typeface="Times New Roman" panose="02020603050405020304" pitchFamily="18" charset="0"/>
                <a:cs typeface="Times New Roman" panose="02020603050405020304" pitchFamily="18" charset="0"/>
              </a:rPr>
              <a:t> чтобы обеспечить быструю диагностику</a:t>
            </a:r>
          </a:p>
          <a:p>
            <a:endParaRPr lang="ru-RU" dirty="0"/>
          </a:p>
        </p:txBody>
      </p:sp>
    </p:spTree>
    <p:extLst>
      <p:ext uri="{BB962C8B-B14F-4D97-AF65-F5344CB8AC3E}">
        <p14:creationId xmlns:p14="http://schemas.microsoft.com/office/powerpoint/2010/main" val="2340169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FC28E8-3DA4-4A2A-A439-CBA1C6195285}"/>
              </a:ext>
            </a:extLst>
          </p:cNvPr>
          <p:cNvSpPr txBox="1"/>
          <p:nvPr/>
        </p:nvSpPr>
        <p:spPr>
          <a:xfrm>
            <a:off x="1825942" y="586898"/>
            <a:ext cx="6984776" cy="2175083"/>
          </a:xfrm>
          <a:prstGeom prst="rect">
            <a:avLst/>
          </a:prstGeom>
          <a:noFill/>
        </p:spPr>
        <p:txBody>
          <a:bodyPr wrap="square">
            <a:spAutoFit/>
          </a:bodyPr>
          <a:lstStyle/>
          <a:p>
            <a:pPr>
              <a:lnSpc>
                <a:spcPct val="107000"/>
              </a:lnSpc>
              <a:spcAft>
                <a:spcPts val="800"/>
              </a:spcAft>
            </a:pPr>
            <a:r>
              <a:rPr lang="ru-RU" sz="3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ru-RU" sz="4400" dirty="0">
                <a:solidFill>
                  <a:srgbClr val="000000"/>
                </a:solidFill>
                <a:effectLst/>
                <a:latin typeface="+mj-lt"/>
                <a:ea typeface="Times New Roman" panose="02020603050405020304" pitchFamily="18" charset="0"/>
                <a:cs typeface="Times New Roman" panose="02020603050405020304" pitchFamily="18" charset="0"/>
              </a:rPr>
              <a:t>Этиология</a:t>
            </a:r>
          </a:p>
          <a:p>
            <a:pPr marL="171450" indent="-171450">
              <a:lnSpc>
                <a:spcPct val="150000"/>
              </a:lnSpc>
              <a:spcAft>
                <a:spcPts val="800"/>
              </a:spcAft>
              <a:buFont typeface="Arial" panose="020B0604020202020204" pitchFamily="34" charset="0"/>
              <a:buChar char="•"/>
            </a:pPr>
            <a:r>
              <a:rPr lang="ru-RU" sz="2200" b="1" dirty="0">
                <a:solidFill>
                  <a:srgbClr val="000000"/>
                </a:solidFill>
                <a:effectLst/>
                <a:ea typeface="Times New Roman" panose="02020603050405020304" pitchFamily="18" charset="0"/>
                <a:cs typeface="Times New Roman" panose="02020603050405020304" pitchFamily="18" charset="0"/>
              </a:rPr>
              <a:t>Коронавирус </a:t>
            </a:r>
            <a:r>
              <a:rPr lang="ru-RU" sz="2200" dirty="0">
                <a:solidFill>
                  <a:srgbClr val="000000"/>
                </a:solidFill>
                <a:effectLst/>
                <a:ea typeface="Times New Roman" panose="02020603050405020304" pitchFamily="18" charset="0"/>
                <a:cs typeface="Times New Roman" panose="02020603050405020304" pitchFamily="18" charset="0"/>
              </a:rPr>
              <a:t>– </a:t>
            </a:r>
            <a:r>
              <a:rPr lang="ru-RU" sz="2200" dirty="0">
                <a:solidFill>
                  <a:srgbClr val="000000"/>
                </a:solidFill>
                <a:ea typeface="Times New Roman" panose="02020603050405020304" pitchFamily="18" charset="0"/>
                <a:cs typeface="Times New Roman" panose="02020603050405020304" pitchFamily="18" charset="0"/>
              </a:rPr>
              <a:t>относится к семейству </a:t>
            </a:r>
            <a:r>
              <a:rPr lang="ru-RU" sz="2200" dirty="0">
                <a:solidFill>
                  <a:srgbClr val="000000"/>
                </a:solidFill>
                <a:effectLst/>
                <a:ea typeface="Times New Roman" panose="02020603050405020304" pitchFamily="18" charset="0"/>
                <a:cs typeface="Times New Roman" panose="02020603050405020304" pitchFamily="18" charset="0"/>
              </a:rPr>
              <a:t> </a:t>
            </a:r>
            <a:r>
              <a:rPr lang="ru-RU" sz="2200" dirty="0" err="1">
                <a:solidFill>
                  <a:srgbClr val="333333"/>
                </a:solidFill>
                <a:ea typeface="Times New Roman" panose="02020603050405020304" pitchFamily="18" charset="0"/>
                <a:cs typeface="Times New Roman" panose="02020603050405020304" pitchFamily="18" charset="0"/>
              </a:rPr>
              <a:t>р</a:t>
            </a:r>
            <a:r>
              <a:rPr lang="ru-RU" sz="2200" i="0" dirty="0" err="1">
                <a:solidFill>
                  <a:srgbClr val="333333"/>
                </a:solidFill>
                <a:effectLst/>
              </a:rPr>
              <a:t>ибонуклеин</a:t>
            </a:r>
            <a:r>
              <a:rPr lang="ru-RU" sz="2200" i="0" dirty="0">
                <a:solidFill>
                  <a:srgbClr val="333333"/>
                </a:solidFill>
                <a:effectLst/>
              </a:rPr>
              <a:t> содержащих вирусов</a:t>
            </a:r>
            <a:endParaRPr lang="ru-RU" sz="2200" dirty="0">
              <a:solidFill>
                <a:srgbClr val="000000"/>
              </a:solidFill>
              <a:ea typeface="Times New Roman" panose="02020603050405020304" pitchFamily="18" charset="0"/>
              <a:cs typeface="Times New Roman" panose="02020603050405020304" pitchFamily="18" charset="0"/>
            </a:endParaRPr>
          </a:p>
          <a:p>
            <a:pPr>
              <a:lnSpc>
                <a:spcPct val="107000"/>
              </a:lnSpc>
              <a:spcAft>
                <a:spcPts val="800"/>
              </a:spcAft>
            </a:pPr>
            <a:r>
              <a:rPr lang="ru-RU"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p>
        </p:txBody>
      </p:sp>
      <p:pic>
        <p:nvPicPr>
          <p:cNvPr id="2" name="Рисунок 1">
            <a:extLst>
              <a:ext uri="{FF2B5EF4-FFF2-40B4-BE49-F238E27FC236}">
                <a16:creationId xmlns:a16="http://schemas.microsoft.com/office/drawing/2014/main" id="{67EA7A16-5839-4AE4-A663-04357E6308CE}"/>
              </a:ext>
            </a:extLst>
          </p:cNvPr>
          <p:cNvPicPr>
            <a:picLocks noChangeAspect="1"/>
          </p:cNvPicPr>
          <p:nvPr/>
        </p:nvPicPr>
        <p:blipFill>
          <a:blip r:embed="rId3"/>
          <a:stretch>
            <a:fillRect/>
          </a:stretch>
        </p:blipFill>
        <p:spPr>
          <a:xfrm>
            <a:off x="1825942" y="2643758"/>
            <a:ext cx="6264696" cy="1944216"/>
          </a:xfrm>
          <a:prstGeom prst="rect">
            <a:avLst/>
          </a:prstGeom>
        </p:spPr>
      </p:pic>
    </p:spTree>
    <p:extLst>
      <p:ext uri="{BB962C8B-B14F-4D97-AF65-F5344CB8AC3E}">
        <p14:creationId xmlns:p14="http://schemas.microsoft.com/office/powerpoint/2010/main" val="4049834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E54D3E8-1C04-486B-9129-BEE121BBD45A}"/>
              </a:ext>
            </a:extLst>
          </p:cNvPr>
          <p:cNvSpPr>
            <a:spLocks noGrp="1"/>
          </p:cNvSpPr>
          <p:nvPr>
            <p:ph type="title"/>
          </p:nvPr>
        </p:nvSpPr>
        <p:spPr>
          <a:xfrm>
            <a:off x="1547664" y="205978"/>
            <a:ext cx="6768752" cy="2725812"/>
          </a:xfrm>
        </p:spPr>
        <p:txBody>
          <a:bodyPr>
            <a:normAutofit fontScale="90000"/>
          </a:bodyPr>
          <a:lstStyle/>
          <a:p>
            <a:pPr algn="just">
              <a:lnSpc>
                <a:spcPct val="150000"/>
              </a:lnSpc>
              <a:spcAft>
                <a:spcPts val="1125"/>
              </a:spcAft>
            </a:pPr>
            <a:r>
              <a:rPr lang="ru-RU"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br>
              <a:rPr lang="ru-RU"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4900" b="1" dirty="0">
                <a:solidFill>
                  <a:srgbClr val="000000"/>
                </a:solidFill>
                <a:effectLst/>
                <a:ea typeface="Times New Roman" panose="02020603050405020304" pitchFamily="18" charset="0"/>
                <a:cs typeface="Times New Roman" panose="02020603050405020304" pitchFamily="18" charset="0"/>
              </a:rPr>
              <a:t>Диагноз</a:t>
            </a:r>
            <a:br>
              <a:rPr lang="ru-RU" sz="2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br>
              <a:rPr lang="ru-RU" sz="2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ru-RU" sz="3100" dirty="0" err="1">
                <a:effectLst/>
                <a:latin typeface="+mn-lt"/>
                <a:ea typeface="Calibri" panose="020F0502020204030204" pitchFamily="34" charset="0"/>
                <a:cs typeface="Times New Roman" panose="02020603050405020304" pitchFamily="18" charset="0"/>
              </a:rPr>
              <a:t>Диагноз</a:t>
            </a:r>
            <a:r>
              <a:rPr lang="ru-RU" sz="3100" dirty="0">
                <a:effectLst/>
                <a:latin typeface="+mn-lt"/>
                <a:ea typeface="Calibri" panose="020F0502020204030204" pitchFamily="34" charset="0"/>
                <a:cs typeface="Times New Roman" panose="02020603050405020304" pitchFamily="18" charset="0"/>
              </a:rPr>
              <a:t>  </a:t>
            </a:r>
            <a:r>
              <a:rPr lang="ru-RU" sz="3100" dirty="0">
                <a:solidFill>
                  <a:srgbClr val="000000"/>
                </a:solidFill>
                <a:effectLst/>
                <a:latin typeface="+mn-lt"/>
                <a:ea typeface="Times New Roman" panose="02020603050405020304" pitchFamily="18" charset="0"/>
                <a:cs typeface="Times New Roman" panose="02020603050405020304" pitchFamily="18" charset="0"/>
              </a:rPr>
              <a:t>COVID-19  выставляется на основании </a:t>
            </a:r>
            <a:r>
              <a:rPr lang="ru-RU" sz="3100" b="1" dirty="0">
                <a:solidFill>
                  <a:srgbClr val="000000"/>
                </a:solidFill>
                <a:effectLst/>
                <a:latin typeface="+mn-lt"/>
                <a:ea typeface="Times New Roman" panose="02020603050405020304" pitchFamily="18" charset="0"/>
                <a:cs typeface="Times New Roman" panose="02020603050405020304" pitchFamily="18" charset="0"/>
              </a:rPr>
              <a:t>ПЦР</a:t>
            </a:r>
            <a:r>
              <a:rPr lang="ru-RU" sz="3100" dirty="0">
                <a:solidFill>
                  <a:srgbClr val="000000"/>
                </a:solidFill>
                <a:effectLst/>
                <a:latin typeface="+mn-lt"/>
                <a:ea typeface="Times New Roman" panose="02020603050405020304" pitchFamily="18" charset="0"/>
                <a:cs typeface="Times New Roman" panose="02020603050405020304" pitchFamily="18" charset="0"/>
              </a:rPr>
              <a:t> мазка </a:t>
            </a:r>
            <a:br>
              <a:rPr lang="ru-RU" sz="3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endParaRPr lang="ru-RU" sz="3100" dirty="0">
              <a:latin typeface="Times New Roman" panose="02020603050405020304" pitchFamily="18" charset="0"/>
              <a:cs typeface="Times New Roman" panose="02020603050405020304" pitchFamily="18" charset="0"/>
            </a:endParaRPr>
          </a:p>
        </p:txBody>
      </p:sp>
      <p:pic>
        <p:nvPicPr>
          <p:cNvPr id="3" name="Рисунок 2">
            <a:extLst>
              <a:ext uri="{FF2B5EF4-FFF2-40B4-BE49-F238E27FC236}">
                <a16:creationId xmlns:a16="http://schemas.microsoft.com/office/drawing/2014/main" id="{7C7CCFD8-7B16-4F1D-8ACE-7DBE0907AC70}"/>
              </a:ext>
            </a:extLst>
          </p:cNvPr>
          <p:cNvPicPr>
            <a:picLocks noChangeAspect="1"/>
          </p:cNvPicPr>
          <p:nvPr/>
        </p:nvPicPr>
        <p:blipFill>
          <a:blip r:embed="rId2"/>
          <a:stretch>
            <a:fillRect/>
          </a:stretch>
        </p:blipFill>
        <p:spPr>
          <a:xfrm>
            <a:off x="5868144" y="3155721"/>
            <a:ext cx="3024336" cy="1781801"/>
          </a:xfrm>
          <a:prstGeom prst="rect">
            <a:avLst/>
          </a:prstGeom>
        </p:spPr>
      </p:pic>
    </p:spTree>
    <p:extLst>
      <p:ext uri="{BB962C8B-B14F-4D97-AF65-F5344CB8AC3E}">
        <p14:creationId xmlns:p14="http://schemas.microsoft.com/office/powerpoint/2010/main" val="667607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B0594BC-9082-45A4-B1BB-CBAC6916FE1A}"/>
              </a:ext>
            </a:extLst>
          </p:cNvPr>
          <p:cNvSpPr>
            <a:spLocks noGrp="1"/>
          </p:cNvSpPr>
          <p:nvPr>
            <p:ph type="title"/>
          </p:nvPr>
        </p:nvSpPr>
        <p:spPr>
          <a:xfrm>
            <a:off x="1547664" y="205978"/>
            <a:ext cx="7139136" cy="4814044"/>
          </a:xfrm>
        </p:spPr>
        <p:txBody>
          <a:bodyPr>
            <a:normAutofit/>
          </a:bodyPr>
          <a:lstStyle/>
          <a:p>
            <a:pPr algn="just">
              <a:lnSpc>
                <a:spcPct val="150000"/>
              </a:lnSpc>
              <a:spcAft>
                <a:spcPts val="1125"/>
              </a:spcAft>
            </a:pPr>
            <a:r>
              <a:rPr lang="ru-RU" sz="4000" b="1" dirty="0">
                <a:solidFill>
                  <a:srgbClr val="000000"/>
                </a:solidFill>
                <a:effectLst/>
                <a:ea typeface="Times New Roman" panose="02020603050405020304" pitchFamily="18" charset="0"/>
                <a:cs typeface="Times New Roman" panose="02020603050405020304" pitchFamily="18" charset="0"/>
              </a:rPr>
              <a:t>Эпидемиология</a:t>
            </a:r>
            <a:br>
              <a:rPr lang="ru-RU" sz="1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br>
              <a:rPr lang="ru-RU" sz="1000" dirty="0">
                <a:effectLst/>
                <a:latin typeface="Calibri" panose="020F0502020204030204" pitchFamily="34" charset="0"/>
                <a:ea typeface="Calibri" panose="020F0502020204030204" pitchFamily="34" charset="0"/>
                <a:cs typeface="Times New Roman" panose="02020603050405020304" pitchFamily="18" charset="0"/>
              </a:rPr>
            </a:br>
            <a:r>
              <a:rPr lang="ru-RU" sz="2400" dirty="0">
                <a:solidFill>
                  <a:srgbClr val="000000"/>
                </a:solidFill>
                <a:effectLst/>
                <a:latin typeface="+mn-lt"/>
                <a:ea typeface="Times New Roman" panose="02020603050405020304" pitchFamily="18" charset="0"/>
                <a:cs typeface="Times New Roman" panose="02020603050405020304" pitchFamily="18" charset="0"/>
              </a:rPr>
              <a:t>На сегодняшний день по всему миру зарегистрировано более </a:t>
            </a:r>
            <a:r>
              <a:rPr lang="ru-RU" sz="2400" b="1" dirty="0">
                <a:solidFill>
                  <a:srgbClr val="000000"/>
                </a:solidFill>
                <a:effectLst/>
                <a:latin typeface="+mn-lt"/>
                <a:ea typeface="Times New Roman" panose="02020603050405020304" pitchFamily="18" charset="0"/>
                <a:cs typeface="Times New Roman" panose="02020603050405020304" pitchFamily="18" charset="0"/>
              </a:rPr>
              <a:t>21 миллиона </a:t>
            </a:r>
            <a:r>
              <a:rPr lang="ru-RU" sz="2400" dirty="0">
                <a:solidFill>
                  <a:srgbClr val="000000"/>
                </a:solidFill>
                <a:effectLst/>
                <a:latin typeface="+mn-lt"/>
                <a:ea typeface="Times New Roman" panose="02020603050405020304" pitchFamily="18" charset="0"/>
                <a:cs typeface="Times New Roman" panose="02020603050405020304" pitchFamily="18" charset="0"/>
              </a:rPr>
              <a:t>подтвержденных случаев COVID-19 на всех континентах, за исключением Антарктиды, и заболеваемость неуклонно растет </a:t>
            </a:r>
            <a:br>
              <a:rPr lang="ru-RU" sz="2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27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ru-RU" sz="2700" dirty="0"/>
          </a:p>
        </p:txBody>
      </p:sp>
      <p:pic>
        <p:nvPicPr>
          <p:cNvPr id="4" name="Рисунок 3">
            <a:extLst>
              <a:ext uri="{FF2B5EF4-FFF2-40B4-BE49-F238E27FC236}">
                <a16:creationId xmlns:a16="http://schemas.microsoft.com/office/drawing/2014/main" id="{23DE36D1-865C-4CE1-81C4-49777ED0C4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08304" y="411510"/>
            <a:ext cx="1080121" cy="720080"/>
          </a:xfrm>
          <a:prstGeom prst="rect">
            <a:avLst/>
          </a:prstGeom>
        </p:spPr>
      </p:pic>
    </p:spTree>
    <p:extLst>
      <p:ext uri="{BB962C8B-B14F-4D97-AF65-F5344CB8AC3E}">
        <p14:creationId xmlns:p14="http://schemas.microsoft.com/office/powerpoint/2010/main" val="2166614005"/>
      </p:ext>
    </p:extLst>
  </p:cSld>
  <p:clrMapOvr>
    <a:masterClrMapping/>
  </p:clrMapOvr>
</p:sld>
</file>

<file path=ppt/theme/theme1.xml><?xml version="1.0" encoding="utf-8"?>
<a:theme xmlns:a="http://schemas.openxmlformats.org/drawingml/2006/main" name="1">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Coronavirus 16</Template>
  <TotalTime>2582</TotalTime>
  <Words>742</Words>
  <Application>Microsoft Office PowerPoint</Application>
  <PresentationFormat>Экран (16:9)</PresentationFormat>
  <Paragraphs>132</Paragraphs>
  <Slides>25</Slides>
  <Notes>8</Notes>
  <HiddenSlides>0</HiddenSlides>
  <MMClips>0</MMClips>
  <ScaleCrop>false</ScaleCrop>
  <HeadingPairs>
    <vt:vector size="6" baseType="variant">
      <vt:variant>
        <vt:lpstr>Использованные шрифты</vt:lpstr>
      </vt:variant>
      <vt:variant>
        <vt:i4>5</vt:i4>
      </vt:variant>
      <vt:variant>
        <vt:lpstr>Тема</vt:lpstr>
      </vt:variant>
      <vt:variant>
        <vt:i4>2</vt:i4>
      </vt:variant>
      <vt:variant>
        <vt:lpstr>Заголовки слайдов</vt:lpstr>
      </vt:variant>
      <vt:variant>
        <vt:i4>25</vt:i4>
      </vt:variant>
    </vt:vector>
  </HeadingPairs>
  <TitlesOfParts>
    <vt:vector size="32" baseType="lpstr">
      <vt:lpstr>Arial</vt:lpstr>
      <vt:lpstr>Calibri</vt:lpstr>
      <vt:lpstr>Gabriola</vt:lpstr>
      <vt:lpstr>Times New Roman</vt:lpstr>
      <vt:lpstr>Wingdings</vt:lpstr>
      <vt:lpstr>1</vt:lpstr>
      <vt:lpstr>Тема Office</vt:lpstr>
      <vt:lpstr>Презентация PowerPoint</vt:lpstr>
      <vt:lpstr>Презентация PowerPoint</vt:lpstr>
      <vt:lpstr>Цели</vt:lpstr>
      <vt:lpstr>Цели </vt:lpstr>
      <vt:lpstr>Презентация PowerPoint</vt:lpstr>
      <vt:lpstr>Презентация PowerPoint</vt:lpstr>
      <vt:lpstr>Презентация PowerPoint</vt:lpstr>
      <vt:lpstr>                                          Диагноз  Диагноз  COVID-19  выставляется на основании ПЦР мазка  </vt:lpstr>
      <vt:lpstr>Эпидемиология  На сегодняшний день по всему миру зарегистрировано более 21 миллиона подтвержденных случаев COVID-19 на всех континентах, за исключением Антарктиды, и заболеваемость неуклонно растет   </vt:lpstr>
      <vt:lpstr>Презентация PowerPoint</vt:lpstr>
      <vt:lpstr> Механизм инвазии SARS-CoV-2 в клетки хозяина.  Жизненный цикл вируса внутри организма человека  состоит из следующих пяти этапов:  (a) прикрепление  (b) проникновение вируса в клетку  (c) биосинтез (репликация вируса)  (d) созревание (сборка и накопление)   (e) высвобождение (через разрушение клеток)  </vt:lpstr>
      <vt:lpstr>SARS-CoV-2 проникает в клетку человека путем связывания его белка spike или S с рецептором  хозяина с последующим слиянием вирусной и клеточной мембран (эндоцитоз), что приводит к проникновению вируса в клетку и истощению рецепторов на поверхности клетки </vt:lpstr>
      <vt:lpstr>Оказавшись внутри клетки, вирус активирует внутриклеточную иммунную систему, которая заставляет иммунные и неиммунные клетки выделять большое количество провоспалительных цитокинов, которые активируют цитокиновый шторм и приводят к повреждению хозяина</vt:lpstr>
      <vt:lpstr>Презентация PowerPoint</vt:lpstr>
      <vt:lpstr>Клинические особенности</vt:lpstr>
      <vt:lpstr>Презентация PowerPoint</vt:lpstr>
      <vt:lpstr>Лабораторные данные</vt:lpstr>
      <vt:lpstr>Инструментальная диагностика</vt:lpstr>
      <vt:lpstr>Обзорная рентгенографии органов грудной полости в прямой проекции</vt:lpstr>
      <vt:lpstr>Обзорная рентгенографии органов грудной полости в прямой проекции</vt:lpstr>
      <vt:lpstr>Компьютерная томография органов грудной клетки, аксиальная плоскость</vt:lpstr>
      <vt:lpstr>Компьютерная томография органов грудной клетки, аксиальная плоскость</vt:lpstr>
      <vt:lpstr>Компьютерная томография органов грудной клетки, аксиальная плоскость</vt:lpstr>
      <vt:lpstr>Компьютерная томография органов грудной клетки, аксиальная плоскость</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Эржена Доржиева</dc:creator>
  <cp:lastModifiedBy>Эржена Доржиева</cp:lastModifiedBy>
  <cp:revision>29</cp:revision>
  <dcterms:created xsi:type="dcterms:W3CDTF">2021-11-07T13:29:13Z</dcterms:created>
  <dcterms:modified xsi:type="dcterms:W3CDTF">2022-03-02T09:13:07Z</dcterms:modified>
</cp:coreProperties>
</file>