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310" r:id="rId2"/>
    <p:sldId id="257" r:id="rId3"/>
    <p:sldId id="286" r:id="rId4"/>
    <p:sldId id="311" r:id="rId5"/>
    <p:sldId id="287" r:id="rId6"/>
    <p:sldId id="314" r:id="rId7"/>
    <p:sldId id="313" r:id="rId8"/>
    <p:sldId id="277" r:id="rId9"/>
    <p:sldId id="315" r:id="rId10"/>
    <p:sldId id="316" r:id="rId11"/>
    <p:sldId id="317" r:id="rId12"/>
    <p:sldId id="261" r:id="rId13"/>
    <p:sldId id="318" r:id="rId14"/>
    <p:sldId id="353" r:id="rId15"/>
    <p:sldId id="326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  <p:sldId id="343" r:id="rId33"/>
    <p:sldId id="360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19" r:id="rId44"/>
    <p:sldId id="322" r:id="rId45"/>
    <p:sldId id="323" r:id="rId46"/>
    <p:sldId id="356" r:id="rId47"/>
    <p:sldId id="358" r:id="rId48"/>
    <p:sldId id="359" r:id="rId49"/>
    <p:sldId id="306" r:id="rId50"/>
    <p:sldId id="361" r:id="rId51"/>
    <p:sldId id="263" r:id="rId52"/>
    <p:sldId id="264" r:id="rId53"/>
    <p:sldId id="267" r:id="rId54"/>
    <p:sldId id="268" r:id="rId55"/>
    <p:sldId id="270" r:id="rId56"/>
    <p:sldId id="272" r:id="rId57"/>
    <p:sldId id="284" r:id="rId58"/>
    <p:sldId id="273" r:id="rId59"/>
    <p:sldId id="362" r:id="rId60"/>
    <p:sldId id="363" r:id="rId61"/>
    <p:sldId id="265" r:id="rId62"/>
    <p:sldId id="266" r:id="rId63"/>
    <p:sldId id="364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51976-FA75-494E-9F97-07195E60129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1FA95-69DB-4792-A8E1-4C1C4E517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1.jpeg"/><Relationship Id="rId4" Type="http://schemas.openxmlformats.org/officeDocument/2006/relationships/image" Target="../media/image4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hyperlink" Target="https://health.mail.ru/drug/interferon_alf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7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.jpeg"/><Relationship Id="rId7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-1683568"/>
            <a:ext cx="8280400" cy="46482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25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им.проф. В.Ф. </a:t>
            </a: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Минздрава 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Фармацевтический </a:t>
            </a:r>
            <a:r>
              <a:rPr lang="ru-RU" sz="2000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колледж</a:t>
            </a:r>
            <a:r>
              <a:rPr lang="ru-RU" sz="165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5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latin typeface="Times New Roman" pitchFamily="18" charset="0"/>
                <a:cs typeface="Times New Roman" pitchFamily="18" charset="0"/>
              </a:rPr>
              <a:t>ПРОТИВОВИРУСНЫЕ СРЕДСТВА. ПРОТИВООПУХОЛЕВЫЕ СРЕДСТВА.</a:t>
            </a:r>
            <a:br>
              <a:rPr lang="ru-RU" sz="27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25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25" b="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5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видеолекция</a:t>
            </a: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для студентов 1 курса,</a:t>
            </a:r>
            <a:b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cap="non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обучающихся по специальности 33.02.01 Фармация</a:t>
            </a:r>
          </a:p>
        </p:txBody>
      </p:sp>
      <p:sp>
        <p:nvSpPr>
          <p:cNvPr id="92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97152"/>
            <a:ext cx="3254375" cy="838200"/>
          </a:xfrm>
        </p:spPr>
        <p:txBody>
          <a:bodyPr/>
          <a:lstStyle/>
          <a:p>
            <a:pPr algn="r" eaLnBrk="1" hangingPunct="1"/>
            <a:r>
              <a:rPr lang="ru-RU" alt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</a:p>
          <a:p>
            <a:pPr algn="r" eaLnBrk="1" hangingPunct="1"/>
            <a:r>
              <a:rPr lang="ru-RU" altLang="ru-RU" sz="16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Владимировна Анисимова  </a:t>
            </a:r>
          </a:p>
          <a:p>
            <a:pPr eaLnBrk="1" hangingPunct="1"/>
            <a:endParaRPr lang="ru-RU" altLang="ru-RU" dirty="0" smtClean="0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2339752" y="5877272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</a:t>
            </a:r>
          </a:p>
          <a:p>
            <a:pPr algn="ctr" eaLnBrk="1" hangingPunct="1"/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21952466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12968" cy="6021288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Противоретровирусные</a:t>
            </a:r>
            <a:r>
              <a:rPr lang="ru-RU" sz="3200" b="1" dirty="0" smtClean="0">
                <a:solidFill>
                  <a:srgbClr val="0070C0"/>
                </a:solidFill>
              </a:rPr>
              <a:t> средства (против ВИЧ-инфекции): </a:t>
            </a:r>
          </a:p>
          <a:p>
            <a:pPr>
              <a:buNone/>
            </a:pPr>
            <a:r>
              <a:rPr lang="ru-RU" sz="3200" dirty="0" err="1" smtClean="0"/>
              <a:t>зидовудин</a:t>
            </a:r>
            <a:r>
              <a:rPr lang="ru-RU" sz="3200" dirty="0" smtClean="0"/>
              <a:t>, </a:t>
            </a:r>
            <a:r>
              <a:rPr lang="ru-RU" sz="3200" dirty="0" err="1" smtClean="0"/>
              <a:t>ламивудин</a:t>
            </a:r>
            <a:r>
              <a:rPr lang="ru-RU" sz="3200" dirty="0" smtClean="0"/>
              <a:t>, </a:t>
            </a:r>
            <a:r>
              <a:rPr lang="ru-RU" sz="3200" dirty="0" err="1" smtClean="0"/>
              <a:t>индинавир</a:t>
            </a:r>
            <a:r>
              <a:rPr lang="ru-RU" sz="3200" dirty="0" smtClean="0"/>
              <a:t>, </a:t>
            </a:r>
            <a:r>
              <a:rPr lang="ru-RU" sz="3200" dirty="0" err="1" smtClean="0"/>
              <a:t>невирапин</a:t>
            </a:r>
            <a:r>
              <a:rPr lang="ru-RU" sz="3200" dirty="0" smtClean="0"/>
              <a:t>, </a:t>
            </a:r>
            <a:r>
              <a:rPr lang="ru-RU" sz="3200" dirty="0" err="1" smtClean="0"/>
              <a:t>абакавир</a:t>
            </a:r>
            <a:r>
              <a:rPr lang="ru-RU" sz="3200" dirty="0" smtClean="0"/>
              <a:t> и др. не</a:t>
            </a:r>
          </a:p>
          <a:p>
            <a:pPr>
              <a:buNone/>
            </a:pPr>
            <a:r>
              <a:rPr lang="ru-RU" sz="3200" dirty="0" smtClean="0"/>
              <a:t>подлежат реализации через аптечную сеть, отпускаются в</a:t>
            </a:r>
          </a:p>
          <a:p>
            <a:pPr>
              <a:buNone/>
            </a:pPr>
            <a:r>
              <a:rPr lang="ru-RU" sz="3200" dirty="0" smtClean="0"/>
              <a:t>специализированных центрах.</a:t>
            </a:r>
          </a:p>
          <a:p>
            <a:pPr algn="ctr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Противогерпетические</a:t>
            </a:r>
            <a:r>
              <a:rPr lang="ru-RU" sz="3200" b="1" dirty="0" smtClean="0">
                <a:solidFill>
                  <a:srgbClr val="0070C0"/>
                </a:solidFill>
              </a:rPr>
              <a:t> средства: </a:t>
            </a:r>
          </a:p>
          <a:p>
            <a:pPr>
              <a:buNone/>
            </a:pPr>
            <a:r>
              <a:rPr lang="ru-RU" sz="3200" b="1" dirty="0" err="1" smtClean="0"/>
              <a:t>ацикловир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ацигерпин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герпостад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зовиракс</a:t>
            </a:r>
            <a:r>
              <a:rPr lang="ru-RU" sz="3200" b="1" dirty="0" smtClean="0"/>
              <a:t>) </a:t>
            </a:r>
            <a:r>
              <a:rPr lang="ru-RU" sz="3200" dirty="0" smtClean="0"/>
              <a:t>крем, мазь для</a:t>
            </a:r>
          </a:p>
          <a:p>
            <a:pPr>
              <a:buNone/>
            </a:pPr>
            <a:r>
              <a:rPr lang="ru-RU" sz="3200" dirty="0" smtClean="0"/>
              <a:t>наружного применения,  комбинированный препарат </a:t>
            </a:r>
            <a:r>
              <a:rPr lang="ru-RU" sz="3200" b="1" dirty="0" err="1" smtClean="0"/>
              <a:t>герпеферон</a:t>
            </a:r>
            <a:endParaRPr lang="ru-RU" sz="3200" b="1" dirty="0" smtClean="0"/>
          </a:p>
          <a:p>
            <a:pPr>
              <a:buNone/>
            </a:pPr>
            <a:r>
              <a:rPr lang="ru-RU" sz="3200" dirty="0" smtClean="0"/>
              <a:t>(интерферон альфа-2</a:t>
            </a:r>
            <a:r>
              <a:rPr lang="en-US" sz="3200" dirty="0" smtClean="0"/>
              <a:t>b+</a:t>
            </a:r>
            <a:r>
              <a:rPr lang="ru-RU" sz="3200" dirty="0" err="1" smtClean="0"/>
              <a:t>ацикловир+лидокаин</a:t>
            </a:r>
            <a:r>
              <a:rPr lang="ru-RU" sz="3200" dirty="0" smtClean="0"/>
              <a:t>) мазь для наружного</a:t>
            </a:r>
          </a:p>
          <a:p>
            <a:pPr>
              <a:buNone/>
            </a:pPr>
            <a:r>
              <a:rPr lang="ru-RU" sz="3200" dirty="0" smtClean="0"/>
              <a:t>применения - отпускаются без рецепта; </a:t>
            </a:r>
          </a:p>
          <a:p>
            <a:pPr>
              <a:buNone/>
            </a:pPr>
            <a:r>
              <a:rPr lang="ru-RU" sz="3200" dirty="0" smtClean="0"/>
              <a:t>таблетки (</a:t>
            </a:r>
            <a:r>
              <a:rPr lang="ru-RU" sz="3200" b="1" dirty="0" err="1" smtClean="0"/>
              <a:t>зостравел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зовиракс</a:t>
            </a:r>
            <a:r>
              <a:rPr lang="ru-RU" sz="3200" b="1" dirty="0" smtClean="0"/>
              <a:t>, </a:t>
            </a:r>
            <a:r>
              <a:rPr lang="ru-RU" sz="3200" b="1" dirty="0" err="1" smtClean="0"/>
              <a:t>герперакс</a:t>
            </a:r>
            <a:r>
              <a:rPr lang="ru-RU" sz="3200" dirty="0" smtClean="0"/>
              <a:t>), </a:t>
            </a:r>
            <a:r>
              <a:rPr lang="ru-RU" sz="3200" dirty="0" err="1" smtClean="0"/>
              <a:t>лиофилизат</a:t>
            </a:r>
            <a:r>
              <a:rPr lang="ru-RU" sz="3200" dirty="0" smtClean="0"/>
              <a:t> для</a:t>
            </a:r>
          </a:p>
          <a:p>
            <a:pPr>
              <a:buNone/>
            </a:pPr>
            <a:r>
              <a:rPr lang="ru-RU" sz="3200" dirty="0" smtClean="0"/>
              <a:t>приготовления раствор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медовир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зовиракс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герпейд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 – по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рецепту 107-1/у.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Входит в список ЖНВЛП.</a:t>
            </a:r>
          </a:p>
          <a:p>
            <a:pPr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фамцикловир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минакер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фавирокс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фамацивир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фамвир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фамилар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таблетки– по рецепту 107-1/у.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бромнафтохинон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бонафтон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мазь для местного и наружного применения –по рецепту 107-1/у.</a:t>
            </a: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6" name="Рисунок 5" descr="цик.jpg"/>
          <p:cNvPicPr>
            <a:picLocks noChangeAspect="1"/>
          </p:cNvPicPr>
          <p:nvPr/>
        </p:nvPicPr>
        <p:blipFill>
          <a:blip r:embed="rId2" cstate="print"/>
          <a:srcRect l="6951" t="30050" r="5901" b="29000"/>
          <a:stretch>
            <a:fillRect/>
          </a:stretch>
        </p:blipFill>
        <p:spPr>
          <a:xfrm>
            <a:off x="2555776" y="5373216"/>
            <a:ext cx="1938536" cy="1035496"/>
          </a:xfrm>
          <a:prstGeom prst="rect">
            <a:avLst/>
          </a:prstGeom>
        </p:spPr>
      </p:pic>
      <p:pic>
        <p:nvPicPr>
          <p:cNvPr id="7" name="Рисунок 6" descr="в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5157192"/>
            <a:ext cx="2304256" cy="1447259"/>
          </a:xfrm>
          <a:prstGeom prst="rect">
            <a:avLst/>
          </a:prstGeom>
        </p:spPr>
      </p:pic>
      <p:pic>
        <p:nvPicPr>
          <p:cNvPr id="9" name="Рисунок 8" descr="ракс.jpg"/>
          <p:cNvPicPr>
            <a:picLocks noChangeAspect="1"/>
          </p:cNvPicPr>
          <p:nvPr/>
        </p:nvPicPr>
        <p:blipFill>
          <a:blip r:embed="rId4" cstate="print"/>
          <a:srcRect l="9366" t="18553" r="12200" b="19811"/>
          <a:stretch>
            <a:fillRect/>
          </a:stretch>
        </p:blipFill>
        <p:spPr>
          <a:xfrm>
            <a:off x="6732240" y="5229200"/>
            <a:ext cx="1985363" cy="1512168"/>
          </a:xfrm>
          <a:prstGeom prst="rect">
            <a:avLst/>
          </a:prstGeom>
        </p:spPr>
      </p:pic>
      <p:pic>
        <p:nvPicPr>
          <p:cNvPr id="10" name="Рисунок 9" descr="фто.jpg"/>
          <p:cNvPicPr>
            <a:picLocks noChangeAspect="1"/>
          </p:cNvPicPr>
          <p:nvPr/>
        </p:nvPicPr>
        <p:blipFill>
          <a:blip r:embed="rId5" cstate="print"/>
          <a:srcRect t="37611" r="62703" b="36061"/>
          <a:stretch>
            <a:fillRect/>
          </a:stretch>
        </p:blipFill>
        <p:spPr>
          <a:xfrm>
            <a:off x="0" y="5373216"/>
            <a:ext cx="2400267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784976" cy="544522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Вирус простого герпеса может вызывать поражения кожи, слизистых рта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наружных половых органов, прямой кишки, кожи, внутренних органов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пищевода и головного мозга.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Противогепретические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препараты  ингибируют фермент ДНК-полимеразу,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нарушают синтез вирусных нуклеиновых кислот и тормозят репликацию вирусов.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Применяются для лечения вирусных инфекционных заболеваний, вызванных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вирусом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Herpes simplex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инфекции кожи, слизистых, генитальный герпес),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инфекций, вызванных вирусом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Varicella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zoster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(опоясывающий лишай) 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наружных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герпетических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поражениях данные препараты применяют в форме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мазей,  кремов; при часто повторяющихся высыпаниях назначают одновременно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внутрь в форме таблеток.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Терапию поражений внутренних органов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герпетической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инфекцией проводят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применяя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лиофилизаты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приготовления растворов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ацикловир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медовир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зовиракс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Схему и курс лечения врач подбирает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индивидуально.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ик.jpg"/>
          <p:cNvPicPr>
            <a:picLocks noChangeAspect="1"/>
          </p:cNvPicPr>
          <p:nvPr/>
        </p:nvPicPr>
        <p:blipFill>
          <a:blip r:embed="rId2" cstate="print"/>
          <a:srcRect l="6951" t="30050" r="5901" b="29000"/>
          <a:stretch>
            <a:fillRect/>
          </a:stretch>
        </p:blipFill>
        <p:spPr>
          <a:xfrm>
            <a:off x="5004048" y="5301208"/>
            <a:ext cx="1794520" cy="1080120"/>
          </a:xfrm>
          <a:prstGeom prst="rect">
            <a:avLst/>
          </a:prstGeom>
        </p:spPr>
      </p:pic>
      <p:pic>
        <p:nvPicPr>
          <p:cNvPr id="7" name="Рисунок 6" descr="в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5229200"/>
            <a:ext cx="2004054" cy="1418456"/>
          </a:xfrm>
          <a:prstGeom prst="rect">
            <a:avLst/>
          </a:prstGeom>
        </p:spPr>
      </p:pic>
      <p:pic>
        <p:nvPicPr>
          <p:cNvPr id="9" name="Рисунок 8" descr="ракс.jpg"/>
          <p:cNvPicPr>
            <a:picLocks noChangeAspect="1"/>
          </p:cNvPicPr>
          <p:nvPr/>
        </p:nvPicPr>
        <p:blipFill>
          <a:blip r:embed="rId4" cstate="print"/>
          <a:srcRect l="9366" t="18553" r="12200" b="19811"/>
          <a:stretch>
            <a:fillRect/>
          </a:stretch>
        </p:blipFill>
        <p:spPr>
          <a:xfrm>
            <a:off x="467544" y="4941168"/>
            <a:ext cx="1829591" cy="1080120"/>
          </a:xfrm>
          <a:prstGeom prst="rect">
            <a:avLst/>
          </a:prstGeom>
        </p:spPr>
      </p:pic>
      <p:pic>
        <p:nvPicPr>
          <p:cNvPr id="10" name="Рисунок 9" descr="фто.jpg"/>
          <p:cNvPicPr>
            <a:picLocks noChangeAspect="1"/>
          </p:cNvPicPr>
          <p:nvPr/>
        </p:nvPicPr>
        <p:blipFill>
          <a:blip r:embed="rId5" cstate="print"/>
          <a:srcRect t="37611" r="62703" b="36061"/>
          <a:stretch>
            <a:fillRect/>
          </a:stretch>
        </p:blipFill>
        <p:spPr>
          <a:xfrm>
            <a:off x="0" y="5949280"/>
            <a:ext cx="2400267" cy="720080"/>
          </a:xfrm>
          <a:prstGeom prst="rect">
            <a:avLst/>
          </a:prstGeom>
        </p:spPr>
      </p:pic>
      <p:pic>
        <p:nvPicPr>
          <p:cNvPr id="11" name="Рисунок 10" descr="герп.jpg"/>
          <p:cNvPicPr>
            <a:picLocks noChangeAspect="1"/>
          </p:cNvPicPr>
          <p:nvPr/>
        </p:nvPicPr>
        <p:blipFill>
          <a:blip r:embed="rId6" cstate="print"/>
          <a:srcRect t="30050" b="29000"/>
          <a:stretch>
            <a:fillRect/>
          </a:stretch>
        </p:blipFill>
        <p:spPr>
          <a:xfrm>
            <a:off x="2555776" y="5229200"/>
            <a:ext cx="2304256" cy="1412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784976" cy="54452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Побочные эффекты при резорбтивном действии: </a:t>
            </a:r>
            <a:r>
              <a:rPr lang="ru-RU" sz="2000" dirty="0" smtClean="0"/>
              <a:t>тошнота, рвота, диарея, анафилактические реакции, кожная сыпь, зуд, крапивница, синдром </a:t>
            </a:r>
            <a:r>
              <a:rPr lang="ru-RU" sz="2000" dirty="0" err="1" smtClean="0"/>
              <a:t>Лайелла</a:t>
            </a:r>
            <a:r>
              <a:rPr lang="ru-RU" sz="2000" dirty="0" smtClean="0"/>
              <a:t>, </a:t>
            </a:r>
            <a:r>
              <a:rPr lang="ru-RU" sz="2000" dirty="0" err="1" smtClean="0"/>
              <a:t>синдром</a:t>
            </a:r>
            <a:r>
              <a:rPr lang="ru-RU" sz="2000" dirty="0" smtClean="0"/>
              <a:t> </a:t>
            </a:r>
            <a:r>
              <a:rPr lang="ru-RU" sz="2000" dirty="0" err="1" smtClean="0"/>
              <a:t>Стивенса-Джонсона</a:t>
            </a:r>
            <a:r>
              <a:rPr lang="ru-RU" sz="2000" dirty="0" smtClean="0"/>
              <a:t>, головная боль головокружение и др.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dirty="0" smtClean="0"/>
              <a:t>     При местном действии: раздражение, жжение, зуд, сухость кожи.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Противопоказания: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индивидуальная непереносимость для местных и парентеральных форм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ацикловира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ru-RU" sz="2000" dirty="0" smtClean="0"/>
              <a:t>период лактации; с осторожностью в период беременности, </a:t>
            </a:r>
          </a:p>
          <a:p>
            <a:r>
              <a:rPr lang="ru-RU" sz="2000" dirty="0" smtClean="0"/>
              <a:t>детский возраст до 3 лет (для таблеток </a:t>
            </a:r>
            <a:r>
              <a:rPr lang="ru-RU" sz="2000" dirty="0" err="1" smtClean="0"/>
              <a:t>ацикловира</a:t>
            </a:r>
            <a:r>
              <a:rPr lang="ru-RU" sz="2000" dirty="0" smtClean="0"/>
              <a:t>).</a:t>
            </a:r>
          </a:p>
          <a:p>
            <a:r>
              <a:rPr lang="ru-RU" sz="2000" dirty="0" err="1" smtClean="0"/>
              <a:t>Фамцикловир</a:t>
            </a:r>
            <a:r>
              <a:rPr lang="ru-RU" sz="2000" dirty="0" smtClean="0"/>
              <a:t>, </a:t>
            </a:r>
            <a:r>
              <a:rPr lang="ru-RU" sz="2000" dirty="0" err="1" smtClean="0"/>
              <a:t>бонафтон</a:t>
            </a:r>
            <a:r>
              <a:rPr lang="ru-RU" sz="2000" dirty="0" smtClean="0"/>
              <a:t> - возраст до 18 лет, беременность, период грудного вскармливания.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цик.jpg"/>
          <p:cNvPicPr>
            <a:picLocks noChangeAspect="1"/>
          </p:cNvPicPr>
          <p:nvPr/>
        </p:nvPicPr>
        <p:blipFill>
          <a:blip r:embed="rId2" cstate="print"/>
          <a:srcRect l="6951" t="30050" r="5901" b="29000"/>
          <a:stretch>
            <a:fillRect/>
          </a:stretch>
        </p:blipFill>
        <p:spPr>
          <a:xfrm>
            <a:off x="3563888" y="5589240"/>
            <a:ext cx="2160240" cy="1008112"/>
          </a:xfrm>
          <a:prstGeom prst="rect">
            <a:avLst/>
          </a:prstGeom>
        </p:spPr>
      </p:pic>
      <p:pic>
        <p:nvPicPr>
          <p:cNvPr id="7" name="Рисунок 6" descr="ви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5229200"/>
            <a:ext cx="2664296" cy="1440160"/>
          </a:xfrm>
          <a:prstGeom prst="rect">
            <a:avLst/>
          </a:prstGeom>
        </p:spPr>
      </p:pic>
      <p:pic>
        <p:nvPicPr>
          <p:cNvPr id="9" name="Рисунок 8" descr="ракс.jpg"/>
          <p:cNvPicPr>
            <a:picLocks noChangeAspect="1"/>
          </p:cNvPicPr>
          <p:nvPr/>
        </p:nvPicPr>
        <p:blipFill>
          <a:blip r:embed="rId4" cstate="print"/>
          <a:srcRect l="9366" t="18553" r="12200" b="19811"/>
          <a:stretch>
            <a:fillRect/>
          </a:stretch>
        </p:blipFill>
        <p:spPr>
          <a:xfrm>
            <a:off x="2699792" y="4293096"/>
            <a:ext cx="1829591" cy="1080120"/>
          </a:xfrm>
          <a:prstGeom prst="rect">
            <a:avLst/>
          </a:prstGeom>
        </p:spPr>
      </p:pic>
      <p:pic>
        <p:nvPicPr>
          <p:cNvPr id="10" name="Рисунок 9" descr="фто.jpg"/>
          <p:cNvPicPr>
            <a:picLocks noChangeAspect="1"/>
          </p:cNvPicPr>
          <p:nvPr/>
        </p:nvPicPr>
        <p:blipFill>
          <a:blip r:embed="rId5" cstate="print"/>
          <a:srcRect t="37611" r="62703" b="36061"/>
          <a:stretch>
            <a:fillRect/>
          </a:stretch>
        </p:blipFill>
        <p:spPr>
          <a:xfrm>
            <a:off x="4788024" y="4293096"/>
            <a:ext cx="2400267" cy="720080"/>
          </a:xfrm>
          <a:prstGeom prst="rect">
            <a:avLst/>
          </a:prstGeom>
        </p:spPr>
      </p:pic>
      <p:pic>
        <p:nvPicPr>
          <p:cNvPr id="11" name="Рисунок 10" descr="герп.jpg"/>
          <p:cNvPicPr>
            <a:picLocks noChangeAspect="1"/>
          </p:cNvPicPr>
          <p:nvPr/>
        </p:nvPicPr>
        <p:blipFill>
          <a:blip r:embed="rId6" cstate="print"/>
          <a:srcRect t="30050" b="29000"/>
          <a:stretch>
            <a:fillRect/>
          </a:stretch>
        </p:blipFill>
        <p:spPr>
          <a:xfrm>
            <a:off x="251520" y="5301208"/>
            <a:ext cx="2880320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317432" cy="5616624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3200" b="1" dirty="0" err="1" smtClean="0">
                <a:solidFill>
                  <a:srgbClr val="0070C0"/>
                </a:solidFill>
              </a:rPr>
              <a:t>Противоцитомегаловирусные</a:t>
            </a:r>
            <a:r>
              <a:rPr lang="ru-RU" sz="3200" b="1" dirty="0" smtClean="0">
                <a:solidFill>
                  <a:srgbClr val="0070C0"/>
                </a:solidFill>
              </a:rPr>
              <a:t> средства: </a:t>
            </a:r>
          </a:p>
          <a:p>
            <a:pPr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ганцикловир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валганолек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валганцикловир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цивалган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цимевен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таблетки,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лиофилизат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для приготовления раствора для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инфузий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/>
              <a:t>Показания:</a:t>
            </a:r>
          </a:p>
          <a:p>
            <a:r>
              <a:rPr lang="ru-RU" sz="3200" dirty="0" smtClean="0"/>
              <a:t>лечение угрожающей жизни или зрению </a:t>
            </a:r>
            <a:r>
              <a:rPr lang="ru-RU" sz="3200" dirty="0" err="1" smtClean="0"/>
              <a:t>манифестной</a:t>
            </a:r>
            <a:r>
              <a:rPr lang="ru-RU" sz="3200" dirty="0" smtClean="0"/>
              <a:t> ЦМВ инфекции у лиц с иммунодефицитами, включая СПИД</a:t>
            </a:r>
          </a:p>
          <a:p>
            <a:r>
              <a:rPr lang="ru-RU" sz="3200" dirty="0" smtClean="0"/>
              <a:t>профилактика </a:t>
            </a:r>
            <a:r>
              <a:rPr lang="ru-RU" sz="3200" dirty="0" err="1" smtClean="0"/>
              <a:t>манифестной</a:t>
            </a:r>
            <a:r>
              <a:rPr lang="ru-RU" sz="3200" dirty="0" smtClean="0"/>
              <a:t> ЦМВ инфекции у больных после трансплантации органов.</a:t>
            </a:r>
          </a:p>
          <a:p>
            <a:pPr>
              <a:buNone/>
            </a:pPr>
            <a:r>
              <a:rPr lang="ru-RU" sz="3200" b="1" dirty="0" smtClean="0"/>
              <a:t>Побочные эффекты многочисленны: </a:t>
            </a:r>
            <a:r>
              <a:rPr lang="ru-RU" sz="3200" dirty="0" smtClean="0"/>
              <a:t>нарушения кроветворения, тошнота, диарея, головная боль, желтуха, тремор, ринит, одышка, тахикардия и др.</a:t>
            </a:r>
          </a:p>
          <a:p>
            <a:pPr>
              <a:buNone/>
            </a:pPr>
            <a:r>
              <a:rPr lang="ru-RU" sz="3200" b="1" dirty="0" smtClean="0"/>
              <a:t>Противопоказания:</a:t>
            </a:r>
          </a:p>
          <a:p>
            <a:r>
              <a:rPr lang="ru-RU" sz="3200" dirty="0" smtClean="0"/>
              <a:t>гиперчувствительность </a:t>
            </a:r>
          </a:p>
          <a:p>
            <a:r>
              <a:rPr lang="ru-RU" sz="3200" dirty="0" err="1" smtClean="0"/>
              <a:t>нейтропения</a:t>
            </a:r>
            <a:r>
              <a:rPr lang="ru-RU" sz="3200" dirty="0" smtClean="0"/>
              <a:t>, тромбоцитопения, анемия</a:t>
            </a:r>
          </a:p>
          <a:p>
            <a:r>
              <a:rPr lang="ru-RU" sz="3200" dirty="0" smtClean="0"/>
              <a:t>детский возраст до 12 лет </a:t>
            </a:r>
          </a:p>
          <a:p>
            <a:r>
              <a:rPr lang="ru-RU" sz="3200" dirty="0" smtClean="0"/>
              <a:t>беременность, </a:t>
            </a:r>
          </a:p>
          <a:p>
            <a:r>
              <a:rPr lang="ru-RU" sz="3200" dirty="0" smtClean="0"/>
              <a:t>период грудного вскармливания.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Отпускается по рецепту 107-1/у.</a:t>
            </a: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/>
          </a:p>
        </p:txBody>
      </p:sp>
      <p:pic>
        <p:nvPicPr>
          <p:cNvPr id="8" name="Рисунок 7" descr="цимев.jpg"/>
          <p:cNvPicPr>
            <a:picLocks noChangeAspect="1"/>
          </p:cNvPicPr>
          <p:nvPr/>
        </p:nvPicPr>
        <p:blipFill>
          <a:blip r:embed="rId2" cstate="print"/>
          <a:srcRect l="6951" t="12201" r="8001" b="11150"/>
          <a:stretch>
            <a:fillRect/>
          </a:stretch>
        </p:blipFill>
        <p:spPr>
          <a:xfrm>
            <a:off x="5436097" y="4149080"/>
            <a:ext cx="324036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92480" cy="551723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ИНТЕРФЕРОНЫ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 альфа: </a:t>
            </a:r>
            <a:r>
              <a:rPr lang="ru-RU" dirty="0" smtClean="0"/>
              <a:t>интерферон человеческий лейкоцитарный концентрированный жидкий для </a:t>
            </a:r>
            <a:r>
              <a:rPr lang="ru-RU" dirty="0" err="1" smtClean="0"/>
              <a:t>интраназального</a:t>
            </a:r>
            <a:r>
              <a:rPr lang="ru-RU" dirty="0" smtClean="0"/>
              <a:t> применения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 альфа-2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ru-RU" dirty="0" smtClean="0">
                <a:solidFill>
                  <a:srgbClr val="00B050"/>
                </a:solidFill>
              </a:rPr>
              <a:t>: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err="1" smtClean="0"/>
              <a:t>Гриппферон</a:t>
            </a:r>
            <a:r>
              <a:rPr lang="ru-RU" dirty="0" smtClean="0"/>
              <a:t>, </a:t>
            </a:r>
            <a:r>
              <a:rPr lang="ru-RU" dirty="0" err="1" smtClean="0"/>
              <a:t>спрей</a:t>
            </a:r>
            <a:r>
              <a:rPr lang="ru-RU" dirty="0" smtClean="0"/>
              <a:t> назальный, назальные капли-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Входит в список ЖНВЛП</a:t>
            </a:r>
            <a:r>
              <a:rPr lang="ru-RU" sz="1900" dirty="0" smtClean="0"/>
              <a:t> </a:t>
            </a:r>
            <a:r>
              <a:rPr lang="ru-RU" dirty="0" err="1" smtClean="0"/>
              <a:t>гриппферон</a:t>
            </a:r>
            <a:r>
              <a:rPr lang="ru-RU" dirty="0" smtClean="0"/>
              <a:t> </a:t>
            </a:r>
            <a:r>
              <a:rPr lang="ru-RU" dirty="0" err="1" smtClean="0"/>
              <a:t>аэро</a:t>
            </a:r>
            <a:r>
              <a:rPr lang="ru-RU" dirty="0" smtClean="0"/>
              <a:t>, аэрозоль для местного применения; </a:t>
            </a:r>
            <a:r>
              <a:rPr lang="ru-RU" dirty="0" err="1" smtClean="0"/>
              <a:t>гриппферон</a:t>
            </a:r>
            <a:r>
              <a:rPr lang="ru-RU" dirty="0" smtClean="0"/>
              <a:t> с </a:t>
            </a:r>
            <a:r>
              <a:rPr lang="ru-RU" dirty="0" err="1" smtClean="0"/>
              <a:t>лоратадином</a:t>
            </a:r>
            <a:r>
              <a:rPr lang="ru-RU" dirty="0" smtClean="0"/>
              <a:t>, мазь назальная</a:t>
            </a:r>
          </a:p>
          <a:p>
            <a:r>
              <a:rPr lang="ru-RU" dirty="0" err="1" smtClean="0"/>
              <a:t>Виферон</a:t>
            </a:r>
            <a:r>
              <a:rPr lang="ru-RU" dirty="0" smtClean="0"/>
              <a:t>, мазь, гель для наружного и местного применения,  суппозитории ректальные</a:t>
            </a:r>
          </a:p>
          <a:p>
            <a:r>
              <a:rPr lang="ru-RU" dirty="0" err="1" smtClean="0"/>
              <a:t>Генферон</a:t>
            </a:r>
            <a:r>
              <a:rPr lang="ru-RU" dirty="0" smtClean="0"/>
              <a:t> (</a:t>
            </a:r>
            <a:r>
              <a:rPr lang="ru-RU" dirty="0" err="1" smtClean="0"/>
              <a:t>Бензокаин+Интерферон</a:t>
            </a:r>
            <a:r>
              <a:rPr lang="ru-RU" dirty="0" smtClean="0"/>
              <a:t> альфа-2</a:t>
            </a:r>
            <a:r>
              <a:rPr lang="en-US" dirty="0" smtClean="0"/>
              <a:t>b+</a:t>
            </a:r>
            <a:r>
              <a:rPr lang="ru-RU" dirty="0" err="1" smtClean="0"/>
              <a:t>Таурин</a:t>
            </a:r>
            <a:r>
              <a:rPr lang="ru-RU" dirty="0" smtClean="0"/>
              <a:t>) суппозитории вагинальные и ректальные</a:t>
            </a:r>
          </a:p>
          <a:p>
            <a:r>
              <a:rPr lang="ru-RU" dirty="0" err="1" smtClean="0"/>
              <a:t>Генферон</a:t>
            </a:r>
            <a:r>
              <a:rPr lang="ru-RU" dirty="0" smtClean="0"/>
              <a:t> </a:t>
            </a:r>
            <a:r>
              <a:rPr lang="ru-RU" dirty="0" err="1" smtClean="0"/>
              <a:t>лайт</a:t>
            </a:r>
            <a:r>
              <a:rPr lang="ru-RU" dirty="0" smtClean="0"/>
              <a:t> (Интерферон альфа-2</a:t>
            </a:r>
            <a:r>
              <a:rPr lang="en-US" dirty="0" smtClean="0"/>
              <a:t>b+</a:t>
            </a:r>
            <a:r>
              <a:rPr lang="ru-RU" dirty="0" err="1" smtClean="0"/>
              <a:t>Таурин</a:t>
            </a:r>
            <a:r>
              <a:rPr lang="ru-RU" dirty="0" smtClean="0"/>
              <a:t>) капли, </a:t>
            </a:r>
            <a:r>
              <a:rPr lang="ru-RU" dirty="0" err="1" smtClean="0"/>
              <a:t>спрей</a:t>
            </a:r>
            <a:r>
              <a:rPr lang="ru-RU" dirty="0" smtClean="0"/>
              <a:t> назальные, суппозитории вагинальные и ректальные</a:t>
            </a:r>
          </a:p>
          <a:p>
            <a:r>
              <a:rPr lang="ru-RU" dirty="0" err="1" smtClean="0"/>
              <a:t>Альтевир</a:t>
            </a:r>
            <a:r>
              <a:rPr lang="ru-RU" dirty="0" smtClean="0"/>
              <a:t>, раствор для инъекций</a:t>
            </a:r>
          </a:p>
          <a:p>
            <a:r>
              <a:rPr lang="ru-RU" dirty="0" err="1" smtClean="0"/>
              <a:t>Инфагель</a:t>
            </a:r>
            <a:r>
              <a:rPr lang="ru-RU" dirty="0" smtClean="0"/>
              <a:t>, гель для местного и наружного применения</a:t>
            </a:r>
          </a:p>
        </p:txBody>
      </p:sp>
      <p:pic>
        <p:nvPicPr>
          <p:cNvPr id="4" name="Рисунок 3" descr="л.jpg"/>
          <p:cNvPicPr>
            <a:picLocks noChangeAspect="1"/>
          </p:cNvPicPr>
          <p:nvPr/>
        </p:nvPicPr>
        <p:blipFill>
          <a:blip r:embed="rId2" cstate="print"/>
          <a:srcRect t="19760" b="19761"/>
          <a:stretch>
            <a:fillRect/>
          </a:stretch>
        </p:blipFill>
        <p:spPr>
          <a:xfrm>
            <a:off x="160263" y="5229200"/>
            <a:ext cx="2279303" cy="1378503"/>
          </a:xfrm>
          <a:prstGeom prst="rect">
            <a:avLst/>
          </a:prstGeom>
        </p:spPr>
      </p:pic>
      <p:pic>
        <p:nvPicPr>
          <p:cNvPr id="5" name="Рисунок 4" descr="инг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8B7BD"/>
              </a:clrFrom>
              <a:clrTo>
                <a:srgbClr val="B8B7BD">
                  <a:alpha val="0"/>
                </a:srgbClr>
              </a:clrTo>
            </a:clrChange>
          </a:blip>
          <a:srcRect t="11719" b="11272"/>
          <a:stretch>
            <a:fillRect/>
          </a:stretch>
        </p:blipFill>
        <p:spPr>
          <a:xfrm>
            <a:off x="2555776" y="5229200"/>
            <a:ext cx="1728192" cy="1357993"/>
          </a:xfrm>
          <a:prstGeom prst="rect">
            <a:avLst/>
          </a:prstGeom>
        </p:spPr>
      </p:pic>
      <p:pic>
        <p:nvPicPr>
          <p:cNvPr id="6" name="Рисунок 5" descr="ви.jpg"/>
          <p:cNvPicPr>
            <a:picLocks noChangeAspect="1"/>
          </p:cNvPicPr>
          <p:nvPr/>
        </p:nvPicPr>
        <p:blipFill>
          <a:blip r:embed="rId4" cstate="print"/>
          <a:srcRect l="7476" t="16590" r="5901" b="25499"/>
          <a:stretch>
            <a:fillRect/>
          </a:stretch>
        </p:blipFill>
        <p:spPr>
          <a:xfrm>
            <a:off x="4355976" y="5301208"/>
            <a:ext cx="2520280" cy="1271268"/>
          </a:xfrm>
          <a:prstGeom prst="rect">
            <a:avLst/>
          </a:prstGeom>
        </p:spPr>
      </p:pic>
      <p:pic>
        <p:nvPicPr>
          <p:cNvPr id="7" name="Рисунок 6" descr="феро.jpg"/>
          <p:cNvPicPr>
            <a:picLocks noChangeAspect="1"/>
          </p:cNvPicPr>
          <p:nvPr/>
        </p:nvPicPr>
        <p:blipFill>
          <a:blip r:embed="rId5" cstate="print"/>
          <a:srcRect l="22700" t="13251" r="23750" b="17450"/>
          <a:stretch>
            <a:fillRect/>
          </a:stretch>
        </p:blipFill>
        <p:spPr>
          <a:xfrm>
            <a:off x="7236296" y="5099354"/>
            <a:ext cx="1512168" cy="175864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676456" cy="71014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 альфа-2</a:t>
            </a:r>
            <a:r>
              <a:rPr lang="en-US" dirty="0" smtClean="0">
                <a:solidFill>
                  <a:srgbClr val="00B050"/>
                </a:solidFill>
              </a:rPr>
              <a:t>b+</a:t>
            </a:r>
            <a:r>
              <a:rPr lang="ru-RU" dirty="0" err="1" smtClean="0">
                <a:solidFill>
                  <a:srgbClr val="00B050"/>
                </a:solidFill>
              </a:rPr>
              <a:t>дифенгидрамин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err="1" smtClean="0"/>
              <a:t>Офтальмоферон</a:t>
            </a:r>
            <a:r>
              <a:rPr lang="ru-RU" dirty="0" smtClean="0"/>
              <a:t>, капли глазные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Пегинтерферон</a:t>
            </a:r>
            <a:r>
              <a:rPr lang="ru-RU" dirty="0" smtClean="0">
                <a:solidFill>
                  <a:srgbClr val="00B050"/>
                </a:solidFill>
              </a:rPr>
              <a:t> альфа-2</a:t>
            </a:r>
            <a:r>
              <a:rPr lang="en-US" dirty="0" smtClean="0">
                <a:solidFill>
                  <a:srgbClr val="00B050"/>
                </a:solidFill>
              </a:rPr>
              <a:t>b</a:t>
            </a:r>
            <a:r>
              <a:rPr lang="ru-RU" dirty="0" smtClean="0">
                <a:solidFill>
                  <a:srgbClr val="00B050"/>
                </a:solidFill>
              </a:rPr>
              <a:t>: </a:t>
            </a:r>
            <a:r>
              <a:rPr lang="ru-RU" dirty="0" err="1" smtClean="0"/>
              <a:t>ПегАльтевир</a:t>
            </a:r>
            <a:r>
              <a:rPr lang="ru-RU" dirty="0" smtClean="0"/>
              <a:t>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 подкожного введения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Входит в список ЖНВЛП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Интерферон-бета-1а : </a:t>
            </a:r>
            <a:r>
              <a:rPr lang="ru-RU" dirty="0" err="1" smtClean="0"/>
              <a:t>Ребиф</a:t>
            </a:r>
            <a:r>
              <a:rPr lang="ru-RU" dirty="0" smtClean="0"/>
              <a:t>, раствор для подкожного введения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Входит в список ЖНВЛП</a:t>
            </a:r>
            <a:endParaRPr lang="ru-RU" sz="19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 гамма: </a:t>
            </a:r>
            <a:r>
              <a:rPr lang="ru-RU" dirty="0" err="1" smtClean="0"/>
              <a:t>Ингарон</a:t>
            </a:r>
            <a:r>
              <a:rPr lang="ru-RU" dirty="0" smtClean="0"/>
              <a:t>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лиофилизат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приготовления раствора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интраназального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применения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Входит в список ЖНВЛП</a:t>
            </a:r>
            <a:endParaRPr lang="ru-RU" sz="19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инг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B8B7BD"/>
              </a:clrFrom>
              <a:clrTo>
                <a:srgbClr val="B8B7BD">
                  <a:alpha val="0"/>
                </a:srgbClr>
              </a:clrTo>
            </a:clrChange>
          </a:blip>
          <a:srcRect t="11719" b="11272"/>
          <a:stretch>
            <a:fillRect/>
          </a:stretch>
        </p:blipFill>
        <p:spPr>
          <a:xfrm>
            <a:off x="2915816" y="4509120"/>
            <a:ext cx="2880320" cy="1896297"/>
          </a:xfrm>
          <a:prstGeom prst="rect">
            <a:avLst/>
          </a:prstGeom>
        </p:spPr>
      </p:pic>
      <p:pic>
        <p:nvPicPr>
          <p:cNvPr id="8" name="Рисунок 7" descr="пег.jpg"/>
          <p:cNvPicPr>
            <a:picLocks noChangeAspect="1"/>
          </p:cNvPicPr>
          <p:nvPr/>
        </p:nvPicPr>
        <p:blipFill>
          <a:blip r:embed="rId3" cstate="print"/>
          <a:srcRect t="14300" b="15351"/>
          <a:stretch>
            <a:fillRect/>
          </a:stretch>
        </p:blipFill>
        <p:spPr>
          <a:xfrm>
            <a:off x="251520" y="4581128"/>
            <a:ext cx="2592402" cy="1656184"/>
          </a:xfrm>
          <a:prstGeom prst="rect">
            <a:avLst/>
          </a:prstGeom>
        </p:spPr>
      </p:pic>
      <p:pic>
        <p:nvPicPr>
          <p:cNvPr id="9" name="Рисунок 8" descr="фффф.jpg"/>
          <p:cNvPicPr>
            <a:picLocks noChangeAspect="1"/>
          </p:cNvPicPr>
          <p:nvPr/>
        </p:nvPicPr>
        <p:blipFill>
          <a:blip r:embed="rId4" cstate="print"/>
          <a:srcRect l="4641" t="17870" r="8421" b="14091"/>
          <a:stretch>
            <a:fillRect/>
          </a:stretch>
        </p:blipFill>
        <p:spPr>
          <a:xfrm>
            <a:off x="5868144" y="4437112"/>
            <a:ext cx="2939710" cy="20162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487375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ИНТЕРФЕРОНЫ</a:t>
            </a:r>
          </a:p>
          <a:p>
            <a:pPr>
              <a:buNone/>
            </a:pPr>
            <a:r>
              <a:rPr lang="ru-RU" dirty="0" smtClean="0"/>
              <a:t>Это </a:t>
            </a:r>
            <a:r>
              <a:rPr lang="ru-RU" dirty="0" err="1" smtClean="0"/>
              <a:t>цитокины</a:t>
            </a:r>
            <a:r>
              <a:rPr lang="ru-RU" dirty="0" smtClean="0"/>
              <a:t>, при местном применении усиливают клеточно-опосредованные реакции иммунной системы, что повышает эффективность иммунного ответа в отношении вирусов, внутриклеточных паразитов и клеток, претерпевших опухолевую трансформацию. </a:t>
            </a:r>
          </a:p>
          <a:p>
            <a:pPr>
              <a:buNone/>
            </a:pPr>
            <a:r>
              <a:rPr lang="ru-RU" dirty="0" smtClean="0"/>
              <a:t>Это достигается за счет активации Т-киллеров, усилении дифференцировки В-лимфоцитов и продукции ими антител, активации моноцитарно-макрофагальной системы и фагоцитоза.</a:t>
            </a:r>
          </a:p>
          <a:p>
            <a:pPr>
              <a:buNone/>
            </a:pPr>
            <a:r>
              <a:rPr lang="ru-RU" dirty="0" smtClean="0"/>
              <a:t>Оказывают:</a:t>
            </a:r>
          </a:p>
          <a:p>
            <a:r>
              <a:rPr lang="ru-RU" dirty="0" smtClean="0"/>
              <a:t>противовирусное (грипп, герпес, аденовирусные инфекции и др.);</a:t>
            </a:r>
          </a:p>
          <a:p>
            <a:r>
              <a:rPr lang="ru-RU" dirty="0" smtClean="0"/>
              <a:t>антибактериальное (бактериостатическое) против смешанных инфекций;</a:t>
            </a:r>
          </a:p>
          <a:p>
            <a:r>
              <a:rPr lang="ru-RU" dirty="0" smtClean="0"/>
              <a:t>иммуномодулирующее (нормализует иммунный статус);</a:t>
            </a:r>
          </a:p>
          <a:p>
            <a:r>
              <a:rPr lang="ru-RU" dirty="0" smtClean="0"/>
              <a:t>иммуностимулирующее (усиливает иммунный ответ);</a:t>
            </a:r>
          </a:p>
          <a:p>
            <a:r>
              <a:rPr lang="ru-RU" dirty="0" smtClean="0"/>
              <a:t>Противовоспалительное действие.</a:t>
            </a:r>
            <a:endParaRPr lang="ru-RU" dirty="0"/>
          </a:p>
        </p:txBody>
      </p:sp>
      <p:pic>
        <p:nvPicPr>
          <p:cNvPr id="4" name="Рисунок 3" descr="л.jpg"/>
          <p:cNvPicPr>
            <a:picLocks noChangeAspect="1"/>
          </p:cNvPicPr>
          <p:nvPr/>
        </p:nvPicPr>
        <p:blipFill>
          <a:blip r:embed="rId2" cstate="print"/>
          <a:srcRect t="19760" b="19761"/>
          <a:stretch>
            <a:fillRect/>
          </a:stretch>
        </p:blipFill>
        <p:spPr>
          <a:xfrm>
            <a:off x="6012160" y="5013176"/>
            <a:ext cx="2664296" cy="1611344"/>
          </a:xfrm>
          <a:prstGeom prst="rect">
            <a:avLst/>
          </a:prstGeom>
        </p:spPr>
      </p:pic>
      <p:pic>
        <p:nvPicPr>
          <p:cNvPr id="5" name="Рисунок 4" descr="инг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8B7BD"/>
              </a:clrFrom>
              <a:clrTo>
                <a:srgbClr val="B8B7BD">
                  <a:alpha val="0"/>
                </a:srgbClr>
              </a:clrTo>
            </a:clrChange>
          </a:blip>
          <a:srcRect t="11719" b="11272"/>
          <a:stretch>
            <a:fillRect/>
          </a:stretch>
        </p:blipFill>
        <p:spPr>
          <a:xfrm>
            <a:off x="539552" y="4941168"/>
            <a:ext cx="1788429" cy="1697492"/>
          </a:xfrm>
          <a:prstGeom prst="rect">
            <a:avLst/>
          </a:prstGeom>
        </p:spPr>
      </p:pic>
      <p:pic>
        <p:nvPicPr>
          <p:cNvPr id="6" name="Рисунок 5" descr="ви.jpg"/>
          <p:cNvPicPr>
            <a:picLocks noChangeAspect="1"/>
          </p:cNvPicPr>
          <p:nvPr/>
        </p:nvPicPr>
        <p:blipFill>
          <a:blip r:embed="rId4" cstate="print"/>
          <a:srcRect l="7476" t="16590" r="5901" b="25499"/>
          <a:stretch>
            <a:fillRect/>
          </a:stretch>
        </p:blipFill>
        <p:spPr>
          <a:xfrm>
            <a:off x="2771800" y="5085184"/>
            <a:ext cx="2952328" cy="139564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6912768" cy="67413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err="1" smtClean="0"/>
              <a:t>Интраназально</a:t>
            </a:r>
            <a:r>
              <a:rPr lang="ru-RU" dirty="0" smtClean="0"/>
              <a:t> применяют для профилактики и лечения гриппа и ОРВИ у детей и взрослых.</a:t>
            </a:r>
          </a:p>
          <a:p>
            <a:pPr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Гриппферон</a:t>
            </a:r>
            <a:r>
              <a:rPr lang="ru-RU" dirty="0" smtClean="0"/>
              <a:t> показан при беременности и детям с рождения</a:t>
            </a:r>
          </a:p>
          <a:p>
            <a:r>
              <a:rPr lang="ru-RU" dirty="0" smtClean="0"/>
              <a:t>При первых признаках заболевания </a:t>
            </a:r>
            <a:r>
              <a:rPr lang="ru-RU" dirty="0" err="1" smtClean="0"/>
              <a:t>Грнппферон</a:t>
            </a:r>
            <a:r>
              <a:rPr lang="ru-RU" baseline="30000" dirty="0" smtClean="0"/>
              <a:t> </a:t>
            </a:r>
            <a:r>
              <a:rPr lang="ru-RU" dirty="0" smtClean="0"/>
              <a:t>применяют в течение 5 дней:</a:t>
            </a:r>
          </a:p>
          <a:p>
            <a:r>
              <a:rPr lang="ru-RU" dirty="0" smtClean="0"/>
              <a:t>в возрасте от 0 до 1 года по 1 капле в каждый носовой ход 5 раз в день</a:t>
            </a:r>
          </a:p>
          <a:p>
            <a:r>
              <a:rPr lang="ru-RU" dirty="0" smtClean="0"/>
              <a:t>в возрасте от 1 до 3 лет по 2 капли в каждый носовой ход 3-4 раза в день</a:t>
            </a:r>
          </a:p>
          <a:p>
            <a:r>
              <a:rPr lang="ru-RU" dirty="0" smtClean="0"/>
              <a:t>в возрасте от 3 до 14 лет по 2 капли в каждый носовой ход 4-5 раз в день</a:t>
            </a:r>
          </a:p>
          <a:p>
            <a:r>
              <a:rPr lang="ru-RU" dirty="0" smtClean="0"/>
              <a:t>взрослым по 3 капли в каждый носовой ход 5-6 раз в день</a:t>
            </a:r>
          </a:p>
          <a:p>
            <a:r>
              <a:rPr lang="ru-RU" dirty="0" smtClean="0"/>
              <a:t>С целью профилактики ОРВИ и гриппа - в разовой возрастной дозе 2 раза в день.</a:t>
            </a:r>
          </a:p>
          <a:p>
            <a:pPr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Генферон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лайт</a:t>
            </a:r>
            <a:r>
              <a:rPr lang="ru-RU" dirty="0" smtClean="0">
                <a:solidFill>
                  <a:srgbClr val="00B050"/>
                </a:solidFill>
              </a:rPr>
              <a:t> капли </a:t>
            </a:r>
            <a:r>
              <a:rPr lang="ru-RU" dirty="0" smtClean="0"/>
              <a:t>показан младенцам с 29</a:t>
            </a:r>
          </a:p>
          <a:p>
            <a:pPr>
              <a:buNone/>
            </a:pPr>
            <a:r>
              <a:rPr lang="ru-RU" dirty="0" smtClean="0"/>
              <a:t>дня жизни и детям  до 14 лет</a:t>
            </a:r>
          </a:p>
          <a:p>
            <a:pPr>
              <a:buNone/>
            </a:pPr>
            <a:r>
              <a:rPr lang="ru-RU" dirty="0" err="1" smtClean="0">
                <a:solidFill>
                  <a:srgbClr val="00B050"/>
                </a:solidFill>
              </a:rPr>
              <a:t>Генферон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лайт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спрей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показан взрослым и</a:t>
            </a:r>
          </a:p>
          <a:p>
            <a:pPr>
              <a:buNone/>
            </a:pPr>
            <a:r>
              <a:rPr lang="ru-RU" dirty="0" smtClean="0"/>
              <a:t>подросткам с 14 лет</a:t>
            </a:r>
          </a:p>
          <a:p>
            <a:pPr>
              <a:buNone/>
            </a:pPr>
            <a:r>
              <a:rPr lang="ru-RU" dirty="0" smtClean="0"/>
              <a:t>Отпускаются без рецепта.</a:t>
            </a:r>
            <a:endParaRPr lang="ru-RU" dirty="0"/>
          </a:p>
        </p:txBody>
      </p:sp>
      <p:pic>
        <p:nvPicPr>
          <p:cNvPr id="4" name="Рисунок 3" descr="феро.jpg"/>
          <p:cNvPicPr>
            <a:picLocks noChangeAspect="1"/>
          </p:cNvPicPr>
          <p:nvPr/>
        </p:nvPicPr>
        <p:blipFill>
          <a:blip r:embed="rId2" cstate="print"/>
          <a:srcRect l="22700" t="13251" r="23750" b="17450"/>
          <a:stretch>
            <a:fillRect/>
          </a:stretch>
        </p:blipFill>
        <p:spPr>
          <a:xfrm>
            <a:off x="7164288" y="1268760"/>
            <a:ext cx="1485983" cy="2016224"/>
          </a:xfrm>
          <a:prstGeom prst="rect">
            <a:avLst/>
          </a:prstGeom>
        </p:spPr>
      </p:pic>
      <p:pic>
        <p:nvPicPr>
          <p:cNvPr id="5" name="Рисунок 4" descr="гл.jpg"/>
          <p:cNvPicPr>
            <a:picLocks noChangeAspect="1"/>
          </p:cNvPicPr>
          <p:nvPr/>
        </p:nvPicPr>
        <p:blipFill>
          <a:blip r:embed="rId3" cstate="print"/>
          <a:srcRect l="15981" r="15980"/>
          <a:stretch>
            <a:fillRect/>
          </a:stretch>
        </p:blipFill>
        <p:spPr>
          <a:xfrm>
            <a:off x="7020272" y="4077072"/>
            <a:ext cx="1670304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Свечи </a:t>
            </a:r>
            <a:r>
              <a:rPr lang="ru-RU" dirty="0" err="1" smtClean="0">
                <a:solidFill>
                  <a:srgbClr val="00B050"/>
                </a:solidFill>
              </a:rPr>
              <a:t>Виферон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разрешен к применению с 14 недели беременности и детям с рождения. Отпускаются без рецепта.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Свечи </a:t>
            </a:r>
            <a:r>
              <a:rPr lang="ru-RU" dirty="0" err="1" smtClean="0">
                <a:solidFill>
                  <a:srgbClr val="00B050"/>
                </a:solidFill>
              </a:rPr>
              <a:t>Генферон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разрешен к применению с 14 недели беременности и взрослым. </a:t>
            </a:r>
            <a:r>
              <a:rPr lang="ru-RU" b="1" dirty="0" smtClean="0"/>
              <a:t>Отпускают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рецепту 107-1/у.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Свечи </a:t>
            </a:r>
            <a:r>
              <a:rPr lang="ru-RU" dirty="0" err="1" smtClean="0">
                <a:solidFill>
                  <a:srgbClr val="00B050"/>
                </a:solidFill>
              </a:rPr>
              <a:t>Генферон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лайт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/>
              <a:t>Отпускаются без рецепта.</a:t>
            </a:r>
          </a:p>
          <a:p>
            <a:pPr>
              <a:buNone/>
            </a:pPr>
            <a:r>
              <a:rPr lang="ru-RU" dirty="0" smtClean="0"/>
              <a:t>Суппозитории применяют в составе комплексной терапии при острых респираторных вирусных инфекциях, включая грипп; инфекционно-воспалительных заболеваниях </a:t>
            </a:r>
            <a:r>
              <a:rPr lang="ru-RU" dirty="0" err="1" smtClean="0"/>
              <a:t>урогенитального</a:t>
            </a:r>
            <a:r>
              <a:rPr lang="ru-RU" dirty="0" smtClean="0"/>
              <a:t> тракта у взрослых: генитальный герпес, </a:t>
            </a:r>
            <a:r>
              <a:rPr lang="ru-RU" dirty="0" err="1" smtClean="0"/>
              <a:t>хламидиоз</a:t>
            </a:r>
            <a:r>
              <a:rPr lang="ru-RU" dirty="0" smtClean="0"/>
              <a:t>, </a:t>
            </a:r>
            <a:r>
              <a:rPr lang="ru-RU" dirty="0" err="1" smtClean="0"/>
              <a:t>уреаплазмоз</a:t>
            </a:r>
            <a:r>
              <a:rPr lang="ru-RU" dirty="0" smtClean="0"/>
              <a:t>, </a:t>
            </a:r>
            <a:r>
              <a:rPr lang="ru-RU" dirty="0" err="1" smtClean="0"/>
              <a:t>микоплазмоз</a:t>
            </a:r>
            <a:r>
              <a:rPr lang="ru-RU" dirty="0" smtClean="0"/>
              <a:t>, рецидивирующий вагинальный кандидоз, </a:t>
            </a:r>
            <a:r>
              <a:rPr lang="ru-RU" dirty="0" err="1" smtClean="0"/>
              <a:t>гарднереллез</a:t>
            </a:r>
            <a:r>
              <a:rPr lang="ru-RU" dirty="0" smtClean="0"/>
              <a:t>, трихомоноз, </a:t>
            </a:r>
            <a:r>
              <a:rPr lang="ru-RU" dirty="0" err="1" smtClean="0"/>
              <a:t>папилломавирусная</a:t>
            </a:r>
            <a:r>
              <a:rPr lang="ru-RU" dirty="0" smtClean="0"/>
              <a:t> инфекция, бактериальный </a:t>
            </a:r>
            <a:r>
              <a:rPr lang="ru-RU" dirty="0" err="1" smtClean="0"/>
              <a:t>вагиноз</a:t>
            </a:r>
            <a:r>
              <a:rPr lang="ru-RU" dirty="0" smtClean="0"/>
              <a:t>, эрозия шейки матки, цервицит, </a:t>
            </a:r>
            <a:r>
              <a:rPr lang="ru-RU" dirty="0" err="1" smtClean="0"/>
              <a:t>вульвовагинит</a:t>
            </a:r>
            <a:r>
              <a:rPr lang="ru-RU" dirty="0" smtClean="0"/>
              <a:t>, </a:t>
            </a:r>
            <a:r>
              <a:rPr lang="ru-RU" dirty="0" err="1" smtClean="0"/>
              <a:t>бартолинит</a:t>
            </a:r>
            <a:r>
              <a:rPr lang="ru-RU" dirty="0" smtClean="0"/>
              <a:t>, аднексит, простатит, уретрит, </a:t>
            </a:r>
            <a:r>
              <a:rPr lang="ru-RU" dirty="0" err="1" smtClean="0"/>
              <a:t>баланит</a:t>
            </a:r>
            <a:r>
              <a:rPr lang="ru-RU" dirty="0" smtClean="0"/>
              <a:t>, </a:t>
            </a:r>
            <a:r>
              <a:rPr lang="ru-RU" dirty="0" err="1" smtClean="0"/>
              <a:t>баланопостит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и.jpg"/>
          <p:cNvPicPr>
            <a:picLocks noChangeAspect="1"/>
          </p:cNvPicPr>
          <p:nvPr/>
        </p:nvPicPr>
        <p:blipFill>
          <a:blip r:embed="rId2" cstate="print"/>
          <a:srcRect l="7476" t="16590" r="5901" b="25499"/>
          <a:stretch>
            <a:fillRect/>
          </a:stretch>
        </p:blipFill>
        <p:spPr>
          <a:xfrm>
            <a:off x="971600" y="5301208"/>
            <a:ext cx="2952328" cy="1395646"/>
          </a:xfrm>
          <a:prstGeom prst="rect">
            <a:avLst/>
          </a:prstGeom>
        </p:spPr>
      </p:pic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3" cstate="print"/>
          <a:srcRect t="19760" b="19761"/>
          <a:stretch>
            <a:fillRect/>
          </a:stretch>
        </p:blipFill>
        <p:spPr>
          <a:xfrm>
            <a:off x="4572000" y="5246656"/>
            <a:ext cx="2664296" cy="16113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4873752"/>
          </a:xfrm>
        </p:spPr>
        <p:txBody>
          <a:bodyPr>
            <a:normAutofit/>
          </a:bodyPr>
          <a:lstStyle/>
          <a:p>
            <a:r>
              <a:rPr lang="ru-RU" dirty="0" smtClean="0"/>
              <a:t>В составе комплексной терапии острого бронхита у взрослых.</a:t>
            </a:r>
          </a:p>
          <a:p>
            <a:r>
              <a:rPr lang="ru-RU" dirty="0" smtClean="0"/>
              <a:t>В составе комплексной терапии хронического рецидивирующего цистита бактериальной этиологии у взрослых.</a:t>
            </a:r>
          </a:p>
          <a:p>
            <a:r>
              <a:rPr lang="ru-RU" dirty="0" smtClean="0"/>
              <a:t>В составе комплексной терапии хронического эндометрита у взрослых.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ви.jpg"/>
          <p:cNvPicPr>
            <a:picLocks noChangeAspect="1"/>
          </p:cNvPicPr>
          <p:nvPr/>
        </p:nvPicPr>
        <p:blipFill>
          <a:blip r:embed="rId2" cstate="print"/>
          <a:srcRect l="7476" t="16590" r="5901" b="25499"/>
          <a:stretch>
            <a:fillRect/>
          </a:stretch>
        </p:blipFill>
        <p:spPr>
          <a:xfrm>
            <a:off x="395536" y="3861048"/>
            <a:ext cx="4464496" cy="2043718"/>
          </a:xfrm>
          <a:prstGeom prst="rect">
            <a:avLst/>
          </a:prstGeom>
        </p:spPr>
      </p:pic>
      <p:pic>
        <p:nvPicPr>
          <p:cNvPr id="5" name="Рисунок 4" descr="л.jpg"/>
          <p:cNvPicPr>
            <a:picLocks noChangeAspect="1"/>
          </p:cNvPicPr>
          <p:nvPr/>
        </p:nvPicPr>
        <p:blipFill>
          <a:blip r:embed="rId3" cstate="print"/>
          <a:srcRect t="19760" b="19761"/>
          <a:stretch>
            <a:fillRect/>
          </a:stretch>
        </p:blipFill>
        <p:spPr>
          <a:xfrm>
            <a:off x="5148064" y="4005064"/>
            <a:ext cx="3528392" cy="23314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67600" cy="65293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 лекции: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87375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Общая классификация противовирусных средств.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Механизмы действия, показания к применению, побочные эффекты, противопоказания.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Общая классификация противоопухолевых средств.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Механизмы действия, показания к применению, побочные эффекты, противопоказания.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Осложнения терапии.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424936" cy="48737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Интерферон человеческий лейкоцитарный</a:t>
            </a:r>
          </a:p>
          <a:p>
            <a:pPr>
              <a:buNone/>
            </a:pPr>
            <a:r>
              <a:rPr lang="ru-RU" dirty="0" smtClean="0"/>
              <a:t>Показан взрослым и детям с рождения для</a:t>
            </a:r>
          </a:p>
          <a:p>
            <a:pPr>
              <a:buNone/>
            </a:pPr>
            <a:r>
              <a:rPr lang="ru-RU" dirty="0" smtClean="0"/>
              <a:t>профилактики и лечения гриппа и других</a:t>
            </a:r>
          </a:p>
          <a:p>
            <a:pPr>
              <a:buNone/>
            </a:pPr>
            <a:r>
              <a:rPr lang="ru-RU" dirty="0" smtClean="0"/>
              <a:t>острых респираторных вирусных инфекций.</a:t>
            </a:r>
          </a:p>
          <a:p>
            <a:pPr>
              <a:buNone/>
            </a:pPr>
            <a:r>
              <a:rPr lang="ru-RU" dirty="0" smtClean="0"/>
              <a:t>Отпускается без рецепта.</a:t>
            </a:r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err="1" smtClean="0">
                <a:solidFill>
                  <a:srgbClr val="00B050"/>
                </a:solidFill>
              </a:rPr>
              <a:t>Ингарон</a:t>
            </a:r>
            <a:r>
              <a:rPr lang="ru-RU" dirty="0" smtClean="0"/>
              <a:t> показан взрослым и детям с 7 лет</a:t>
            </a:r>
          </a:p>
          <a:p>
            <a:r>
              <a:rPr lang="ru-RU" b="1" dirty="0" smtClean="0"/>
              <a:t>Показания:  </a:t>
            </a:r>
            <a:r>
              <a:rPr lang="ru-RU" dirty="0" smtClean="0"/>
              <a:t>профилактика и лечение (в</a:t>
            </a:r>
          </a:p>
          <a:p>
            <a:pPr>
              <a:buNone/>
            </a:pPr>
            <a:r>
              <a:rPr lang="ru-RU" dirty="0" smtClean="0"/>
              <a:t>составе комплексной терапии) гриппа.</a:t>
            </a:r>
          </a:p>
          <a:p>
            <a:pPr>
              <a:buNone/>
            </a:pPr>
            <a:r>
              <a:rPr lang="ru-RU" dirty="0" smtClean="0"/>
              <a:t>Профилактика и лечение (в составе комплексной</a:t>
            </a:r>
          </a:p>
          <a:p>
            <a:pPr>
              <a:buNone/>
            </a:pPr>
            <a:r>
              <a:rPr lang="ru-RU" dirty="0" smtClean="0"/>
              <a:t>терапии) гриппа H</a:t>
            </a:r>
            <a:r>
              <a:rPr lang="ru-RU" baseline="-25000" dirty="0" smtClean="0"/>
              <a:t>5</a:t>
            </a:r>
            <a:r>
              <a:rPr lang="ru-RU" dirty="0" smtClean="0"/>
              <a:t>N</a:t>
            </a:r>
            <a:r>
              <a:rPr lang="ru-RU" baseline="-25000" dirty="0" smtClean="0"/>
              <a:t>1</a:t>
            </a:r>
            <a:r>
              <a:rPr lang="ru-RU" dirty="0" smtClean="0"/>
              <a:t> и H</a:t>
            </a:r>
            <a:r>
              <a:rPr lang="ru-RU" baseline="-25000" dirty="0" smtClean="0"/>
              <a:t>1</a:t>
            </a:r>
            <a:r>
              <a:rPr lang="ru-RU" dirty="0" smtClean="0"/>
              <a:t>N</a:t>
            </a:r>
            <a:r>
              <a:rPr lang="ru-RU" baseline="-25000" dirty="0" smtClean="0"/>
              <a:t>1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Отпускают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рецепту 107-1/у.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гар.jpg"/>
          <p:cNvPicPr>
            <a:picLocks noChangeAspect="1"/>
          </p:cNvPicPr>
          <p:nvPr/>
        </p:nvPicPr>
        <p:blipFill>
          <a:blip r:embed="rId2" cstate="print"/>
          <a:srcRect t="13251" b="11150"/>
          <a:stretch>
            <a:fillRect/>
          </a:stretch>
        </p:blipFill>
        <p:spPr>
          <a:xfrm>
            <a:off x="5508104" y="4509120"/>
            <a:ext cx="3104532" cy="2077562"/>
          </a:xfrm>
          <a:prstGeom prst="rect">
            <a:avLst/>
          </a:prstGeom>
        </p:spPr>
      </p:pic>
      <p:pic>
        <p:nvPicPr>
          <p:cNvPr id="5" name="Рисунок 4" descr="ф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4797152"/>
            <a:ext cx="3969134" cy="18722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487375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Ребиф</a:t>
            </a:r>
            <a:r>
              <a:rPr lang="ru-RU" b="1" dirty="0" smtClean="0"/>
              <a:t> </a:t>
            </a:r>
            <a:r>
              <a:rPr lang="ru-RU" dirty="0" smtClean="0"/>
              <a:t>применяют для </a:t>
            </a:r>
            <a:br>
              <a:rPr lang="ru-RU" dirty="0" smtClean="0"/>
            </a:br>
            <a:r>
              <a:rPr lang="ru-RU" dirty="0" smtClean="0"/>
              <a:t>лечения </a:t>
            </a:r>
            <a:r>
              <a:rPr lang="ru-RU" dirty="0" err="1" smtClean="0"/>
              <a:t>ремиттирующего</a:t>
            </a:r>
            <a:r>
              <a:rPr lang="ru-RU" dirty="0" smtClean="0"/>
              <a:t> рассеянного склероза</a:t>
            </a:r>
          </a:p>
          <a:p>
            <a:r>
              <a:rPr lang="ru-RU" b="1" dirty="0" err="1" smtClean="0"/>
              <a:t>ПегАльтевир</a:t>
            </a:r>
            <a:r>
              <a:rPr lang="ru-RU" b="1" dirty="0" smtClean="0"/>
              <a:t> - </a:t>
            </a:r>
            <a:r>
              <a:rPr lang="ru-RU" dirty="0" smtClean="0"/>
              <a:t>для лечения хронического гепатита В и С у взрослых и детей с 3 лет.</a:t>
            </a:r>
          </a:p>
          <a:p>
            <a:r>
              <a:rPr lang="ru-RU" b="1" dirty="0" err="1" smtClean="0"/>
              <a:t>Альтевир</a:t>
            </a:r>
            <a:r>
              <a:rPr lang="ru-RU" dirty="0" smtClean="0"/>
              <a:t> применяется в комплексной терапии у взрослых:</a:t>
            </a:r>
          </a:p>
          <a:p>
            <a:pPr>
              <a:buNone/>
            </a:pPr>
            <a:r>
              <a:rPr lang="ru-RU" dirty="0" smtClean="0"/>
              <a:t>- при хроническом вирусном гепатите В без признаков цирроза печени;</a:t>
            </a:r>
          </a:p>
          <a:p>
            <a:pPr>
              <a:buNone/>
            </a:pPr>
            <a:r>
              <a:rPr lang="ru-RU" dirty="0" smtClean="0"/>
              <a:t>- при хроническом вирусном гепатите С в отсутствии признаков печеночной недостаточности (</a:t>
            </a:r>
            <a:r>
              <a:rPr lang="ru-RU" dirty="0" err="1" smtClean="0"/>
              <a:t>монотерапия</a:t>
            </a:r>
            <a:r>
              <a:rPr lang="ru-RU" dirty="0" smtClean="0"/>
              <a:t> или комбинированная терапия с </a:t>
            </a:r>
            <a:r>
              <a:rPr lang="ru-RU" dirty="0" err="1" smtClean="0"/>
              <a:t>рибавирином</a:t>
            </a:r>
            <a:r>
              <a:rPr lang="ru-RU" dirty="0" smtClean="0"/>
              <a:t>);</a:t>
            </a:r>
          </a:p>
          <a:p>
            <a:pPr>
              <a:buNone/>
            </a:pPr>
            <a:r>
              <a:rPr lang="ru-RU" dirty="0" smtClean="0"/>
              <a:t>- при </a:t>
            </a:r>
            <a:r>
              <a:rPr lang="ru-RU" dirty="0" err="1" smtClean="0"/>
              <a:t>папилломатозе</a:t>
            </a:r>
            <a:r>
              <a:rPr lang="ru-RU" dirty="0" smtClean="0"/>
              <a:t> гортани, остроконечных кондиломах;</a:t>
            </a:r>
          </a:p>
          <a:p>
            <a:pPr>
              <a:buFontTx/>
              <a:buChar char="-"/>
            </a:pPr>
            <a:r>
              <a:rPr lang="ru-RU" dirty="0" smtClean="0"/>
              <a:t>при </a:t>
            </a:r>
            <a:r>
              <a:rPr lang="ru-RU" dirty="0" err="1" smtClean="0"/>
              <a:t>волосатоклеточном</a:t>
            </a:r>
            <a:r>
              <a:rPr lang="ru-RU" dirty="0" smtClean="0"/>
              <a:t> лейкозе, хроническом </a:t>
            </a:r>
            <a:r>
              <a:rPr lang="ru-RU" dirty="0" err="1" smtClean="0"/>
              <a:t>миелолеикозе</a:t>
            </a:r>
            <a:r>
              <a:rPr lang="ru-RU" dirty="0" smtClean="0"/>
              <a:t>, </a:t>
            </a:r>
            <a:r>
              <a:rPr lang="ru-RU" dirty="0" err="1" smtClean="0"/>
              <a:t>неходжкинской</a:t>
            </a:r>
            <a:r>
              <a:rPr lang="ru-RU" dirty="0" smtClean="0"/>
              <a:t> </a:t>
            </a:r>
            <a:r>
              <a:rPr lang="ru-RU" dirty="0" err="1" smtClean="0"/>
              <a:t>лимфоме</a:t>
            </a:r>
            <a:r>
              <a:rPr lang="ru-RU" dirty="0" smtClean="0"/>
              <a:t>, меланоме, множественной миеломе, саркоме </a:t>
            </a:r>
            <a:r>
              <a:rPr lang="ru-RU" dirty="0" err="1" smtClean="0"/>
              <a:t>Капоши</a:t>
            </a:r>
            <a:r>
              <a:rPr lang="ru-RU" dirty="0" smtClean="0"/>
              <a:t> у больных </a:t>
            </a:r>
            <a:r>
              <a:rPr lang="ru-RU" dirty="0" err="1" smtClean="0"/>
              <a:t>СПИДом</a:t>
            </a:r>
            <a:r>
              <a:rPr lang="ru-RU" dirty="0" smtClean="0"/>
              <a:t>, прогрессирующем раке почки.</a:t>
            </a:r>
          </a:p>
          <a:p>
            <a:pPr>
              <a:buFontTx/>
              <a:buChar char="-"/>
            </a:pPr>
            <a:r>
              <a:rPr lang="ru-RU" b="1" dirty="0" smtClean="0"/>
              <a:t>Отпускают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 рецепту 107-1/у.</a:t>
            </a: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Рисунок 3" descr="пег.jpg"/>
          <p:cNvPicPr>
            <a:picLocks noChangeAspect="1"/>
          </p:cNvPicPr>
          <p:nvPr/>
        </p:nvPicPr>
        <p:blipFill>
          <a:blip r:embed="rId2" cstate="print"/>
          <a:srcRect t="14300" b="15351"/>
          <a:stretch>
            <a:fillRect/>
          </a:stretch>
        </p:blipFill>
        <p:spPr>
          <a:xfrm>
            <a:off x="6012160" y="4581128"/>
            <a:ext cx="2714279" cy="1909469"/>
          </a:xfrm>
          <a:prstGeom prst="rect">
            <a:avLst/>
          </a:prstGeom>
        </p:spPr>
      </p:pic>
      <p:pic>
        <p:nvPicPr>
          <p:cNvPr id="5" name="Рисунок 4" descr="аль.jpg"/>
          <p:cNvPicPr>
            <a:picLocks noChangeAspect="1"/>
          </p:cNvPicPr>
          <p:nvPr/>
        </p:nvPicPr>
        <p:blipFill>
          <a:blip r:embed="rId3" cstate="print"/>
          <a:srcRect l="21920" t="10401" r="20840" b="15800"/>
          <a:stretch>
            <a:fillRect/>
          </a:stretch>
        </p:blipFill>
        <p:spPr>
          <a:xfrm>
            <a:off x="467544" y="4797152"/>
            <a:ext cx="2140921" cy="1656184"/>
          </a:xfrm>
          <a:prstGeom prst="rect">
            <a:avLst/>
          </a:prstGeom>
        </p:spPr>
      </p:pic>
      <p:pic>
        <p:nvPicPr>
          <p:cNvPr id="6" name="Рисунок 5" descr="фффф.jpg"/>
          <p:cNvPicPr>
            <a:picLocks noChangeAspect="1"/>
          </p:cNvPicPr>
          <p:nvPr/>
        </p:nvPicPr>
        <p:blipFill>
          <a:blip r:embed="rId4" cstate="print"/>
          <a:srcRect l="4641" t="17870" r="8421" b="14091"/>
          <a:stretch>
            <a:fillRect/>
          </a:stretch>
        </p:blipFill>
        <p:spPr>
          <a:xfrm>
            <a:off x="2987824" y="4797152"/>
            <a:ext cx="2880320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640960" cy="494116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err="1" smtClean="0"/>
              <a:t>Эргоферон</a:t>
            </a:r>
            <a:r>
              <a:rPr lang="ru-RU" b="1" dirty="0" smtClean="0"/>
              <a:t> </a:t>
            </a:r>
            <a:r>
              <a:rPr lang="ru-RU" dirty="0" smtClean="0"/>
              <a:t>раствор для приема внутрь, таблетки для рассасывания</a:t>
            </a:r>
          </a:p>
          <a:p>
            <a:pPr>
              <a:buNone/>
            </a:pPr>
            <a:r>
              <a:rPr lang="ru-RU" dirty="0" smtClean="0"/>
              <a:t>Содержит антитела к гамма интерферону человека </a:t>
            </a:r>
            <a:r>
              <a:rPr lang="ru-RU" dirty="0" err="1" smtClean="0"/>
              <a:t>аффинно</a:t>
            </a:r>
            <a:r>
              <a:rPr lang="ru-RU" dirty="0" smtClean="0"/>
              <a:t> очищенные; антитела к гистамину </a:t>
            </a:r>
            <a:r>
              <a:rPr lang="ru-RU" dirty="0" err="1" smtClean="0"/>
              <a:t>аффинно</a:t>
            </a:r>
            <a:r>
              <a:rPr lang="ru-RU" dirty="0" smtClean="0"/>
              <a:t> очищенные; антитела к CD4 </a:t>
            </a:r>
            <a:r>
              <a:rPr lang="ru-RU" dirty="0" err="1" smtClean="0"/>
              <a:t>аффинно</a:t>
            </a:r>
            <a:r>
              <a:rPr lang="ru-RU" smtClean="0"/>
              <a:t> очищенные.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Противовирусное и иммуномодулирующее средство</a:t>
            </a:r>
          </a:p>
          <a:p>
            <a:pPr>
              <a:buNone/>
            </a:pPr>
            <a:r>
              <a:rPr lang="ru-RU" b="1" dirty="0" smtClean="0"/>
              <a:t>Показания к применению:</a:t>
            </a:r>
          </a:p>
          <a:p>
            <a:r>
              <a:rPr lang="ru-RU" dirty="0" smtClean="0"/>
              <a:t>лечение гриппа и острых респираторных вирусных инфекций (взрослые и дети от 6 </a:t>
            </a:r>
            <a:r>
              <a:rPr lang="ru-RU" dirty="0" err="1" smtClean="0"/>
              <a:t>мес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лечение острых кишечных инфекций вирусной этиологии (взрослые и дети от 6 </a:t>
            </a:r>
            <a:r>
              <a:rPr lang="ru-RU" dirty="0" err="1" smtClean="0"/>
              <a:t>мес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неспецифическая профилактика </a:t>
            </a:r>
            <a:r>
              <a:rPr lang="ru-RU" i="1" dirty="0" smtClean="0"/>
              <a:t>COVID-19</a:t>
            </a:r>
            <a:r>
              <a:rPr lang="ru-RU" dirty="0" smtClean="0"/>
              <a:t> в период проведения вакцинации между введением первого и второго компонентов вакцины против новой </a:t>
            </a:r>
            <a:r>
              <a:rPr lang="ru-RU" dirty="0" err="1" smtClean="0"/>
              <a:t>коронавирусной</a:t>
            </a:r>
            <a:r>
              <a:rPr lang="ru-RU" dirty="0" smtClean="0"/>
              <a:t> инфекции (взрослые).</a:t>
            </a:r>
            <a:r>
              <a:rPr lang="ru-RU" i="1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эрг.jpg"/>
          <p:cNvPicPr>
            <a:picLocks noChangeAspect="1"/>
          </p:cNvPicPr>
          <p:nvPr/>
        </p:nvPicPr>
        <p:blipFill>
          <a:blip r:embed="rId2" cstate="print"/>
          <a:srcRect l="13250" t="27950" r="12201" b="29000"/>
          <a:stretch>
            <a:fillRect/>
          </a:stretch>
        </p:blipFill>
        <p:spPr>
          <a:xfrm>
            <a:off x="2555776" y="4869160"/>
            <a:ext cx="3816424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50405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dirty="0" smtClean="0"/>
              <a:t>Схема приема:</a:t>
            </a:r>
          </a:p>
          <a:p>
            <a:pPr>
              <a:buNone/>
            </a:pPr>
            <a:r>
              <a:rPr lang="ru-RU" i="1" dirty="0" smtClean="0"/>
              <a:t>     Лечение гриппа, ОРВИ и</a:t>
            </a:r>
            <a:r>
              <a:rPr lang="ru-RU" dirty="0" smtClean="0"/>
              <a:t> ОКВИ (Показан взрослым и детям с 6 </a:t>
            </a:r>
            <a:r>
              <a:rPr lang="ru-RU" dirty="0" err="1" smtClean="0"/>
              <a:t>мес</a:t>
            </a:r>
            <a:r>
              <a:rPr lang="ru-RU" dirty="0" smtClean="0"/>
              <a:t>):</a:t>
            </a:r>
          </a:p>
          <a:p>
            <a:r>
              <a:rPr lang="ru-RU" dirty="0" smtClean="0"/>
              <a:t> В 1-й день лечения принимают 8 табл. по следующей схеме: по 1 табл. каждые 30 мин в первые 2 ч (всего 5 табл. за 2 ч), затем в течение этого же дня принимают еще по 1 табл. 3 раза через равные промежутки времени. На 2-й день и далее принимают по 1 табл. 3 раза в день до полного выздоровления.</a:t>
            </a:r>
          </a:p>
          <a:p>
            <a:pPr>
              <a:buNone/>
            </a:pPr>
            <a:r>
              <a:rPr lang="ru-RU" i="1" dirty="0" smtClean="0"/>
              <a:t>Неспецифическая профилактика</a:t>
            </a:r>
            <a:r>
              <a:rPr lang="ru-RU" dirty="0" smtClean="0"/>
              <a:t> </a:t>
            </a:r>
            <a:r>
              <a:rPr lang="ru-RU" i="1" dirty="0" smtClean="0"/>
              <a:t>COVID-19 в период проведения вакцинации между введением 1-го и 2-го компонентов вакцины против новой </a:t>
            </a:r>
            <a:r>
              <a:rPr lang="ru-RU" i="1" dirty="0" err="1" smtClean="0"/>
              <a:t>коронавирусной</a:t>
            </a:r>
            <a:r>
              <a:rPr lang="ru-RU" i="1" dirty="0" smtClean="0"/>
              <a:t> инфекции у взрослых:</a:t>
            </a:r>
            <a:endParaRPr lang="ru-RU" dirty="0" smtClean="0"/>
          </a:p>
          <a:p>
            <a:r>
              <a:rPr lang="ru-RU" dirty="0" smtClean="0"/>
              <a:t>Показан с 18 лет. По 1 табл. на прием 2 раза в день. Продолжительность приема — до 3 </a:t>
            </a:r>
            <a:r>
              <a:rPr lang="ru-RU" dirty="0" err="1" smtClean="0"/>
              <a:t>нед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Препарат нетоксичен. Из </a:t>
            </a:r>
            <a:r>
              <a:rPr lang="ru-RU" b="1" dirty="0" smtClean="0"/>
              <a:t>побочных эффектов </a:t>
            </a:r>
            <a:r>
              <a:rPr lang="ru-RU" dirty="0" smtClean="0"/>
              <a:t>возможны реакции повышенной индивидуальной чувствительности к компонентам препарата.</a:t>
            </a:r>
          </a:p>
          <a:p>
            <a:r>
              <a:rPr lang="ru-RU" b="1" dirty="0" smtClean="0"/>
              <a:t>Противопоказан</a:t>
            </a:r>
            <a:r>
              <a:rPr lang="ru-RU" dirty="0" smtClean="0"/>
              <a:t> при повышенной индивидуальной чувствительности к компонентам препарата, в период беременности и грудном вскармливании.</a:t>
            </a:r>
          </a:p>
          <a:p>
            <a:r>
              <a:rPr lang="ru-RU" b="1" dirty="0" smtClean="0"/>
              <a:t>Отпускается без рецепта.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эрг.jpg"/>
          <p:cNvPicPr>
            <a:picLocks noChangeAspect="1"/>
          </p:cNvPicPr>
          <p:nvPr/>
        </p:nvPicPr>
        <p:blipFill>
          <a:blip r:embed="rId2" cstate="print"/>
          <a:srcRect l="13250" t="27950" r="12201" b="29000"/>
          <a:stretch>
            <a:fillRect/>
          </a:stretch>
        </p:blipFill>
        <p:spPr>
          <a:xfrm>
            <a:off x="5220072" y="4797152"/>
            <a:ext cx="3252654" cy="18782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7344816" cy="674136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cap="small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b="1" cap="sm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синтетического происхождения.</a:t>
            </a:r>
          </a:p>
          <a:p>
            <a:r>
              <a:rPr lang="ru-RU" b="1" dirty="0" err="1" smtClean="0"/>
              <a:t>Аминодигидрофталазиндион</a:t>
            </a:r>
            <a:r>
              <a:rPr lang="ru-RU" b="1" dirty="0" smtClean="0"/>
              <a:t> </a:t>
            </a:r>
            <a:r>
              <a:rPr lang="ru-RU" b="1" dirty="0"/>
              <a:t>натрия</a:t>
            </a:r>
            <a:r>
              <a:rPr lang="ru-RU" b="1" dirty="0" smtClean="0"/>
              <a:t>   (</a:t>
            </a:r>
            <a:r>
              <a:rPr lang="ru-RU" b="1" dirty="0" err="1" smtClean="0"/>
              <a:t>галавит</a:t>
            </a:r>
            <a:r>
              <a:rPr lang="ru-RU" b="1" dirty="0" smtClean="0"/>
              <a:t>), </a:t>
            </a:r>
            <a:r>
              <a:rPr lang="ru-RU" dirty="0" smtClean="0"/>
              <a:t>таблетки </a:t>
            </a:r>
            <a:r>
              <a:rPr lang="ru-RU" dirty="0" err="1" smtClean="0"/>
              <a:t>сублингвальные</a:t>
            </a:r>
            <a:r>
              <a:rPr lang="ru-RU" dirty="0" smtClean="0"/>
              <a:t>, суппозитории ректальные, порошок для приготовления раствора для в/м введения</a:t>
            </a:r>
          </a:p>
          <a:p>
            <a:r>
              <a:rPr lang="ru-RU" b="1" dirty="0" err="1" smtClean="0"/>
              <a:t>Дезоксирибонуклеат</a:t>
            </a:r>
            <a:r>
              <a:rPr lang="ru-RU" b="1" dirty="0" smtClean="0"/>
              <a:t> натрия (</a:t>
            </a:r>
            <a:r>
              <a:rPr lang="ru-RU" b="1" dirty="0" err="1" smtClean="0"/>
              <a:t>деринат</a:t>
            </a:r>
            <a:r>
              <a:rPr lang="ru-RU" b="1" dirty="0" smtClean="0"/>
              <a:t>) </a:t>
            </a:r>
            <a:r>
              <a:rPr lang="ru-RU" dirty="0" smtClean="0"/>
              <a:t>раствор для местного, наружного применения, раствор для инъекций</a:t>
            </a:r>
          </a:p>
          <a:p>
            <a:r>
              <a:rPr lang="ru-RU" b="1" dirty="0" err="1" smtClean="0"/>
              <a:t>Альфа-глутамил-триптофан</a:t>
            </a:r>
            <a:r>
              <a:rPr lang="ru-RU" b="1" dirty="0" smtClean="0"/>
              <a:t> натрия (</a:t>
            </a:r>
            <a:r>
              <a:rPr lang="ru-RU" b="1" dirty="0" err="1" smtClean="0"/>
              <a:t>тимоген</a:t>
            </a:r>
            <a:r>
              <a:rPr lang="ru-RU" b="1" dirty="0" smtClean="0"/>
              <a:t>) </a:t>
            </a:r>
            <a:r>
              <a:rPr lang="ru-RU" dirty="0" smtClean="0"/>
              <a:t>раствор для в/м введения, назальный </a:t>
            </a:r>
            <a:r>
              <a:rPr lang="ru-RU" dirty="0" err="1" smtClean="0"/>
              <a:t>спрей</a:t>
            </a:r>
            <a:endParaRPr lang="ru-RU" dirty="0" smtClean="0"/>
          </a:p>
          <a:p>
            <a:r>
              <a:rPr lang="ru-RU" b="1" dirty="0" smtClean="0"/>
              <a:t>Инозин </a:t>
            </a:r>
            <a:r>
              <a:rPr lang="ru-RU" b="1" dirty="0" err="1" smtClean="0"/>
              <a:t>пранобекс</a:t>
            </a:r>
            <a:r>
              <a:rPr lang="ru-RU" b="1" dirty="0" smtClean="0"/>
              <a:t> (</a:t>
            </a:r>
            <a:r>
              <a:rPr lang="ru-RU" b="1" dirty="0" err="1" smtClean="0"/>
              <a:t>изопринозин</a:t>
            </a:r>
            <a:r>
              <a:rPr lang="ru-RU" b="1" dirty="0" smtClean="0"/>
              <a:t>)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таблетки, сироп</a:t>
            </a:r>
          </a:p>
          <a:p>
            <a:r>
              <a:rPr lang="ru-RU" b="1" dirty="0" err="1" smtClean="0"/>
              <a:t>Оксодигидроакридинилацетат</a:t>
            </a:r>
            <a:r>
              <a:rPr lang="ru-RU" b="1" dirty="0" smtClean="0"/>
              <a:t> натрия (</a:t>
            </a:r>
            <a:r>
              <a:rPr lang="ru-RU" b="1" dirty="0" err="1" smtClean="0"/>
              <a:t>неовир</a:t>
            </a:r>
            <a:r>
              <a:rPr lang="ru-RU" b="1" dirty="0" smtClean="0"/>
              <a:t>), </a:t>
            </a:r>
            <a:r>
              <a:rPr lang="ru-RU" dirty="0" smtClean="0"/>
              <a:t>раствор для внутримышечного введения</a:t>
            </a:r>
          </a:p>
          <a:p>
            <a:r>
              <a:rPr lang="ru-RU" b="1" dirty="0" err="1" smtClean="0"/>
              <a:t>Полиадениловая</a:t>
            </a:r>
            <a:r>
              <a:rPr lang="ru-RU" b="1" dirty="0" smtClean="0"/>
              <a:t> </a:t>
            </a:r>
            <a:r>
              <a:rPr lang="ru-RU" b="1" dirty="0" err="1" smtClean="0"/>
              <a:t>кислота+Полиуридиловая</a:t>
            </a:r>
            <a:r>
              <a:rPr lang="ru-RU" b="1" dirty="0" smtClean="0"/>
              <a:t> кислота (</a:t>
            </a:r>
            <a:r>
              <a:rPr lang="ru-RU" b="1" dirty="0" err="1" smtClean="0"/>
              <a:t>полудан</a:t>
            </a:r>
            <a:r>
              <a:rPr lang="ru-RU" b="1" dirty="0" smtClean="0"/>
              <a:t>) </a:t>
            </a:r>
            <a:r>
              <a:rPr lang="ru-RU" dirty="0" smtClean="0"/>
              <a:t>капли назальные,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капель глазных, капель назальных, раствора для инъекций</a:t>
            </a:r>
          </a:p>
          <a:p>
            <a:r>
              <a:rPr lang="ru-RU" b="1" dirty="0" err="1" smtClean="0"/>
              <a:t>Азоксимера</a:t>
            </a:r>
            <a:r>
              <a:rPr lang="ru-RU" b="1" dirty="0" smtClean="0"/>
              <a:t> бромид (</a:t>
            </a:r>
            <a:r>
              <a:rPr lang="ru-RU" b="1" dirty="0" err="1" smtClean="0"/>
              <a:t>полиоксидоний</a:t>
            </a:r>
            <a:r>
              <a:rPr lang="ru-RU" b="1" dirty="0" smtClean="0"/>
              <a:t>) </a:t>
            </a:r>
            <a:r>
              <a:rPr lang="ru-RU" dirty="0" smtClean="0"/>
              <a:t>суппозитории вагинальные и ректальные, таблетки, раствор для инъекций и местного применения</a:t>
            </a:r>
          </a:p>
          <a:p>
            <a:r>
              <a:rPr lang="ru-RU" b="1" dirty="0" err="1" smtClean="0"/>
              <a:t>Глюкозаминилмурамилдипептид</a:t>
            </a:r>
            <a:r>
              <a:rPr lang="ru-RU" b="1" dirty="0" smtClean="0"/>
              <a:t> (</a:t>
            </a:r>
            <a:r>
              <a:rPr lang="ru-RU" b="1" dirty="0" err="1" smtClean="0"/>
              <a:t>ликопид</a:t>
            </a:r>
            <a:r>
              <a:rPr lang="ru-RU" b="1" dirty="0" smtClean="0"/>
              <a:t>), </a:t>
            </a:r>
            <a:r>
              <a:rPr lang="ru-RU" dirty="0" smtClean="0"/>
              <a:t>таблетки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7503" b="14191"/>
          <a:stretch/>
        </p:blipFill>
        <p:spPr bwMode="auto">
          <a:xfrm>
            <a:off x="6876256" y="5445224"/>
            <a:ext cx="194421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961" r="56704" b="12312"/>
          <a:stretch/>
        </p:blipFill>
        <p:spPr>
          <a:xfrm>
            <a:off x="7740352" y="2132856"/>
            <a:ext cx="798350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7740352" y="116632"/>
            <a:ext cx="864096" cy="192266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rcRect t="14300" b="11151"/>
          <a:stretch>
            <a:fillRect/>
          </a:stretch>
        </p:blipFill>
        <p:spPr>
          <a:xfrm>
            <a:off x="7308304" y="3861048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7344816" cy="6741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cap="sm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3.Иммуномодуляторы растительного происхождения.</a:t>
            </a:r>
          </a:p>
          <a:p>
            <a:r>
              <a:rPr lang="ru-RU" b="1" dirty="0" smtClean="0"/>
              <a:t>Картофеля побегов сумма полисахаридов (</a:t>
            </a:r>
            <a:r>
              <a:rPr lang="ru-RU" b="1" dirty="0" err="1" smtClean="0"/>
              <a:t>панавир</a:t>
            </a:r>
            <a:r>
              <a:rPr lang="ru-RU" b="1" dirty="0" smtClean="0"/>
              <a:t>) </a:t>
            </a:r>
            <a:r>
              <a:rPr lang="ru-RU" dirty="0" smtClean="0"/>
              <a:t>суппозитории вагинальные, раствор для внутривенного введения; гель для местного и наружного применения, капли глазные </a:t>
            </a:r>
          </a:p>
          <a:p>
            <a:r>
              <a:rPr lang="ru-RU" b="1" dirty="0" smtClean="0"/>
              <a:t>Аммония </a:t>
            </a:r>
            <a:r>
              <a:rPr lang="ru-RU" b="1" dirty="0" err="1" smtClean="0"/>
              <a:t>глицирризинат</a:t>
            </a:r>
            <a:r>
              <a:rPr lang="ru-RU" b="1" dirty="0" smtClean="0"/>
              <a:t>  </a:t>
            </a:r>
            <a:r>
              <a:rPr lang="ru-RU" dirty="0" smtClean="0"/>
              <a:t>(</a:t>
            </a:r>
            <a:r>
              <a:rPr lang="ru-RU" b="1" dirty="0" err="1" smtClean="0"/>
              <a:t>Эпиген</a:t>
            </a:r>
            <a:r>
              <a:rPr lang="ru-RU" b="1" dirty="0" smtClean="0"/>
              <a:t> интим </a:t>
            </a:r>
            <a:r>
              <a:rPr lang="ru-RU" dirty="0" smtClean="0"/>
              <a:t>- </a:t>
            </a:r>
            <a:r>
              <a:rPr lang="ru-RU" dirty="0" err="1" smtClean="0"/>
              <a:t>спрей</a:t>
            </a:r>
            <a:r>
              <a:rPr lang="ru-RU" dirty="0" smtClean="0"/>
              <a:t> для местного и наружного применения</a:t>
            </a:r>
            <a:r>
              <a:rPr lang="ru-RU" b="1" dirty="0" smtClean="0"/>
              <a:t>, </a:t>
            </a:r>
            <a:r>
              <a:rPr lang="ru-RU" b="1" dirty="0" err="1" smtClean="0"/>
              <a:t>Эпиген</a:t>
            </a:r>
            <a:r>
              <a:rPr lang="ru-RU" b="1" dirty="0" smtClean="0"/>
              <a:t> </a:t>
            </a:r>
            <a:r>
              <a:rPr lang="ru-RU" b="1" dirty="0" err="1" smtClean="0"/>
              <a:t>лабиаль-</a:t>
            </a:r>
            <a:r>
              <a:rPr lang="ru-RU" dirty="0" err="1" smtClean="0"/>
              <a:t>крем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293096"/>
            <a:ext cx="3672408" cy="2232248"/>
          </a:xfrm>
          <a:prstGeom prst="rect">
            <a:avLst/>
          </a:prstGeom>
        </p:spPr>
      </p:pic>
      <p:pic>
        <p:nvPicPr>
          <p:cNvPr id="9" name="Picture 2" descr="https://basder.ru/wp-content/uploads/4/3/4/43477806ea62be90ffd32f0bfbc1e6e7.jpeg"/>
          <p:cNvPicPr>
            <a:picLocks noChangeAspect="1" noChangeArrowheads="1"/>
          </p:cNvPicPr>
          <p:nvPr/>
        </p:nvPicPr>
        <p:blipFill>
          <a:blip r:embed="rId3" cstate="print"/>
          <a:srcRect b="3554"/>
          <a:stretch>
            <a:fillRect/>
          </a:stretch>
        </p:blipFill>
        <p:spPr bwMode="auto">
          <a:xfrm>
            <a:off x="5220072" y="4005064"/>
            <a:ext cx="3456384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8784976" cy="4464496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00B050"/>
                </a:solidFill>
              </a:rPr>
              <a:t>А</a:t>
            </a:r>
            <a:r>
              <a:rPr lang="ru-RU" b="1" dirty="0" err="1" smtClean="0">
                <a:solidFill>
                  <a:srgbClr val="00B050"/>
                </a:solidFill>
              </a:rPr>
              <a:t>минодигидрофталазиндион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>
                <a:solidFill>
                  <a:srgbClr val="00B050"/>
                </a:solidFill>
              </a:rPr>
              <a:t>натрия</a:t>
            </a:r>
            <a:r>
              <a:rPr lang="ru-RU" b="1" dirty="0" smtClean="0">
                <a:solidFill>
                  <a:srgbClr val="00B050"/>
                </a:solidFill>
              </a:rPr>
              <a:t>   (</a:t>
            </a:r>
            <a:r>
              <a:rPr lang="ru-RU" b="1" dirty="0" err="1" smtClean="0">
                <a:solidFill>
                  <a:srgbClr val="00B050"/>
                </a:solidFill>
              </a:rPr>
              <a:t>галавит</a:t>
            </a:r>
            <a:r>
              <a:rPr lang="ru-RU" b="1" dirty="0" smtClean="0">
                <a:solidFill>
                  <a:srgbClr val="00B050"/>
                </a:solidFill>
              </a:rPr>
              <a:t>), </a:t>
            </a:r>
            <a:r>
              <a:rPr lang="ru-RU" dirty="0" smtClean="0"/>
              <a:t>таблетки </a:t>
            </a:r>
            <a:r>
              <a:rPr lang="ru-RU" dirty="0" err="1" smtClean="0"/>
              <a:t>сублингвальные</a:t>
            </a:r>
            <a:r>
              <a:rPr lang="ru-RU" dirty="0" smtClean="0"/>
              <a:t>, суппозитории ректальные, порошок для приготовления раствора для в/м введения</a:t>
            </a:r>
          </a:p>
          <a:p>
            <a:r>
              <a:rPr lang="ru-RU" dirty="0" smtClean="0"/>
              <a:t>Оказывает иммуномодулирующее действие - регулирует </a:t>
            </a:r>
            <a:r>
              <a:rPr lang="ru-RU" dirty="0"/>
              <a:t>функционально-метаболическую активность клеток врожденного и адаптивного иммунитета (моноцитов, макрофагов, нейтрофилов, натуральных киллеров и др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нормализует </a:t>
            </a:r>
            <a:r>
              <a:rPr lang="ru-RU" dirty="0"/>
              <a:t>фагоцитарную активность моноцитов/ макрофагов, бактерицидную активность </a:t>
            </a:r>
            <a:r>
              <a:rPr lang="ru-RU" dirty="0" smtClean="0"/>
              <a:t>нейтрофилов.</a:t>
            </a:r>
          </a:p>
          <a:p>
            <a:r>
              <a:rPr lang="ru-RU" dirty="0" smtClean="0"/>
              <a:t>Стимулирует образование антител.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7503" b="14191"/>
          <a:stretch/>
        </p:blipFill>
        <p:spPr bwMode="auto">
          <a:xfrm>
            <a:off x="1187624" y="4581128"/>
            <a:ext cx="30963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zhik.guru/wp-content/uploads/2018/11/ukrngpdgi6wjieouiqs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217" r="12500" b="13909"/>
          <a:stretch/>
        </p:blipFill>
        <p:spPr bwMode="auto">
          <a:xfrm>
            <a:off x="4456534" y="4647051"/>
            <a:ext cx="3456384" cy="18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8784976" cy="4464496"/>
          </a:xfrm>
        </p:spPr>
        <p:txBody>
          <a:bodyPr>
            <a:normAutofit/>
          </a:bodyPr>
          <a:lstStyle/>
          <a:p>
            <a:r>
              <a:rPr lang="ru-RU" dirty="0" smtClean="0"/>
              <a:t>Оказывает противовоспалительное действие - обратимо </a:t>
            </a:r>
            <a:r>
              <a:rPr lang="ru-RU" dirty="0"/>
              <a:t>на 6-8 часов ингибирует избыточный синтез </a:t>
            </a:r>
            <a:r>
              <a:rPr lang="ru-RU" dirty="0" err="1"/>
              <a:t>гиперактивированными</a:t>
            </a:r>
            <a:r>
              <a:rPr lang="ru-RU" dirty="0"/>
              <a:t> макрофагами фактора некроза опухолей-α, интерлейкина-1, интерлейкина-6 и других </a:t>
            </a:r>
            <a:r>
              <a:rPr lang="ru-RU" dirty="0" err="1"/>
              <a:t>провоспалительных</a:t>
            </a:r>
            <a:r>
              <a:rPr lang="ru-RU" dirty="0"/>
              <a:t> цитокинов </a:t>
            </a:r>
            <a:endParaRPr lang="ru-RU" dirty="0" smtClean="0"/>
          </a:p>
          <a:p>
            <a:r>
              <a:rPr lang="ru-RU" dirty="0" smtClean="0"/>
              <a:t>снижает </a:t>
            </a:r>
            <a:r>
              <a:rPr lang="ru-RU" dirty="0"/>
              <a:t>выработку </a:t>
            </a:r>
            <a:r>
              <a:rPr lang="ru-RU" dirty="0" err="1"/>
              <a:t>гиперактивированными</a:t>
            </a:r>
            <a:r>
              <a:rPr lang="ru-RU" dirty="0"/>
              <a:t> макрофагами активных форм кислорода, тем самым снижая уровень </a:t>
            </a:r>
            <a:r>
              <a:rPr lang="ru-RU" dirty="0" err="1"/>
              <a:t>оксидантного</a:t>
            </a:r>
            <a:r>
              <a:rPr lang="ru-RU" dirty="0"/>
              <a:t> стресса и защищая ткани и органы от разрушительного воздействия радикалов.</a:t>
            </a:r>
          </a:p>
          <a:p>
            <a:endParaRPr lang="ru-RU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7503" b="14191"/>
          <a:stretch/>
        </p:blipFill>
        <p:spPr bwMode="auto">
          <a:xfrm>
            <a:off x="827584" y="4293096"/>
            <a:ext cx="30963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zhik.guru/wp-content/uploads/2018/11/ukrngpdgi6wjieouiqs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217" r="12500" b="13909"/>
          <a:stretch/>
        </p:blipFill>
        <p:spPr bwMode="auto">
          <a:xfrm>
            <a:off x="4456534" y="4647051"/>
            <a:ext cx="3456384" cy="18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892480" cy="6984776"/>
          </a:xfrm>
        </p:spPr>
        <p:txBody>
          <a:bodyPr>
            <a:normAutofit/>
          </a:bodyPr>
          <a:lstStyle/>
          <a:p>
            <a:r>
              <a:rPr lang="ru-RU" sz="2000" b="1" dirty="0"/>
              <a:t>Показания к </a:t>
            </a:r>
            <a:r>
              <a:rPr lang="ru-RU" sz="2000" b="1" dirty="0" smtClean="0"/>
              <a:t>применению:</a:t>
            </a:r>
            <a:r>
              <a:rPr lang="ru-RU" sz="2000" b="1" dirty="0"/>
              <a:t> </a:t>
            </a:r>
            <a:r>
              <a:rPr lang="ru-RU" sz="2000" b="1" dirty="0" smtClean="0"/>
              <a:t> </a:t>
            </a:r>
            <a:r>
              <a:rPr lang="ru-RU" sz="2000" dirty="0" smtClean="0"/>
              <a:t>инфекционно-воспалительные </a:t>
            </a:r>
            <a:r>
              <a:rPr lang="ru-RU" sz="2000" dirty="0"/>
              <a:t>урогенитальные заболевания (уретрит </a:t>
            </a:r>
            <a:r>
              <a:rPr lang="ru-RU" sz="2000" dirty="0" err="1"/>
              <a:t>хламидийной</a:t>
            </a:r>
            <a:r>
              <a:rPr lang="ru-RU" sz="2000" dirty="0"/>
              <a:t> и </a:t>
            </a:r>
            <a:r>
              <a:rPr lang="ru-RU" sz="2000" dirty="0" err="1"/>
              <a:t>трихомонадной</a:t>
            </a:r>
            <a:r>
              <a:rPr lang="ru-RU" sz="2000" dirty="0"/>
              <a:t> этиологии, </a:t>
            </a:r>
            <a:r>
              <a:rPr lang="ru-RU" sz="2000" dirty="0" err="1"/>
              <a:t>хламидийный</a:t>
            </a:r>
            <a:r>
              <a:rPr lang="ru-RU" sz="2000" dirty="0"/>
              <a:t> простатит, острый и хронический </a:t>
            </a:r>
            <a:r>
              <a:rPr lang="ru-RU" sz="2000" dirty="0" err="1"/>
              <a:t>сальпингоофорит</a:t>
            </a:r>
            <a:r>
              <a:rPr lang="ru-RU" sz="2000" dirty="0"/>
              <a:t>, эндометрит);</a:t>
            </a:r>
          </a:p>
          <a:p>
            <a:r>
              <a:rPr lang="ru-RU" sz="2000" dirty="0"/>
              <a:t>гнойно-воспалительные заболевания органов малого таза;</a:t>
            </a:r>
          </a:p>
          <a:p>
            <a:r>
              <a:rPr lang="ru-RU" sz="2000" dirty="0"/>
              <a:t>хронические рецидивирующие заболевания, вызванные вирусом герпеса;</a:t>
            </a:r>
          </a:p>
          <a:p>
            <a:r>
              <a:rPr lang="ru-RU" sz="2000" dirty="0"/>
              <a:t>заболевания, вызванные вирусом папилломы;</a:t>
            </a:r>
          </a:p>
          <a:p>
            <a:r>
              <a:rPr lang="ru-RU" sz="2000" dirty="0"/>
              <a:t>послеоперационная реабилитация больных с миомой матки;</a:t>
            </a:r>
          </a:p>
          <a:p>
            <a:r>
              <a:rPr lang="ru-RU" sz="2000" dirty="0"/>
              <a:t>осложнения послеоперационного периода у женщин репродуктивного возраста;</a:t>
            </a:r>
          </a:p>
          <a:p>
            <a:r>
              <a:rPr lang="ru-RU" sz="2000" dirty="0"/>
              <a:t>послеоперационные гнойно-септические осложнения и их профилактика (в том числе, у онкологических больных);</a:t>
            </a:r>
          </a:p>
          <a:p>
            <a:r>
              <a:rPr lang="ru-RU" sz="2000" dirty="0"/>
              <a:t>хронический рецидивирующий фурункулез, рожа;</a:t>
            </a:r>
          </a:p>
          <a:p>
            <a:endParaRPr lang="ru-RU" sz="2000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19464" b="14191"/>
          <a:stretch/>
        </p:blipFill>
        <p:spPr bwMode="auto">
          <a:xfrm>
            <a:off x="4335163" y="5337344"/>
            <a:ext cx="2736304" cy="148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zhik.guru/wp-content/uploads/2018/11/ukrngpdgi6wjieouiqs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217" r="12500" b="13909"/>
          <a:stretch/>
        </p:blipFill>
        <p:spPr bwMode="auto">
          <a:xfrm>
            <a:off x="1119272" y="5337344"/>
            <a:ext cx="2789756" cy="1464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13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712968" cy="698477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неспецифическая </a:t>
            </a:r>
            <a:r>
              <a:rPr lang="ru-RU" sz="2000" dirty="0"/>
              <a:t>профилактика и лечение гриппа и острых респираторных инфекций.</a:t>
            </a:r>
          </a:p>
          <a:p>
            <a:r>
              <a:rPr lang="ru-RU" sz="2000" dirty="0"/>
              <a:t>воспалительные заболевания слизистой оболочки полости рта и горла, заболевания пародонта;</a:t>
            </a:r>
          </a:p>
          <a:p>
            <a:r>
              <a:rPr lang="ru-RU" sz="2000" dirty="0"/>
              <a:t>вирусные гепатиты;</a:t>
            </a:r>
          </a:p>
          <a:p>
            <a:r>
              <a:rPr lang="ru-RU" sz="2000" dirty="0"/>
              <a:t>инфекционные кишечные заболевания, сопровождающиеся интоксикацией и/или </a:t>
            </a:r>
            <a:r>
              <a:rPr lang="ru-RU" sz="2000" dirty="0" smtClean="0"/>
              <a:t>диареей; язвенная </a:t>
            </a:r>
            <a:r>
              <a:rPr lang="ru-RU" sz="2000" dirty="0"/>
              <a:t>болезнь желудка и 12-перстной кишки;</a:t>
            </a:r>
          </a:p>
          <a:p>
            <a:r>
              <a:rPr lang="ru-RU" sz="2000" dirty="0"/>
              <a:t>астенические состояния, невротические </a:t>
            </a:r>
            <a:r>
              <a:rPr lang="ru-RU" sz="2000" dirty="0" smtClean="0"/>
              <a:t>расстройства</a:t>
            </a:r>
            <a:r>
              <a:rPr lang="ru-RU" sz="2000" dirty="0"/>
              <a:t>, снижение физической </a:t>
            </a:r>
            <a:r>
              <a:rPr lang="ru-RU" sz="2000" dirty="0" smtClean="0"/>
              <a:t>работоспособности у спортсменов; </a:t>
            </a:r>
            <a:r>
              <a:rPr lang="ru-RU" sz="2000" dirty="0"/>
              <a:t>психические, поведенческие </a:t>
            </a:r>
            <a:r>
              <a:rPr lang="ru-RU" sz="2000" dirty="0" smtClean="0"/>
              <a:t>расстройства </a:t>
            </a:r>
            <a:r>
              <a:rPr lang="ru-RU" sz="2000" dirty="0"/>
              <a:t>при алкогольной и наркотической </a:t>
            </a:r>
            <a:r>
              <a:rPr lang="ru-RU" sz="2000" dirty="0" smtClean="0"/>
              <a:t>зависимости.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19464" b="14191"/>
          <a:stretch/>
        </p:blipFill>
        <p:spPr bwMode="auto">
          <a:xfrm>
            <a:off x="4572000" y="4365104"/>
            <a:ext cx="3549205" cy="216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zhik.guru/wp-content/uploads/2018/11/ukrngpdgi6wjieouiqs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217" r="12500" b="13909"/>
          <a:stretch/>
        </p:blipFill>
        <p:spPr bwMode="auto">
          <a:xfrm>
            <a:off x="755576" y="4725144"/>
            <a:ext cx="316835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713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8640960" cy="626469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Противовирусные средства </a:t>
            </a:r>
          </a:p>
          <a:p>
            <a:pPr algn="ct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вещества различных химических классов, препятствующие проникновению вирусов в клетки, синтезу вирусных нуклеиновых кислот и репликации вирусов.</a:t>
            </a:r>
          </a:p>
          <a:p>
            <a:pPr algn="ctr">
              <a:buNone/>
            </a:pPr>
            <a:r>
              <a:rPr lang="ru-RU" b="1" dirty="0" smtClean="0"/>
              <a:t>Основные механизмы в действии противовирусных средств: </a:t>
            </a:r>
            <a:endParaRPr lang="ru-RU" dirty="0" smtClean="0"/>
          </a:p>
          <a:p>
            <a:r>
              <a:rPr lang="ru-RU" dirty="0" smtClean="0"/>
              <a:t>а) нарушение проникновения вирусов (вирусных ДНК или РНК) в клетки; </a:t>
            </a:r>
          </a:p>
          <a:p>
            <a:r>
              <a:rPr lang="ru-RU" dirty="0" smtClean="0"/>
              <a:t>б) ингибирование синтеза вирусных нуклеиновых кислот в клетках (использование этого механизма становится возможным, если препараты в терапевтических дозах существенно не угнетают синтез нуклеиновых кислот и белков самой клетки); </a:t>
            </a:r>
          </a:p>
          <a:p>
            <a:r>
              <a:rPr lang="ru-RU" dirty="0" smtClean="0"/>
              <a:t>в) ингибирование синтеза вирусных структурных белков и ферментов, необходимых для сборки вирионов и выхода их из клетки; </a:t>
            </a:r>
          </a:p>
          <a:p>
            <a:r>
              <a:rPr lang="ru-RU" dirty="0" smtClean="0"/>
              <a:t>г) уничтожение вирусов на слизистых оболочках (</a:t>
            </a:r>
            <a:r>
              <a:rPr lang="ru-RU" dirty="0" err="1" smtClean="0"/>
              <a:t>вирулицидное</a:t>
            </a:r>
            <a:r>
              <a:rPr lang="ru-RU" dirty="0" smtClean="0"/>
              <a:t> действие); </a:t>
            </a:r>
          </a:p>
          <a:p>
            <a:r>
              <a:rPr lang="ru-RU" dirty="0" err="1" smtClean="0"/>
              <a:t>д</a:t>
            </a:r>
            <a:r>
              <a:rPr lang="ru-RU" dirty="0" smtClean="0"/>
              <a:t>) повышение устойчивости клеток к вирусам естественными для организма веществами, обладающими противовирусной активностью, — интерферонами или препаратами, вызывающими их индукцию (образование)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engrinews.kz/userdata/news/2011/news_203543/photo_38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517232"/>
            <a:ext cx="2160240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8784976" cy="43204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Назначают взрослым и детям с 12 лет по схеме в зависимости от диагноза.</a:t>
            </a:r>
          </a:p>
          <a:p>
            <a:r>
              <a:rPr lang="ru-RU" b="1" dirty="0" smtClean="0"/>
              <a:t>Побочные </a:t>
            </a:r>
            <a:r>
              <a:rPr lang="ru-RU" b="1" dirty="0"/>
              <a:t>эффекты</a:t>
            </a:r>
            <a:r>
              <a:rPr lang="ru-RU" b="1" dirty="0" smtClean="0"/>
              <a:t>: </a:t>
            </a:r>
            <a:r>
              <a:rPr lang="ru-RU" dirty="0" smtClean="0"/>
              <a:t>в </a:t>
            </a:r>
            <a:r>
              <a:rPr lang="ru-RU" dirty="0"/>
              <a:t>редких случаях возможны аллергические реакции. Если у Вас отмечаются побочные эффекты, указанные в инструкции или они усугубляются, или Вы заметили любые другие побочные эффекты, не указанные в инструкции, сообщите об этом врачу.</a:t>
            </a:r>
          </a:p>
          <a:p>
            <a:r>
              <a:rPr lang="ru-RU" b="1" dirty="0" smtClean="0"/>
              <a:t>Противопоказания: </a:t>
            </a:r>
            <a:r>
              <a:rPr lang="ru-RU" dirty="0" smtClean="0"/>
              <a:t>повышенная </a:t>
            </a:r>
            <a:r>
              <a:rPr lang="ru-RU" dirty="0"/>
              <a:t>чувствительность к </a:t>
            </a:r>
            <a:r>
              <a:rPr lang="ru-RU" dirty="0" err="1"/>
              <a:t>Галавиту</a:t>
            </a:r>
            <a:r>
              <a:rPr lang="ru-RU" dirty="0"/>
              <a:t> и другим компонентам препарата, беременность и период грудного вскармливания, детский возраст до 12 лет.</a:t>
            </a:r>
          </a:p>
          <a:p>
            <a:r>
              <a:rPr lang="ru-RU" b="1" dirty="0"/>
              <a:t>Без рецепта. </a:t>
            </a:r>
          </a:p>
          <a:p>
            <a:endParaRPr lang="ru-RU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7503" b="14191"/>
          <a:stretch/>
        </p:blipFill>
        <p:spPr bwMode="auto">
          <a:xfrm>
            <a:off x="1339280" y="4717943"/>
            <a:ext cx="30963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zhik.guru/wp-content/uploads/2018/11/ukrngpdgi6wjieouiqsq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2217" r="12500" b="13909"/>
          <a:stretch/>
        </p:blipFill>
        <p:spPr bwMode="auto">
          <a:xfrm>
            <a:off x="4716016" y="4782750"/>
            <a:ext cx="3456384" cy="181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893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88640"/>
            <a:ext cx="7200800" cy="6336704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sz="2600" b="1" dirty="0" smtClean="0">
                <a:solidFill>
                  <a:srgbClr val="00B050"/>
                </a:solidFill>
              </a:rPr>
              <a:t>  </a:t>
            </a:r>
            <a:r>
              <a:rPr lang="ru-RU" sz="2600" b="1" dirty="0" err="1" smtClean="0">
                <a:solidFill>
                  <a:srgbClr val="00B050"/>
                </a:solidFill>
              </a:rPr>
              <a:t>Дезоксирибонуклеат</a:t>
            </a:r>
            <a:r>
              <a:rPr lang="ru-RU" sz="2600" b="1" dirty="0" smtClean="0">
                <a:solidFill>
                  <a:srgbClr val="00B050"/>
                </a:solidFill>
              </a:rPr>
              <a:t> натрия (</a:t>
            </a:r>
            <a:r>
              <a:rPr lang="ru-RU" sz="2600" b="1" dirty="0" err="1" smtClean="0">
                <a:solidFill>
                  <a:srgbClr val="00B050"/>
                </a:solidFill>
              </a:rPr>
              <a:t>деринат</a:t>
            </a:r>
            <a:r>
              <a:rPr lang="ru-RU" sz="2600" b="1" dirty="0" smtClean="0">
                <a:solidFill>
                  <a:srgbClr val="00B050"/>
                </a:solidFill>
              </a:rPr>
              <a:t>)</a:t>
            </a:r>
            <a:r>
              <a:rPr lang="ru-RU" sz="2600" b="1" dirty="0">
                <a:solidFill>
                  <a:srgbClr val="00B050"/>
                </a:solidFill>
              </a:rPr>
              <a:t> </a:t>
            </a:r>
            <a:r>
              <a:rPr lang="ru-RU" sz="2600" dirty="0" smtClean="0"/>
              <a:t>раствор для местного, наружного применения, раствор для инъекций</a:t>
            </a:r>
          </a:p>
          <a:p>
            <a:pPr fontAlgn="base"/>
            <a:r>
              <a:rPr lang="ru-RU" sz="2600" dirty="0" smtClean="0"/>
              <a:t>Препарат </a:t>
            </a:r>
            <a:r>
              <a:rPr lang="ru-RU" sz="2600" dirty="0"/>
              <a:t>активизирует процессы клеточного и гуморального иммунитета, стимулирует работу иммунных клеток (В-лимфоцитов, Т-хелперов). А</a:t>
            </a:r>
            <a:r>
              <a:rPr lang="ru-RU" sz="2600" dirty="0" smtClean="0"/>
              <a:t>ктивизирует </a:t>
            </a:r>
            <a:r>
              <a:rPr lang="ru-RU" sz="2600" dirty="0"/>
              <a:t>естественные защитные механизмы, позволяя организму эффективно бороться с бактериальными, вирусными и грибковыми инфекциями, а также стимулирует обновление клеток и восстановление поврежденных тканей. Способствует заживлению трофических язв различного происхождения, быстрому заживлению глубоких ожогов. </a:t>
            </a:r>
            <a:endParaRPr lang="ru-RU" sz="2600" dirty="0" smtClean="0"/>
          </a:p>
          <a:p>
            <a:pPr fontAlgn="base"/>
            <a:r>
              <a:rPr lang="ru-RU" sz="2600" dirty="0" smtClean="0"/>
              <a:t>При </a:t>
            </a:r>
            <a:r>
              <a:rPr lang="ru-RU" sz="2600" dirty="0"/>
              <a:t>применении препарата для лечения эрозий и язв на слизистой оболочке происходит </a:t>
            </a:r>
            <a:r>
              <a:rPr lang="ru-RU" sz="2600" dirty="0" err="1"/>
              <a:t>безрубцовое</a:t>
            </a:r>
            <a:r>
              <a:rPr lang="ru-RU" sz="2600" dirty="0"/>
              <a:t> восстановление пораженной ткани. </a:t>
            </a:r>
            <a:endParaRPr lang="ru-RU" sz="2600" dirty="0" smtClean="0"/>
          </a:p>
          <a:p>
            <a:pPr fontAlgn="base"/>
            <a:r>
              <a:rPr lang="ru-RU" sz="2600" dirty="0" smtClean="0"/>
              <a:t>Препарат </a:t>
            </a:r>
            <a:r>
              <a:rPr lang="ru-RU" sz="2600" dirty="0"/>
              <a:t>не обладает негативным действием на эмбрион, не вызывает онкологические заболевания</a:t>
            </a:r>
            <a:r>
              <a:rPr lang="ru-RU" sz="2600" dirty="0" smtClean="0"/>
              <a:t>.</a:t>
            </a:r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961" r="56704" b="12312"/>
          <a:stretch/>
        </p:blipFill>
        <p:spPr>
          <a:xfrm>
            <a:off x="7297588" y="1268760"/>
            <a:ext cx="144239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10961" r="7636" b="12312"/>
          <a:stretch/>
        </p:blipFill>
        <p:spPr>
          <a:xfrm>
            <a:off x="7164288" y="4149080"/>
            <a:ext cx="158640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0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260648"/>
            <a:ext cx="7200800" cy="6120680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2600" b="1" dirty="0" smtClean="0"/>
              <a:t>Назначают взрослым и детям с рождения. </a:t>
            </a:r>
            <a:r>
              <a:rPr lang="ru-RU" sz="2600" dirty="0" smtClean="0"/>
              <a:t>С осторожностью при беременности.</a:t>
            </a:r>
            <a:endParaRPr lang="ru-RU" sz="2600" dirty="0"/>
          </a:p>
          <a:p>
            <a:pPr fontAlgn="base"/>
            <a:r>
              <a:rPr lang="ru-RU" sz="2600" b="1" dirty="0" smtClean="0"/>
              <a:t>Показания: </a:t>
            </a:r>
            <a:r>
              <a:rPr lang="ru-RU" sz="2600" dirty="0" smtClean="0"/>
              <a:t>профилактика </a:t>
            </a:r>
            <a:r>
              <a:rPr lang="ru-RU" sz="2600" dirty="0"/>
              <a:t>и лечение </a:t>
            </a:r>
            <a:r>
              <a:rPr lang="ru-RU" sz="2600" dirty="0" smtClean="0"/>
              <a:t>ОРВИ;ОРЗ</a:t>
            </a:r>
            <a:endParaRPr lang="ru-RU" sz="2600" dirty="0"/>
          </a:p>
          <a:p>
            <a:pPr fontAlgn="base"/>
            <a:r>
              <a:rPr lang="ru-RU" sz="2600" dirty="0"/>
              <a:t>воспалительные заболевания слизистой оболочки полости рта</a:t>
            </a:r>
            <a:r>
              <a:rPr lang="ru-RU" sz="2600" dirty="0" smtClean="0"/>
              <a:t>.</a:t>
            </a:r>
            <a:r>
              <a:rPr lang="ru-RU" sz="2600" dirty="0"/>
              <a:t> хронические воспалительные заболевания, грибковые, бактериальные и другие инфекции слизистых в гинекологии;</a:t>
            </a:r>
          </a:p>
          <a:p>
            <a:pPr fontAlgn="base"/>
            <a:r>
              <a:rPr lang="ru-RU" sz="2600" dirty="0"/>
              <a:t>острые и хронические заболевания верхних дыхательных путей (ринит, синусит, гайморит, фронтит);</a:t>
            </a:r>
          </a:p>
          <a:p>
            <a:pPr fontAlgn="base"/>
            <a:r>
              <a:rPr lang="ru-RU" sz="2600" dirty="0"/>
              <a:t>облитерирующие заболевания нижних конечностей;</a:t>
            </a:r>
          </a:p>
          <a:p>
            <a:pPr fontAlgn="base"/>
            <a:r>
              <a:rPr lang="ru-RU" sz="2600" dirty="0"/>
              <a:t>трофические язвы, длительно незаживающие и инфицированные </a:t>
            </a:r>
            <a:r>
              <a:rPr lang="ru-RU" sz="2600" dirty="0" smtClean="0"/>
              <a:t>раны</a:t>
            </a:r>
          </a:p>
          <a:p>
            <a:pPr marL="0" indent="0" fontAlgn="base">
              <a:buNone/>
            </a:pPr>
            <a:r>
              <a:rPr lang="ru-RU" sz="2600" dirty="0" smtClean="0"/>
              <a:t> </a:t>
            </a:r>
            <a:r>
              <a:rPr lang="ru-RU" sz="2600" dirty="0"/>
              <a:t>(в том числе при сахарном диабете);</a:t>
            </a:r>
          </a:p>
          <a:p>
            <a:pPr fontAlgn="base"/>
            <a:r>
              <a:rPr lang="ru-RU" sz="2600" dirty="0" smtClean="0"/>
              <a:t>гангрена; ожоги</a:t>
            </a:r>
            <a:r>
              <a:rPr lang="ru-RU" sz="2600" dirty="0"/>
              <a:t>, </a:t>
            </a:r>
            <a:r>
              <a:rPr lang="ru-RU" sz="2600" dirty="0" smtClean="0"/>
              <a:t>обморожения; геморрой; постлучевые </a:t>
            </a:r>
            <a:r>
              <a:rPr lang="ru-RU" sz="2600" dirty="0"/>
              <a:t>некрозы </a:t>
            </a:r>
            <a:r>
              <a:rPr lang="ru-RU" sz="2600" dirty="0" smtClean="0"/>
              <a:t> кожи </a:t>
            </a:r>
            <a:r>
              <a:rPr lang="ru-RU" sz="2600" dirty="0"/>
              <a:t>и слизистых</a:t>
            </a:r>
            <a:r>
              <a:rPr lang="ru-RU" sz="2600" dirty="0" smtClean="0"/>
              <a:t>.</a:t>
            </a:r>
            <a:r>
              <a:rPr lang="ru-RU" b="1" dirty="0" smtClean="0"/>
              <a:t> </a:t>
            </a:r>
          </a:p>
          <a:p>
            <a:pPr fontAlgn="base"/>
            <a:r>
              <a:rPr lang="ru-RU" dirty="0" smtClean="0"/>
              <a:t>Препарат нетоксичен, побочные эффекты редки.</a:t>
            </a:r>
          </a:p>
          <a:p>
            <a:r>
              <a:rPr lang="ru-RU" b="1" dirty="0" smtClean="0"/>
              <a:t>Раствор для инъекций отпускается </a:t>
            </a:r>
          </a:p>
          <a:p>
            <a:r>
              <a:rPr lang="ru-RU" b="1" dirty="0" smtClean="0"/>
              <a:t>по рецепту 107-1/у; </a:t>
            </a:r>
          </a:p>
          <a:p>
            <a:r>
              <a:rPr lang="ru-RU" b="1" dirty="0" smtClean="0"/>
              <a:t>капли – без рецепта.</a:t>
            </a:r>
          </a:p>
          <a:p>
            <a:pPr marL="0" indent="0" fontAlgn="base">
              <a:buNone/>
            </a:pPr>
            <a:endParaRPr lang="ru-RU" sz="2600" dirty="0"/>
          </a:p>
          <a:p>
            <a:pPr fontAlgn="base"/>
            <a:endParaRPr lang="ru-RU" dirty="0"/>
          </a:p>
          <a:p>
            <a:pPr fontAlgn="base"/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961" r="56704" b="12312"/>
          <a:stretch/>
        </p:blipFill>
        <p:spPr>
          <a:xfrm>
            <a:off x="7297588" y="1268760"/>
            <a:ext cx="1442391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9" t="10961" r="7636" b="12312"/>
          <a:stretch/>
        </p:blipFill>
        <p:spPr>
          <a:xfrm>
            <a:off x="7164288" y="4149080"/>
            <a:ext cx="158640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0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15436" cy="671514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Ликопид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глюкозаминилмурамилдипептид</a:t>
            </a:r>
            <a:r>
              <a:rPr lang="ru-RU" dirty="0" smtClean="0"/>
              <a:t>)  таблетки для рассасывания. Синтетический аналог структурного фрагмента оболочки бактериальных клеток.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Иммуномодулятор</a:t>
            </a:r>
            <a:r>
              <a:rPr lang="ru-RU" dirty="0" smtClean="0"/>
              <a:t>, является активатором врожденного и приобретенного иммунитета, усиливает защиту организма от вирусных, бактериальных и грибковых инфекций. Обладает противоопухолевой активностью.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/>
              <a:t>Показания к применению: </a:t>
            </a:r>
            <a:r>
              <a:rPr lang="ru-RU" dirty="0" smtClean="0"/>
              <a:t>острые и хронические гнойно-воспалительные заболевания кожи и мягких тканей (пиодермия, фурункулез);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герпетическая</a:t>
            </a:r>
            <a:r>
              <a:rPr lang="ru-RU" dirty="0" smtClean="0"/>
              <a:t> инфекция;</a:t>
            </a:r>
          </a:p>
          <a:p>
            <a:r>
              <a:rPr lang="ru-RU" dirty="0" smtClean="0"/>
              <a:t>-профилактика и снижение сезонной заболеваемости ОРЗ и частоты обострений хронических заболеваний </a:t>
            </a:r>
            <a:r>
              <a:rPr lang="ru-RU" dirty="0" err="1" smtClean="0"/>
              <a:t>лор-органов</a:t>
            </a:r>
            <a:r>
              <a:rPr lang="ru-RU" dirty="0" smtClean="0"/>
              <a:t>, верхних и нижних дыхательных путей.</a:t>
            </a:r>
          </a:p>
          <a:p>
            <a:r>
              <a:rPr lang="ru-RU" b="1" dirty="0" smtClean="0"/>
              <a:t>Принимают </a:t>
            </a:r>
            <a:r>
              <a:rPr lang="ru-RU" b="1" dirty="0" err="1" smtClean="0"/>
              <a:t>сублингвально</a:t>
            </a:r>
            <a:r>
              <a:rPr lang="ru-RU" b="1" dirty="0" smtClean="0"/>
              <a:t> натощак, за 30 мин до еды </a:t>
            </a:r>
            <a:r>
              <a:rPr lang="ru-RU" dirty="0" smtClean="0"/>
              <a:t>в течение </a:t>
            </a:r>
            <a:r>
              <a:rPr lang="ru-RU" b="1" dirty="0" smtClean="0"/>
              <a:t>10 дней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Для профилактики</a:t>
            </a:r>
            <a:r>
              <a:rPr lang="ru-RU" dirty="0" smtClean="0"/>
              <a:t> (или снижения сезонной заболеваемости ОРЗ и частоты обострений заболеваний </a:t>
            </a:r>
            <a:r>
              <a:rPr lang="ru-RU" dirty="0" err="1" smtClean="0"/>
              <a:t>лор-органов</a:t>
            </a:r>
            <a:r>
              <a:rPr lang="ru-RU" dirty="0" smtClean="0"/>
              <a:t>, верхних и нижних дыхательных путей: </a:t>
            </a:r>
          </a:p>
          <a:p>
            <a:r>
              <a:rPr lang="ru-RU" dirty="0" smtClean="0"/>
              <a:t>взрослым - по 1 табл. 3 раза в сутки </a:t>
            </a:r>
          </a:p>
          <a:p>
            <a:r>
              <a:rPr lang="ru-RU" dirty="0" smtClean="0"/>
              <a:t>детям с 3 лет – по 1 </a:t>
            </a:r>
            <a:r>
              <a:rPr lang="ru-RU" dirty="0" err="1" smtClean="0"/>
              <a:t>табл</a:t>
            </a:r>
            <a:r>
              <a:rPr lang="ru-RU" dirty="0" smtClean="0"/>
              <a:t>  1 раз в сутки  </a:t>
            </a:r>
          </a:p>
          <a:p>
            <a:r>
              <a:rPr lang="ru-RU" b="1" dirty="0" smtClean="0"/>
              <a:t>Для лечения ОРЗ </a:t>
            </a:r>
            <a:r>
              <a:rPr lang="ru-RU" dirty="0" smtClean="0"/>
              <a:t>взрослым - по 2 табл. 3 раза в сутки </a:t>
            </a:r>
          </a:p>
          <a:p>
            <a:r>
              <a:rPr lang="ru-RU" dirty="0" smtClean="0"/>
              <a:t>детям с 3 лет – 1 таблетка 1 раз в сутки  (при необходимости повторить с перерывом 20 дней по показаниям). </a:t>
            </a:r>
            <a:r>
              <a:rPr lang="ru-RU" b="1" dirty="0" smtClean="0"/>
              <a:t>Без рецепта.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744" y="40481"/>
            <a:ext cx="8748464" cy="418060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Альфа-глутамил-триптофан</a:t>
            </a:r>
            <a:r>
              <a:rPr lang="ru-RU" b="1" dirty="0" smtClean="0">
                <a:solidFill>
                  <a:srgbClr val="00B050"/>
                </a:solidFill>
              </a:rPr>
              <a:t> натрия (</a:t>
            </a:r>
            <a:r>
              <a:rPr lang="ru-RU" b="1" dirty="0" err="1" smtClean="0">
                <a:solidFill>
                  <a:srgbClr val="00B050"/>
                </a:solidFill>
              </a:rPr>
              <a:t>тимоген</a:t>
            </a:r>
            <a:r>
              <a:rPr lang="ru-RU" b="1" dirty="0" smtClean="0">
                <a:solidFill>
                  <a:srgbClr val="00B050"/>
                </a:solidFill>
              </a:rPr>
              <a:t>)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/>
              <a:t>раствор для в/м введения, назальный спрей. </a:t>
            </a:r>
          </a:p>
          <a:p>
            <a:r>
              <a:rPr lang="ru-RU" dirty="0" smtClean="0"/>
              <a:t>Оказывает </a:t>
            </a:r>
            <a:r>
              <a:rPr lang="ru-RU" dirty="0"/>
              <a:t>регулирующее влияние на реакции клеточного, гуморального иммунитета и неспецифическую </a:t>
            </a:r>
            <a:r>
              <a:rPr lang="ru-RU" dirty="0" err="1"/>
              <a:t>резистентность</a:t>
            </a:r>
            <a:r>
              <a:rPr lang="ru-RU" dirty="0"/>
              <a:t> </a:t>
            </a:r>
            <a:r>
              <a:rPr lang="ru-RU" dirty="0" smtClean="0"/>
              <a:t>организма.</a:t>
            </a:r>
          </a:p>
          <a:p>
            <a:r>
              <a:rPr lang="ru-RU" dirty="0" smtClean="0"/>
              <a:t>Стимулирует </a:t>
            </a:r>
            <a:r>
              <a:rPr lang="ru-RU" dirty="0"/>
              <a:t>процессы регенерации в случае их </a:t>
            </a:r>
            <a:r>
              <a:rPr lang="ru-RU" dirty="0" smtClean="0"/>
              <a:t>угнетения.</a:t>
            </a:r>
          </a:p>
          <a:p>
            <a:r>
              <a:rPr lang="ru-RU" dirty="0" smtClean="0"/>
              <a:t>Улучшает </a:t>
            </a:r>
            <a:r>
              <a:rPr lang="ru-RU" dirty="0"/>
              <a:t>течение процессов клеточного </a:t>
            </a:r>
            <a:r>
              <a:rPr lang="ru-RU" dirty="0" smtClean="0"/>
              <a:t>метаболизма.</a:t>
            </a:r>
          </a:p>
          <a:p>
            <a:r>
              <a:rPr lang="ru-RU" dirty="0" smtClean="0"/>
              <a:t>Усиливает </a:t>
            </a:r>
            <a:r>
              <a:rPr lang="ru-RU" dirty="0"/>
              <a:t>экспрессию </a:t>
            </a:r>
            <a:r>
              <a:rPr lang="ru-RU" dirty="0" err="1"/>
              <a:t>дифференцировочных</a:t>
            </a:r>
            <a:r>
              <a:rPr lang="ru-RU" dirty="0"/>
              <a:t> рецепторов на лимфоцитах, нормализует количество Т-хелперов, цитотоксических Т-лимфоцитов и их соотношение у больных с различными </a:t>
            </a:r>
            <a:r>
              <a:rPr lang="ru-RU" dirty="0" err="1"/>
              <a:t>иммунодефицитными</a:t>
            </a:r>
            <a:r>
              <a:rPr lang="ru-RU" dirty="0"/>
              <a:t> состояниями</a:t>
            </a:r>
            <a:r>
              <a:rPr lang="ru-RU" dirty="0" smtClean="0"/>
              <a:t>.</a:t>
            </a:r>
            <a:r>
              <a:rPr lang="ru-RU" b="1" dirty="0"/>
              <a:t> </a:t>
            </a:r>
            <a:endParaRPr lang="ru-RU" b="1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481736"/>
            <a:ext cx="2592288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2195736" y="4265712"/>
            <a:ext cx="129614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744" y="40481"/>
            <a:ext cx="8748464" cy="46846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Показания: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комплексная терапия </a:t>
            </a:r>
            <a:r>
              <a:rPr lang="ru-RU" dirty="0"/>
              <a:t>острых и хронических вирусных и бактериальных заболеваний, сопровождающихся снижением </a:t>
            </a:r>
            <a:r>
              <a:rPr lang="ru-RU" dirty="0" smtClean="0"/>
              <a:t>иммунитета: вирусные гепатиты; острые </a:t>
            </a:r>
            <a:r>
              <a:rPr lang="ru-RU" dirty="0"/>
              <a:t>и хронические неспецифические заболевания легких (ХНЗЛ) </a:t>
            </a:r>
            <a:endParaRPr lang="ru-RU" dirty="0" smtClean="0"/>
          </a:p>
          <a:p>
            <a:r>
              <a:rPr lang="ru-RU" dirty="0" smtClean="0"/>
              <a:t>хронический </a:t>
            </a:r>
            <a:r>
              <a:rPr lang="ru-RU" dirty="0"/>
              <a:t>бронхит, острая и хроническая </a:t>
            </a:r>
            <a:r>
              <a:rPr lang="ru-RU" dirty="0" smtClean="0"/>
              <a:t>пневмония;</a:t>
            </a:r>
          </a:p>
          <a:p>
            <a:r>
              <a:rPr lang="ru-RU" dirty="0" smtClean="0"/>
              <a:t>заболевания </a:t>
            </a:r>
            <a:r>
              <a:rPr lang="ru-RU" dirty="0"/>
              <a:t>кожи и подкожной клетчатки (пиодермия, фурункулез, рожистое воспаление</a:t>
            </a:r>
            <a:r>
              <a:rPr lang="ru-RU" dirty="0" smtClean="0"/>
              <a:t>); тяжелых </a:t>
            </a:r>
            <a:r>
              <a:rPr lang="ru-RU" dirty="0"/>
              <a:t>диффузных форм </a:t>
            </a:r>
            <a:r>
              <a:rPr lang="ru-RU" dirty="0" err="1"/>
              <a:t>атопического</a:t>
            </a:r>
            <a:r>
              <a:rPr lang="ru-RU" dirty="0"/>
              <a:t> </a:t>
            </a:r>
            <a:r>
              <a:rPr lang="ru-RU" dirty="0" smtClean="0"/>
              <a:t>дерматита; </a:t>
            </a:r>
          </a:p>
          <a:p>
            <a:r>
              <a:rPr lang="ru-RU" dirty="0" smtClean="0"/>
              <a:t>тяжелых </a:t>
            </a:r>
            <a:r>
              <a:rPr lang="ru-RU" dirty="0"/>
              <a:t>механических, химических, радиационных и термических травм (ожоговой болезни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раневой </a:t>
            </a:r>
            <a:r>
              <a:rPr lang="ru-RU" dirty="0"/>
              <a:t>и хирургической инфекции, в т.ч. гнойно-септических осложнений в послеоперационном периоде;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509120"/>
            <a:ext cx="2140873" cy="21751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2411760" y="4437112"/>
            <a:ext cx="991268" cy="220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43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6744" y="40481"/>
            <a:ext cx="8748464" cy="5188719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Спрей</a:t>
            </a:r>
            <a:r>
              <a:rPr lang="ru-RU" dirty="0" smtClean="0"/>
              <a:t> применяют 1 </a:t>
            </a:r>
            <a:r>
              <a:rPr lang="ru-RU" dirty="0"/>
              <a:t>доза в один носовой ход 1 раз/</a:t>
            </a:r>
            <a:r>
              <a:rPr lang="ru-RU" dirty="0" err="1"/>
              <a:t>сут</a:t>
            </a:r>
            <a:r>
              <a:rPr lang="ru-RU" dirty="0" smtClean="0"/>
              <a:t>, </a:t>
            </a:r>
            <a:r>
              <a:rPr lang="ru-RU" dirty="0"/>
              <a:t>в течение 10 дней с лечебной целью или в течение 3-5 дней с профилактической целью.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Побочное действие:</a:t>
            </a:r>
            <a:r>
              <a:rPr lang="ru-RU" dirty="0"/>
              <a:t> аллергические реакции.</a:t>
            </a:r>
          </a:p>
          <a:p>
            <a:r>
              <a:rPr lang="ru-RU" b="1" dirty="0" smtClean="0"/>
              <a:t>Противопоказания: </a:t>
            </a:r>
          </a:p>
          <a:p>
            <a:r>
              <a:rPr lang="ru-RU" dirty="0" smtClean="0"/>
              <a:t>повышенная чувствительность; </a:t>
            </a:r>
          </a:p>
          <a:p>
            <a:r>
              <a:rPr lang="ru-RU" dirty="0" smtClean="0"/>
              <a:t>детский </a:t>
            </a:r>
            <a:r>
              <a:rPr lang="ru-RU" dirty="0"/>
              <a:t>возраст до 6 </a:t>
            </a:r>
            <a:r>
              <a:rPr lang="ru-RU" dirty="0" smtClean="0"/>
              <a:t>месяцев; </a:t>
            </a:r>
          </a:p>
          <a:p>
            <a:r>
              <a:rPr lang="ru-RU" dirty="0" smtClean="0"/>
              <a:t>для спрея - до 1 года</a:t>
            </a:r>
            <a:endParaRPr lang="ru-RU" dirty="0"/>
          </a:p>
          <a:p>
            <a:r>
              <a:rPr lang="ru-RU" b="1" dirty="0" smtClean="0"/>
              <a:t>Раствор для в/м введения отпускается </a:t>
            </a:r>
          </a:p>
          <a:p>
            <a:r>
              <a:rPr lang="ru-RU" b="1" dirty="0"/>
              <a:t>п</a:t>
            </a:r>
            <a:r>
              <a:rPr lang="ru-RU" b="1" dirty="0" smtClean="0"/>
              <a:t>о рецепту 107-1/у; </a:t>
            </a:r>
          </a:p>
          <a:p>
            <a:r>
              <a:rPr lang="ru-RU" b="1" dirty="0" err="1" smtClean="0"/>
              <a:t>спрей</a:t>
            </a:r>
            <a:r>
              <a:rPr lang="ru-RU" b="1" dirty="0" smtClean="0"/>
              <a:t> – без рецепта.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243836"/>
            <a:ext cx="2880320" cy="2614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7524328" y="3573016"/>
            <a:ext cx="119740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354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7467600" cy="487375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err="1" smtClean="0"/>
              <a:t>Инозин-пранобекс</a:t>
            </a:r>
            <a:r>
              <a:rPr lang="ru-RU" b="1" dirty="0" smtClean="0"/>
              <a:t> (</a:t>
            </a:r>
            <a:r>
              <a:rPr lang="ru-RU" b="1" dirty="0" err="1" smtClean="0"/>
              <a:t>изопринозин</a:t>
            </a:r>
            <a:r>
              <a:rPr lang="ru-RU" b="1" dirty="0" smtClean="0"/>
              <a:t>) </a:t>
            </a:r>
            <a:r>
              <a:rPr lang="ru-RU" dirty="0" smtClean="0"/>
              <a:t>таблетки, сироп</a:t>
            </a:r>
          </a:p>
          <a:p>
            <a:pPr>
              <a:buNone/>
            </a:pPr>
            <a:r>
              <a:rPr lang="ru-RU" b="1" dirty="0" smtClean="0"/>
              <a:t>Показания к применению:</a:t>
            </a:r>
          </a:p>
          <a:p>
            <a:pPr>
              <a:buNone/>
            </a:pPr>
            <a:r>
              <a:rPr lang="ru-RU" dirty="0" smtClean="0"/>
              <a:t>-лечение гриппа и других ОРВИ;</a:t>
            </a:r>
          </a:p>
          <a:p>
            <a:pPr>
              <a:buNone/>
            </a:pPr>
            <a:r>
              <a:rPr lang="ru-RU" dirty="0" smtClean="0"/>
              <a:t>- инфекции, вызываемые вирусом </a:t>
            </a:r>
            <a:r>
              <a:rPr lang="ru-RU" dirty="0" err="1" smtClean="0"/>
              <a:t>Herpes</a:t>
            </a:r>
            <a:r>
              <a:rPr lang="ru-RU" dirty="0" smtClean="0"/>
              <a:t> </a:t>
            </a:r>
            <a:r>
              <a:rPr lang="ru-RU" dirty="0" err="1" smtClean="0"/>
              <a:t>simplex</a:t>
            </a:r>
            <a:r>
              <a:rPr lang="ru-RU" dirty="0" smtClean="0"/>
              <a:t> 1-го, 2-го, 3-го и 4-го типов: генитальный и лабиальный герпес, </a:t>
            </a:r>
            <a:r>
              <a:rPr lang="ru-RU" dirty="0" err="1" smtClean="0"/>
              <a:t>герпетический</a:t>
            </a:r>
            <a:r>
              <a:rPr lang="ru-RU" dirty="0" smtClean="0"/>
              <a:t> кератит, опоясывающий лишай, ветряная оспа, инфекционный мононуклеоз, вызванный вирусом </a:t>
            </a:r>
            <a:r>
              <a:rPr lang="ru-RU" dirty="0" err="1" smtClean="0"/>
              <a:t>Эпштейна-Барр</a:t>
            </a:r>
            <a:r>
              <a:rPr lang="ru-RU" dirty="0" smtClean="0"/>
              <a:t>; </a:t>
            </a:r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инфекция; корь тяжелого течения;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папилломавирусная</a:t>
            </a:r>
            <a:r>
              <a:rPr lang="ru-RU" dirty="0" smtClean="0"/>
              <a:t> инфекция: папилломы гортани/голосовых связок (фиброзного типа), </a:t>
            </a:r>
            <a:r>
              <a:rPr lang="ru-RU" dirty="0" err="1" smtClean="0"/>
              <a:t>папилломавирусная</a:t>
            </a:r>
            <a:r>
              <a:rPr lang="ru-RU" dirty="0" smtClean="0"/>
              <a:t> инфекция гениталий у мужчин и женщин, бородавки; </a:t>
            </a:r>
          </a:p>
          <a:p>
            <a:pPr>
              <a:buNone/>
            </a:pPr>
            <a:r>
              <a:rPr lang="ru-RU" dirty="0" smtClean="0"/>
              <a:t>-контагиозный моллюск.</a:t>
            </a:r>
          </a:p>
          <a:p>
            <a:r>
              <a:rPr lang="ru-RU" b="1" dirty="0" smtClean="0"/>
              <a:t>Отпускается по рецепту 107-1/у;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приз.jpg"/>
          <p:cNvPicPr>
            <a:picLocks noChangeAspect="1"/>
          </p:cNvPicPr>
          <p:nvPr/>
        </p:nvPicPr>
        <p:blipFill>
          <a:blip r:embed="rId2" cstate="print"/>
          <a:srcRect l="12656" t="45296" r="46356" b="6321"/>
          <a:stretch>
            <a:fillRect/>
          </a:stretch>
        </p:blipFill>
        <p:spPr>
          <a:xfrm>
            <a:off x="2411760" y="4941168"/>
            <a:ext cx="2664296" cy="1705149"/>
          </a:xfrm>
          <a:prstGeom prst="rect">
            <a:avLst/>
          </a:prstGeom>
        </p:spPr>
      </p:pic>
      <p:pic>
        <p:nvPicPr>
          <p:cNvPr id="5" name="Рисунок 4" descr="приз.jpg"/>
          <p:cNvPicPr>
            <a:picLocks noChangeAspect="1"/>
          </p:cNvPicPr>
          <p:nvPr/>
        </p:nvPicPr>
        <p:blipFill>
          <a:blip r:embed="rId2" cstate="print"/>
          <a:srcRect l="53643" t="2961" r="21764"/>
          <a:stretch>
            <a:fillRect/>
          </a:stretch>
        </p:blipFill>
        <p:spPr>
          <a:xfrm>
            <a:off x="5580112" y="3861048"/>
            <a:ext cx="165618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6480720" cy="67413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Полиадениловая</a:t>
            </a:r>
            <a:r>
              <a:rPr lang="ru-RU" b="1" dirty="0" smtClean="0"/>
              <a:t> </a:t>
            </a:r>
            <a:r>
              <a:rPr lang="ru-RU" b="1" dirty="0" err="1" smtClean="0"/>
              <a:t>кислота+Полиуридиловая</a:t>
            </a:r>
            <a:r>
              <a:rPr lang="ru-RU" b="1" dirty="0" smtClean="0"/>
              <a:t> кислота (</a:t>
            </a:r>
            <a:r>
              <a:rPr lang="ru-RU" b="1" dirty="0" err="1" smtClean="0"/>
              <a:t>полудан</a:t>
            </a:r>
            <a:r>
              <a:rPr lang="ru-RU" b="1" dirty="0" smtClean="0"/>
              <a:t>) </a:t>
            </a:r>
            <a:r>
              <a:rPr lang="ru-RU" dirty="0" smtClean="0"/>
              <a:t>капли назальные,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капель глазных, капель </a:t>
            </a:r>
            <a:r>
              <a:rPr lang="ru-RU" dirty="0" err="1" smtClean="0"/>
              <a:t>назальных-отпускается</a:t>
            </a:r>
            <a:r>
              <a:rPr lang="ru-RU" dirty="0" smtClean="0"/>
              <a:t> без рецепта, </a:t>
            </a:r>
          </a:p>
          <a:p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 инъекций- </a:t>
            </a:r>
            <a:r>
              <a:rPr lang="ru-RU" b="1" dirty="0" smtClean="0"/>
              <a:t>отпускается по рецепту – 107-1/у.</a:t>
            </a:r>
          </a:p>
          <a:p>
            <a:pPr>
              <a:buNone/>
            </a:pPr>
            <a:r>
              <a:rPr lang="ru-RU" b="1" dirty="0" smtClean="0"/>
              <a:t>    Показания:</a:t>
            </a:r>
          </a:p>
          <a:p>
            <a:r>
              <a:rPr lang="ru-RU" dirty="0" smtClean="0"/>
              <a:t>Назначают взрослым и детям при вирусных аденовирусных и </a:t>
            </a:r>
            <a:r>
              <a:rPr lang="ru-RU" dirty="0" err="1" smtClean="0"/>
              <a:t>герпетических</a:t>
            </a:r>
            <a:r>
              <a:rPr lang="ru-RU" dirty="0" smtClean="0"/>
              <a:t> заболеваниях глаз: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кератоконъюнктивитах</a:t>
            </a:r>
            <a:r>
              <a:rPr lang="ru-RU" dirty="0" smtClean="0"/>
              <a:t>, кератитах и </a:t>
            </a:r>
            <a:r>
              <a:rPr lang="ru-RU" dirty="0" err="1" smtClean="0"/>
              <a:t>кератоиридоциклитах</a:t>
            </a:r>
            <a:r>
              <a:rPr lang="ru-RU" dirty="0" smtClean="0"/>
              <a:t> (</a:t>
            </a:r>
            <a:r>
              <a:rPr lang="ru-RU" dirty="0" err="1" smtClean="0"/>
              <a:t>кератоувеитах</a:t>
            </a:r>
            <a:r>
              <a:rPr lang="ru-RU" dirty="0" smtClean="0"/>
              <a:t>), </a:t>
            </a:r>
            <a:r>
              <a:rPr lang="ru-RU" dirty="0" err="1" smtClean="0"/>
              <a:t>стромальных</a:t>
            </a:r>
            <a:r>
              <a:rPr lang="ru-RU" dirty="0" smtClean="0"/>
              <a:t> кератитах, иридоциклитах, </a:t>
            </a:r>
            <a:r>
              <a:rPr lang="ru-RU" dirty="0" err="1" smtClean="0"/>
              <a:t>хориоретинитах</a:t>
            </a:r>
            <a:r>
              <a:rPr lang="ru-RU" dirty="0" smtClean="0"/>
              <a:t>, невритах зрительного нерва.</a:t>
            </a:r>
          </a:p>
          <a:p>
            <a:r>
              <a:rPr lang="ru-RU" dirty="0" err="1" smtClean="0"/>
              <a:t>Интраназально</a:t>
            </a:r>
            <a:r>
              <a:rPr lang="ru-RU" dirty="0" smtClean="0"/>
              <a:t> для лечения гриппа и других острых респираторных вирусных инфекций в составе комплексной терапии.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0"/>
            <a:ext cx="21566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8784976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Оксодигидроакридинилацетат</a:t>
            </a:r>
            <a:r>
              <a:rPr lang="ru-RU" b="1" dirty="0" smtClean="0"/>
              <a:t> натрия (</a:t>
            </a:r>
            <a:r>
              <a:rPr lang="ru-RU" b="1" dirty="0" err="1" smtClean="0"/>
              <a:t>неовир</a:t>
            </a:r>
            <a:r>
              <a:rPr lang="ru-RU" b="1" dirty="0" smtClean="0"/>
              <a:t>), </a:t>
            </a:r>
            <a:r>
              <a:rPr lang="ru-RU" dirty="0" smtClean="0"/>
              <a:t>раствор для внутримышечного введения</a:t>
            </a:r>
          </a:p>
          <a:p>
            <a:pPr>
              <a:buNone/>
            </a:pPr>
            <a:r>
              <a:rPr lang="ru-RU" dirty="0" smtClean="0"/>
              <a:t>     П</a:t>
            </a:r>
            <a:r>
              <a:rPr lang="ru-RU" b="1" dirty="0" smtClean="0"/>
              <a:t>оказания к применению: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виде </a:t>
            </a:r>
            <a:r>
              <a:rPr lang="ru-RU" dirty="0" err="1" smtClean="0"/>
              <a:t>монотерапии</a:t>
            </a:r>
            <a:r>
              <a:rPr lang="ru-RU" dirty="0" smtClean="0"/>
              <a:t> или в составе комплексной терапии:</a:t>
            </a:r>
            <a:br>
              <a:rPr lang="ru-RU" dirty="0" smtClean="0"/>
            </a:br>
            <a:r>
              <a:rPr lang="ru-RU" dirty="0" smtClean="0"/>
              <a:t>- гриппа;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герпетических</a:t>
            </a:r>
            <a:r>
              <a:rPr lang="ru-RU" dirty="0" smtClean="0"/>
              <a:t> инфекций;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цитомегаловирусной</a:t>
            </a:r>
            <a:r>
              <a:rPr lang="ru-RU" dirty="0" smtClean="0"/>
              <a:t> инфекции;</a:t>
            </a:r>
            <a:br>
              <a:rPr lang="ru-RU" dirty="0" smtClean="0"/>
            </a:br>
            <a:r>
              <a:rPr lang="ru-RU" dirty="0" smtClean="0"/>
              <a:t>- радиационного иммунодефицита;</a:t>
            </a:r>
            <a:br>
              <a:rPr lang="ru-RU" dirty="0" smtClean="0"/>
            </a:br>
            <a:r>
              <a:rPr lang="ru-RU" dirty="0" smtClean="0"/>
              <a:t>- ВИЧ-инфекции;</a:t>
            </a:r>
            <a:br>
              <a:rPr lang="ru-RU" dirty="0" smtClean="0"/>
            </a:br>
            <a:r>
              <a:rPr lang="ru-RU" dirty="0" smtClean="0"/>
              <a:t>- энцефалитов и </a:t>
            </a:r>
            <a:r>
              <a:rPr lang="ru-RU" dirty="0" err="1" smtClean="0"/>
              <a:t>энцефаломиелитов</a:t>
            </a:r>
            <a:r>
              <a:rPr lang="ru-RU" dirty="0" smtClean="0"/>
              <a:t> вирусной этиологии;</a:t>
            </a:r>
            <a:br>
              <a:rPr lang="ru-RU" dirty="0" smtClean="0"/>
            </a:br>
            <a:r>
              <a:rPr lang="ru-RU" dirty="0" smtClean="0"/>
              <a:t>- острых и хронических гепатитов В и С;</a:t>
            </a:r>
            <a:br>
              <a:rPr lang="ru-RU" dirty="0" smtClean="0"/>
            </a:br>
            <a:r>
              <a:rPr lang="ru-RU" dirty="0" smtClean="0"/>
              <a:t>- уретритов, эпидидимитов, простатитов, цервицитов и сальпингитов </a:t>
            </a:r>
            <a:r>
              <a:rPr lang="ru-RU" dirty="0" err="1" smtClean="0"/>
              <a:t>хламидийной</a:t>
            </a:r>
            <a:r>
              <a:rPr lang="ru-RU" dirty="0" smtClean="0"/>
              <a:t> этиологии;</a:t>
            </a:r>
            <a:br>
              <a:rPr lang="ru-RU" dirty="0" smtClean="0"/>
            </a:br>
            <a:r>
              <a:rPr lang="ru-RU" dirty="0" smtClean="0"/>
              <a:t>- венерической </a:t>
            </a:r>
            <a:r>
              <a:rPr lang="ru-RU" dirty="0" err="1" smtClean="0"/>
              <a:t>лимфогранулемы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онкологических заболеваний;</a:t>
            </a:r>
            <a:br>
              <a:rPr lang="ru-RU" dirty="0" smtClean="0"/>
            </a:br>
            <a:r>
              <a:rPr lang="ru-RU" dirty="0" smtClean="0"/>
              <a:t>- рассеянного склероза;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кандидозных</a:t>
            </a:r>
            <a:r>
              <a:rPr lang="ru-RU" dirty="0" smtClean="0"/>
              <a:t> поражений кожи и слизистых оболочек;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папилломавирусной</a:t>
            </a:r>
            <a:r>
              <a:rPr lang="ru-RU" dirty="0" smtClean="0"/>
              <a:t> инфекции.</a:t>
            </a:r>
          </a:p>
          <a:p>
            <a:pPr>
              <a:buNone/>
            </a:pPr>
            <a:r>
              <a:rPr lang="ru-RU" dirty="0" smtClean="0"/>
              <a:t>Профилактика гриппа и других острых респираторных вирусных заболеваний.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не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4797152"/>
            <a:ext cx="230425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219256" cy="67413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Противовирусные препараты предназначены для лечения различных вирусных заболеваний: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грипп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ТОРС,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-19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простой герпес, опоясывающий лишай</a:t>
            </a:r>
          </a:p>
          <a:p>
            <a:pPr>
              <a:buFont typeface="Arial" pitchFamily="34" charset="0"/>
              <a:buChar char="•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цитомегаловирус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 папилломы человека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вирусный гепатит  (А, В, С, Е,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ВИЧ, СПИД и др.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Противовирусные препараты используют и в профилактических целях.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заболевания и свойств различные противовирусные средства применяют внутрь,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парентерально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или местно (в форме мазей,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кремов,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спреев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капель, суппозиториев).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феро.jpg"/>
          <p:cNvPicPr>
            <a:picLocks noChangeAspect="1"/>
          </p:cNvPicPr>
          <p:nvPr/>
        </p:nvPicPr>
        <p:blipFill>
          <a:blip r:embed="rId2" cstate="print"/>
          <a:srcRect l="22700" t="13251" r="23750" b="17450"/>
          <a:stretch>
            <a:fillRect/>
          </a:stretch>
        </p:blipFill>
        <p:spPr>
          <a:xfrm>
            <a:off x="7452320" y="980728"/>
            <a:ext cx="1330511" cy="1800200"/>
          </a:xfrm>
          <a:prstGeom prst="rect">
            <a:avLst/>
          </a:prstGeom>
        </p:spPr>
      </p:pic>
      <p:pic>
        <p:nvPicPr>
          <p:cNvPr id="5" name="Рисунок 4" descr="гл.jpg"/>
          <p:cNvPicPr>
            <a:picLocks noChangeAspect="1"/>
          </p:cNvPicPr>
          <p:nvPr/>
        </p:nvPicPr>
        <p:blipFill>
          <a:blip r:embed="rId3" cstate="print"/>
          <a:srcRect l="15981" r="15980"/>
          <a:stretch>
            <a:fillRect/>
          </a:stretch>
        </p:blipFill>
        <p:spPr>
          <a:xfrm>
            <a:off x="6012160" y="980728"/>
            <a:ext cx="1152128" cy="1589410"/>
          </a:xfrm>
          <a:prstGeom prst="rect">
            <a:avLst/>
          </a:prstGeom>
        </p:spPr>
      </p:pic>
      <p:pic>
        <p:nvPicPr>
          <p:cNvPr id="6" name="Рисунок 5" descr="ви.jpg"/>
          <p:cNvPicPr>
            <a:picLocks noChangeAspect="1"/>
          </p:cNvPicPr>
          <p:nvPr/>
        </p:nvPicPr>
        <p:blipFill>
          <a:blip r:embed="rId4" cstate="print"/>
          <a:srcRect l="7476" t="16590" r="5901" b="25499"/>
          <a:stretch>
            <a:fillRect/>
          </a:stretch>
        </p:blipFill>
        <p:spPr>
          <a:xfrm>
            <a:off x="6516216" y="5445224"/>
            <a:ext cx="2304256" cy="1224136"/>
          </a:xfrm>
          <a:prstGeom prst="rect">
            <a:avLst/>
          </a:prstGeom>
        </p:spPr>
      </p:pic>
      <p:pic>
        <p:nvPicPr>
          <p:cNvPr id="7" name="Рисунок 6" descr="пег.jpg"/>
          <p:cNvPicPr>
            <a:picLocks noChangeAspect="1"/>
          </p:cNvPicPr>
          <p:nvPr/>
        </p:nvPicPr>
        <p:blipFill>
          <a:blip r:embed="rId5" cstate="print"/>
          <a:srcRect t="14300" b="15351"/>
          <a:stretch>
            <a:fillRect/>
          </a:stretch>
        </p:blipFill>
        <p:spPr>
          <a:xfrm>
            <a:off x="6732240" y="2996952"/>
            <a:ext cx="187220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78497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 err="1" smtClean="0"/>
              <a:t>Азоксимера</a:t>
            </a:r>
            <a:r>
              <a:rPr lang="ru-RU" b="1" dirty="0" smtClean="0"/>
              <a:t> бромид (</a:t>
            </a:r>
            <a:r>
              <a:rPr lang="ru-RU" b="1" dirty="0" err="1" smtClean="0"/>
              <a:t>полиоксидоний</a:t>
            </a:r>
            <a:r>
              <a:rPr lang="ru-RU" b="1" dirty="0" smtClean="0"/>
              <a:t>) </a:t>
            </a:r>
            <a:r>
              <a:rPr lang="ru-RU" dirty="0" smtClean="0"/>
              <a:t>суппозитории вагинальные и ректальные, таблетки – без рецепта</a:t>
            </a:r>
          </a:p>
          <a:p>
            <a:pPr>
              <a:buNone/>
            </a:pPr>
            <a:r>
              <a:rPr lang="ru-RU" dirty="0" smtClean="0"/>
              <a:t>     раствор для инъекций и местного применения- </a:t>
            </a:r>
            <a:r>
              <a:rPr lang="ru-RU" b="1" dirty="0" smtClean="0"/>
              <a:t>по рецепту 107-1/у</a:t>
            </a:r>
          </a:p>
          <a:p>
            <a:pPr>
              <a:buNone/>
            </a:pPr>
            <a:r>
              <a:rPr lang="ru-RU" b="1" dirty="0" smtClean="0"/>
              <a:t>    Показания:</a:t>
            </a:r>
          </a:p>
          <a:p>
            <a:r>
              <a:rPr lang="ru-RU" dirty="0" smtClean="0"/>
              <a:t>У взрослых и детей от 3 лет</a:t>
            </a:r>
          </a:p>
          <a:p>
            <a:r>
              <a:rPr lang="ru-RU" dirty="0" smtClean="0"/>
              <a:t>ОРЗ, </a:t>
            </a:r>
            <a:r>
              <a:rPr lang="ru-RU" dirty="0" err="1" smtClean="0"/>
              <a:t>ОРВи</a:t>
            </a:r>
            <a:r>
              <a:rPr lang="ru-RU" dirty="0" smtClean="0"/>
              <a:t>, грипп.</a:t>
            </a:r>
          </a:p>
          <a:p>
            <a:pPr>
              <a:buNone/>
            </a:pPr>
            <a:r>
              <a:rPr lang="ru-RU" dirty="0" smtClean="0"/>
              <a:t>     Лечение в составе комплексной терапии:</a:t>
            </a:r>
          </a:p>
          <a:p>
            <a:r>
              <a:rPr lang="ru-RU" dirty="0" smtClean="0"/>
              <a:t>инфекционно-воспалительные заболевания ротоглотки, околоносовых пазух, верхних дыхательных путей, внутреннего и среднего уха;</a:t>
            </a:r>
          </a:p>
          <a:p>
            <a:r>
              <a:rPr lang="ru-RU" dirty="0" smtClean="0"/>
              <a:t>аллергические заболевания (в т.ч. поллиноз, бронхиальная астма), осложненные рецидивирующей бактериальной, грибковой и вирусной инфекцией.</a:t>
            </a:r>
          </a:p>
          <a:p>
            <a:r>
              <a:rPr lang="ru-RU" dirty="0" smtClean="0"/>
              <a:t>профилактика рецидивирующей </a:t>
            </a:r>
            <a:r>
              <a:rPr lang="ru-RU" dirty="0" err="1" smtClean="0"/>
              <a:t>герпетической</a:t>
            </a:r>
            <a:r>
              <a:rPr lang="ru-RU" dirty="0" smtClean="0"/>
              <a:t> инфекции назальной и лабиальной области;</a:t>
            </a:r>
          </a:p>
          <a:p>
            <a:r>
              <a:rPr lang="ru-RU" dirty="0" smtClean="0"/>
              <a:t>профилактика обострений хронических очагов инфекций ротоглотки, околоносовых пазух, верхних дыхательных путей, внутреннего и среднего уха;</a:t>
            </a:r>
          </a:p>
          <a:p>
            <a:r>
              <a:rPr lang="ru-RU" b="1" dirty="0" smtClean="0"/>
              <a:t>Противопоказан</a:t>
            </a:r>
            <a:r>
              <a:rPr lang="ru-RU" dirty="0" smtClean="0"/>
              <a:t> при беременности и в период грудного вскармливания.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2" cstate="print"/>
          <a:srcRect t="14300" b="11151"/>
          <a:stretch>
            <a:fillRect/>
          </a:stretch>
        </p:blipFill>
        <p:spPr>
          <a:xfrm>
            <a:off x="4932040" y="5085184"/>
            <a:ext cx="2448272" cy="1654238"/>
          </a:xfrm>
          <a:prstGeom prst="rect">
            <a:avLst/>
          </a:prstGeom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>
          <a:blip r:embed="rId3" cstate="print"/>
          <a:srcRect t="22700" b="22700"/>
          <a:stretch>
            <a:fillRect/>
          </a:stretch>
        </p:blipFill>
        <p:spPr>
          <a:xfrm>
            <a:off x="2195736" y="5229200"/>
            <a:ext cx="2708920" cy="145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0"/>
            <a:ext cx="8928992" cy="530120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cap="small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b="1" cap="small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растительного  происхождения.</a:t>
            </a:r>
          </a:p>
          <a:p>
            <a:pPr>
              <a:buNone/>
            </a:pPr>
            <a:r>
              <a:rPr lang="ru-RU" b="1" dirty="0" smtClean="0"/>
              <a:t>     Картофеля побегов сумма полисахаридов (</a:t>
            </a:r>
            <a:r>
              <a:rPr lang="ru-RU" b="1" dirty="0" err="1" smtClean="0"/>
              <a:t>панавир</a:t>
            </a:r>
            <a:r>
              <a:rPr lang="ru-RU" b="1" dirty="0" smtClean="0"/>
              <a:t>) </a:t>
            </a:r>
            <a:r>
              <a:rPr lang="ru-RU" dirty="0" smtClean="0"/>
              <a:t>суппозитории вагинальные, раствор для внутривенного введения -</a:t>
            </a:r>
            <a:r>
              <a:rPr lang="ru-RU" b="1" dirty="0" smtClean="0"/>
              <a:t>отпускаются по рецепта 107-1/у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гель для местного и наружного применения, капли глазные - </a:t>
            </a:r>
            <a:r>
              <a:rPr lang="ru-RU" b="1" dirty="0" smtClean="0"/>
              <a:t>отпускаются без рецепта.</a:t>
            </a:r>
            <a:endParaRPr lang="ru-RU" dirty="0"/>
          </a:p>
          <a:p>
            <a:pPr>
              <a:buNone/>
            </a:pPr>
            <a:r>
              <a:rPr lang="ru-RU" dirty="0" smtClean="0"/>
              <a:t>     Противовирусное и иммуномодулирующее средство </a:t>
            </a:r>
          </a:p>
          <a:p>
            <a:pPr>
              <a:buNone/>
            </a:pPr>
            <a:r>
              <a:rPr lang="ru-RU" b="1" dirty="0" smtClean="0"/>
              <a:t>     Показания: </a:t>
            </a:r>
            <a:r>
              <a:rPr lang="ru-RU" dirty="0" err="1" smtClean="0"/>
              <a:t>герпесвирусные</a:t>
            </a:r>
            <a:r>
              <a:rPr lang="ru-RU" dirty="0" smtClean="0"/>
              <a:t> инфекции различной локализации, в т.ч. генитальный герпес, </a:t>
            </a:r>
            <a:r>
              <a:rPr lang="ru-RU" dirty="0" err="1" smtClean="0"/>
              <a:t>офтальмогерпес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цитомегаловирусная</a:t>
            </a:r>
            <a:r>
              <a:rPr lang="ru-RU" dirty="0" smtClean="0"/>
              <a:t> инфекция, </a:t>
            </a:r>
          </a:p>
          <a:p>
            <a:r>
              <a:rPr lang="ru-RU" dirty="0" err="1" smtClean="0"/>
              <a:t>папилломавирусная</a:t>
            </a:r>
            <a:r>
              <a:rPr lang="ru-RU" dirty="0" smtClean="0"/>
              <a:t> инфекция;</a:t>
            </a:r>
          </a:p>
          <a:p>
            <a:r>
              <a:rPr lang="ru-RU" dirty="0" smtClean="0"/>
              <a:t>язвенная болезнь желудка и двенадцатиперстной кишки у пациентов с длительно </a:t>
            </a:r>
            <a:r>
              <a:rPr lang="ru-RU" dirty="0" err="1" smtClean="0"/>
              <a:t>нерубцующимися</a:t>
            </a:r>
            <a:r>
              <a:rPr lang="ru-RU" dirty="0" smtClean="0"/>
              <a:t> язвами и симптоматическими язвами </a:t>
            </a:r>
            <a:r>
              <a:rPr lang="ru-RU" dirty="0" err="1" smtClean="0"/>
              <a:t>гастродуоденальной</a:t>
            </a:r>
            <a:r>
              <a:rPr lang="ru-RU" dirty="0" smtClean="0"/>
              <a:t> зоны — в составе комплексной терапии;</a:t>
            </a:r>
          </a:p>
          <a:p>
            <a:r>
              <a:rPr lang="ru-RU" dirty="0" smtClean="0"/>
              <a:t>клещевой энцефалит;</a:t>
            </a:r>
          </a:p>
          <a:p>
            <a:r>
              <a:rPr lang="ru-RU" dirty="0" err="1" smtClean="0"/>
              <a:t>ревматоидный</a:t>
            </a:r>
            <a:r>
              <a:rPr lang="ru-RU" dirty="0" smtClean="0"/>
              <a:t> артрит в сочетании с </a:t>
            </a:r>
            <a:r>
              <a:rPr lang="ru-RU" dirty="0" err="1" smtClean="0"/>
              <a:t>герпесвирусной</a:t>
            </a:r>
            <a:r>
              <a:rPr lang="ru-RU" dirty="0" smtClean="0"/>
              <a:t> инфекцией;</a:t>
            </a:r>
          </a:p>
          <a:p>
            <a:r>
              <a:rPr lang="ru-RU" dirty="0" smtClean="0"/>
              <a:t>ОРВИ и грипп — в составе комплексной терапии;</a:t>
            </a:r>
          </a:p>
          <a:p>
            <a:r>
              <a:rPr lang="ru-RU" dirty="0" smtClean="0"/>
              <a:t>хронический бактериальный простатит.</a:t>
            </a:r>
          </a:p>
          <a:p>
            <a:endParaRPr lang="ru-RU" dirty="0"/>
          </a:p>
        </p:txBody>
      </p:sp>
      <p:pic>
        <p:nvPicPr>
          <p:cNvPr id="10" name="Рисунок 9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985792"/>
            <a:ext cx="3672408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0"/>
            <a:ext cx="8640960" cy="45811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Аммония </a:t>
            </a:r>
            <a:r>
              <a:rPr lang="ru-RU" b="1" dirty="0" err="1" smtClean="0"/>
              <a:t>глицирризинат</a:t>
            </a:r>
            <a:r>
              <a:rPr lang="ru-RU" b="1" dirty="0" smtClean="0"/>
              <a:t>  </a:t>
            </a:r>
            <a:r>
              <a:rPr lang="ru-RU" dirty="0" smtClean="0"/>
              <a:t>(</a:t>
            </a:r>
            <a:r>
              <a:rPr lang="ru-RU" b="1" dirty="0" err="1" smtClean="0"/>
              <a:t>Эпиген</a:t>
            </a:r>
            <a:r>
              <a:rPr lang="ru-RU" b="1" dirty="0" smtClean="0"/>
              <a:t> интим </a:t>
            </a:r>
            <a:r>
              <a:rPr lang="ru-RU" dirty="0" smtClean="0"/>
              <a:t>- </a:t>
            </a:r>
            <a:r>
              <a:rPr lang="ru-RU" dirty="0" err="1" smtClean="0"/>
              <a:t>спрей</a:t>
            </a:r>
            <a:r>
              <a:rPr lang="ru-RU" dirty="0" smtClean="0"/>
              <a:t> для местного и наружного применения</a:t>
            </a:r>
            <a:r>
              <a:rPr lang="ru-RU" b="1" dirty="0" smtClean="0"/>
              <a:t>, </a:t>
            </a:r>
            <a:r>
              <a:rPr lang="ru-RU" b="1" dirty="0" err="1" smtClean="0"/>
              <a:t>Эпиген</a:t>
            </a:r>
            <a:r>
              <a:rPr lang="ru-RU" b="1" dirty="0" smtClean="0"/>
              <a:t> </a:t>
            </a:r>
            <a:r>
              <a:rPr lang="ru-RU" b="1" dirty="0" err="1" smtClean="0"/>
              <a:t>лабиаль</a:t>
            </a:r>
            <a:r>
              <a:rPr lang="ru-RU" b="1" dirty="0" smtClean="0"/>
              <a:t> </a:t>
            </a:r>
            <a:r>
              <a:rPr lang="ru-RU" dirty="0" smtClean="0"/>
              <a:t>- крем для местного и наружного применения.</a:t>
            </a:r>
          </a:p>
          <a:p>
            <a:pPr>
              <a:buNone/>
            </a:pPr>
            <a:r>
              <a:rPr lang="ru-RU" dirty="0" smtClean="0"/>
              <a:t>Противовирусное и иммуностимулирующее средство.</a:t>
            </a:r>
          </a:p>
          <a:p>
            <a:pPr>
              <a:buNone/>
            </a:pPr>
            <a:r>
              <a:rPr lang="ru-RU" b="1" dirty="0" smtClean="0"/>
              <a:t>Отпускается без рецепта. Показан к применению у беременных женщин.</a:t>
            </a:r>
          </a:p>
          <a:p>
            <a:pPr>
              <a:buNone/>
            </a:pPr>
            <a:r>
              <a:rPr lang="ru-RU" b="1" dirty="0" smtClean="0"/>
              <a:t>Показания:</a:t>
            </a:r>
          </a:p>
          <a:p>
            <a:r>
              <a:rPr lang="ru-RU" dirty="0" smtClean="0"/>
              <a:t>лечение и профилактика вирусной инфекции, вызванной вирусом папилломы человека, вирусом простого герпеса; вирусом </a:t>
            </a:r>
            <a:r>
              <a:rPr lang="ru-RU" i="1" dirty="0" err="1" smtClean="0"/>
              <a:t>Varicella</a:t>
            </a:r>
            <a:r>
              <a:rPr lang="ru-RU" i="1" dirty="0" smtClean="0"/>
              <a:t> </a:t>
            </a:r>
            <a:r>
              <a:rPr lang="ru-RU" i="1" dirty="0" err="1" smtClean="0"/>
              <a:t>Zoster</a:t>
            </a:r>
            <a:r>
              <a:rPr lang="ru-RU" dirty="0" smtClean="0"/>
              <a:t> (опоясывающий лишай); </a:t>
            </a:r>
            <a:r>
              <a:rPr lang="ru-RU" dirty="0" err="1" smtClean="0"/>
              <a:t>цитомегаловирусом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профилактика и лечение остроконечных кондилом и патологии шейки матки, вызванных вирусом папилломы человека, </a:t>
            </a:r>
            <a:r>
              <a:rPr lang="ru-RU" dirty="0" err="1" smtClean="0"/>
              <a:t>цитомегаловирусом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профилактика и </a:t>
            </a:r>
            <a:r>
              <a:rPr lang="ru-RU" dirty="0" err="1" smtClean="0"/>
              <a:t>лечениевульвовагинита</a:t>
            </a:r>
            <a:r>
              <a:rPr lang="ru-RU" dirty="0" smtClean="0"/>
              <a:t>, </a:t>
            </a:r>
            <a:r>
              <a:rPr lang="ru-RU" dirty="0" err="1" smtClean="0"/>
              <a:t>кандидозного</a:t>
            </a:r>
            <a:r>
              <a:rPr lang="ru-RU" dirty="0" smtClean="0"/>
              <a:t> </a:t>
            </a:r>
            <a:r>
              <a:rPr lang="ru-RU" dirty="0" err="1" smtClean="0"/>
              <a:t>вульвовагинита</a:t>
            </a:r>
            <a:r>
              <a:rPr lang="ru-RU" dirty="0" smtClean="0"/>
              <a:t> и бактериального </a:t>
            </a:r>
            <a:r>
              <a:rPr lang="ru-RU" dirty="0" err="1" smtClean="0"/>
              <a:t>вагиноза</a:t>
            </a:r>
            <a:r>
              <a:rPr lang="ru-RU" dirty="0" smtClean="0"/>
              <a:t> в составе комплексной терапии.</a:t>
            </a:r>
          </a:p>
          <a:p>
            <a:endParaRPr lang="ru-RU" dirty="0"/>
          </a:p>
        </p:txBody>
      </p:sp>
      <p:pic>
        <p:nvPicPr>
          <p:cNvPr id="1026" name="Picture 2" descr="https://basder.ru/wp-content/uploads/4/3/4/43477806ea62be90ffd32f0bfbc1e6e7.jpeg"/>
          <p:cNvPicPr>
            <a:picLocks noChangeAspect="1" noChangeArrowheads="1"/>
          </p:cNvPicPr>
          <p:nvPr/>
        </p:nvPicPr>
        <p:blipFill>
          <a:blip r:embed="rId2" cstate="print"/>
          <a:srcRect b="3554"/>
          <a:stretch>
            <a:fillRect/>
          </a:stretch>
        </p:blipFill>
        <p:spPr bwMode="auto">
          <a:xfrm>
            <a:off x="3347864" y="4149080"/>
            <a:ext cx="316835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16632"/>
            <a:ext cx="8640960" cy="381642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Противогриппозные средства</a:t>
            </a:r>
          </a:p>
          <a:p>
            <a:pPr>
              <a:buNone/>
            </a:pPr>
            <a:r>
              <a:rPr lang="ru-RU" dirty="0" smtClean="0"/>
              <a:t>При различных типах вирусов гриппа, возбудителей</a:t>
            </a:r>
          </a:p>
          <a:p>
            <a:pPr>
              <a:buNone/>
            </a:pPr>
            <a:r>
              <a:rPr lang="ru-RU" dirty="0" smtClean="0"/>
              <a:t>ОРЗ, </a:t>
            </a:r>
            <a:r>
              <a:rPr lang="ru-RU" dirty="0" err="1" smtClean="0"/>
              <a:t>ОРВи</a:t>
            </a:r>
            <a:r>
              <a:rPr lang="ru-RU" dirty="0" smtClean="0"/>
              <a:t>, применяют:</a:t>
            </a:r>
          </a:p>
          <a:p>
            <a:pPr marL="457200" indent="-457200">
              <a:buNone/>
            </a:pPr>
            <a:r>
              <a:rPr lang="ru-RU" dirty="0" smtClean="0"/>
              <a:t>1.Противовирусные препараты.</a:t>
            </a:r>
          </a:p>
          <a:p>
            <a:pPr marL="457200" indent="-457200">
              <a:buNone/>
            </a:pPr>
            <a:r>
              <a:rPr lang="ru-RU" dirty="0" smtClean="0"/>
              <a:t>2.Иммуномодуляторы.</a:t>
            </a:r>
          </a:p>
          <a:p>
            <a:pPr marL="457200" indent="-457200">
              <a:buNone/>
            </a:pPr>
            <a:r>
              <a:rPr lang="ru-RU" dirty="0" smtClean="0"/>
              <a:t>3.Интерфероны, индукторы интерферонов.</a:t>
            </a:r>
          </a:p>
          <a:p>
            <a:pPr marL="457200" indent="-457200">
              <a:buNone/>
            </a:pPr>
            <a:r>
              <a:rPr lang="ru-RU" dirty="0" smtClean="0"/>
              <a:t>Часто противогриппозный препарат сочетает несколько</a:t>
            </a:r>
          </a:p>
          <a:p>
            <a:pPr marL="457200" indent="-457200">
              <a:buNone/>
            </a:pPr>
            <a:r>
              <a:rPr lang="ru-RU" dirty="0" smtClean="0"/>
              <a:t>эффектов: иммуномодулирующий, иммуностимулирующий,</a:t>
            </a:r>
          </a:p>
          <a:p>
            <a:pPr marL="457200" indent="-457200">
              <a:buNone/>
            </a:pPr>
            <a:r>
              <a:rPr lang="ru-RU" dirty="0" smtClean="0"/>
              <a:t>противовирусный.</a:t>
            </a:r>
          </a:p>
          <a:p>
            <a:pPr marL="457200" indent="-457200">
              <a:buNone/>
            </a:pPr>
            <a:r>
              <a:rPr lang="ru-RU" dirty="0" smtClean="0"/>
              <a:t>В данной лекции будут рассмотрены наиболее популярные</a:t>
            </a:r>
          </a:p>
          <a:p>
            <a:pPr marL="457200" indent="-457200">
              <a:buNone/>
            </a:pPr>
            <a:r>
              <a:rPr lang="ru-RU" dirty="0" smtClean="0"/>
              <a:t>препараты безрецептурного отпуска.</a:t>
            </a:r>
          </a:p>
          <a:p>
            <a:pPr marL="457200" indent="-457200">
              <a:buNone/>
            </a:pPr>
            <a:endParaRPr lang="ru-RU" dirty="0" smtClean="0"/>
          </a:p>
        </p:txBody>
      </p:sp>
      <p:pic>
        <p:nvPicPr>
          <p:cNvPr id="4" name="Рисунок 3" descr="феро.jpg"/>
          <p:cNvPicPr>
            <a:picLocks noChangeAspect="1"/>
          </p:cNvPicPr>
          <p:nvPr/>
        </p:nvPicPr>
        <p:blipFill>
          <a:blip r:embed="rId2" cstate="print"/>
          <a:srcRect l="22700" t="13251" r="23750" b="17450"/>
          <a:stretch>
            <a:fillRect/>
          </a:stretch>
        </p:blipFill>
        <p:spPr>
          <a:xfrm>
            <a:off x="251520" y="4725144"/>
            <a:ext cx="1330511" cy="1800200"/>
          </a:xfrm>
          <a:prstGeom prst="rect">
            <a:avLst/>
          </a:prstGeom>
        </p:spPr>
      </p:pic>
      <p:pic>
        <p:nvPicPr>
          <p:cNvPr id="5" name="Рисунок 4" descr="гл.jpg"/>
          <p:cNvPicPr>
            <a:picLocks noChangeAspect="1"/>
          </p:cNvPicPr>
          <p:nvPr/>
        </p:nvPicPr>
        <p:blipFill>
          <a:blip r:embed="rId3" cstate="print"/>
          <a:srcRect l="15981" r="15980"/>
          <a:stretch>
            <a:fillRect/>
          </a:stretch>
        </p:blipFill>
        <p:spPr>
          <a:xfrm>
            <a:off x="7164288" y="4293096"/>
            <a:ext cx="1584176" cy="21854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961" r="56704" b="12312"/>
          <a:stretch/>
        </p:blipFill>
        <p:spPr>
          <a:xfrm>
            <a:off x="5724128" y="4653136"/>
            <a:ext cx="1230398" cy="1728192"/>
          </a:xfrm>
          <a:prstGeom prst="rect">
            <a:avLst/>
          </a:prstGeom>
        </p:spPr>
      </p:pic>
      <p:pic>
        <p:nvPicPr>
          <p:cNvPr id="7" name="Picture 2" descr="https://samson-pharma.ru/_next/image/?url=https%3A%2F%2Fpics.erkapharm.com%2Fimages%2Fgoods%2F60497%2Fmain.jpg&amp;w=768&amp;q=75"/>
          <p:cNvPicPr>
            <a:picLocks noChangeAspect="1" noChangeArrowheads="1"/>
          </p:cNvPicPr>
          <p:nvPr/>
        </p:nvPicPr>
        <p:blipFill>
          <a:blip r:embed="rId5" cstate="print"/>
          <a:srcRect l="25549" r="25483"/>
          <a:stretch>
            <a:fillRect/>
          </a:stretch>
        </p:blipFill>
        <p:spPr bwMode="auto">
          <a:xfrm>
            <a:off x="1763688" y="4149080"/>
            <a:ext cx="1296144" cy="2376264"/>
          </a:xfrm>
          <a:prstGeom prst="rect">
            <a:avLst/>
          </a:prstGeom>
          <a:noFill/>
        </p:spPr>
      </p:pic>
      <p:pic>
        <p:nvPicPr>
          <p:cNvPr id="8" name="Рисунок 7" descr="арб.jpg"/>
          <p:cNvPicPr>
            <a:picLocks noChangeAspect="1"/>
          </p:cNvPicPr>
          <p:nvPr/>
        </p:nvPicPr>
        <p:blipFill>
          <a:blip r:embed="rId6" cstate="print"/>
          <a:srcRect l="10140" t="8001" r="10581" b="8001"/>
          <a:stretch>
            <a:fillRect/>
          </a:stretch>
        </p:blipFill>
        <p:spPr>
          <a:xfrm>
            <a:off x="4139952" y="3933056"/>
            <a:ext cx="1470764" cy="1368152"/>
          </a:xfrm>
          <a:prstGeom prst="rect">
            <a:avLst/>
          </a:prstGeom>
        </p:spPr>
      </p:pic>
      <p:pic>
        <p:nvPicPr>
          <p:cNvPr id="9" name="Рисунок 8" descr="инг.jpg"/>
          <p:cNvPicPr>
            <a:picLocks noChangeAspect="1"/>
          </p:cNvPicPr>
          <p:nvPr/>
        </p:nvPicPr>
        <p:blipFill>
          <a:blip r:embed="rId7" cstate="print"/>
          <a:srcRect l="5501" t="8400" b="7601"/>
          <a:stretch>
            <a:fillRect/>
          </a:stretch>
        </p:blipFill>
        <p:spPr>
          <a:xfrm>
            <a:off x="3275856" y="5373216"/>
            <a:ext cx="1440160" cy="128014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568952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ru-RU" b="1" dirty="0" err="1" smtClean="0"/>
              <a:t>Умифеновир</a:t>
            </a:r>
            <a:r>
              <a:rPr lang="ru-RU" b="1" dirty="0" smtClean="0"/>
              <a:t> (</a:t>
            </a:r>
            <a:r>
              <a:rPr lang="ru-RU" b="1" dirty="0" err="1" smtClean="0"/>
              <a:t>арбидол</a:t>
            </a:r>
            <a:r>
              <a:rPr lang="ru-RU" b="1" dirty="0" smtClean="0"/>
              <a:t>)</a:t>
            </a:r>
            <a:r>
              <a:rPr lang="ru-RU" dirty="0" smtClean="0"/>
              <a:t> таблетки, капсулы по 50, 100 мг; </a:t>
            </a:r>
            <a:r>
              <a:rPr lang="ru-RU" b="1" dirty="0" err="1" smtClean="0"/>
              <a:t>арбидол</a:t>
            </a:r>
            <a:r>
              <a:rPr lang="ru-RU" b="1" dirty="0" smtClean="0"/>
              <a:t> максимум</a:t>
            </a:r>
            <a:r>
              <a:rPr lang="ru-RU" dirty="0" smtClean="0"/>
              <a:t>, капсулы по 200 мг с 12 лет и взрослым; </a:t>
            </a:r>
            <a:r>
              <a:rPr lang="ru-RU" b="1" dirty="0" err="1" smtClean="0"/>
              <a:t>арбидол</a:t>
            </a:r>
            <a:r>
              <a:rPr lang="ru-RU" b="1" dirty="0" smtClean="0"/>
              <a:t> порошок для приготовления суспензии для приема внутрь </a:t>
            </a:r>
            <a:r>
              <a:rPr lang="ru-RU" dirty="0" smtClean="0"/>
              <a:t>для детей с 2лет.  </a:t>
            </a:r>
            <a:endParaRPr lang="ru-RU" dirty="0" err="1" smtClean="0"/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Входит в список ЖНВЛП.</a:t>
            </a:r>
          </a:p>
          <a:p>
            <a:pPr>
              <a:buNone/>
            </a:pPr>
            <a:r>
              <a:rPr lang="ru-RU" dirty="0" smtClean="0"/>
              <a:t>     Противовирусный препарат, специфически подавляет вирусы гриппа А и В, </a:t>
            </a:r>
            <a:r>
              <a:rPr lang="ru-RU" dirty="0" err="1" smtClean="0"/>
              <a:t>коронавирус</a:t>
            </a:r>
            <a:r>
              <a:rPr lang="ru-RU" dirty="0" smtClean="0"/>
              <a:t>, ассоциированный с тяжелым респираторным синдромом (</a:t>
            </a:r>
            <a:r>
              <a:rPr lang="ru-RU" dirty="0" err="1" smtClean="0"/>
              <a:t>ТОРС-ассоциированный</a:t>
            </a:r>
            <a:r>
              <a:rPr lang="ru-RU" dirty="0" smtClean="0"/>
              <a:t> </a:t>
            </a:r>
            <a:r>
              <a:rPr lang="ru-RU" dirty="0" err="1" smtClean="0"/>
              <a:t>коронавирус</a:t>
            </a:r>
            <a:r>
              <a:rPr lang="ru-RU" dirty="0" smtClean="0"/>
              <a:t>). </a:t>
            </a:r>
          </a:p>
          <a:p>
            <a:r>
              <a:rPr lang="ru-RU" b="1" dirty="0" smtClean="0"/>
              <a:t>По механизму действия</a:t>
            </a:r>
            <a:r>
              <a:rPr lang="ru-RU" dirty="0" smtClean="0"/>
              <a:t> относится к ингибиторам слияния (фузии), взаимодействует с гемагглютинином вируса и препятствует слиянию липидной оболочки вируса и клеточных мембран. </a:t>
            </a:r>
          </a:p>
          <a:p>
            <a:r>
              <a:rPr lang="ru-RU" dirty="0" smtClean="0"/>
              <a:t>Обладает </a:t>
            </a:r>
            <a:r>
              <a:rPr lang="ru-RU" dirty="0" err="1" smtClean="0"/>
              <a:t>интерферон-индуцирующей</a:t>
            </a:r>
            <a:r>
              <a:rPr lang="ru-RU" dirty="0" smtClean="0"/>
              <a:t> активностью, стимулирует гуморальные и клеточные реакции иммунитета, фагоцитарную функцию макрофагов, повышает устойчивость организма к вирусным инфекциям. Снижает частоту развития осложнений, связанных с вирусной инфекцией, а также обострений хронических бактериальных заболеваний. </a:t>
            </a:r>
          </a:p>
          <a:p>
            <a:r>
              <a:rPr lang="ru-RU" dirty="0" smtClean="0"/>
              <a:t>Терапевтическая эффективность при вирусных инфекциях проявляется в снижении выраженности общей интоксикации и клинических явлений, сокращении продолжительности болезни. Оказывает умеренное иммуномодулирующее действие. </a:t>
            </a:r>
          </a:p>
        </p:txBody>
      </p:sp>
      <p:pic>
        <p:nvPicPr>
          <p:cNvPr id="4" name="Рисунок 3" descr="арб.jpg"/>
          <p:cNvPicPr>
            <a:picLocks noChangeAspect="1"/>
          </p:cNvPicPr>
          <p:nvPr/>
        </p:nvPicPr>
        <p:blipFill>
          <a:blip r:embed="rId2" cstate="print"/>
          <a:srcRect l="10140" t="8001" r="10581" b="8001"/>
          <a:stretch>
            <a:fillRect/>
          </a:stretch>
        </p:blipFill>
        <p:spPr>
          <a:xfrm>
            <a:off x="2843808" y="5589240"/>
            <a:ext cx="1240037" cy="1052736"/>
          </a:xfrm>
          <a:prstGeom prst="rect">
            <a:avLst/>
          </a:prstGeom>
        </p:spPr>
      </p:pic>
      <p:pic>
        <p:nvPicPr>
          <p:cNvPr id="5" name="Рисунок 4" descr="ол.jpg"/>
          <p:cNvPicPr>
            <a:picLocks noChangeAspect="1"/>
          </p:cNvPicPr>
          <p:nvPr/>
        </p:nvPicPr>
        <p:blipFill>
          <a:blip r:embed="rId3" cstate="print"/>
          <a:srcRect l="32287" t="21613" r="21251" b="21612"/>
          <a:stretch>
            <a:fillRect/>
          </a:stretch>
        </p:blipFill>
        <p:spPr>
          <a:xfrm>
            <a:off x="5148064" y="5589240"/>
            <a:ext cx="1154934" cy="1043506"/>
          </a:xfrm>
          <a:prstGeom prst="rect">
            <a:avLst/>
          </a:prstGeom>
        </p:spPr>
      </p:pic>
      <p:pic>
        <p:nvPicPr>
          <p:cNvPr id="6" name="Рисунок 5" descr="дддд.jpg"/>
          <p:cNvPicPr>
            <a:picLocks noChangeAspect="1"/>
          </p:cNvPicPr>
          <p:nvPr/>
        </p:nvPicPr>
        <p:blipFill>
          <a:blip r:embed="rId4" cstate="print"/>
          <a:srcRect l="26633" t="17850" r="24692" b="37001"/>
          <a:stretch>
            <a:fillRect/>
          </a:stretch>
        </p:blipFill>
        <p:spPr>
          <a:xfrm>
            <a:off x="323528" y="5589240"/>
            <a:ext cx="1296144" cy="976475"/>
          </a:xfrm>
          <a:prstGeom prst="rect">
            <a:avLst/>
          </a:prstGeom>
        </p:spPr>
      </p:pic>
      <p:pic>
        <p:nvPicPr>
          <p:cNvPr id="7" name="Рисунок 6" descr="суса.jpg"/>
          <p:cNvPicPr>
            <a:picLocks noChangeAspect="1"/>
          </p:cNvPicPr>
          <p:nvPr/>
        </p:nvPicPr>
        <p:blipFill>
          <a:blip r:embed="rId5" cstate="print"/>
          <a:srcRect l="8662" t="6501" r="58662" b="9501"/>
          <a:stretch>
            <a:fillRect/>
          </a:stretch>
        </p:blipFill>
        <p:spPr>
          <a:xfrm>
            <a:off x="6948264" y="5373216"/>
            <a:ext cx="1296144" cy="1355123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568952" cy="410445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Препарат назначают внутрь, до приема пищи. </a:t>
            </a:r>
          </a:p>
          <a:p>
            <a:r>
              <a:rPr lang="ru-RU" dirty="0" smtClean="0"/>
              <a:t>Назначают в дозировках строго соответствующих возрасту больного.</a:t>
            </a:r>
          </a:p>
          <a:p>
            <a:r>
              <a:rPr lang="ru-RU" dirty="0" smtClean="0"/>
              <a:t>Взрослым и детям старше 12 лет - 200 мг;</a:t>
            </a:r>
          </a:p>
          <a:p>
            <a:r>
              <a:rPr lang="ru-RU" dirty="0" smtClean="0"/>
              <a:t>для детей в возрасте от 6 до 12 лет - 100 мг, </a:t>
            </a:r>
          </a:p>
          <a:p>
            <a:r>
              <a:rPr lang="ru-RU" dirty="0" smtClean="0"/>
              <a:t>от 3 до 6 лет - 50 мг.</a:t>
            </a:r>
          </a:p>
          <a:p>
            <a:r>
              <a:rPr lang="ru-RU" b="1" dirty="0" smtClean="0"/>
              <a:t>Для профилактики гриппа и </a:t>
            </a:r>
            <a:r>
              <a:rPr lang="ru-RU" b="1" dirty="0" err="1" smtClean="0"/>
              <a:t>ОРВи</a:t>
            </a:r>
            <a:r>
              <a:rPr lang="ru-RU" dirty="0" smtClean="0"/>
              <a:t>: принимают 1 раз/</a:t>
            </a:r>
            <a:r>
              <a:rPr lang="ru-RU" dirty="0" err="1" smtClean="0"/>
              <a:t>сут</a:t>
            </a:r>
            <a:r>
              <a:rPr lang="ru-RU" dirty="0" smtClean="0"/>
              <a:t>; курсом 10-14 дней.</a:t>
            </a:r>
          </a:p>
          <a:p>
            <a:r>
              <a:rPr lang="ru-RU" b="1" dirty="0" smtClean="0"/>
              <a:t>Для лечения гриппа и </a:t>
            </a:r>
            <a:r>
              <a:rPr lang="ru-RU" b="1" dirty="0" err="1" smtClean="0"/>
              <a:t>ОРВи</a:t>
            </a:r>
            <a:r>
              <a:rPr lang="ru-RU" dirty="0" smtClean="0"/>
              <a:t>:  4 раза/</a:t>
            </a:r>
            <a:r>
              <a:rPr lang="ru-RU" dirty="0" err="1" smtClean="0"/>
              <a:t>сут</a:t>
            </a:r>
            <a:r>
              <a:rPr lang="ru-RU" dirty="0" smtClean="0"/>
              <a:t> (каждые 6 ч). Курс лечения - 5 дней.</a:t>
            </a:r>
          </a:p>
          <a:p>
            <a:r>
              <a:rPr lang="ru-RU" dirty="0" smtClean="0"/>
              <a:t>относится к малотоксичным препаратам и обычно хорошо переносится. Может вызывать аллергические реакции. </a:t>
            </a:r>
            <a:r>
              <a:rPr lang="ru-RU" b="1" dirty="0" smtClean="0"/>
              <a:t>Противопоказан</a:t>
            </a:r>
            <a:r>
              <a:rPr lang="ru-RU" dirty="0" smtClean="0"/>
              <a:t> в 1 триместре беременности и в период грудного вскармливания.</a:t>
            </a:r>
          </a:p>
          <a:p>
            <a:endParaRPr lang="ru-RU" dirty="0"/>
          </a:p>
        </p:txBody>
      </p:sp>
      <p:pic>
        <p:nvPicPr>
          <p:cNvPr id="4" name="Рисунок 3" descr="арб.jpg"/>
          <p:cNvPicPr>
            <a:picLocks noChangeAspect="1"/>
          </p:cNvPicPr>
          <p:nvPr/>
        </p:nvPicPr>
        <p:blipFill>
          <a:blip r:embed="rId2" cstate="print"/>
          <a:srcRect l="10140" t="8001" r="10581" b="8001"/>
          <a:stretch>
            <a:fillRect/>
          </a:stretch>
        </p:blipFill>
        <p:spPr>
          <a:xfrm>
            <a:off x="2411760" y="4581128"/>
            <a:ext cx="2016224" cy="1736564"/>
          </a:xfrm>
          <a:prstGeom prst="rect">
            <a:avLst/>
          </a:prstGeom>
        </p:spPr>
      </p:pic>
      <p:pic>
        <p:nvPicPr>
          <p:cNvPr id="5" name="Рисунок 4" descr="ол.jpg"/>
          <p:cNvPicPr>
            <a:picLocks noChangeAspect="1"/>
          </p:cNvPicPr>
          <p:nvPr/>
        </p:nvPicPr>
        <p:blipFill>
          <a:blip r:embed="rId3" cstate="print"/>
          <a:srcRect l="32287" t="21613" r="21251" b="21612"/>
          <a:stretch>
            <a:fillRect/>
          </a:stretch>
        </p:blipFill>
        <p:spPr>
          <a:xfrm>
            <a:off x="4499992" y="4509120"/>
            <a:ext cx="2088232" cy="1669807"/>
          </a:xfrm>
          <a:prstGeom prst="rect">
            <a:avLst/>
          </a:prstGeom>
        </p:spPr>
      </p:pic>
      <p:pic>
        <p:nvPicPr>
          <p:cNvPr id="6" name="Рисунок 5" descr="дддд.jpg"/>
          <p:cNvPicPr>
            <a:picLocks noChangeAspect="1"/>
          </p:cNvPicPr>
          <p:nvPr/>
        </p:nvPicPr>
        <p:blipFill>
          <a:blip r:embed="rId4" cstate="print"/>
          <a:srcRect l="26633" t="17850" r="24692" b="37001"/>
          <a:stretch>
            <a:fillRect/>
          </a:stretch>
        </p:blipFill>
        <p:spPr>
          <a:xfrm>
            <a:off x="107504" y="4653136"/>
            <a:ext cx="2232248" cy="1584176"/>
          </a:xfrm>
          <a:prstGeom prst="rect">
            <a:avLst/>
          </a:prstGeom>
        </p:spPr>
      </p:pic>
      <p:pic>
        <p:nvPicPr>
          <p:cNvPr id="7" name="Рисунок 6" descr="суса.jpg"/>
          <p:cNvPicPr>
            <a:picLocks noChangeAspect="1"/>
          </p:cNvPicPr>
          <p:nvPr/>
        </p:nvPicPr>
        <p:blipFill>
          <a:blip r:embed="rId5" cstate="print"/>
          <a:srcRect l="8662" t="6501" r="58662" b="9501"/>
          <a:stretch>
            <a:fillRect/>
          </a:stretch>
        </p:blipFill>
        <p:spPr>
          <a:xfrm>
            <a:off x="6804248" y="4005064"/>
            <a:ext cx="1909914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42852"/>
            <a:ext cx="8715436" cy="48703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err="1" smtClean="0"/>
              <a:t>Кагоцел</a:t>
            </a:r>
            <a:r>
              <a:rPr lang="ru-RU" sz="3400" dirty="0" smtClean="0"/>
              <a:t> (таблетки) противовирусный препарат, индуктор синтеза </a:t>
            </a:r>
            <a:r>
              <a:rPr lang="ru-RU" sz="3400" dirty="0" smtClean="0">
                <a:hlinkClick r:id="rId2"/>
              </a:rPr>
              <a:t>интерферона</a:t>
            </a:r>
            <a:r>
              <a:rPr lang="ru-RU" sz="3400" dirty="0" smtClean="0"/>
              <a:t>. </a:t>
            </a:r>
          </a:p>
          <a:p>
            <a:pPr>
              <a:buNone/>
            </a:pPr>
            <a:r>
              <a:rPr lang="ru-RU" sz="3400" dirty="0" smtClean="0"/>
              <a:t>Вызывает образование в организме так называемого позднего интерферона, являющегося смесью альфа- и </a:t>
            </a:r>
            <a:r>
              <a:rPr lang="ru-RU" sz="3400" dirty="0" err="1" smtClean="0"/>
              <a:t>бета-интерферонов</a:t>
            </a:r>
            <a:r>
              <a:rPr lang="ru-RU" sz="3400" dirty="0" smtClean="0"/>
              <a:t>, обладающих высокой противовирусной активностью.</a:t>
            </a:r>
          </a:p>
          <a:p>
            <a:pPr>
              <a:buNone/>
            </a:pPr>
            <a:r>
              <a:rPr lang="ru-RU" sz="3400" dirty="0" smtClean="0"/>
              <a:t>Усиливает продукцию интерферона практически во всех популяциях клеток, принимающих участие в противовирусном ответе организма: Т- и В- лимфоцитах, макрофагах, гранулоцитах, фибробластах, </a:t>
            </a:r>
            <a:r>
              <a:rPr lang="ru-RU" sz="3400" dirty="0" err="1" smtClean="0"/>
              <a:t>эндо-телиальных</a:t>
            </a:r>
            <a:r>
              <a:rPr lang="ru-RU" sz="3400" dirty="0" smtClean="0"/>
              <a:t> клетках. </a:t>
            </a:r>
          </a:p>
          <a:p>
            <a:pPr>
              <a:buNone/>
            </a:pPr>
            <a:r>
              <a:rPr lang="ru-RU" sz="3400" dirty="0" err="1" smtClean="0"/>
              <a:t>Интерфероновый</a:t>
            </a:r>
            <a:r>
              <a:rPr lang="ru-RU" sz="3400" dirty="0" smtClean="0"/>
              <a:t> ответ организма на введение препарата </a:t>
            </a:r>
            <a:r>
              <a:rPr lang="ru-RU" sz="3400" dirty="0" err="1" smtClean="0"/>
              <a:t>Кагоцел</a:t>
            </a:r>
            <a:r>
              <a:rPr lang="ru-RU" sz="3400" dirty="0" smtClean="0"/>
              <a:t> характеризуется продолжительной (до 4-5 </a:t>
            </a:r>
            <a:r>
              <a:rPr lang="ru-RU" sz="3400" dirty="0" err="1" smtClean="0"/>
              <a:t>сут</a:t>
            </a:r>
            <a:r>
              <a:rPr lang="ru-RU" sz="3400" dirty="0" smtClean="0"/>
              <a:t>) циркуляцией интерферона в кровотоке. </a:t>
            </a:r>
          </a:p>
          <a:p>
            <a:pPr>
              <a:buNone/>
            </a:pPr>
            <a:r>
              <a:rPr lang="ru-RU" sz="3400" dirty="0" err="1" smtClean="0"/>
              <a:t>Кагоцел</a:t>
            </a:r>
            <a:r>
              <a:rPr lang="ru-RU" sz="3400" dirty="0" smtClean="0"/>
              <a:t> при назначении в терапевтических дозах нетоксичен, не накапливается в организме, не обладает мутагенными и </a:t>
            </a:r>
            <a:r>
              <a:rPr lang="ru-RU" sz="3400" dirty="0" err="1" smtClean="0"/>
              <a:t>тератогенными</a:t>
            </a:r>
            <a:r>
              <a:rPr lang="ru-RU" sz="3400" dirty="0" smtClean="0"/>
              <a:t> свойствами, не канцерогенен и не обладает </a:t>
            </a:r>
            <a:r>
              <a:rPr lang="ru-RU" sz="3400" dirty="0" err="1" smtClean="0"/>
              <a:t>эмбриотоксическим</a:t>
            </a:r>
            <a:r>
              <a:rPr lang="ru-RU" sz="3400" dirty="0" smtClean="0"/>
              <a:t> действием.</a:t>
            </a:r>
          </a:p>
        </p:txBody>
      </p:sp>
      <p:pic>
        <p:nvPicPr>
          <p:cNvPr id="4" name="Picture 4" descr="https://kaluga.piluli.ru/images/smacs_images/products/000/097/204/original_kagotsel_tab_12mg_10_www_piluli_ru_p33978.jpg"/>
          <p:cNvPicPr>
            <a:picLocks noChangeAspect="1" noChangeArrowheads="1"/>
          </p:cNvPicPr>
          <p:nvPr/>
        </p:nvPicPr>
        <p:blipFill>
          <a:blip r:embed="rId3" cstate="print"/>
          <a:srcRect l="7411" t="9259" r="11068" b="14814"/>
          <a:stretch>
            <a:fillRect/>
          </a:stretch>
        </p:blipFill>
        <p:spPr bwMode="auto">
          <a:xfrm>
            <a:off x="6588224" y="4797152"/>
            <a:ext cx="2052860" cy="1753485"/>
          </a:xfrm>
          <a:prstGeom prst="rect">
            <a:avLst/>
          </a:prstGeom>
          <a:noFill/>
        </p:spPr>
      </p:pic>
      <p:pic>
        <p:nvPicPr>
          <p:cNvPr id="3074" name="Picture 2" descr="http://simptom-lechenie.ru/image/2017/11/svechi-kipferon-dlya-detej-19.jpg"/>
          <p:cNvPicPr>
            <a:picLocks noChangeAspect="1" noChangeArrowheads="1"/>
          </p:cNvPicPr>
          <p:nvPr/>
        </p:nvPicPr>
        <p:blipFill>
          <a:blip r:embed="rId4" cstate="print"/>
          <a:srcRect l="4444" t="12383" r="6686" b="10841"/>
          <a:stretch>
            <a:fillRect/>
          </a:stretch>
        </p:blipFill>
        <p:spPr bwMode="auto">
          <a:xfrm>
            <a:off x="1259632" y="5013176"/>
            <a:ext cx="4104456" cy="1590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964488" cy="62373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400" dirty="0" smtClean="0"/>
              <a:t>Наибольшая эффективность при лечении препаратом </a:t>
            </a:r>
            <a:r>
              <a:rPr lang="ru-RU" sz="3400" dirty="0" err="1" smtClean="0"/>
              <a:t>Кагоцел</a:t>
            </a:r>
            <a:r>
              <a:rPr lang="ru-RU" sz="3400" dirty="0" smtClean="0"/>
              <a:t> достигается при его назначении не позднее 4-го дня от начала острой инфекции. В профилактических целях препарат может применяться в любые сроки, в т.ч. и непосредственно после контакта с возбудителем инфекции.  Препарат принимают внутрь.</a:t>
            </a:r>
          </a:p>
          <a:p>
            <a:pPr>
              <a:buNone/>
            </a:pPr>
            <a:r>
              <a:rPr lang="ru-RU" sz="3400" b="1" dirty="0" smtClean="0"/>
              <a:t>Для лечения</a:t>
            </a:r>
            <a:r>
              <a:rPr lang="ru-RU" sz="3400" dirty="0" smtClean="0"/>
              <a:t> гриппа и ОРВИ  детям в возрасте</a:t>
            </a:r>
            <a:r>
              <a:rPr lang="ru-RU" sz="3400" b="1" dirty="0" smtClean="0"/>
              <a:t> от 3 до 6 лет (назначают 6 таблеток)  на курс - 4 дня - </a:t>
            </a:r>
            <a:r>
              <a:rPr lang="ru-RU" sz="3400" dirty="0" smtClean="0"/>
              <a:t> в первые 2 дня - по 1 таб. 2 раза/</a:t>
            </a:r>
            <a:r>
              <a:rPr lang="ru-RU" sz="3400" dirty="0" err="1" smtClean="0"/>
              <a:t>сут</a:t>
            </a:r>
            <a:r>
              <a:rPr lang="ru-RU" sz="3400" dirty="0" smtClean="0"/>
              <a:t>, в последующие 2 дня - по 1 таб. 1 раз/</a:t>
            </a:r>
            <a:r>
              <a:rPr lang="ru-RU" sz="3400" dirty="0" err="1" smtClean="0"/>
              <a:t>сут</a:t>
            </a:r>
            <a:r>
              <a:rPr lang="ru-RU" sz="3400" dirty="0" smtClean="0"/>
              <a:t>.   </a:t>
            </a:r>
          </a:p>
          <a:p>
            <a:pPr>
              <a:buNone/>
            </a:pPr>
            <a:r>
              <a:rPr lang="ru-RU" sz="3400" dirty="0" smtClean="0"/>
              <a:t>    детям в возрасте</a:t>
            </a:r>
            <a:r>
              <a:rPr lang="ru-RU" sz="3400" b="1" dirty="0" smtClean="0"/>
              <a:t> 6 лет и старше назначают 10 таблеток)</a:t>
            </a:r>
            <a:r>
              <a:rPr lang="ru-RU" sz="3400" dirty="0" smtClean="0"/>
              <a:t> на </a:t>
            </a:r>
            <a:r>
              <a:rPr lang="ru-RU" sz="3400" b="1" dirty="0" smtClean="0"/>
              <a:t>курс -  4 дня</a:t>
            </a:r>
            <a:r>
              <a:rPr lang="ru-RU" sz="3400" dirty="0" smtClean="0"/>
              <a:t>  в первые 2 дня - по 1 таб. 3 раза/</a:t>
            </a:r>
            <a:r>
              <a:rPr lang="ru-RU" sz="3400" dirty="0" err="1" smtClean="0"/>
              <a:t>сут</a:t>
            </a:r>
            <a:r>
              <a:rPr lang="ru-RU" sz="3400" dirty="0" smtClean="0"/>
              <a:t>, в последующие 2 дня - по 1 таб. 2 раз/</a:t>
            </a:r>
            <a:r>
              <a:rPr lang="ru-RU" sz="3400" dirty="0" err="1" smtClean="0"/>
              <a:t>сут</a:t>
            </a:r>
            <a:r>
              <a:rPr lang="ru-RU" sz="3400" dirty="0" smtClean="0"/>
              <a:t>. </a:t>
            </a:r>
          </a:p>
          <a:p>
            <a:pPr>
              <a:buNone/>
            </a:pPr>
            <a:r>
              <a:rPr lang="ru-RU" sz="3400" b="1" dirty="0" smtClean="0"/>
              <a:t>    Взрослым</a:t>
            </a:r>
            <a:r>
              <a:rPr lang="ru-RU" sz="3400" dirty="0" smtClean="0"/>
              <a:t> </a:t>
            </a:r>
            <a:r>
              <a:rPr lang="ru-RU" sz="3400" b="1" dirty="0" smtClean="0"/>
              <a:t>(18 таб.)</a:t>
            </a:r>
            <a:r>
              <a:rPr lang="ru-RU" sz="3400" dirty="0" smtClean="0"/>
              <a:t> на курс продолжительностью 4 дня  назначают в первые 2 дня - по 2 таб. 3 раза/</a:t>
            </a:r>
            <a:r>
              <a:rPr lang="ru-RU" sz="3400" dirty="0" err="1" smtClean="0"/>
              <a:t>сут</a:t>
            </a:r>
            <a:r>
              <a:rPr lang="ru-RU" sz="3400" dirty="0" smtClean="0"/>
              <a:t>, в последующие 2 дня - по 1 таб. 3 раза/</a:t>
            </a:r>
            <a:r>
              <a:rPr lang="ru-RU" sz="3400" dirty="0" err="1" smtClean="0"/>
              <a:t>сут</a:t>
            </a:r>
            <a:r>
              <a:rPr lang="ru-RU" sz="3400" dirty="0" smtClean="0"/>
              <a:t>.</a:t>
            </a:r>
          </a:p>
          <a:p>
            <a:pPr>
              <a:buNone/>
            </a:pPr>
            <a:r>
              <a:rPr lang="ru-RU" sz="3400" b="1" dirty="0" smtClean="0"/>
              <a:t>    Для профилактики</a:t>
            </a:r>
            <a:r>
              <a:rPr lang="ru-RU" sz="3400" dirty="0" smtClean="0"/>
              <a:t> гриппа и ОРВИ </a:t>
            </a:r>
            <a:r>
              <a:rPr lang="ru-RU" sz="3400" b="1" dirty="0" smtClean="0"/>
              <a:t>взрослым</a:t>
            </a:r>
            <a:r>
              <a:rPr lang="ru-RU" sz="3400" dirty="0" smtClean="0"/>
              <a:t>  назначают в первые 2 дня - по 2 таб. 1 раз/</a:t>
            </a:r>
            <a:r>
              <a:rPr lang="ru-RU" sz="3400" dirty="0" err="1" smtClean="0"/>
              <a:t>сут</a:t>
            </a:r>
            <a:r>
              <a:rPr lang="ru-RU" sz="3400" dirty="0" smtClean="0"/>
              <a:t>, перерыв в течение 5 дней. Затем цикл повторяют. </a:t>
            </a:r>
          </a:p>
          <a:p>
            <a:pPr>
              <a:buNone/>
            </a:pPr>
            <a:r>
              <a:rPr lang="ru-RU" sz="3400" dirty="0" smtClean="0"/>
              <a:t>     Детям в возрасте</a:t>
            </a:r>
            <a:r>
              <a:rPr lang="ru-RU" sz="3400" b="1" dirty="0" smtClean="0"/>
              <a:t> от 3 лет и старше в первые </a:t>
            </a:r>
            <a:r>
              <a:rPr lang="ru-RU" sz="3400" dirty="0" smtClean="0"/>
              <a:t> 2 дня - по 1 таб. 1 раз/</a:t>
            </a:r>
            <a:r>
              <a:rPr lang="ru-RU" sz="3400" dirty="0" err="1" smtClean="0"/>
              <a:t>сут</a:t>
            </a:r>
            <a:r>
              <a:rPr lang="ru-RU" sz="3400" dirty="0" smtClean="0"/>
              <a:t>, затем перерыв в течение 5 дней, затем цикл повторяют.      Препарат </a:t>
            </a:r>
            <a:r>
              <a:rPr lang="ru-RU" sz="3400" dirty="0" err="1" smtClean="0"/>
              <a:t>низкотоксичен</a:t>
            </a:r>
            <a:r>
              <a:rPr lang="ru-RU" sz="3400" dirty="0" smtClean="0"/>
              <a:t> поэтому  </a:t>
            </a:r>
          </a:p>
          <a:p>
            <a:pPr>
              <a:buNone/>
            </a:pPr>
            <a:r>
              <a:rPr lang="ru-RU" sz="3400" b="1" dirty="0" smtClean="0"/>
              <a:t>  Длительность профилактического кур</a:t>
            </a:r>
            <a:r>
              <a:rPr lang="ru-RU" sz="3400" dirty="0" smtClean="0"/>
              <a:t>са может составлять от 1 недели до нескольких месяцев.</a:t>
            </a:r>
            <a:endParaRPr lang="ru-RU" sz="3400" dirty="0"/>
          </a:p>
        </p:txBody>
      </p:sp>
      <p:pic>
        <p:nvPicPr>
          <p:cNvPr id="4" name="Picture 4" descr="https://kaluga.piluli.ru/images/smacs_images/products/000/097/204/original_kagotsel_tab_12mg_10_www_piluli_ru_p33978.jpg"/>
          <p:cNvPicPr>
            <a:picLocks noChangeAspect="1" noChangeArrowheads="1"/>
          </p:cNvPicPr>
          <p:nvPr/>
        </p:nvPicPr>
        <p:blipFill>
          <a:blip r:embed="rId2" cstate="print"/>
          <a:srcRect l="7411" t="9259" r="11068" b="14814"/>
          <a:stretch>
            <a:fillRect/>
          </a:stretch>
        </p:blipFill>
        <p:spPr bwMode="auto">
          <a:xfrm>
            <a:off x="4139952" y="5517232"/>
            <a:ext cx="1368152" cy="1168630"/>
          </a:xfrm>
          <a:prstGeom prst="rect">
            <a:avLst/>
          </a:prstGeom>
          <a:noFill/>
        </p:spPr>
      </p:pic>
      <p:pic>
        <p:nvPicPr>
          <p:cNvPr id="5" name="Picture 2" descr="http://simptom-lechenie.ru/image/2017/11/svechi-kipferon-dlya-detej-19.jpg"/>
          <p:cNvPicPr>
            <a:picLocks noChangeAspect="1" noChangeArrowheads="1"/>
          </p:cNvPicPr>
          <p:nvPr/>
        </p:nvPicPr>
        <p:blipFill>
          <a:blip r:embed="rId3" cstate="print"/>
          <a:srcRect l="4444" t="12383" r="6686" b="10841"/>
          <a:stretch>
            <a:fillRect/>
          </a:stretch>
        </p:blipFill>
        <p:spPr bwMode="auto">
          <a:xfrm>
            <a:off x="5724128" y="5589240"/>
            <a:ext cx="2952328" cy="1144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16632"/>
            <a:ext cx="8676456" cy="51125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Имидазолилэтанамид</a:t>
            </a:r>
            <a:r>
              <a:rPr lang="ru-RU" b="1" dirty="0" smtClean="0"/>
              <a:t> </a:t>
            </a:r>
            <a:r>
              <a:rPr lang="ru-RU" b="1" dirty="0" err="1" smtClean="0"/>
              <a:t>пентандиовой</a:t>
            </a:r>
            <a:r>
              <a:rPr lang="ru-RU" b="1" dirty="0" smtClean="0"/>
              <a:t> кислоты (</a:t>
            </a:r>
            <a:r>
              <a:rPr lang="ru-RU" b="1" dirty="0" err="1" smtClean="0"/>
              <a:t>ингавирин</a:t>
            </a:r>
            <a:r>
              <a:rPr lang="ru-RU" dirty="0" smtClean="0"/>
              <a:t>) капсулы по 90 мг, 60мг и 30 мг. Оказывает противовирусное действие, эффективен в отношении вирусов гриппа типов А и В, аденовирусной инфекции.</a:t>
            </a:r>
          </a:p>
          <a:p>
            <a:r>
              <a:rPr lang="ru-RU" dirty="0" smtClean="0"/>
              <a:t>Для лечения и профилактики гриппа и острых респираторных вирусных инфекций </a:t>
            </a:r>
            <a:r>
              <a:rPr lang="ru-RU" b="1" dirty="0" smtClean="0"/>
              <a:t>взрослым назначают по 90</a:t>
            </a:r>
            <a:r>
              <a:rPr lang="ru-RU" dirty="0" smtClean="0"/>
              <a:t> мг 1 раз в день, </a:t>
            </a:r>
            <a:r>
              <a:rPr lang="ru-RU" b="1" dirty="0" smtClean="0"/>
              <a:t>детям от 7 до 17  лет - по 60 мг</a:t>
            </a:r>
            <a:r>
              <a:rPr lang="ru-RU" dirty="0" smtClean="0"/>
              <a:t> 1 раз в день, </a:t>
            </a:r>
          </a:p>
          <a:p>
            <a:r>
              <a:rPr lang="ru-RU" b="1" dirty="0" smtClean="0"/>
              <a:t>детям от 3 до 6 лет - по 30 мг</a:t>
            </a:r>
            <a:r>
              <a:rPr lang="ru-RU" dirty="0" smtClean="0"/>
              <a:t> 1 раз в день.</a:t>
            </a:r>
          </a:p>
          <a:p>
            <a:r>
              <a:rPr lang="ru-RU" dirty="0" smtClean="0"/>
              <a:t>Длительность лечения гриппа и острых респираторных вирусных инфекций у взрослых и детей </a:t>
            </a:r>
            <a:r>
              <a:rPr lang="ru-RU" b="1" dirty="0" smtClean="0"/>
              <a:t>от 7 лет -</a:t>
            </a:r>
            <a:r>
              <a:rPr lang="ru-RU" dirty="0" smtClean="0"/>
              <a:t> </a:t>
            </a:r>
            <a:r>
              <a:rPr lang="ru-RU" b="1" dirty="0" smtClean="0"/>
              <a:t>5-7 дней</a:t>
            </a:r>
            <a:r>
              <a:rPr lang="ru-RU" dirty="0" smtClean="0"/>
              <a:t> (в зависимости от тяжести состояния). Длительность лечения гриппа и острых респираторных вирусных инфекций у детей </a:t>
            </a:r>
            <a:r>
              <a:rPr lang="ru-RU" b="1" dirty="0" smtClean="0"/>
              <a:t>от 3 до 6 лет - 5 дней.</a:t>
            </a:r>
            <a:r>
              <a:rPr lang="ru-RU" dirty="0" smtClean="0"/>
              <a:t> Прием препарата начинают с момента появления первых симптомов заболевания, желательно не позднее 2 суток от начала болезни.</a:t>
            </a:r>
          </a:p>
          <a:p>
            <a:r>
              <a:rPr lang="ru-RU" dirty="0" smtClean="0"/>
              <a:t>Для профилактики гриппа и острых респираторных вирусных инфекций после контакта с больными лицами взрослым и детям от 7 лет препарат назначают в течение 7 дней, детям от 3 до 6 лет - в течение </a:t>
            </a:r>
            <a:r>
              <a:rPr lang="ru-RU" b="1" dirty="0" smtClean="0"/>
              <a:t>5 дней.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инг.jpg"/>
          <p:cNvPicPr>
            <a:picLocks noChangeAspect="1"/>
          </p:cNvPicPr>
          <p:nvPr/>
        </p:nvPicPr>
        <p:blipFill>
          <a:blip r:embed="rId2" cstate="print"/>
          <a:srcRect l="5501" t="8400" b="7601"/>
          <a:stretch>
            <a:fillRect/>
          </a:stretch>
        </p:blipFill>
        <p:spPr>
          <a:xfrm>
            <a:off x="3707904" y="5161811"/>
            <a:ext cx="2016224" cy="1696189"/>
          </a:xfrm>
          <a:prstGeom prst="rect">
            <a:avLst/>
          </a:prstGeom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rcRect l="7476" r="7476"/>
          <a:stretch>
            <a:fillRect/>
          </a:stretch>
        </p:blipFill>
        <p:spPr>
          <a:xfrm>
            <a:off x="6156176" y="5157192"/>
            <a:ext cx="1944216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15436" cy="70294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err="1" smtClean="0"/>
              <a:t>Тилорон</a:t>
            </a:r>
            <a:r>
              <a:rPr lang="ru-RU" b="1" dirty="0" smtClean="0"/>
              <a:t> (</a:t>
            </a:r>
            <a:r>
              <a:rPr lang="ru-RU" b="1" dirty="0" err="1" smtClean="0"/>
              <a:t>амиксин</a:t>
            </a:r>
            <a:r>
              <a:rPr lang="ru-RU" b="1" dirty="0" smtClean="0"/>
              <a:t>, </a:t>
            </a:r>
            <a:r>
              <a:rPr lang="ru-RU" b="1" dirty="0" err="1" smtClean="0"/>
              <a:t>лавомакс</a:t>
            </a:r>
            <a:r>
              <a:rPr lang="ru-RU" b="1" dirty="0" smtClean="0"/>
              <a:t>, </a:t>
            </a:r>
            <a:r>
              <a:rPr lang="ru-RU" b="1" dirty="0" err="1" smtClean="0"/>
              <a:t>орвис</a:t>
            </a:r>
            <a:r>
              <a:rPr lang="ru-RU" b="1" dirty="0" smtClean="0"/>
              <a:t> </a:t>
            </a:r>
            <a:r>
              <a:rPr lang="ru-RU" b="1" dirty="0" err="1" smtClean="0"/>
              <a:t>иммуно</a:t>
            </a:r>
            <a:r>
              <a:rPr lang="ru-RU" b="1" dirty="0" smtClean="0"/>
              <a:t>, </a:t>
            </a:r>
            <a:r>
              <a:rPr lang="ru-RU" b="1" dirty="0" err="1" smtClean="0"/>
              <a:t>тилаксин</a:t>
            </a:r>
            <a:r>
              <a:rPr lang="ru-RU" b="1" dirty="0" smtClean="0"/>
              <a:t>, </a:t>
            </a:r>
            <a:r>
              <a:rPr lang="ru-RU" b="1" dirty="0" err="1" smtClean="0"/>
              <a:t>эфегрел</a:t>
            </a:r>
            <a:r>
              <a:rPr lang="ru-RU" b="1" dirty="0" smtClean="0"/>
              <a:t>, </a:t>
            </a:r>
            <a:r>
              <a:rPr lang="ru-RU" b="1" dirty="0" err="1" smtClean="0"/>
              <a:t>флогардин</a:t>
            </a:r>
            <a:r>
              <a:rPr lang="ru-RU" b="1" dirty="0" smtClean="0"/>
              <a:t>)</a:t>
            </a:r>
            <a:r>
              <a:rPr lang="ru-RU" dirty="0" smtClean="0"/>
              <a:t> Входит в список ЖНВЛП.</a:t>
            </a:r>
          </a:p>
          <a:p>
            <a:pPr>
              <a:buNone/>
            </a:pPr>
            <a:r>
              <a:rPr lang="ru-RU" dirty="0" smtClean="0"/>
              <a:t>    Противовирусный,  иммуномодулирующий препарат. Индуктор синтеза интерферона, таблетки 125 №6 и №10;   60 мг №10. </a:t>
            </a:r>
          </a:p>
          <a:p>
            <a:r>
              <a:rPr lang="ru-RU" dirty="0" smtClean="0"/>
              <a:t>Препарат принимают внутрь после еды.</a:t>
            </a:r>
          </a:p>
          <a:p>
            <a:r>
              <a:rPr lang="ru-RU" b="1" dirty="0" smtClean="0"/>
              <a:t>У взрослых</a:t>
            </a:r>
            <a:r>
              <a:rPr lang="ru-RU" dirty="0" smtClean="0"/>
              <a:t> </a:t>
            </a:r>
            <a:r>
              <a:rPr lang="ru-RU" b="1" dirty="0" smtClean="0"/>
              <a:t>для профилактики и лечения гриппа и ОРВИ; </a:t>
            </a:r>
            <a:r>
              <a:rPr lang="ru-RU" dirty="0" smtClean="0"/>
              <a:t>лечения вирусных гепатитов А, В и С; </a:t>
            </a:r>
            <a:r>
              <a:rPr lang="ru-RU" b="1" dirty="0" err="1" smtClean="0"/>
              <a:t>герпетической</a:t>
            </a:r>
            <a:r>
              <a:rPr lang="ru-RU" b="1" dirty="0" smtClean="0"/>
              <a:t> инфекции; </a:t>
            </a:r>
            <a:r>
              <a:rPr lang="ru-RU" dirty="0" err="1" smtClean="0"/>
              <a:t>цитомегаловирусной</a:t>
            </a:r>
            <a:r>
              <a:rPr lang="ru-RU" dirty="0" smtClean="0"/>
              <a:t> инфекции; в составе комплексной терапии аллергических и вирусных </a:t>
            </a:r>
            <a:r>
              <a:rPr lang="ru-RU" dirty="0" err="1" smtClean="0"/>
              <a:t>энцефаломиелитов</a:t>
            </a:r>
            <a:r>
              <a:rPr lang="ru-RU" dirty="0" smtClean="0"/>
              <a:t> (в т.ч. рассеянный склероз, </a:t>
            </a:r>
            <a:r>
              <a:rPr lang="ru-RU" dirty="0" err="1" smtClean="0"/>
              <a:t>лейкоэнцефалиты</a:t>
            </a:r>
            <a:r>
              <a:rPr lang="ru-RU" dirty="0" smtClean="0"/>
              <a:t>, </a:t>
            </a:r>
            <a:r>
              <a:rPr lang="ru-RU" dirty="0" err="1" smtClean="0"/>
              <a:t>увеоэнцефалиты</a:t>
            </a:r>
            <a:r>
              <a:rPr lang="ru-RU" dirty="0" smtClean="0"/>
              <a:t>);</a:t>
            </a:r>
            <a:r>
              <a:rPr lang="ru-RU" dirty="0" err="1" smtClean="0"/>
              <a:t>урогенитального</a:t>
            </a:r>
            <a:r>
              <a:rPr lang="ru-RU" dirty="0" smtClean="0"/>
              <a:t> и респираторного </a:t>
            </a:r>
            <a:r>
              <a:rPr lang="ru-RU" dirty="0" err="1" smtClean="0"/>
              <a:t>хламидиоза</a:t>
            </a:r>
            <a:r>
              <a:rPr lang="ru-RU" dirty="0" smtClean="0"/>
              <a:t>; туберкулеза легких. </a:t>
            </a:r>
          </a:p>
          <a:p>
            <a:r>
              <a:rPr lang="ru-RU" dirty="0" smtClean="0"/>
              <a:t>Д</a:t>
            </a:r>
            <a:r>
              <a:rPr lang="ru-RU" b="1" dirty="0" smtClean="0"/>
              <a:t>етям старше 7 лет</a:t>
            </a:r>
            <a:r>
              <a:rPr lang="ru-RU" dirty="0" smtClean="0"/>
              <a:t> применяют только для лечения гриппа и ОРВИ.</a:t>
            </a:r>
          </a:p>
          <a:p>
            <a:r>
              <a:rPr lang="ru-RU" b="1" dirty="0" smtClean="0"/>
              <a:t>Для лечения </a:t>
            </a:r>
            <a:r>
              <a:rPr lang="ru-RU" dirty="0" smtClean="0"/>
              <a:t>гриппа и других ОРВИ принимают</a:t>
            </a:r>
            <a:r>
              <a:rPr lang="ru-RU" b="1" dirty="0" smtClean="0"/>
              <a:t> курсом 6 дней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Взрослым и детям с 7 лет назначают на курс 6 таблеток:</a:t>
            </a:r>
          </a:p>
          <a:p>
            <a:pPr>
              <a:buNone/>
            </a:pPr>
            <a:r>
              <a:rPr lang="ru-RU" dirty="0" smtClean="0"/>
              <a:t>     в первые 2 дня – по 1 таблетке (125 мг)  1 раз  сутки</a:t>
            </a:r>
          </a:p>
          <a:p>
            <a:pPr>
              <a:buNone/>
            </a:pPr>
            <a:r>
              <a:rPr lang="ru-RU" dirty="0" smtClean="0"/>
              <a:t>     в последующие 4 дня по 1 таблетке 1 раз  сутки -  через день </a:t>
            </a:r>
          </a:p>
          <a:p>
            <a:r>
              <a:rPr lang="ru-RU" b="1" dirty="0" smtClean="0"/>
              <a:t>Для профилактики </a:t>
            </a:r>
            <a:r>
              <a:rPr lang="ru-RU" dirty="0" smtClean="0"/>
              <a:t>гриппа и ОРВИ назначают в дозе 125 мг 1 раз в неделю в течение 6 недель. Курсовая доза - 750 мг (6 таб.). </a:t>
            </a:r>
          </a:p>
          <a:p>
            <a:r>
              <a:rPr lang="ru-RU" dirty="0" smtClean="0"/>
              <a:t>При приеме </a:t>
            </a:r>
            <a:r>
              <a:rPr lang="ru-RU" dirty="0" err="1" smtClean="0"/>
              <a:t>амиксина</a:t>
            </a:r>
            <a:r>
              <a:rPr lang="ru-RU" dirty="0" smtClean="0"/>
              <a:t> возможны симптомы диспепсии, </a:t>
            </a:r>
          </a:p>
          <a:p>
            <a:r>
              <a:rPr lang="ru-RU" dirty="0" smtClean="0"/>
              <a:t>кратковременный озноб, аллергические реакции.</a:t>
            </a:r>
          </a:p>
          <a:p>
            <a:r>
              <a:rPr lang="ru-RU" b="1" dirty="0" smtClean="0"/>
              <a:t>Противопоказан до 7 лет </a:t>
            </a:r>
          </a:p>
          <a:p>
            <a:pPr>
              <a:buNone/>
            </a:pPr>
            <a:r>
              <a:rPr lang="ru-RU" b="1" dirty="0" smtClean="0"/>
              <a:t>    беременным и </a:t>
            </a:r>
          </a:p>
          <a:p>
            <a:pPr>
              <a:buNone/>
            </a:pPr>
            <a:r>
              <a:rPr lang="ru-RU" b="1" dirty="0" smtClean="0"/>
              <a:t>     в период </a:t>
            </a:r>
          </a:p>
          <a:p>
            <a:pPr>
              <a:buNone/>
            </a:pPr>
            <a:r>
              <a:rPr lang="ru-RU" b="1" dirty="0" smtClean="0"/>
              <a:t>     грудного </a:t>
            </a:r>
          </a:p>
          <a:p>
            <a:pPr>
              <a:buNone/>
            </a:pPr>
            <a:r>
              <a:rPr lang="ru-RU" b="1" dirty="0" smtClean="0"/>
              <a:t>     вскармливания.</a:t>
            </a:r>
          </a:p>
          <a:p>
            <a:r>
              <a:rPr lang="ru-RU" b="1" dirty="0" smtClean="0"/>
              <a:t>Без рецепта.</a:t>
            </a:r>
          </a:p>
          <a:p>
            <a:endParaRPr lang="ru-RU" dirty="0"/>
          </a:p>
        </p:txBody>
      </p:sp>
      <p:pic>
        <p:nvPicPr>
          <p:cNvPr id="4" name="Рисунок 3" descr="орвис.jpg"/>
          <p:cNvPicPr>
            <a:picLocks noChangeAspect="1"/>
          </p:cNvPicPr>
          <p:nvPr/>
        </p:nvPicPr>
        <p:blipFill>
          <a:blip r:embed="rId2" cstate="print"/>
          <a:srcRect l="28738" t="7532" r="29525" b="7105"/>
          <a:stretch>
            <a:fillRect/>
          </a:stretch>
        </p:blipFill>
        <p:spPr>
          <a:xfrm>
            <a:off x="7020272" y="4509120"/>
            <a:ext cx="1739840" cy="2232248"/>
          </a:xfrm>
          <a:prstGeom prst="rect">
            <a:avLst/>
          </a:prstGeom>
        </p:spPr>
      </p:pic>
      <p:pic>
        <p:nvPicPr>
          <p:cNvPr id="5" name="Рисунок 4" descr="микс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5085184"/>
            <a:ext cx="4032448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450912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0070C0"/>
                </a:solidFill>
              </a:rPr>
              <a:t>Классификация противовирусных средств</a:t>
            </a:r>
          </a:p>
          <a:p>
            <a:pPr algn="ctr">
              <a:buNone/>
            </a:pPr>
            <a:r>
              <a:rPr lang="ru-RU" b="1" dirty="0" smtClean="0"/>
              <a:t>1.Химиотерапевтические препараты </a:t>
            </a:r>
          </a:p>
          <a:p>
            <a:r>
              <a:rPr lang="ru-RU" i="1" dirty="0" smtClean="0"/>
              <a:t>Нарушающие проникновение вирусов в клетку: 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err="1" smtClean="0"/>
              <a:t>римантадин</a:t>
            </a:r>
            <a:r>
              <a:rPr lang="ru-RU" dirty="0" smtClean="0"/>
              <a:t> (</a:t>
            </a:r>
            <a:r>
              <a:rPr lang="ru-RU" dirty="0" err="1" smtClean="0"/>
              <a:t>орвирем</a:t>
            </a:r>
            <a:r>
              <a:rPr lang="ru-RU" dirty="0" smtClean="0"/>
              <a:t>)</a:t>
            </a:r>
          </a:p>
          <a:p>
            <a:r>
              <a:rPr lang="ru-RU" i="1" dirty="0" smtClean="0"/>
              <a:t>Нарушающие синтез </a:t>
            </a:r>
            <a:r>
              <a:rPr lang="ru-RU" dirty="0" smtClean="0"/>
              <a:t>вирусных нуклеиновых кислот (нуклеозиды и </a:t>
            </a:r>
            <a:r>
              <a:rPr lang="ru-RU" dirty="0" err="1" smtClean="0"/>
              <a:t>ненуклеозидные</a:t>
            </a:r>
            <a:r>
              <a:rPr lang="ru-RU" dirty="0" smtClean="0"/>
              <a:t> соединения):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рибавирин</a:t>
            </a:r>
            <a:r>
              <a:rPr lang="ru-RU" dirty="0" smtClean="0"/>
              <a:t> (</a:t>
            </a:r>
            <a:r>
              <a:rPr lang="ru-RU" dirty="0" err="1" smtClean="0"/>
              <a:t>девирс</a:t>
            </a:r>
            <a:r>
              <a:rPr lang="ru-RU" dirty="0" smtClean="0"/>
              <a:t>, </a:t>
            </a:r>
            <a:r>
              <a:rPr lang="ru-RU" dirty="0" err="1" smtClean="0"/>
              <a:t>рибамидил</a:t>
            </a:r>
            <a:r>
              <a:rPr lang="ru-RU" dirty="0" smtClean="0"/>
              <a:t>), </a:t>
            </a:r>
            <a:r>
              <a:rPr lang="ru-RU" dirty="0" err="1" smtClean="0"/>
              <a:t>ацикловир</a:t>
            </a:r>
            <a:r>
              <a:rPr lang="ru-RU" dirty="0" smtClean="0"/>
              <a:t> (</a:t>
            </a:r>
            <a:r>
              <a:rPr lang="ru-RU" dirty="0" err="1" smtClean="0"/>
              <a:t>ацигерпин</a:t>
            </a:r>
            <a:r>
              <a:rPr lang="ru-RU" dirty="0" smtClean="0"/>
              <a:t>) </a:t>
            </a:r>
            <a:r>
              <a:rPr lang="ru-RU" dirty="0" err="1" smtClean="0"/>
              <a:t>ганцикловир</a:t>
            </a:r>
            <a:r>
              <a:rPr lang="ru-RU" dirty="0" smtClean="0"/>
              <a:t> (</a:t>
            </a:r>
            <a:r>
              <a:rPr lang="ru-RU" dirty="0" err="1" smtClean="0"/>
              <a:t>валганолек</a:t>
            </a:r>
            <a:r>
              <a:rPr lang="ru-RU" dirty="0" smtClean="0"/>
              <a:t>, </a:t>
            </a:r>
            <a:r>
              <a:rPr lang="ru-RU" dirty="0" err="1" smtClean="0"/>
              <a:t>валганцикловир</a:t>
            </a:r>
            <a:r>
              <a:rPr lang="ru-RU" dirty="0" smtClean="0"/>
              <a:t>, </a:t>
            </a:r>
            <a:r>
              <a:rPr lang="ru-RU" dirty="0" err="1" smtClean="0"/>
              <a:t>цивалган</a:t>
            </a:r>
            <a:r>
              <a:rPr lang="ru-RU" dirty="0" smtClean="0"/>
              <a:t>, </a:t>
            </a:r>
            <a:r>
              <a:rPr lang="ru-RU" dirty="0" err="1" smtClean="0"/>
              <a:t>цимевен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фамцикловир</a:t>
            </a:r>
            <a:r>
              <a:rPr lang="ru-RU" dirty="0" smtClean="0"/>
              <a:t> (</a:t>
            </a:r>
            <a:r>
              <a:rPr lang="ru-RU" dirty="0" err="1" smtClean="0"/>
              <a:t>минакер</a:t>
            </a:r>
            <a:r>
              <a:rPr lang="ru-RU" dirty="0" smtClean="0"/>
              <a:t>, </a:t>
            </a:r>
            <a:r>
              <a:rPr lang="ru-RU" dirty="0" err="1" smtClean="0"/>
              <a:t>фавирокс</a:t>
            </a:r>
            <a:r>
              <a:rPr lang="ru-RU" dirty="0" smtClean="0"/>
              <a:t>, </a:t>
            </a:r>
            <a:r>
              <a:rPr lang="ru-RU" dirty="0" err="1" smtClean="0"/>
              <a:t>фамацивир</a:t>
            </a:r>
            <a:r>
              <a:rPr lang="ru-RU" dirty="0" smtClean="0"/>
              <a:t>, </a:t>
            </a:r>
            <a:r>
              <a:rPr lang="ru-RU" dirty="0" err="1" smtClean="0"/>
              <a:t>фамвир</a:t>
            </a:r>
            <a:r>
              <a:rPr lang="ru-RU" dirty="0" smtClean="0"/>
              <a:t>, </a:t>
            </a:r>
            <a:r>
              <a:rPr lang="ru-RU" dirty="0" err="1" smtClean="0"/>
              <a:t>фамилар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зидовудин</a:t>
            </a:r>
            <a:r>
              <a:rPr lang="ru-RU" dirty="0" smtClean="0"/>
              <a:t>, </a:t>
            </a:r>
            <a:r>
              <a:rPr lang="ru-RU" dirty="0" err="1" smtClean="0"/>
              <a:t>ламивудин</a:t>
            </a:r>
            <a:r>
              <a:rPr lang="ru-RU" dirty="0" smtClean="0"/>
              <a:t>, </a:t>
            </a:r>
            <a:r>
              <a:rPr lang="ru-RU" dirty="0" err="1" smtClean="0"/>
              <a:t>абакавир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невирапин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фавипиравир</a:t>
            </a:r>
            <a:r>
              <a:rPr lang="ru-RU" dirty="0" smtClean="0"/>
              <a:t>  (</a:t>
            </a:r>
            <a:r>
              <a:rPr lang="ru-RU" dirty="0" err="1" smtClean="0"/>
              <a:t>коронавир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риамиловир</a:t>
            </a:r>
            <a:r>
              <a:rPr lang="ru-RU" dirty="0" smtClean="0"/>
              <a:t> (</a:t>
            </a:r>
            <a:r>
              <a:rPr lang="ru-RU" dirty="0" err="1" smtClean="0"/>
              <a:t>триазавирин</a:t>
            </a:r>
            <a:r>
              <a:rPr lang="ru-RU" dirty="0" smtClean="0"/>
              <a:t>)</a:t>
            </a:r>
          </a:p>
        </p:txBody>
      </p:sp>
      <p:pic>
        <p:nvPicPr>
          <p:cNvPr id="4" name="Рисунок 3" descr="вирс.jpg"/>
          <p:cNvPicPr>
            <a:picLocks noChangeAspect="1"/>
          </p:cNvPicPr>
          <p:nvPr/>
        </p:nvPicPr>
        <p:blipFill>
          <a:blip r:embed="rId2" cstate="print"/>
          <a:srcRect l="8263" t="7954" r="6688" b="8524"/>
          <a:stretch>
            <a:fillRect/>
          </a:stretch>
        </p:blipFill>
        <p:spPr>
          <a:xfrm>
            <a:off x="2699792" y="5445224"/>
            <a:ext cx="2664296" cy="1036115"/>
          </a:xfrm>
          <a:prstGeom prst="rect">
            <a:avLst/>
          </a:prstGeom>
        </p:spPr>
      </p:pic>
      <p:pic>
        <p:nvPicPr>
          <p:cNvPr id="5" name="Рисунок 4" descr="фто.jpg"/>
          <p:cNvPicPr>
            <a:picLocks noChangeAspect="1"/>
          </p:cNvPicPr>
          <p:nvPr/>
        </p:nvPicPr>
        <p:blipFill>
          <a:blip r:embed="rId3" cstate="print"/>
          <a:srcRect t="37611" r="62703" b="36061"/>
          <a:stretch>
            <a:fillRect/>
          </a:stretch>
        </p:blipFill>
        <p:spPr>
          <a:xfrm>
            <a:off x="2843808" y="4653136"/>
            <a:ext cx="2400267" cy="720080"/>
          </a:xfrm>
          <a:prstGeom prst="rect">
            <a:avLst/>
          </a:prstGeom>
        </p:spPr>
      </p:pic>
      <p:pic>
        <p:nvPicPr>
          <p:cNvPr id="6" name="Рисунок 5" descr="цик.jpg"/>
          <p:cNvPicPr>
            <a:picLocks noChangeAspect="1"/>
          </p:cNvPicPr>
          <p:nvPr/>
        </p:nvPicPr>
        <p:blipFill>
          <a:blip r:embed="rId4" cstate="print"/>
          <a:srcRect l="6951" t="30050" r="5901" b="29000"/>
          <a:stretch>
            <a:fillRect/>
          </a:stretch>
        </p:blipFill>
        <p:spPr>
          <a:xfrm>
            <a:off x="6012160" y="5517232"/>
            <a:ext cx="2622953" cy="1113088"/>
          </a:xfrm>
          <a:prstGeom prst="rect">
            <a:avLst/>
          </a:prstGeom>
        </p:spPr>
      </p:pic>
      <p:pic>
        <p:nvPicPr>
          <p:cNvPr id="8" name="Рисунок 7" descr="герп.jpg"/>
          <p:cNvPicPr>
            <a:picLocks noChangeAspect="1"/>
          </p:cNvPicPr>
          <p:nvPr/>
        </p:nvPicPr>
        <p:blipFill>
          <a:blip r:embed="rId5" cstate="print"/>
          <a:srcRect t="30050" b="29000"/>
          <a:stretch>
            <a:fillRect/>
          </a:stretch>
        </p:blipFill>
        <p:spPr>
          <a:xfrm>
            <a:off x="5868144" y="4077072"/>
            <a:ext cx="2813538" cy="1296144"/>
          </a:xfrm>
          <a:prstGeom prst="rect">
            <a:avLst/>
          </a:prstGeom>
        </p:spPr>
      </p:pic>
      <p:pic>
        <p:nvPicPr>
          <p:cNvPr id="39938" name="Picture 2" descr="https://samson-pharma.ru/_next/image/?url=https%3A%2F%2Fpics.erkapharm.com%2Fimages%2Fgoods%2F60497%2Fmain.jpg&amp;w=768&amp;q=75"/>
          <p:cNvPicPr>
            <a:picLocks noChangeAspect="1" noChangeArrowheads="1"/>
          </p:cNvPicPr>
          <p:nvPr/>
        </p:nvPicPr>
        <p:blipFill>
          <a:blip r:embed="rId6" cstate="print"/>
          <a:srcRect l="25549" r="25483"/>
          <a:stretch>
            <a:fillRect/>
          </a:stretch>
        </p:blipFill>
        <p:spPr bwMode="auto">
          <a:xfrm>
            <a:off x="755576" y="4725144"/>
            <a:ext cx="915698" cy="1869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640960" cy="4873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Противоопухолевые (</a:t>
            </a:r>
            <a:r>
              <a:rPr lang="ru-RU" b="1" dirty="0" err="1" smtClean="0"/>
              <a:t>антибластомные</a:t>
            </a:r>
            <a:r>
              <a:rPr lang="ru-RU" b="1" dirty="0" smtClean="0"/>
              <a:t>) средства</a:t>
            </a:r>
            <a:endParaRPr lang="ru-RU" dirty="0" smtClean="0"/>
          </a:p>
          <a:p>
            <a:r>
              <a:rPr lang="ru-RU" dirty="0" smtClean="0"/>
              <a:t>Большая химически неоднородная группа веществ, способных разными путями блокировать клеточное деление. </a:t>
            </a:r>
          </a:p>
          <a:p>
            <a:r>
              <a:rPr lang="ru-RU" dirty="0" smtClean="0"/>
              <a:t>Предназначены для химиотерапии опухолей различного характера и локализации, а также опухолеподобных заболеваний крови.</a:t>
            </a:r>
          </a:p>
          <a:p>
            <a:r>
              <a:rPr lang="ru-RU" dirty="0" smtClean="0"/>
              <a:t>Согласно медицинской статистике, злокачественные опухоли и заболевания крови прочно занимают второе место как причина смертности людей. </a:t>
            </a:r>
          </a:p>
          <a:p>
            <a:r>
              <a:rPr lang="ru-RU" dirty="0" smtClean="0"/>
              <a:t>Химиотерапия онкологических заболеваний — совершенно особая область медицины и проведение ее требует специальных знаний, которыми в достаточной мере владеют только профессиональные </a:t>
            </a:r>
            <a:r>
              <a:rPr lang="ru-RU" dirty="0" err="1" smtClean="0"/>
              <a:t>онкологи-химиотерапевты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Picture 2" descr="https://tengrinews.kz/userdata/news/2011/news_203543/photo_38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653136"/>
            <a:ext cx="2489514" cy="1867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кад.jpg"/>
          <p:cNvPicPr/>
          <p:nvPr/>
        </p:nvPicPr>
        <p:blipFill>
          <a:blip r:embed="rId3" cstate="print"/>
          <a:srcRect l="22778" t="13556" r="22222" b="12333"/>
          <a:stretch>
            <a:fillRect/>
          </a:stretch>
        </p:blipFill>
        <p:spPr>
          <a:xfrm>
            <a:off x="3347864" y="4797152"/>
            <a:ext cx="1377181" cy="1714748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895850"/>
            <a:ext cx="1873250" cy="19621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572560" cy="62407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Причины злокачественного перерождения клеток многочисленны: действие канцерогенов внешней среды (табачный дым, радионуклиды, тяжелые металлы, многочисленные промышленные яды, токсины некоторых грибков и др.), гормональные нарушения («гормонозависимые опухоли»), инфицирование некоторыми вирусами, «встраивающими» свою ДНК в хромосомы клеток, физические факторы (радиация, воздействие токами высокой частоты и др.).</a:t>
            </a:r>
          </a:p>
          <a:p>
            <a:r>
              <a:rPr lang="ru-RU" dirty="0" smtClean="0"/>
              <a:t>Основным итогом всех этих воздействий являются мутации определенных генов ДНК, вследствие чего клетка утрачивает способность к полной дифференцировке и активируется механизм бесконтрольного размножения.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Лечение онкологических заболеваний основывается на использовании трех основных методов: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хирургическое вмешательство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лучевая терапия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фармакотерапия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либо их различные сочетания.</a:t>
            </a:r>
          </a:p>
          <a:p>
            <a:pPr algn="just"/>
            <a:endParaRPr lang="ru-RU" dirty="0"/>
          </a:p>
        </p:txBody>
      </p:sp>
      <p:pic>
        <p:nvPicPr>
          <p:cNvPr id="5" name="Picture 2" descr="https://tengrinews.kz/userdata/news/2011/news_203543/photo_38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941168"/>
            <a:ext cx="2201482" cy="1489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60648"/>
            <a:ext cx="7467600" cy="62133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Противоопухолевые лекарственные разделяют на ряд групп, исходя из их химической структуры, механизма действия, источников получения: 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Алкилирующие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вещества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Антиметаболиты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Противоопухолевые антибиотики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Агонисты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антагонисты гормонов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Алкалоиды и другие средства растительного происхождения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Моноклональные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антитела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Интерфероны</a:t>
            </a:r>
          </a:p>
          <a:p>
            <a:pPr algn="ctr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противовирусные препараты обладают противоопухолевым действием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рибавирин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4" name="Рисунок 3" descr="https://netstorage-nur.akamaized.net/images/fee1ad6a21fa769b.jpg"/>
          <p:cNvPicPr/>
          <p:nvPr/>
        </p:nvPicPr>
        <p:blipFill>
          <a:blip r:embed="rId2" cstate="print"/>
          <a:srcRect l="10497" t="29007" r="9819" b="13995"/>
          <a:stretch>
            <a:fillRect/>
          </a:stretch>
        </p:blipFill>
        <p:spPr bwMode="auto">
          <a:xfrm>
            <a:off x="1115616" y="4869160"/>
            <a:ext cx="3528392" cy="181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ци.jpg"/>
          <p:cNvPicPr/>
          <p:nvPr/>
        </p:nvPicPr>
        <p:blipFill>
          <a:blip r:embed="rId3" cstate="print"/>
          <a:srcRect l="10588" t="5970" r="12941" b="1919"/>
          <a:stretch>
            <a:fillRect/>
          </a:stretch>
        </p:blipFill>
        <p:spPr>
          <a:xfrm>
            <a:off x="5004048" y="4869160"/>
            <a:ext cx="1440160" cy="1718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Алкилирующие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агенты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784976" cy="453650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производные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метансульфоновой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кислоты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нитрозомочевины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Кармустин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биКНУ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dirty="0" smtClean="0"/>
              <a:t>  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smtClean="0"/>
              <a:t>раствора для </a:t>
            </a:r>
            <a:r>
              <a:rPr lang="ru-RU" dirty="0" err="1" smtClean="0"/>
              <a:t>инфузий</a:t>
            </a:r>
            <a:r>
              <a:rPr lang="ru-RU" dirty="0" smtClean="0"/>
              <a:t>. 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Ломустин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ломустин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медак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капсулы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Бусульфан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Милеран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эмсульфан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таблетки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препараты платины: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Цисплатин</a:t>
            </a:r>
            <a:r>
              <a:rPr lang="ru-RU" dirty="0" smtClean="0"/>
              <a:t> концентрат для приготовления раствора для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/>
              <a:t>инфузий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Карбоплатин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ириноплат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/>
              <a:t>концентрат для приготовления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smtClean="0"/>
              <a:t>раствора для </a:t>
            </a:r>
            <a:r>
              <a:rPr lang="ru-RU" dirty="0" err="1" smtClean="0"/>
              <a:t>инфузий</a:t>
            </a:r>
            <a:r>
              <a:rPr lang="ru-RU" dirty="0" smtClean="0"/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Оксалиплатин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оксатера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платикад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/>
              <a:t>концентрат для приготовления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smtClean="0"/>
              <a:t>раствора для </a:t>
            </a:r>
            <a:r>
              <a:rPr lang="ru-RU" dirty="0" err="1" smtClean="0"/>
              <a:t>инфузий</a:t>
            </a:r>
            <a:r>
              <a:rPr lang="ru-RU" b="1" dirty="0" smtClean="0"/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Хлорэтиламины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Циклофосфамид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циклофосфан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эндоксан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циклофоцил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лиофилизат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приготовления раствора для внутривенного введения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5445224"/>
            <a:ext cx="417646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chemeClr val="tx1"/>
              </a:buClr>
              <a:buNone/>
            </a:pPr>
            <a:r>
              <a:rPr lang="ru-RU" b="1" dirty="0" smtClean="0"/>
              <a:t>Входят в список ЖНВЛП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блин.jpg"/>
          <p:cNvPicPr/>
          <p:nvPr/>
        </p:nvPicPr>
        <p:blipFill>
          <a:blip r:embed="rId2" cstate="print"/>
          <a:srcRect l="22020" t="27188" r="12560" b="33687"/>
          <a:stretch>
            <a:fillRect/>
          </a:stretch>
        </p:blipFill>
        <p:spPr>
          <a:xfrm>
            <a:off x="4572000" y="5157192"/>
            <a:ext cx="4033887" cy="1273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5809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Антиметаболиты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48680"/>
            <a:ext cx="8750206" cy="590465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Вещества, близкие по химической структуре к эндогенным продуктам метаболизма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Структурные аналоги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фолиевой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кислоты: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Метотрексат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метортрит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методжект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лиофилизат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приготовления раствора для инъекций, раствор для инъекций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Структурные аналоги пуринов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Меркаптопурин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пури-нетол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Структурные аналоги пиримидинов: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Фторурацил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/>
              <a:t> раствор для внутрисосудистого и внутриполостного введения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tx1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Тегафур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фторафур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капсулы, </a:t>
            </a:r>
          </a:p>
          <a:p>
            <a:pPr>
              <a:buClr>
                <a:schemeClr val="tx1"/>
              </a:buCl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Цитарабин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алексан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цитозар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</a:t>
            </a:r>
            <a:r>
              <a:rPr lang="ru-RU" dirty="0" smtClean="0"/>
              <a:t>  раствор для инъекций,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 инъекций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ru-RU" b="1" dirty="0" smtClean="0"/>
              <a:t>Входят в список ЖНВЛП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Лекарственные средства конкурентно </a:t>
            </a:r>
          </a:p>
          <a:p>
            <a:pPr>
              <a:buNone/>
            </a:pPr>
            <a:r>
              <a:rPr lang="ru-RU" dirty="0" smtClean="0"/>
              <a:t>связываются вместо нормальных метаболитов </a:t>
            </a:r>
          </a:p>
          <a:p>
            <a:pPr>
              <a:buNone/>
            </a:pPr>
            <a:r>
              <a:rPr lang="ru-RU" dirty="0" smtClean="0"/>
              <a:t>с раковыми клетками и нарушают в них синтез</a:t>
            </a:r>
          </a:p>
          <a:p>
            <a:pPr>
              <a:buNone/>
            </a:pPr>
            <a:r>
              <a:rPr lang="ru-RU" dirty="0" smtClean="0"/>
              <a:t>нуклеиновых оснований ДНК и РНК. </a:t>
            </a:r>
          </a:p>
          <a:p>
            <a:pPr>
              <a:buNone/>
            </a:pPr>
            <a:r>
              <a:rPr lang="ru-RU" dirty="0" smtClean="0"/>
              <a:t>Действует только на делящиеся раковые клетки.</a:t>
            </a:r>
            <a:endParaRPr lang="ru-RU" dirty="0"/>
          </a:p>
        </p:txBody>
      </p:sp>
      <p:pic>
        <p:nvPicPr>
          <p:cNvPr id="4" name="Рисунок 3" descr="ори.jpg"/>
          <p:cNvPicPr>
            <a:picLocks noChangeAspect="1"/>
          </p:cNvPicPr>
          <p:nvPr/>
        </p:nvPicPr>
        <p:blipFill>
          <a:blip r:embed="rId2" cstate="print"/>
          <a:srcRect l="17708" t="2083" r="17708" b="7291"/>
          <a:stretch>
            <a:fillRect/>
          </a:stretch>
        </p:blipFill>
        <p:spPr>
          <a:xfrm>
            <a:off x="7020272" y="4365104"/>
            <a:ext cx="1584176" cy="2066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31140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Противоопухолевые антибиотики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404664"/>
            <a:ext cx="8496944" cy="60453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Продуцируются определенными видами </a:t>
            </a:r>
            <a:r>
              <a:rPr lang="ru-RU" dirty="0" err="1" smtClean="0"/>
              <a:t>стрептомицетов</a:t>
            </a:r>
            <a:r>
              <a:rPr lang="ru-RU" dirty="0" smtClean="0"/>
              <a:t> и </a:t>
            </a:r>
            <a:r>
              <a:rPr lang="ru-RU" dirty="0" err="1" smtClean="0"/>
              <a:t>октиномицетов</a:t>
            </a:r>
            <a:r>
              <a:rPr lang="ru-RU" dirty="0" smtClean="0"/>
              <a:t>, все препараты обладают повышенной токсичностью: </a:t>
            </a:r>
          </a:p>
          <a:p>
            <a:r>
              <a:rPr lang="ru-RU" b="1" dirty="0" err="1" smtClean="0"/>
              <a:t>Даунорубицин</a:t>
            </a:r>
            <a:r>
              <a:rPr lang="ru-RU" b="1" dirty="0" smtClean="0"/>
              <a:t> (</a:t>
            </a:r>
            <a:r>
              <a:rPr lang="ru-RU" b="1" dirty="0" err="1" smtClean="0"/>
              <a:t>рубомицин</a:t>
            </a:r>
            <a:r>
              <a:rPr lang="ru-RU" dirty="0" smtClean="0"/>
              <a:t>)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 внутривенного введения,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Блеомицин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мальтин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 инъекций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Дактиномицин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акномид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космеген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/>
              <a:t>раствор для внутривенного введения и перфузий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Митомицин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 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 инъекций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своеобразный антибиотик 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алкилирующим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механизмом действия</a:t>
            </a:r>
          </a:p>
          <a:p>
            <a:pPr>
              <a:buNone/>
            </a:pPr>
            <a:r>
              <a:rPr lang="ru-RU" dirty="0" smtClean="0"/>
              <a:t>    встраиваются между нуклеотидами ДНК и препятствуют синтезу РНК. Другие образуют агрессивные свободные радикалы, повреждающие мембраны клеток.</a:t>
            </a:r>
          </a:p>
          <a:p>
            <a:r>
              <a:rPr lang="ru-RU" dirty="0" smtClean="0"/>
              <a:t>Действуют на все фазы цикла раковых клеток и на делящиеся, и на «дремлющие».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892480" cy="57148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Противоопухолевые гормональные средства и антагонисты гормонов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692696"/>
            <a:ext cx="8712968" cy="594928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эту небольшую группу входят мужские и женские половые гормоны, их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антагонисты.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Половые гормоны имеют узкую направленность действия на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гормонозависимые опухоли: рак молочной железы, предстательной железы и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эндометрия матки.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упрощенном виде картина выглядит так: гормоны своего пола вызывают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прогрессирующий рост опухоли, ее метастазирование и утяжеление процесса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целом;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гормоны противоположного пола, напротив, задерживают рост опухоли и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способствуют ее регрессу.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 действуют и антагонисты собственных гормонов. </a:t>
            </a:r>
          </a:p>
          <a:p>
            <a:pPr>
              <a:lnSpc>
                <a:spcPct val="80000"/>
              </a:lnSpc>
            </a:pP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Андрогенные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средства: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Тестостерона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пропионат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/>
              <a:t>раствор масляный для внутримышечного введения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Эстрогенные средства: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Фосфэстрол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Медроксипрогестерон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ГКС: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Метилпреднизолон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метипред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солу-медрол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ивепред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таблетки,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лиофилизат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приготовления раствора </a:t>
            </a:r>
          </a:p>
          <a:p>
            <a:pPr>
              <a:lnSpc>
                <a:spcPct val="8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внутривенного и внутримышечного введения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ви.jpg"/>
          <p:cNvPicPr>
            <a:picLocks noChangeAspect="1"/>
          </p:cNvPicPr>
          <p:nvPr/>
        </p:nvPicPr>
        <p:blipFill>
          <a:blip r:embed="rId2" cstate="print"/>
          <a:srcRect l="19761" r="19760"/>
          <a:stretch>
            <a:fillRect/>
          </a:stretch>
        </p:blipFill>
        <p:spPr>
          <a:xfrm>
            <a:off x="7164288" y="4581128"/>
            <a:ext cx="1494916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Антигормональные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215370" cy="575959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Антагонисты эстрогенов: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тамоксифен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синфен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торемифен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фарестон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Антагонисты андрогенов: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бикалутамид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андроблок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бикакс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>
              <a:lnSpc>
                <a:spcPct val="8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флутамид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апрокан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таблетки</a:t>
            </a:r>
          </a:p>
          <a:p>
            <a:pPr>
              <a:buNone/>
            </a:pPr>
            <a:r>
              <a:rPr lang="ru-RU" dirty="0" smtClean="0"/>
              <a:t>применяются при гормонозависимых опухолях: рак</a:t>
            </a:r>
          </a:p>
          <a:p>
            <a:pPr>
              <a:buNone/>
            </a:pPr>
            <a:r>
              <a:rPr lang="ru-RU" dirty="0" smtClean="0"/>
              <a:t>молочных желез, матки, предстательной железы.</a:t>
            </a:r>
          </a:p>
          <a:p>
            <a:pPr>
              <a:buNone/>
            </a:pPr>
            <a:r>
              <a:rPr lang="ru-RU" dirty="0" smtClean="0"/>
              <a:t>    Гормоны противоположного пола, являются антагонистами др. друга и задерживают рост опухоли.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Антигормональные</a:t>
            </a:r>
            <a:r>
              <a:rPr lang="ru-RU" dirty="0" smtClean="0"/>
              <a:t> препараты связываются с рецепторами полового гормона и вытесняют его из связи с рецептором, устраняют гормональное влияние и снижают рост гормонозависимой опухоли.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65403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Противоопухолевые средства растительного происхождения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075240" cy="592933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Алкалоиды барвинка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розового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винбластин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раствора для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внутривенного введения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винкристин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/>
              <a:t>раствор для внутривенного введения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Алкалоиды тисового дерева (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таксаны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паклитаксел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абитаксел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интаксел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абраксан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/>
              <a:t>концентрат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для приготовления раствора для </a:t>
            </a:r>
            <a:r>
              <a:rPr lang="ru-RU" dirty="0" err="1" smtClean="0"/>
              <a:t>инфузий</a:t>
            </a:r>
            <a:endParaRPr lang="ru-RU" dirty="0" smtClean="0"/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доцетаксел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/>
              <a:t>концентрат для приготовления раствора для</a:t>
            </a:r>
          </a:p>
          <a:p>
            <a:pPr>
              <a:lnSpc>
                <a:spcPct val="90000"/>
              </a:lnSpc>
              <a:buNone/>
            </a:pPr>
            <a:r>
              <a:rPr lang="ru-RU" dirty="0" err="1" smtClean="0"/>
              <a:t>инфузий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Подофиллотоксины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выделяемые из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подофилла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щитовидного: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этопозид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ластет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капсулы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Алкалоиды безвременника великолепного:</a:t>
            </a:r>
          </a:p>
          <a:p>
            <a:pPr>
              <a:lnSpc>
                <a:spcPct val="9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колхицин</a:t>
            </a:r>
            <a:r>
              <a:rPr lang="ru-RU" b="1" dirty="0" smtClean="0"/>
              <a:t>  (</a:t>
            </a:r>
            <a:r>
              <a:rPr lang="ru-RU" b="1" dirty="0" err="1" smtClean="0"/>
              <a:t>колхицин</a:t>
            </a:r>
            <a:r>
              <a:rPr lang="ru-RU" b="1" dirty="0" smtClean="0"/>
              <a:t> </a:t>
            </a:r>
            <a:r>
              <a:rPr lang="ru-RU" b="1" dirty="0" err="1" smtClean="0"/>
              <a:t>лирка</a:t>
            </a:r>
            <a:r>
              <a:rPr lang="ru-RU" b="1" dirty="0" smtClean="0"/>
              <a:t>), </a:t>
            </a:r>
            <a:r>
              <a:rPr lang="ru-RU" dirty="0" smtClean="0"/>
              <a:t>таблетки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Алкалоиды растений  блокируют митоз –деление клетки в метафазе связываются с микротрубочками, которые образуются в клетке перед делением Деление приостанавливается, нити ДНК деградируют, и клетка гибнет. Действуют они лишь на клетки в активной фазе деления, также имеют тканевую </a:t>
            </a:r>
            <a:r>
              <a:rPr lang="ru-RU" dirty="0" err="1" smtClean="0"/>
              <a:t>тропность</a:t>
            </a:r>
            <a:r>
              <a:rPr lang="ru-RU" dirty="0" smtClean="0"/>
              <a:t>. </a:t>
            </a:r>
          </a:p>
          <a:p>
            <a:pPr>
              <a:lnSpc>
                <a:spcPct val="90000"/>
              </a:lnSpc>
              <a:buNone/>
            </a:pPr>
            <a:r>
              <a:rPr lang="ru-RU" dirty="0" smtClean="0"/>
              <a:t>     Вызывают много осложнений.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3971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МОНОКЛОНАЛЬНЫЕ АНТИТЕЛА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8215370" cy="40827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с направленным действием против рецепторных </a:t>
            </a:r>
            <a:r>
              <a:rPr lang="ru-RU" dirty="0" err="1" smtClean="0"/>
              <a:t>тирозинкиназ</a:t>
            </a:r>
            <a:r>
              <a:rPr lang="ru-RU" dirty="0" smtClean="0"/>
              <a:t> и других поверхностных молекул (маркеров) опухолевых клеток внедрены в практику лечения лейкозов: </a:t>
            </a:r>
          </a:p>
          <a:p>
            <a:r>
              <a:rPr lang="ru-RU" b="1" dirty="0" err="1" smtClean="0"/>
              <a:t>Ритуксимаб</a:t>
            </a:r>
            <a:r>
              <a:rPr lang="ru-RU" b="1" dirty="0" smtClean="0"/>
              <a:t> (</a:t>
            </a:r>
            <a:r>
              <a:rPr lang="ru-RU" b="1" dirty="0" err="1" smtClean="0"/>
              <a:t>мабтера</a:t>
            </a:r>
            <a:r>
              <a:rPr lang="ru-RU" b="1" dirty="0" smtClean="0"/>
              <a:t>), </a:t>
            </a:r>
            <a:r>
              <a:rPr lang="ru-RU" dirty="0" smtClean="0"/>
              <a:t>концентрат для приготовления раствора для </a:t>
            </a:r>
            <a:r>
              <a:rPr lang="ru-RU" dirty="0" err="1" smtClean="0"/>
              <a:t>инфузий</a:t>
            </a:r>
            <a:r>
              <a:rPr lang="ru-RU" dirty="0" smtClean="0"/>
              <a:t> </a:t>
            </a:r>
          </a:p>
          <a:p>
            <a:r>
              <a:rPr lang="ru-RU" b="1" dirty="0" err="1" smtClean="0"/>
              <a:t>Бевацизумаб</a:t>
            </a:r>
            <a:r>
              <a:rPr lang="ru-RU" b="1" dirty="0" smtClean="0"/>
              <a:t> (</a:t>
            </a:r>
            <a:r>
              <a:rPr lang="ru-RU" b="1" dirty="0" err="1" smtClean="0"/>
              <a:t>авастин</a:t>
            </a:r>
            <a:r>
              <a:rPr lang="ru-RU" b="1" dirty="0" smtClean="0"/>
              <a:t>, </a:t>
            </a:r>
            <a:r>
              <a:rPr lang="ru-RU" b="1" dirty="0" err="1" smtClean="0"/>
              <a:t>авегра</a:t>
            </a:r>
            <a:r>
              <a:rPr lang="ru-RU" b="1" dirty="0" smtClean="0"/>
              <a:t> </a:t>
            </a:r>
            <a:r>
              <a:rPr lang="ru-RU" b="1" dirty="0" err="1" smtClean="0"/>
              <a:t>биокад</a:t>
            </a:r>
            <a:r>
              <a:rPr lang="ru-RU" b="1" dirty="0" smtClean="0"/>
              <a:t>)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концентрат для приготовления раствора для </a:t>
            </a:r>
            <a:r>
              <a:rPr lang="ru-RU" dirty="0" err="1" smtClean="0"/>
              <a:t>инфузий</a:t>
            </a:r>
            <a:r>
              <a:rPr lang="ru-RU" dirty="0" smtClean="0"/>
              <a:t>,</a:t>
            </a:r>
          </a:p>
          <a:p>
            <a:r>
              <a:rPr lang="ru-RU" b="1" dirty="0" err="1" smtClean="0"/>
              <a:t>Трастузумаб</a:t>
            </a:r>
            <a:r>
              <a:rPr lang="ru-RU" b="1" dirty="0" smtClean="0"/>
              <a:t> (</a:t>
            </a:r>
            <a:r>
              <a:rPr lang="ru-RU" b="1" dirty="0" err="1" smtClean="0"/>
              <a:t>герцептин</a:t>
            </a:r>
            <a:r>
              <a:rPr lang="ru-RU" b="1" dirty="0" smtClean="0"/>
              <a:t>),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концентрата для приготовления раствора для </a:t>
            </a:r>
            <a:r>
              <a:rPr lang="ru-RU" dirty="0" err="1" smtClean="0"/>
              <a:t>инфузий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Как правило, они применяются в комбинации с традиционными неселективными </a:t>
            </a:r>
            <a:r>
              <a:rPr lang="ru-RU" dirty="0" err="1" smtClean="0"/>
              <a:t>цитостатиками</a:t>
            </a:r>
            <a:r>
              <a:rPr lang="ru-RU" dirty="0" smtClean="0"/>
              <a:t> в сниженных дозах.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6" t="9696" r="9538" b="6840"/>
          <a:stretch/>
        </p:blipFill>
        <p:spPr>
          <a:xfrm>
            <a:off x="6948264" y="4725144"/>
            <a:ext cx="1800200" cy="1899791"/>
          </a:xfrm>
          <a:prstGeom prst="rect">
            <a:avLst/>
          </a:prstGeom>
        </p:spPr>
      </p:pic>
      <p:pic>
        <p:nvPicPr>
          <p:cNvPr id="5" name="Рисунок 4" descr="ри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088" y="4149080"/>
            <a:ext cx="1736973" cy="2519164"/>
          </a:xfrm>
          <a:prstGeom prst="rect">
            <a:avLst/>
          </a:prstGeom>
        </p:spPr>
      </p:pic>
      <p:pic>
        <p:nvPicPr>
          <p:cNvPr id="6" name="Рисунок 5" descr="це.jpg"/>
          <p:cNvPicPr/>
          <p:nvPr/>
        </p:nvPicPr>
        <p:blipFill>
          <a:blip r:embed="rId4" cstate="print"/>
          <a:srcRect t="13235" b="14412"/>
          <a:stretch>
            <a:fillRect/>
          </a:stretch>
        </p:blipFill>
        <p:spPr>
          <a:xfrm>
            <a:off x="0" y="4509120"/>
            <a:ext cx="3024336" cy="2160240"/>
          </a:xfrm>
          <a:prstGeom prst="rect">
            <a:avLst/>
          </a:prstGeom>
        </p:spPr>
      </p:pic>
      <p:pic>
        <p:nvPicPr>
          <p:cNvPr id="7" name="Рисунок 6" descr="https://netstorage-nur.akamaized.net/images/fee1ad6a21fa769b.jpg"/>
          <p:cNvPicPr/>
          <p:nvPr/>
        </p:nvPicPr>
        <p:blipFill>
          <a:blip r:embed="rId5" cstate="print"/>
          <a:srcRect l="10497" t="29007" r="9819" b="13995"/>
          <a:stretch>
            <a:fillRect/>
          </a:stretch>
        </p:blipFill>
        <p:spPr bwMode="auto">
          <a:xfrm>
            <a:off x="2987824" y="4581128"/>
            <a:ext cx="2471539" cy="20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20472" cy="4005064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Ингибиторы синтеза вирусных структурных белков и ферментов: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индинавир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занамивир</a:t>
            </a:r>
            <a:r>
              <a:rPr lang="ru-RU" dirty="0" smtClean="0"/>
              <a:t> (</a:t>
            </a:r>
            <a:r>
              <a:rPr lang="ru-RU" dirty="0" err="1" smtClean="0"/>
              <a:t>реленза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осельтамивир</a:t>
            </a:r>
            <a:r>
              <a:rPr lang="ru-RU" dirty="0" smtClean="0"/>
              <a:t> (</a:t>
            </a:r>
            <a:r>
              <a:rPr lang="ru-RU" dirty="0" err="1" smtClean="0"/>
              <a:t>гриптера</a:t>
            </a:r>
            <a:r>
              <a:rPr lang="ru-RU" dirty="0" smtClean="0"/>
              <a:t>, </a:t>
            </a:r>
            <a:r>
              <a:rPr lang="ru-RU" dirty="0" err="1" smtClean="0"/>
              <a:t>тамифлю</a:t>
            </a:r>
            <a:r>
              <a:rPr lang="ru-RU" dirty="0" smtClean="0"/>
              <a:t>, </a:t>
            </a:r>
            <a:r>
              <a:rPr lang="ru-RU" dirty="0" err="1" smtClean="0"/>
              <a:t>флутавир</a:t>
            </a:r>
            <a:r>
              <a:rPr lang="ru-RU" dirty="0" smtClean="0"/>
              <a:t>, </a:t>
            </a:r>
            <a:r>
              <a:rPr lang="ru-RU" dirty="0" err="1" smtClean="0"/>
              <a:t>флустоп</a:t>
            </a:r>
            <a:r>
              <a:rPr lang="ru-RU" dirty="0" smtClean="0"/>
              <a:t>, </a:t>
            </a:r>
            <a:r>
              <a:rPr lang="ru-RU" dirty="0" err="1" smtClean="0"/>
              <a:t>сельтавир</a:t>
            </a:r>
            <a:r>
              <a:rPr lang="ru-RU" dirty="0" smtClean="0"/>
              <a:t>, </a:t>
            </a:r>
            <a:r>
              <a:rPr lang="ru-RU" dirty="0" err="1" smtClean="0"/>
              <a:t>овирелис</a:t>
            </a:r>
            <a:r>
              <a:rPr lang="ru-RU" dirty="0" smtClean="0"/>
              <a:t>, </a:t>
            </a:r>
            <a:r>
              <a:rPr lang="ru-RU" dirty="0" err="1" smtClean="0"/>
              <a:t>номидес</a:t>
            </a:r>
            <a:r>
              <a:rPr lang="ru-RU" dirty="0" smtClean="0"/>
              <a:t>, </a:t>
            </a:r>
            <a:r>
              <a:rPr lang="ru-RU" dirty="0" err="1" smtClean="0"/>
              <a:t>инфлюцеин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энтекавир</a:t>
            </a:r>
            <a:r>
              <a:rPr lang="ru-RU" dirty="0" smtClean="0"/>
              <a:t> (</a:t>
            </a:r>
            <a:r>
              <a:rPr lang="ru-RU" dirty="0" err="1" smtClean="0"/>
              <a:t>бараклюд</a:t>
            </a:r>
            <a:r>
              <a:rPr lang="ru-RU" dirty="0" smtClean="0"/>
              <a:t>, </a:t>
            </a:r>
            <a:r>
              <a:rPr lang="ru-RU" dirty="0" err="1" smtClean="0"/>
              <a:t>элгравир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тенофовир</a:t>
            </a:r>
            <a:r>
              <a:rPr lang="ru-RU" dirty="0" smtClean="0"/>
              <a:t> (</a:t>
            </a:r>
            <a:r>
              <a:rPr lang="ru-RU" dirty="0" err="1" smtClean="0"/>
              <a:t>доквир</a:t>
            </a:r>
            <a:r>
              <a:rPr lang="ru-RU" dirty="0" smtClean="0"/>
              <a:t>, </a:t>
            </a:r>
            <a:r>
              <a:rPr lang="ru-RU" dirty="0" err="1" smtClean="0"/>
              <a:t>атрипла</a:t>
            </a:r>
            <a:r>
              <a:rPr lang="ru-RU" dirty="0" smtClean="0"/>
              <a:t>, </a:t>
            </a:r>
            <a:r>
              <a:rPr lang="ru-RU" dirty="0" err="1" smtClean="0"/>
              <a:t>биктарви</a:t>
            </a:r>
            <a:r>
              <a:rPr lang="ru-RU" dirty="0" smtClean="0"/>
              <a:t>)</a:t>
            </a:r>
          </a:p>
          <a:p>
            <a:r>
              <a:rPr lang="ru-RU" i="1" dirty="0" err="1" smtClean="0"/>
              <a:t>Вирулицидные</a:t>
            </a:r>
            <a:r>
              <a:rPr lang="ru-RU" i="1" dirty="0" smtClean="0"/>
              <a:t> средства: </a:t>
            </a:r>
            <a:r>
              <a:rPr lang="ru-RU" dirty="0" err="1" smtClean="0"/>
              <a:t>диоксотетрагидрокситетрагидронафталин</a:t>
            </a:r>
            <a:r>
              <a:rPr lang="ru-RU" dirty="0" smtClean="0"/>
              <a:t> (</a:t>
            </a:r>
            <a:r>
              <a:rPr lang="ru-RU" dirty="0" err="1" smtClean="0"/>
              <a:t>оксолин</a:t>
            </a:r>
            <a:r>
              <a:rPr lang="ru-RU" dirty="0" smtClean="0"/>
              <a:t> </a:t>
            </a:r>
            <a:r>
              <a:rPr lang="ru-RU" dirty="0" err="1" smtClean="0"/>
              <a:t>реневал</a:t>
            </a:r>
            <a:r>
              <a:rPr lang="ru-RU" dirty="0" smtClean="0"/>
              <a:t>, </a:t>
            </a:r>
            <a:r>
              <a:rPr lang="ru-RU" dirty="0" err="1" smtClean="0"/>
              <a:t>оксолин</a:t>
            </a:r>
            <a:r>
              <a:rPr lang="ru-RU" dirty="0" smtClean="0"/>
              <a:t> </a:t>
            </a:r>
            <a:r>
              <a:rPr lang="ru-RU" dirty="0" err="1" smtClean="0"/>
              <a:t>акос</a:t>
            </a:r>
            <a:r>
              <a:rPr lang="ru-RU" dirty="0" smtClean="0"/>
              <a:t>), </a:t>
            </a:r>
            <a:r>
              <a:rPr lang="ru-RU" dirty="0" err="1" smtClean="0"/>
              <a:t>бромнафтохинон</a:t>
            </a:r>
            <a:r>
              <a:rPr lang="ru-RU" dirty="0" smtClean="0"/>
              <a:t> (</a:t>
            </a:r>
            <a:r>
              <a:rPr lang="ru-RU" dirty="0" err="1" smtClean="0"/>
              <a:t>бонафтон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5" name="Рисунок 4" descr="фто.jpg"/>
          <p:cNvPicPr>
            <a:picLocks noChangeAspect="1"/>
          </p:cNvPicPr>
          <p:nvPr/>
        </p:nvPicPr>
        <p:blipFill>
          <a:blip r:embed="rId2" cstate="print"/>
          <a:srcRect t="37611" r="62703" b="36061"/>
          <a:stretch>
            <a:fillRect/>
          </a:stretch>
        </p:blipFill>
        <p:spPr>
          <a:xfrm>
            <a:off x="5436096" y="3933056"/>
            <a:ext cx="2640294" cy="792088"/>
          </a:xfrm>
          <a:prstGeom prst="rect">
            <a:avLst/>
          </a:prstGeom>
        </p:spPr>
      </p:pic>
      <p:pic>
        <p:nvPicPr>
          <p:cNvPr id="7" name="Рисунок 6" descr="ца.jpg"/>
          <p:cNvPicPr>
            <a:picLocks noChangeAspect="1"/>
          </p:cNvPicPr>
          <p:nvPr/>
        </p:nvPicPr>
        <p:blipFill>
          <a:blip r:embed="rId3" cstate="print"/>
          <a:srcRect l="19083" t="4404" r="17795" b="6052"/>
          <a:stretch>
            <a:fillRect/>
          </a:stretch>
        </p:blipFill>
        <p:spPr>
          <a:xfrm>
            <a:off x="3635896" y="4077072"/>
            <a:ext cx="1368152" cy="2183892"/>
          </a:xfrm>
          <a:prstGeom prst="rect">
            <a:avLst/>
          </a:prstGeom>
        </p:spPr>
      </p:pic>
      <p:pic>
        <p:nvPicPr>
          <p:cNvPr id="9" name="Рисунок 8" descr="флус.jpg"/>
          <p:cNvPicPr>
            <a:picLocks noChangeAspect="1"/>
          </p:cNvPicPr>
          <p:nvPr/>
        </p:nvPicPr>
        <p:blipFill>
          <a:blip r:embed="rId4" cstate="print"/>
          <a:srcRect l="13878" t="21513" r="12587" b="14940"/>
          <a:stretch>
            <a:fillRect/>
          </a:stretch>
        </p:blipFill>
        <p:spPr>
          <a:xfrm>
            <a:off x="539552" y="4653136"/>
            <a:ext cx="2547593" cy="1296144"/>
          </a:xfrm>
          <a:prstGeom prst="rect">
            <a:avLst/>
          </a:prstGeom>
        </p:spPr>
      </p:pic>
      <p:pic>
        <p:nvPicPr>
          <p:cNvPr id="1026" name="Picture 2" descr="https://avatars.mds.yandex.net/get-mpic/5221826/img_id8693477034865746063.jpeg/14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013176"/>
            <a:ext cx="2144888" cy="1417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ИНТЕРФЕРОНЫ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908720"/>
            <a:ext cx="8280920" cy="48737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Одним из направлений онкологии являются небезуспешные попытки привлечь к лечению рака </a:t>
            </a:r>
            <a:r>
              <a:rPr lang="ru-RU" dirty="0" err="1" smtClean="0"/>
              <a:t>иммуномодуляторы</a:t>
            </a:r>
            <a:r>
              <a:rPr lang="ru-RU" dirty="0" smtClean="0"/>
              <a:t> в качестве вспомогательных средств: </a:t>
            </a:r>
          </a:p>
          <a:p>
            <a:r>
              <a:rPr lang="ru-RU" dirty="0" smtClean="0"/>
              <a:t>интерлейкин-2 человеческий </a:t>
            </a:r>
            <a:r>
              <a:rPr lang="ru-RU" dirty="0" err="1" smtClean="0"/>
              <a:t>рекомбинантный</a:t>
            </a:r>
            <a:r>
              <a:rPr lang="ru-RU" dirty="0" smtClean="0"/>
              <a:t> (</a:t>
            </a:r>
            <a:r>
              <a:rPr lang="ru-RU" b="1" dirty="0" err="1" smtClean="0"/>
              <a:t>ронколейкин</a:t>
            </a:r>
            <a:r>
              <a:rPr lang="ru-RU" dirty="0" smtClean="0"/>
              <a:t>),  раствор для </a:t>
            </a:r>
            <a:r>
              <a:rPr lang="ru-RU" dirty="0" err="1" smtClean="0"/>
              <a:t>инфузий</a:t>
            </a:r>
            <a:r>
              <a:rPr lang="ru-RU" dirty="0" smtClean="0"/>
              <a:t> и подкожного введения</a:t>
            </a:r>
          </a:p>
          <a:p>
            <a:r>
              <a:rPr lang="ru-RU" dirty="0" smtClean="0"/>
              <a:t>Основанием является концепция «иммунного надзора», согласно которой главная функция иммунитета — не противодействие инфекции, а своевременное распознавание и уничтожение </a:t>
            </a:r>
            <a:r>
              <a:rPr lang="ru-RU" dirty="0" err="1" smtClean="0"/>
              <a:t>мутировавших</a:t>
            </a:r>
            <a:r>
              <a:rPr lang="ru-RU" dirty="0" smtClean="0"/>
              <a:t> и злокачественно перерожденных клеток, благодаря чему они не дают начало опухолевому росту. </a:t>
            </a:r>
          </a:p>
          <a:p>
            <a:r>
              <a:rPr lang="ru-RU" dirty="0" smtClean="0"/>
              <a:t>Приоритетное место в онкологии принадлежит хирургии и новейшим методам радиационной терапии.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65293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Побочные эффекты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8147248" cy="5781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Противоопухолевые препараты вызывают многочисленные побочные эффекты: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тошнота, рвота, потеря аппетита, снижение массы тела, диарея,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сильная лихорадка с дегидратацией, обезвоживанием,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гипотензия,  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аллергические  реакции до анафилактического  шока</a:t>
            </a:r>
          </a:p>
          <a:p>
            <a:pPr>
              <a:lnSpc>
                <a:spcPct val="8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аллопеция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угнетение кроветворения </a:t>
            </a:r>
          </a:p>
          <a:p>
            <a:pPr>
              <a:lnSpc>
                <a:spcPct val="80000"/>
              </a:lnSpc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тромбоцитопения</a:t>
            </a:r>
          </a:p>
          <a:p>
            <a:pPr>
              <a:lnSpc>
                <a:spcPct val="8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общая слабость, недомогание, тяжелая кахексия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Некоторые противоопухолевые антибиотики обладают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кардио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-, нефро-, ото-,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нейротоксичностью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применении отдельных препаратов возможно 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гиперурикемии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Эстрогены, андрогены, их аналоги и антагонисты могут вызывать гормональные нарушения.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Одной из характерных особенностей многих противоопухолевых препаратов является 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иммуносупрессивное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действие, сопровождающееся развитием инфекционных осложнений. </a:t>
            </a:r>
          </a:p>
          <a:p>
            <a:pPr algn="ctr"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9552" y="260648"/>
            <a:ext cx="7467600" cy="4873752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 об их использовании этих препаратов при беременности решается индивидуально.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Применяют противоопухолевые средства только по назначению врача-онколога. </a:t>
            </a:r>
          </a:p>
          <a:p>
            <a:pPr algn="ctr"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зависимости от особенностей заболевания и его течения, эффективности и переносимости химиотерапии может меняться схема назначения, дозировка и комбинация препаратов.</a:t>
            </a:r>
            <a:endParaRPr lang="ru-RU" dirty="0"/>
          </a:p>
        </p:txBody>
      </p:sp>
      <p:pic>
        <p:nvPicPr>
          <p:cNvPr id="14338" name="Picture 2" descr="https://tengrinews.kz/userdata/news/2011/news_203543/photo_38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2921562" cy="2191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7467600" cy="470113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748464" cy="5085184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2.Интерфероны</a:t>
            </a:r>
          </a:p>
          <a:p>
            <a:r>
              <a:rPr lang="ru-RU" i="1" dirty="0" smtClean="0"/>
              <a:t>Интерфероны природные: </a:t>
            </a:r>
          </a:p>
          <a:p>
            <a:pPr>
              <a:buNone/>
            </a:pPr>
            <a:r>
              <a:rPr lang="ru-RU" i="1" dirty="0" smtClean="0"/>
              <a:t>     </a:t>
            </a:r>
            <a:r>
              <a:rPr lang="ru-RU" dirty="0" smtClean="0"/>
              <a:t>интерферон-альфа (интерферон человеческий лейкоцитарный концентрированный жидкий для </a:t>
            </a:r>
            <a:r>
              <a:rPr lang="ru-RU" dirty="0" err="1" smtClean="0"/>
              <a:t>интраназального</a:t>
            </a:r>
            <a:r>
              <a:rPr lang="ru-RU" dirty="0" smtClean="0"/>
              <a:t> применения)</a:t>
            </a:r>
          </a:p>
          <a:p>
            <a:r>
              <a:rPr lang="ru-RU" i="1" dirty="0" smtClean="0"/>
              <a:t>Интерфероны </a:t>
            </a:r>
            <a:r>
              <a:rPr lang="ru-RU" i="1" dirty="0" err="1" smtClean="0"/>
              <a:t>рекомбинантные</a:t>
            </a:r>
            <a:r>
              <a:rPr lang="ru-RU" i="1" dirty="0" smtClean="0"/>
              <a:t>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интерферон-альфа2</a:t>
            </a:r>
            <a:r>
              <a:rPr lang="en-US" dirty="0" smtClean="0"/>
              <a:t>b (</a:t>
            </a:r>
            <a:r>
              <a:rPr lang="ru-RU" dirty="0" err="1" smtClean="0"/>
              <a:t>альтевир</a:t>
            </a:r>
            <a:r>
              <a:rPr lang="ru-RU" dirty="0" smtClean="0"/>
              <a:t>, </a:t>
            </a:r>
            <a:r>
              <a:rPr lang="ru-RU" dirty="0" err="1" smtClean="0"/>
              <a:t>пегальтевир</a:t>
            </a:r>
            <a:r>
              <a:rPr lang="ru-RU" dirty="0" smtClean="0"/>
              <a:t>, </a:t>
            </a:r>
            <a:r>
              <a:rPr lang="ru-RU" dirty="0" err="1" smtClean="0"/>
              <a:t>гриппферон</a:t>
            </a:r>
            <a:r>
              <a:rPr lang="ru-RU" dirty="0" smtClean="0"/>
              <a:t>, </a:t>
            </a:r>
            <a:r>
              <a:rPr lang="ru-RU" dirty="0" err="1" smtClean="0"/>
              <a:t>виферон</a:t>
            </a:r>
            <a:r>
              <a:rPr lang="ru-RU" dirty="0" smtClean="0"/>
              <a:t>, </a:t>
            </a:r>
            <a:r>
              <a:rPr lang="ru-RU" dirty="0" err="1" smtClean="0"/>
              <a:t>инфагель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интерферон альфа-2</a:t>
            </a:r>
            <a:r>
              <a:rPr lang="en-US" dirty="0" smtClean="0"/>
              <a:t>b+</a:t>
            </a:r>
            <a:r>
              <a:rPr lang="ru-RU" dirty="0" err="1" smtClean="0"/>
              <a:t>дифенгидрамин</a:t>
            </a:r>
            <a:r>
              <a:rPr lang="ru-RU" dirty="0" smtClean="0"/>
              <a:t> (</a:t>
            </a:r>
            <a:r>
              <a:rPr lang="ru-RU" dirty="0" err="1" smtClean="0"/>
              <a:t>офтальмоферон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интерферон-бета-1а (</a:t>
            </a:r>
            <a:r>
              <a:rPr lang="ru-RU" dirty="0" err="1" smtClean="0"/>
              <a:t>ребиф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интерферон-гамма (</a:t>
            </a:r>
            <a:r>
              <a:rPr lang="ru-RU" dirty="0" err="1" smtClean="0"/>
              <a:t>ингарон</a:t>
            </a:r>
            <a:r>
              <a:rPr lang="ru-RU" dirty="0" smtClean="0"/>
              <a:t>) </a:t>
            </a:r>
          </a:p>
          <a:p>
            <a:pPr>
              <a:buNone/>
            </a:pPr>
            <a:r>
              <a:rPr lang="ru-RU" i="1" dirty="0" smtClean="0"/>
              <a:t>  Антитела к </a:t>
            </a:r>
            <a:r>
              <a:rPr lang="ru-RU" i="1" dirty="0" err="1" smtClean="0"/>
              <a:t>гамма-интерферону</a:t>
            </a:r>
            <a:r>
              <a:rPr lang="ru-RU" i="1" dirty="0" smtClean="0"/>
              <a:t>: </a:t>
            </a:r>
            <a:r>
              <a:rPr lang="ru-RU" dirty="0" err="1" smtClean="0"/>
              <a:t>рафамин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  Иммуноглобулин человека нормальный: </a:t>
            </a:r>
            <a:r>
              <a:rPr lang="ru-RU" dirty="0" err="1" smtClean="0"/>
              <a:t>кипферон</a:t>
            </a: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3. Индукторы интерферонов</a:t>
            </a:r>
          </a:p>
          <a:p>
            <a:r>
              <a:rPr lang="ru-RU" i="1" dirty="0" smtClean="0"/>
              <a:t>Синтетические соединения: </a:t>
            </a:r>
            <a:r>
              <a:rPr lang="ru-RU" dirty="0" err="1" smtClean="0"/>
              <a:t>меглюмина</a:t>
            </a:r>
            <a:r>
              <a:rPr lang="ru-RU" dirty="0" smtClean="0"/>
              <a:t> </a:t>
            </a:r>
            <a:r>
              <a:rPr lang="ru-RU" dirty="0" err="1" smtClean="0"/>
              <a:t>акридонацетат</a:t>
            </a:r>
            <a:r>
              <a:rPr lang="ru-RU" dirty="0" smtClean="0"/>
              <a:t> (циклоферон), </a:t>
            </a:r>
            <a:r>
              <a:rPr lang="ru-RU" dirty="0" err="1" smtClean="0"/>
              <a:t>кагоцел</a:t>
            </a:r>
            <a:r>
              <a:rPr lang="ru-RU" dirty="0" smtClean="0"/>
              <a:t>, </a:t>
            </a:r>
            <a:r>
              <a:rPr lang="ru-RU" dirty="0" err="1" smtClean="0"/>
              <a:t>имидазолил-этанамид</a:t>
            </a:r>
            <a:r>
              <a:rPr lang="ru-RU" dirty="0" smtClean="0"/>
              <a:t> </a:t>
            </a:r>
            <a:r>
              <a:rPr lang="ru-RU" dirty="0" err="1" smtClean="0"/>
              <a:t>пентандиовой</a:t>
            </a:r>
            <a:r>
              <a:rPr lang="ru-RU" dirty="0" smtClean="0"/>
              <a:t> кислоты (</a:t>
            </a:r>
            <a:r>
              <a:rPr lang="ru-RU" dirty="0" err="1" smtClean="0"/>
              <a:t>ингавирин</a:t>
            </a:r>
            <a:r>
              <a:rPr lang="ru-RU" dirty="0" smtClean="0"/>
              <a:t>), 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тилорон</a:t>
            </a:r>
            <a:r>
              <a:rPr lang="ru-RU" dirty="0" smtClean="0"/>
              <a:t> (</a:t>
            </a:r>
            <a:r>
              <a:rPr lang="ru-RU" dirty="0" err="1" smtClean="0"/>
              <a:t>амиксин</a:t>
            </a:r>
            <a:r>
              <a:rPr lang="ru-RU" dirty="0" smtClean="0"/>
              <a:t>, </a:t>
            </a:r>
            <a:r>
              <a:rPr lang="ru-RU" dirty="0" err="1" smtClean="0"/>
              <a:t>лавомакс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умифеновир</a:t>
            </a:r>
            <a:r>
              <a:rPr lang="ru-RU" dirty="0" smtClean="0"/>
              <a:t> (</a:t>
            </a:r>
            <a:r>
              <a:rPr lang="ru-RU" dirty="0" err="1" smtClean="0"/>
              <a:t>арбидол</a:t>
            </a:r>
            <a:r>
              <a:rPr lang="ru-RU" dirty="0" smtClean="0"/>
              <a:t>)</a:t>
            </a:r>
          </a:p>
        </p:txBody>
      </p:sp>
      <p:pic>
        <p:nvPicPr>
          <p:cNvPr id="4" name="Рисунок 3" descr="ви.jpg"/>
          <p:cNvPicPr>
            <a:picLocks noChangeAspect="1"/>
          </p:cNvPicPr>
          <p:nvPr/>
        </p:nvPicPr>
        <p:blipFill>
          <a:blip r:embed="rId2" cstate="print"/>
          <a:srcRect l="7476" t="16590" r="5901" b="25499"/>
          <a:stretch>
            <a:fillRect/>
          </a:stretch>
        </p:blipFill>
        <p:spPr>
          <a:xfrm>
            <a:off x="251520" y="5373216"/>
            <a:ext cx="2304256" cy="1152128"/>
          </a:xfrm>
          <a:prstGeom prst="rect">
            <a:avLst/>
          </a:prstGeom>
        </p:spPr>
      </p:pic>
      <p:pic>
        <p:nvPicPr>
          <p:cNvPr id="5" name="Рисунок 4" descr="феро.jpg"/>
          <p:cNvPicPr>
            <a:picLocks noChangeAspect="1"/>
          </p:cNvPicPr>
          <p:nvPr/>
        </p:nvPicPr>
        <p:blipFill>
          <a:blip r:embed="rId3" cstate="print"/>
          <a:srcRect l="22700" t="13251" r="23750" b="17450"/>
          <a:stretch>
            <a:fillRect/>
          </a:stretch>
        </p:blipFill>
        <p:spPr>
          <a:xfrm>
            <a:off x="2915816" y="5229200"/>
            <a:ext cx="1061417" cy="1296144"/>
          </a:xfrm>
          <a:prstGeom prst="rect">
            <a:avLst/>
          </a:prstGeom>
        </p:spPr>
      </p:pic>
      <p:pic>
        <p:nvPicPr>
          <p:cNvPr id="6" name="Рисунок 5" descr="гар.jpg"/>
          <p:cNvPicPr>
            <a:picLocks noChangeAspect="1"/>
          </p:cNvPicPr>
          <p:nvPr/>
        </p:nvPicPr>
        <p:blipFill>
          <a:blip r:embed="rId4" cstate="print"/>
          <a:srcRect t="13251" b="11150"/>
          <a:stretch>
            <a:fillRect/>
          </a:stretch>
        </p:blipFill>
        <p:spPr>
          <a:xfrm>
            <a:off x="6660232" y="5398132"/>
            <a:ext cx="2024412" cy="1354742"/>
          </a:xfrm>
          <a:prstGeom prst="rect">
            <a:avLst/>
          </a:prstGeom>
        </p:spPr>
      </p:pic>
      <p:pic>
        <p:nvPicPr>
          <p:cNvPr id="7" name="Рисунок 6" descr="пег.jpg"/>
          <p:cNvPicPr>
            <a:picLocks noChangeAspect="1"/>
          </p:cNvPicPr>
          <p:nvPr/>
        </p:nvPicPr>
        <p:blipFill>
          <a:blip r:embed="rId5" cstate="print"/>
          <a:srcRect t="14300" b="15351"/>
          <a:stretch>
            <a:fillRect/>
          </a:stretch>
        </p:blipFill>
        <p:spPr>
          <a:xfrm>
            <a:off x="6732240" y="2420888"/>
            <a:ext cx="1690697" cy="1080120"/>
          </a:xfrm>
          <a:prstGeom prst="rect">
            <a:avLst/>
          </a:prstGeom>
        </p:spPr>
      </p:pic>
      <p:pic>
        <p:nvPicPr>
          <p:cNvPr id="8" name="Рисунок 7" descr="фффф.jpg"/>
          <p:cNvPicPr>
            <a:picLocks noChangeAspect="1"/>
          </p:cNvPicPr>
          <p:nvPr/>
        </p:nvPicPr>
        <p:blipFill>
          <a:blip r:embed="rId6" cstate="print"/>
          <a:srcRect l="4641" t="17870" r="8421" b="14091"/>
          <a:stretch>
            <a:fillRect/>
          </a:stretch>
        </p:blipFill>
        <p:spPr>
          <a:xfrm>
            <a:off x="4644008" y="5661248"/>
            <a:ext cx="1584176" cy="931303"/>
          </a:xfrm>
          <a:prstGeom prst="rect">
            <a:avLst/>
          </a:prstGeom>
        </p:spPr>
      </p:pic>
      <p:pic>
        <p:nvPicPr>
          <p:cNvPr id="9" name="Рисунок 8" descr="арб.jpg"/>
          <p:cNvPicPr>
            <a:picLocks noChangeAspect="1"/>
          </p:cNvPicPr>
          <p:nvPr/>
        </p:nvPicPr>
        <p:blipFill>
          <a:blip r:embed="rId7" cstate="print"/>
          <a:srcRect l="10140" t="8001" r="10581" b="8001"/>
          <a:stretch>
            <a:fillRect/>
          </a:stretch>
        </p:blipFill>
        <p:spPr>
          <a:xfrm>
            <a:off x="5724128" y="4581128"/>
            <a:ext cx="1033315" cy="961223"/>
          </a:xfrm>
          <a:prstGeom prst="rect">
            <a:avLst/>
          </a:prstGeom>
        </p:spPr>
      </p:pic>
      <p:pic>
        <p:nvPicPr>
          <p:cNvPr id="10" name="Рисунок 9" descr="инг.jpg"/>
          <p:cNvPicPr>
            <a:picLocks noChangeAspect="1"/>
          </p:cNvPicPr>
          <p:nvPr/>
        </p:nvPicPr>
        <p:blipFill>
          <a:blip r:embed="rId8" cstate="print"/>
          <a:srcRect l="5501" t="8400" b="7601"/>
          <a:stretch>
            <a:fillRect/>
          </a:stretch>
        </p:blipFill>
        <p:spPr>
          <a:xfrm>
            <a:off x="4139952" y="4653136"/>
            <a:ext cx="1080120" cy="96010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0"/>
            <a:ext cx="6949280" cy="648072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0070C0"/>
                </a:solidFill>
              </a:rPr>
              <a:t>Клиническая классификация противовирусных средств </a:t>
            </a:r>
          </a:p>
          <a:p>
            <a:pPr>
              <a:buNone/>
            </a:pPr>
            <a:r>
              <a:rPr lang="ru-RU" b="1" dirty="0" smtClean="0"/>
              <a:t>Противогриппозные средства: </a:t>
            </a:r>
          </a:p>
          <a:p>
            <a:pPr>
              <a:buNone/>
            </a:pPr>
            <a:r>
              <a:rPr lang="ru-RU" dirty="0" err="1" smtClean="0"/>
              <a:t>римантадин</a:t>
            </a:r>
            <a:r>
              <a:rPr lang="ru-RU" dirty="0" smtClean="0"/>
              <a:t>, </a:t>
            </a:r>
            <a:r>
              <a:rPr lang="ru-RU" dirty="0" err="1" smtClean="0"/>
              <a:t>занамивир</a:t>
            </a:r>
            <a:r>
              <a:rPr lang="ru-RU" dirty="0" smtClean="0"/>
              <a:t>, </a:t>
            </a:r>
            <a:r>
              <a:rPr lang="ru-RU" dirty="0" err="1" smtClean="0"/>
              <a:t>осельтамивир</a:t>
            </a:r>
            <a:r>
              <a:rPr lang="ru-RU" dirty="0" smtClean="0"/>
              <a:t>, </a:t>
            </a:r>
            <a:r>
              <a:rPr lang="ru-RU" dirty="0" err="1" smtClean="0"/>
              <a:t>фавипиравир</a:t>
            </a:r>
            <a:r>
              <a:rPr lang="ru-RU" dirty="0" smtClean="0"/>
              <a:t>, </a:t>
            </a:r>
          </a:p>
          <a:p>
            <a:pPr>
              <a:buNone/>
            </a:pPr>
            <a:r>
              <a:rPr lang="ru-RU" dirty="0" err="1" smtClean="0"/>
              <a:t>ингавирин</a:t>
            </a:r>
            <a:r>
              <a:rPr lang="ru-RU" dirty="0" smtClean="0"/>
              <a:t>, </a:t>
            </a:r>
            <a:r>
              <a:rPr lang="ru-RU" dirty="0" err="1" smtClean="0"/>
              <a:t>умифенавир</a:t>
            </a:r>
            <a:r>
              <a:rPr lang="ru-RU" dirty="0" smtClean="0"/>
              <a:t>, </a:t>
            </a:r>
            <a:r>
              <a:rPr lang="ru-RU" dirty="0" err="1" smtClean="0"/>
              <a:t>оксолин</a:t>
            </a:r>
            <a:r>
              <a:rPr lang="ru-RU" dirty="0" smtClean="0"/>
              <a:t>, </a:t>
            </a:r>
            <a:r>
              <a:rPr lang="ru-RU" dirty="0" err="1" smtClean="0"/>
              <a:t>риамиловир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Противогерпетические</a:t>
            </a:r>
            <a:r>
              <a:rPr lang="ru-RU" b="1" dirty="0" smtClean="0"/>
              <a:t> средства: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ацикловир</a:t>
            </a:r>
            <a:r>
              <a:rPr lang="ru-RU" dirty="0" smtClean="0"/>
              <a:t>, </a:t>
            </a:r>
            <a:r>
              <a:rPr lang="ru-RU" dirty="0" err="1" smtClean="0"/>
              <a:t>ганцикловир</a:t>
            </a:r>
            <a:r>
              <a:rPr lang="ru-RU" dirty="0" smtClean="0"/>
              <a:t>, </a:t>
            </a:r>
            <a:r>
              <a:rPr lang="ru-RU" dirty="0" err="1" smtClean="0"/>
              <a:t>фамцикловир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err="1" smtClean="0"/>
              <a:t>бромнафтохинон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Противоцитомегаловирусные</a:t>
            </a:r>
            <a:r>
              <a:rPr lang="ru-RU" b="1" dirty="0" smtClean="0"/>
              <a:t> средства:</a:t>
            </a:r>
          </a:p>
          <a:p>
            <a:pPr>
              <a:buNone/>
            </a:pPr>
            <a:r>
              <a:rPr lang="ru-RU" dirty="0" err="1" smtClean="0"/>
              <a:t>ганцикловир</a:t>
            </a:r>
            <a:endParaRPr lang="ru-RU" dirty="0" smtClean="0"/>
          </a:p>
          <a:p>
            <a:pPr>
              <a:buNone/>
            </a:pPr>
            <a:r>
              <a:rPr lang="ru-RU" b="1" dirty="0" err="1" smtClean="0"/>
              <a:t>Противоретровирусные</a:t>
            </a:r>
            <a:r>
              <a:rPr lang="ru-RU" b="1" dirty="0" smtClean="0"/>
              <a:t> средства (против</a:t>
            </a:r>
          </a:p>
          <a:p>
            <a:pPr>
              <a:buNone/>
            </a:pPr>
            <a:r>
              <a:rPr lang="ru-RU" b="1" dirty="0" smtClean="0"/>
              <a:t>ВИЧ-инфекции): </a:t>
            </a:r>
          </a:p>
          <a:p>
            <a:pPr>
              <a:buNone/>
            </a:pPr>
            <a:r>
              <a:rPr lang="ru-RU" dirty="0" err="1" smtClean="0"/>
              <a:t>зидовудин</a:t>
            </a:r>
            <a:r>
              <a:rPr lang="ru-RU" dirty="0" smtClean="0"/>
              <a:t>, </a:t>
            </a:r>
            <a:r>
              <a:rPr lang="ru-RU" dirty="0" err="1" smtClean="0"/>
              <a:t>ламивудин</a:t>
            </a:r>
            <a:r>
              <a:rPr lang="ru-RU" dirty="0" smtClean="0"/>
              <a:t>, </a:t>
            </a:r>
            <a:r>
              <a:rPr lang="ru-RU" dirty="0" err="1" smtClean="0"/>
              <a:t>индинавир</a:t>
            </a:r>
            <a:r>
              <a:rPr lang="ru-RU" dirty="0" smtClean="0"/>
              <a:t>, </a:t>
            </a:r>
            <a:r>
              <a:rPr lang="ru-RU" dirty="0" err="1" smtClean="0"/>
              <a:t>невирапин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абакавир</a:t>
            </a:r>
            <a:r>
              <a:rPr lang="ru-RU" dirty="0" smtClean="0"/>
              <a:t> и др.</a:t>
            </a:r>
          </a:p>
          <a:p>
            <a:pPr>
              <a:buNone/>
            </a:pPr>
            <a:r>
              <a:rPr lang="ru-RU" b="1" dirty="0" smtClean="0"/>
              <a:t>Лечение вирусного гепатита:</a:t>
            </a:r>
          </a:p>
          <a:p>
            <a:pPr>
              <a:buNone/>
            </a:pPr>
            <a:r>
              <a:rPr lang="ru-RU" dirty="0" err="1" smtClean="0"/>
              <a:t>энтекавир</a:t>
            </a:r>
            <a:r>
              <a:rPr lang="ru-RU" dirty="0" smtClean="0"/>
              <a:t> (</a:t>
            </a:r>
            <a:r>
              <a:rPr lang="ru-RU" dirty="0" err="1" smtClean="0"/>
              <a:t>бараклюд</a:t>
            </a:r>
            <a:r>
              <a:rPr lang="ru-RU" dirty="0" smtClean="0"/>
              <a:t>, </a:t>
            </a:r>
            <a:r>
              <a:rPr lang="ru-RU" dirty="0" err="1" smtClean="0"/>
              <a:t>элгравир</a:t>
            </a:r>
            <a:r>
              <a:rPr lang="ru-RU" dirty="0" smtClean="0"/>
              <a:t>), </a:t>
            </a:r>
            <a:r>
              <a:rPr lang="ru-RU" dirty="0" err="1" smtClean="0"/>
              <a:t>тенофовир</a:t>
            </a:r>
            <a:r>
              <a:rPr lang="ru-RU" dirty="0" smtClean="0"/>
              <a:t> (</a:t>
            </a:r>
            <a:r>
              <a:rPr lang="ru-RU" dirty="0" err="1" smtClean="0"/>
              <a:t>доквир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атрипла</a:t>
            </a:r>
            <a:r>
              <a:rPr lang="ru-RU" dirty="0" smtClean="0"/>
              <a:t>, </a:t>
            </a:r>
            <a:r>
              <a:rPr lang="ru-RU" dirty="0" err="1" smtClean="0"/>
              <a:t>биктарви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b="1" dirty="0" smtClean="0"/>
              <a:t>Противовирусные средства широкого спектра</a:t>
            </a:r>
          </a:p>
          <a:p>
            <a:pPr>
              <a:buNone/>
            </a:pPr>
            <a:r>
              <a:rPr lang="ru-RU" b="1" dirty="0" smtClean="0"/>
              <a:t>действия: </a:t>
            </a:r>
          </a:p>
          <a:p>
            <a:pPr>
              <a:buNone/>
            </a:pPr>
            <a:r>
              <a:rPr lang="ru-RU" dirty="0" err="1" smtClean="0"/>
              <a:t>рибавирин</a:t>
            </a:r>
            <a:r>
              <a:rPr lang="ru-RU" dirty="0" smtClean="0"/>
              <a:t>, </a:t>
            </a:r>
            <a:r>
              <a:rPr lang="ru-RU" dirty="0" err="1" smtClean="0"/>
              <a:t>рафамин</a:t>
            </a:r>
            <a:r>
              <a:rPr lang="ru-RU" dirty="0" smtClean="0"/>
              <a:t>, интерфероны, </a:t>
            </a:r>
            <a:r>
              <a:rPr lang="ru-RU" dirty="0" err="1" smtClean="0"/>
              <a:t>иммуномодуляторы</a:t>
            </a:r>
            <a:endParaRPr lang="ru-RU" dirty="0" smtClean="0"/>
          </a:p>
          <a:p>
            <a:pPr>
              <a:buNone/>
            </a:pPr>
            <a:endParaRPr lang="ru-RU" sz="2200" dirty="0" smtClean="0"/>
          </a:p>
          <a:p>
            <a:pPr algn="ctr">
              <a:buNone/>
            </a:pPr>
            <a:endParaRPr lang="ru-RU" sz="3400" dirty="0" smtClean="0"/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mpic/5221826/img_id8693477034865746063.jpeg/14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068960"/>
            <a:ext cx="2144888" cy="1417365"/>
          </a:xfrm>
          <a:prstGeom prst="rect">
            <a:avLst/>
          </a:prstGeom>
          <a:noFill/>
        </p:spPr>
      </p:pic>
      <p:pic>
        <p:nvPicPr>
          <p:cNvPr id="5" name="Рисунок 4" descr="9.jpg"/>
          <p:cNvPicPr>
            <a:picLocks noChangeAspect="1"/>
          </p:cNvPicPr>
          <p:nvPr/>
        </p:nvPicPr>
        <p:blipFill>
          <a:blip r:embed="rId3" cstate="print"/>
          <a:srcRect l="7476" r="7476"/>
          <a:stretch>
            <a:fillRect/>
          </a:stretch>
        </p:blipFill>
        <p:spPr>
          <a:xfrm>
            <a:off x="6732240" y="1484784"/>
            <a:ext cx="1745360" cy="1446002"/>
          </a:xfrm>
          <a:prstGeom prst="rect">
            <a:avLst/>
          </a:prstGeom>
        </p:spPr>
      </p:pic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4" cstate="print"/>
          <a:srcRect r="4337"/>
          <a:stretch>
            <a:fillRect/>
          </a:stretch>
        </p:blipFill>
        <p:spPr>
          <a:xfrm>
            <a:off x="6876256" y="4869160"/>
            <a:ext cx="1824765" cy="1800200"/>
          </a:xfrm>
          <a:prstGeom prst="rect">
            <a:avLst/>
          </a:prstGeom>
        </p:spPr>
      </p:pic>
      <p:pic>
        <p:nvPicPr>
          <p:cNvPr id="7" name="Рисунок 6" descr="цик.jpg"/>
          <p:cNvPicPr>
            <a:picLocks noChangeAspect="1"/>
          </p:cNvPicPr>
          <p:nvPr/>
        </p:nvPicPr>
        <p:blipFill>
          <a:blip r:embed="rId5" cstate="print"/>
          <a:srcRect l="6951" t="30050" r="5901" b="29000"/>
          <a:stretch>
            <a:fillRect/>
          </a:stretch>
        </p:blipFill>
        <p:spPr>
          <a:xfrm>
            <a:off x="6876256" y="404664"/>
            <a:ext cx="1794520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5496" y="116632"/>
            <a:ext cx="7344816" cy="674136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cap="sm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терапии вирусных заболеваний широко применяют </a:t>
            </a:r>
            <a:r>
              <a:rPr lang="ru-RU" b="1" cap="small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иммуномодуляторы</a:t>
            </a:r>
            <a:r>
              <a:rPr lang="ru-RU" b="1" cap="sm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синтетического и растительного происхождения</a:t>
            </a:r>
          </a:p>
          <a:p>
            <a:r>
              <a:rPr lang="ru-RU" b="1" dirty="0" err="1" smtClean="0"/>
              <a:t>Аминодигидрофталазиндион</a:t>
            </a:r>
            <a:r>
              <a:rPr lang="ru-RU" b="1" dirty="0" smtClean="0"/>
              <a:t> </a:t>
            </a:r>
            <a:r>
              <a:rPr lang="ru-RU" b="1" dirty="0"/>
              <a:t>натрия</a:t>
            </a:r>
            <a:r>
              <a:rPr lang="ru-RU" b="1" dirty="0" smtClean="0"/>
              <a:t>   (</a:t>
            </a:r>
            <a:r>
              <a:rPr lang="ru-RU" b="1" dirty="0" err="1" smtClean="0"/>
              <a:t>галавит</a:t>
            </a:r>
            <a:r>
              <a:rPr lang="ru-RU" b="1" dirty="0" smtClean="0"/>
              <a:t>), </a:t>
            </a:r>
            <a:r>
              <a:rPr lang="ru-RU" dirty="0" smtClean="0"/>
              <a:t>таблетки </a:t>
            </a:r>
            <a:r>
              <a:rPr lang="ru-RU" dirty="0" err="1" smtClean="0"/>
              <a:t>сублингвальные</a:t>
            </a:r>
            <a:r>
              <a:rPr lang="ru-RU" dirty="0" smtClean="0"/>
              <a:t>, суппозитории ректальные, порошок для приготовления раствора для в/м введения</a:t>
            </a:r>
          </a:p>
          <a:p>
            <a:r>
              <a:rPr lang="ru-RU" b="1" dirty="0" err="1" smtClean="0"/>
              <a:t>Дезоксирибонуклеат</a:t>
            </a:r>
            <a:r>
              <a:rPr lang="ru-RU" b="1" dirty="0" smtClean="0"/>
              <a:t> натрия (</a:t>
            </a:r>
            <a:r>
              <a:rPr lang="ru-RU" b="1" dirty="0" err="1" smtClean="0"/>
              <a:t>деринат</a:t>
            </a:r>
            <a:r>
              <a:rPr lang="ru-RU" b="1" dirty="0" smtClean="0"/>
              <a:t>) </a:t>
            </a:r>
            <a:r>
              <a:rPr lang="ru-RU" dirty="0" smtClean="0"/>
              <a:t>раствор для местного, наружного применения, раствор для инъекций</a:t>
            </a:r>
          </a:p>
          <a:p>
            <a:r>
              <a:rPr lang="ru-RU" b="1" dirty="0" err="1" smtClean="0"/>
              <a:t>Альфа-глутамил-триптофан</a:t>
            </a:r>
            <a:r>
              <a:rPr lang="ru-RU" b="1" dirty="0" smtClean="0"/>
              <a:t> натрия (</a:t>
            </a:r>
            <a:r>
              <a:rPr lang="ru-RU" b="1" dirty="0" err="1" smtClean="0"/>
              <a:t>тимоген</a:t>
            </a:r>
            <a:r>
              <a:rPr lang="ru-RU" b="1" dirty="0" smtClean="0"/>
              <a:t>) </a:t>
            </a:r>
            <a:r>
              <a:rPr lang="ru-RU" dirty="0" smtClean="0"/>
              <a:t>раствор для в/м введения, назальный </a:t>
            </a:r>
            <a:r>
              <a:rPr lang="ru-RU" dirty="0" err="1" smtClean="0"/>
              <a:t>спрей</a:t>
            </a:r>
            <a:endParaRPr lang="ru-RU" dirty="0" smtClean="0"/>
          </a:p>
          <a:p>
            <a:r>
              <a:rPr lang="ru-RU" b="1" dirty="0" smtClean="0"/>
              <a:t>Инозин </a:t>
            </a:r>
            <a:r>
              <a:rPr lang="ru-RU" b="1" dirty="0" err="1" smtClean="0"/>
              <a:t>пранобекс</a:t>
            </a:r>
            <a:r>
              <a:rPr lang="ru-RU" b="1" dirty="0" smtClean="0"/>
              <a:t> (</a:t>
            </a:r>
            <a:r>
              <a:rPr lang="ru-RU" b="1" dirty="0" err="1" smtClean="0"/>
              <a:t>изопринозин</a:t>
            </a:r>
            <a:r>
              <a:rPr lang="ru-RU" b="1" dirty="0" smtClean="0"/>
              <a:t>)</a:t>
            </a:r>
            <a:r>
              <a:rPr lang="ru-RU" dirty="0" smtClean="0"/>
              <a:t>,</a:t>
            </a:r>
            <a:r>
              <a:rPr lang="ru-RU" b="1" dirty="0" smtClean="0"/>
              <a:t> </a:t>
            </a:r>
            <a:r>
              <a:rPr lang="ru-RU" dirty="0" smtClean="0"/>
              <a:t>таблетки, сироп</a:t>
            </a:r>
          </a:p>
          <a:p>
            <a:r>
              <a:rPr lang="ru-RU" b="1" dirty="0" err="1" smtClean="0"/>
              <a:t>Оксодигидроакридинилацетат</a:t>
            </a:r>
            <a:r>
              <a:rPr lang="ru-RU" b="1" dirty="0" smtClean="0"/>
              <a:t> натрия (</a:t>
            </a:r>
            <a:r>
              <a:rPr lang="ru-RU" b="1" dirty="0" err="1" smtClean="0"/>
              <a:t>неовир</a:t>
            </a:r>
            <a:r>
              <a:rPr lang="ru-RU" b="1" dirty="0" smtClean="0"/>
              <a:t>), </a:t>
            </a:r>
            <a:r>
              <a:rPr lang="ru-RU" dirty="0" smtClean="0"/>
              <a:t>раствор для внутримышечного введения</a:t>
            </a:r>
          </a:p>
          <a:p>
            <a:r>
              <a:rPr lang="ru-RU" b="1" dirty="0" err="1" smtClean="0"/>
              <a:t>Полиадениловая</a:t>
            </a:r>
            <a:r>
              <a:rPr lang="ru-RU" b="1" dirty="0" smtClean="0"/>
              <a:t> </a:t>
            </a:r>
            <a:r>
              <a:rPr lang="ru-RU" b="1" dirty="0" err="1" smtClean="0"/>
              <a:t>кислота+Полиуридиловая</a:t>
            </a:r>
            <a:r>
              <a:rPr lang="ru-RU" b="1" dirty="0" smtClean="0"/>
              <a:t> кислота (</a:t>
            </a:r>
            <a:r>
              <a:rPr lang="ru-RU" b="1" dirty="0" err="1" smtClean="0"/>
              <a:t>полудан</a:t>
            </a:r>
            <a:r>
              <a:rPr lang="ru-RU" b="1" dirty="0" smtClean="0"/>
              <a:t>) </a:t>
            </a:r>
            <a:r>
              <a:rPr lang="ru-RU" dirty="0" smtClean="0"/>
              <a:t>капли назальные, </a:t>
            </a:r>
            <a:r>
              <a:rPr lang="ru-RU" dirty="0" err="1" smtClean="0"/>
              <a:t>лиофилизат</a:t>
            </a:r>
            <a:r>
              <a:rPr lang="ru-RU" dirty="0" smtClean="0"/>
              <a:t> для приготовления капель глазных, капель назальных, раствора для инъекций</a:t>
            </a:r>
          </a:p>
          <a:p>
            <a:r>
              <a:rPr lang="ru-RU" b="1" dirty="0" err="1" smtClean="0"/>
              <a:t>Азоксимера</a:t>
            </a:r>
            <a:r>
              <a:rPr lang="ru-RU" b="1" dirty="0" smtClean="0"/>
              <a:t> бромид (</a:t>
            </a:r>
            <a:r>
              <a:rPr lang="ru-RU" b="1" dirty="0" err="1" smtClean="0"/>
              <a:t>полиоксидоний</a:t>
            </a:r>
            <a:r>
              <a:rPr lang="ru-RU" b="1" dirty="0" smtClean="0"/>
              <a:t>) </a:t>
            </a:r>
            <a:r>
              <a:rPr lang="ru-RU" dirty="0" smtClean="0"/>
              <a:t>суппозитории вагинальные и ректальные, таблетки, раствор для инъекций и местного применения</a:t>
            </a:r>
          </a:p>
          <a:p>
            <a:r>
              <a:rPr lang="ru-RU" b="1" dirty="0" smtClean="0"/>
              <a:t>Картофеля побегов сумма полисахаридов (</a:t>
            </a:r>
            <a:r>
              <a:rPr lang="ru-RU" b="1" dirty="0" err="1" smtClean="0"/>
              <a:t>панавир</a:t>
            </a:r>
            <a:r>
              <a:rPr lang="ru-RU" b="1" dirty="0" smtClean="0"/>
              <a:t>) </a:t>
            </a:r>
            <a:r>
              <a:rPr lang="ru-RU" dirty="0" smtClean="0"/>
              <a:t>суппозитории вагинальные, раствор для внутривенного введения; гель для местного и наружного применения, капли глазные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https://papteki.ru/nomen/00000005438000002746/00000005438000002746_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0" t="6168" r="7503" b="14191"/>
          <a:stretch/>
        </p:blipFill>
        <p:spPr bwMode="auto">
          <a:xfrm>
            <a:off x="7380312" y="5661248"/>
            <a:ext cx="1512168" cy="95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1" t="10961" r="56704" b="12312"/>
          <a:stretch/>
        </p:blipFill>
        <p:spPr>
          <a:xfrm>
            <a:off x="7740352" y="2204864"/>
            <a:ext cx="798350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r="32281"/>
          <a:stretch/>
        </p:blipFill>
        <p:spPr>
          <a:xfrm>
            <a:off x="7812360" y="188640"/>
            <a:ext cx="864096" cy="1922660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rcRect t="14300" b="11151"/>
          <a:stretch>
            <a:fillRect/>
          </a:stretch>
        </p:blipFill>
        <p:spPr>
          <a:xfrm>
            <a:off x="7380312" y="4221088"/>
            <a:ext cx="1368152" cy="10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70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3125</TotalTime>
  <Words>5050</Words>
  <Application>Microsoft Office PowerPoint</Application>
  <PresentationFormat>Экран (4:3)</PresentationFormat>
  <Paragraphs>553</Paragraphs>
  <Slides>63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70" baseType="lpstr">
      <vt:lpstr>Arial</vt:lpstr>
      <vt:lpstr>Calibri</vt:lpstr>
      <vt:lpstr>Century Schoolbook</vt:lpstr>
      <vt:lpstr>Times New Roman</vt:lpstr>
      <vt:lpstr>Wingdings</vt:lpstr>
      <vt:lpstr>Wingdings 2</vt:lpstr>
      <vt:lpstr>Эркер</vt:lpstr>
      <vt:lpstr>                            ФГБОУ ВО КрасГМУ им.проф. В.Ф. Войно-Ясенецкого Минздрава России Фармацевтический колледж  ПРОТИВОВИРУСНЫЕ СРЕДСТВА. ПРОТИВООПУХОЛЕВЫЕ СРЕДСТВА.   видеолекция для студентов 1 курса, обучающихся по специальности 33.02.01 Фармация</vt:lpstr>
      <vt:lpstr>План лекции: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Алкилирующие агенты </vt:lpstr>
      <vt:lpstr>Антиметаболиты</vt:lpstr>
      <vt:lpstr>Противоопухолевые антибиотики</vt:lpstr>
      <vt:lpstr>Противоопухолевые гормональные средства и антагонисты гормонов</vt:lpstr>
      <vt:lpstr>Антигормональные средства</vt:lpstr>
      <vt:lpstr>Противоопухолевые средства растительного происхождения </vt:lpstr>
      <vt:lpstr>МОНОКЛОНАЛЬНЫЕ АНТИТЕЛА</vt:lpstr>
      <vt:lpstr>ИНТЕРФЕРОНЫ</vt:lpstr>
      <vt:lpstr>Побочные эффекты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Лученок</dc:creator>
  <cp:lastModifiedBy>Анисимова Марина Владимировна</cp:lastModifiedBy>
  <cp:revision>251</cp:revision>
  <dcterms:created xsi:type="dcterms:W3CDTF">2018-01-28T16:48:08Z</dcterms:created>
  <dcterms:modified xsi:type="dcterms:W3CDTF">2023-12-21T03:56:44Z</dcterms:modified>
</cp:coreProperties>
</file>