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16"/>
  </p:notesMasterIdLst>
  <p:sldIdLst>
    <p:sldId id="256" r:id="rId4"/>
    <p:sldId id="257" r:id="rId5"/>
    <p:sldId id="261" r:id="rId6"/>
    <p:sldId id="267" r:id="rId7"/>
    <p:sldId id="262" r:id="rId8"/>
    <p:sldId id="268" r:id="rId9"/>
    <p:sldId id="258" r:id="rId10"/>
    <p:sldId id="266" r:id="rId11"/>
    <p:sldId id="259" r:id="rId12"/>
    <p:sldId id="260" r:id="rId13"/>
    <p:sldId id="263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3" autoAdjust="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6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6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6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6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3842DAE-E2A1-46BB-BB1C-E34D13CB363F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DC7F1C3-4460-42CD-849E-E0F1991BC6F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4BA40EE-1EE1-43CB-88A7-52A8B49F19A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F890A76-B402-4B7B-B0ED-76F957EE7732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06.06.2022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231C3B2-18B8-4E34-A953-814BBB7C0637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578A82A-77A5-4583-95AE-DDE86DE6B260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06.06.2022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C28B4C0-CA73-4A57-85D5-CEE5CF64CC63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238680" y="1175040"/>
            <a:ext cx="11714040" cy="25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 err="1">
                <a:solidFill>
                  <a:srgbClr val="203864"/>
                </a:solidFill>
                <a:latin typeface="Arial"/>
              </a:rPr>
              <a:t>Тораколитиаз</a:t>
            </a:r>
            <a:r>
              <a:rPr lang="ru-RU" sz="4000" b="1" strike="noStrike" spc="-1" dirty="0">
                <a:solidFill>
                  <a:srgbClr val="203864"/>
                </a:solidFill>
                <a:latin typeface="Arial"/>
              </a:rPr>
              <a:t>: обзор литературы и клинический случай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648120" y="4550760"/>
            <a:ext cx="5304960" cy="6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Выполнил: ординатор 1-го года обучения специальности «Рентгенология» 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Тутарков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Сергей Геннадьевич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2059560" y="144000"/>
            <a:ext cx="817560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ФГБОУ ВО «Красноярский государственный медицинский университет имени профессора В.Ф. Войно - Ясенецкого»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Кафедра лучевой диагностики ИПО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4948200" y="6191280"/>
            <a:ext cx="60976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688357-BA4F-4209-96A3-E2C2269E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80" y="4237284"/>
            <a:ext cx="6040070" cy="2348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838378" y="5457899"/>
            <a:ext cx="10697129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dirty="0"/>
              <a:t>На фоне проводимой терапии отмечалась положительная динамика. Перед выпиской через 7 дней пациентке было выполнено контрольное КТ-исследование, при котором вышеописанное образование сместилось </a:t>
            </a:r>
            <a:r>
              <a:rPr lang="ru-RU" dirty="0" err="1"/>
              <a:t>каудальнее</a:t>
            </a:r>
            <a:r>
              <a:rPr lang="ru-RU" dirty="0"/>
              <a:t> на уровень 10-го межреберья по лопаточной линии. </a:t>
            </a:r>
          </a:p>
          <a:p>
            <a:pPr algn="ctr"/>
            <a:r>
              <a:rPr lang="ru-RU" dirty="0"/>
              <a:t>С учетом перемещения и типичных характеристик образования оно было расценено как </a:t>
            </a:r>
            <a:r>
              <a:rPr lang="ru-RU" dirty="0" err="1"/>
              <a:t>тораколит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CAA579-3E77-4753-89B0-071561BB0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754" y="1615066"/>
            <a:ext cx="13983285" cy="38428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DDF6C2-7F81-4681-A554-4BB158E1683E}"/>
              </a:ext>
            </a:extLst>
          </p:cNvPr>
          <p:cNvSpPr txBox="1"/>
          <p:nvPr/>
        </p:nvSpPr>
        <p:spPr>
          <a:xfrm>
            <a:off x="495006" y="267286"/>
            <a:ext cx="1120198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КТ грудной полости в аксиальной и </a:t>
            </a:r>
            <a:r>
              <a:rPr lang="ru-RU" sz="4400" b="1" dirty="0" err="1"/>
              <a:t>саггитальной</a:t>
            </a:r>
            <a:r>
              <a:rPr lang="ru-RU" sz="4400" b="1" dirty="0"/>
              <a:t> плоскостях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1" dirty="0"/>
              <a:t>Заключение</a:t>
            </a:r>
            <a:endParaRPr lang="ru-RU" sz="4400" b="1" strike="noStrike" spc="-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F9BB43-CADC-46C3-8C6E-23B986C20F87}"/>
              </a:ext>
            </a:extLst>
          </p:cNvPr>
          <p:cNvSpPr txBox="1"/>
          <p:nvPr/>
        </p:nvSpPr>
        <p:spPr>
          <a:xfrm>
            <a:off x="1420837" y="2579807"/>
            <a:ext cx="90912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Тораколитиаз</a:t>
            </a:r>
            <a:r>
              <a:rPr lang="ru-RU" sz="2000" dirty="0"/>
              <a:t> — редкое доброкачественное состояние, которое необходимо учитывать в дифференциальной диагностике с другими патологическими изменениями легких и плевры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Наибольшее значение в диагностике </a:t>
            </a:r>
            <a:r>
              <a:rPr lang="ru-RU" sz="2000" dirty="0" err="1"/>
              <a:t>тораколитов</a:t>
            </a:r>
            <a:r>
              <a:rPr lang="ru-RU" sz="2000" dirty="0"/>
              <a:t> отводят КТ, при которой отличительными признаками </a:t>
            </a:r>
            <a:r>
              <a:rPr lang="ru-RU" sz="2000" dirty="0" err="1"/>
              <a:t>плевролитов</a:t>
            </a:r>
            <a:r>
              <a:rPr lang="ru-RU" sz="2000" dirty="0"/>
              <a:t> являются наличие обызвествления и их подвижность, которую можно определить при </a:t>
            </a:r>
            <a:r>
              <a:rPr lang="ru-RU" sz="2000" dirty="0" err="1"/>
              <a:t>полипозиционном</a:t>
            </a:r>
            <a:r>
              <a:rPr lang="ru-RU" sz="2000" dirty="0"/>
              <a:t> исследовании или при динамическом наблюдении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Знание основных проявлений плевральных камней важно для того, чтобы распознать эти доброкачественные образования и избежать ненужных инвазивных процедур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98320" y="1956600"/>
            <a:ext cx="10514880" cy="14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 dirty="0">
              <a:latin typeface="Arial"/>
            </a:endParaRPr>
          </a:p>
          <a:p>
            <a:pPr marL="688320" algn="ctr">
              <a:lnSpc>
                <a:spcPct val="100000"/>
              </a:lnSpc>
              <a:spcBef>
                <a:spcPts val="1001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ea typeface="DejaVu Sans"/>
              </a:rPr>
              <a:t>Спасибо за внимание</a:t>
            </a:r>
            <a:endParaRPr lang="ru-RU" sz="4400" b="0" strike="noStrike" spc="-1" dirty="0"/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lang="ru-RU" sz="4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838560" y="323556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Calibri"/>
              </a:rPr>
              <a:t>Введение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559" y="1474394"/>
            <a:ext cx="10514879" cy="517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err="1"/>
              <a:t>Тораколитиаз</a:t>
            </a:r>
            <a:r>
              <a:rPr lang="ru-RU" sz="2200" dirty="0"/>
              <a:t> — редкое патологическое состояние, для которого характерно наличие свободно лежащего в плевральной полости тела с или без обызвествления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Впервые описано A. R. </a:t>
            </a:r>
            <a:r>
              <a:rPr lang="ru-RU" sz="2200" dirty="0" err="1"/>
              <a:t>Dias</a:t>
            </a:r>
            <a:r>
              <a:rPr lang="ru-RU" sz="2200" dirty="0"/>
              <a:t> </a:t>
            </a:r>
            <a:r>
              <a:rPr lang="ru-RU" sz="2200" dirty="0" err="1"/>
              <a:t>et</a:t>
            </a:r>
            <a:r>
              <a:rPr lang="ru-RU" sz="2200" dirty="0"/>
              <a:t> </a:t>
            </a:r>
            <a:r>
              <a:rPr lang="ru-RU" sz="2200" dirty="0" err="1"/>
              <a:t>al</a:t>
            </a:r>
            <a:r>
              <a:rPr lang="ru-RU" sz="2200" dirty="0"/>
              <a:t>. в 1968 г. С тех пор в англоязычной литературе опубликовано около 80 случаев, большинство из которых приходятся на Японию. В них встречается описание данного состояния как </a:t>
            </a:r>
            <a:r>
              <a:rPr lang="ru-RU" sz="2200" dirty="0" err="1"/>
              <a:t>тораколитиаз</a:t>
            </a:r>
            <a:r>
              <a:rPr lang="ru-RU" sz="2200" dirty="0"/>
              <a:t>, плевральный камень, </a:t>
            </a:r>
            <a:r>
              <a:rPr lang="ru-RU" sz="2200" dirty="0" err="1"/>
              <a:t>плевролит</a:t>
            </a:r>
            <a:r>
              <a:rPr lang="ru-RU" sz="2200" dirty="0"/>
              <a:t> или внутригрудной камень. В русскоязычной литературе подобных клинических случаев не найдено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В общей популяции встречаемость </a:t>
            </a:r>
            <a:r>
              <a:rPr lang="ru-RU" sz="2200" dirty="0" err="1"/>
              <a:t>тораколитиаза</a:t>
            </a:r>
            <a:r>
              <a:rPr lang="ru-RU" sz="2200" dirty="0"/>
              <a:t> достаточно низкая и достигает 0,086 %. Размеры </a:t>
            </a:r>
            <a:r>
              <a:rPr lang="ru-RU" sz="2200" dirty="0" err="1"/>
              <a:t>тораколитов</a:t>
            </a:r>
            <a:r>
              <a:rPr lang="ru-RU" sz="2200" dirty="0"/>
              <a:t> чаще варьируются от 2 до 15 мм, в 75 % случаев они определяются в левой плевральной полости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838080" y="240159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1" dirty="0"/>
              <a:t>Этиология </a:t>
            </a:r>
            <a:endParaRPr lang="ru-RU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12F94-A686-4E2F-AC21-82D3EFCAD3C0}"/>
              </a:ext>
            </a:extLst>
          </p:cNvPr>
          <p:cNvSpPr txBox="1"/>
          <p:nvPr/>
        </p:nvSpPr>
        <p:spPr>
          <a:xfrm>
            <a:off x="959234" y="1800664"/>
            <a:ext cx="102729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Этиология </a:t>
            </a:r>
            <a:r>
              <a:rPr lang="ru-RU" sz="2200" dirty="0" err="1"/>
              <a:t>тораколитиаза</a:t>
            </a:r>
            <a:r>
              <a:rPr lang="ru-RU" sz="2200" dirty="0"/>
              <a:t> до конца неясна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Наиболее распространена теория, согласно которой </a:t>
            </a:r>
            <a:r>
              <a:rPr lang="ru-RU" sz="2200" dirty="0" err="1"/>
              <a:t>тораколиты</a:t>
            </a:r>
            <a:r>
              <a:rPr lang="ru-RU" sz="2200" dirty="0"/>
              <a:t> образуются в результате некроза жировой ткани средостения, что подтверждается их гистологическим строением: в центре плевральных камней определяется жировая ткань с или без сопутствующего некроза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Другие теории предполагают, что </a:t>
            </a:r>
            <a:r>
              <a:rPr lang="ru-RU" sz="2200" dirty="0" err="1"/>
              <a:t>плевролиты</a:t>
            </a:r>
            <a:r>
              <a:rPr lang="ru-RU" sz="2200" dirty="0"/>
              <a:t> представляют собой исход специфического или неспецифического воспалительного процесса, а также могут происходить из-за «отторжения» липомы плевры. При этом гистологическая гетерогенность плевральных камней может свидетельствовать о </a:t>
            </a:r>
            <a:r>
              <a:rPr lang="ru-RU" sz="2200" dirty="0" err="1"/>
              <a:t>полиэтиологичности</a:t>
            </a:r>
            <a:r>
              <a:rPr lang="ru-RU" sz="2200" dirty="0"/>
              <a:t> данного процесса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A4F16-6B7E-4943-9948-82FBAD2A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Диагностика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C2736-D354-4C9E-B19C-2041F597E892}"/>
              </a:ext>
            </a:extLst>
          </p:cNvPr>
          <p:cNvSpPr txBox="1"/>
          <p:nvPr/>
        </p:nvSpPr>
        <p:spPr>
          <a:xfrm>
            <a:off x="1280160" y="1874245"/>
            <a:ext cx="998806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Тораколитиаз</a:t>
            </a:r>
            <a:r>
              <a:rPr lang="ru-RU" sz="2000" dirty="0"/>
              <a:t> крайне редко проявляется клинически, чаще это случайная находка при проведении рентгенографии или КТ легких, при оперативных вмешательствах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Рентгенография легких позволяет визуализировать крупные плевральные камни, однако провести дифференциальную диагностику возможно лишь при использовании 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 выявлении характерных признаков </a:t>
            </a:r>
            <a:r>
              <a:rPr lang="ru-RU" sz="2000" dirty="0" err="1"/>
              <a:t>тораколитов</a:t>
            </a:r>
            <a:r>
              <a:rPr lang="ru-RU" sz="2000" dirty="0"/>
              <a:t> на КТ-изображениях никаких лечебно-диагностических вмешательств или лечения не требуется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 то же время при наличии атипичных характеристик, например </a:t>
            </a:r>
            <a:r>
              <a:rPr lang="ru-RU" sz="2000" dirty="0" err="1"/>
              <a:t>мягкотканная</a:t>
            </a:r>
            <a:r>
              <a:rPr lang="ru-RU" sz="2000" dirty="0"/>
              <a:t> плотность без обызвествления, отсутствие подвижности, или при увеличении размеров образования при динамическом наблюдении рекомендуется проведение малоинвазивных хирургических вмешательств с целью морфологической верификации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55565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838380" y="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1" spc="-1" dirty="0">
                <a:solidFill>
                  <a:srgbClr val="000000"/>
                </a:solidFill>
              </a:rPr>
              <a:t>Рентгенологические особенности </a:t>
            </a:r>
            <a:endParaRPr lang="ru-RU" sz="4400" b="1" strike="noStrike" spc="-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B88348-5ACB-407F-A00E-C12BC2A87640}"/>
              </a:ext>
            </a:extLst>
          </p:cNvPr>
          <p:cNvSpPr txBox="1"/>
          <p:nvPr/>
        </p:nvSpPr>
        <p:spPr>
          <a:xfrm>
            <a:off x="897988" y="1817529"/>
            <a:ext cx="1039602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Плевролиты</a:t>
            </a:r>
            <a:r>
              <a:rPr lang="ru-RU" sz="2000" dirty="0"/>
              <a:t>: овальная или округлая форма, четкие ровные контуры, полностью или частично </a:t>
            </a:r>
            <a:r>
              <a:rPr lang="ru-RU" sz="2000" dirty="0" err="1"/>
              <a:t>кальцифицированные</a:t>
            </a:r>
            <a:r>
              <a:rPr lang="ru-RU" sz="2000" dirty="0"/>
              <a:t>, с </a:t>
            </a:r>
            <a:r>
              <a:rPr lang="ru-RU" sz="2000" dirty="0" err="1"/>
              <a:t>гиподенсным</a:t>
            </a:r>
            <a:r>
              <a:rPr lang="ru-RU" sz="2000" dirty="0"/>
              <a:t> центром (жировой плотности), размером от 2 до 15 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 большинстве случаев выявляются одиночные </a:t>
            </a:r>
            <a:r>
              <a:rPr lang="ru-RU" sz="2000" dirty="0" err="1"/>
              <a:t>тораколиты</a:t>
            </a:r>
            <a:r>
              <a:rPr lang="ru-RU" sz="2000" dirty="0"/>
              <a:t>, однако описаны множественные </a:t>
            </a:r>
            <a:r>
              <a:rPr lang="ru-RU" sz="2000" dirty="0" err="1"/>
              <a:t>плевролиты</a:t>
            </a:r>
            <a:r>
              <a:rPr lang="ru-RU" sz="2000" dirty="0"/>
              <a:t>, как </a:t>
            </a:r>
            <a:r>
              <a:rPr lang="ru-RU" sz="2000" dirty="0" err="1"/>
              <a:t>ипсилатерально</a:t>
            </a:r>
            <a:r>
              <a:rPr lang="ru-RU" sz="2000" dirty="0"/>
              <a:t>, так и билатерально расположенные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Вид обызвествления: </a:t>
            </a:r>
            <a:r>
              <a:rPr lang="ru-RU" sz="2000" dirty="0" err="1"/>
              <a:t>глыбчатый</a:t>
            </a:r>
            <a:r>
              <a:rPr lang="ru-RU" sz="2000" dirty="0"/>
              <a:t>, центральный, периферический или диффузный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Описаны единичные случаи, при которых </a:t>
            </a:r>
            <a:r>
              <a:rPr lang="ru-RU" sz="2000" dirty="0" err="1"/>
              <a:t>тораколиты</a:t>
            </a:r>
            <a:r>
              <a:rPr lang="ru-RU" sz="2000" dirty="0"/>
              <a:t> имели </a:t>
            </a:r>
            <a:r>
              <a:rPr lang="ru-RU" sz="2000" dirty="0" err="1"/>
              <a:t>мягкотканную</a:t>
            </a:r>
            <a:r>
              <a:rPr lang="ru-RU" sz="2000" dirty="0"/>
              <a:t> плотность без </a:t>
            </a:r>
            <a:r>
              <a:rPr lang="ru-RU" sz="2000" dirty="0" err="1"/>
              <a:t>кальцификации</a:t>
            </a:r>
            <a:r>
              <a:rPr lang="ru-RU" sz="2000" dirty="0"/>
              <a:t>: около 60 HU по периферии и около 30 HU в центре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 контрастировании плотностные характеристики </a:t>
            </a:r>
            <a:r>
              <a:rPr lang="ru-RU" sz="2000" dirty="0" err="1"/>
              <a:t>плевролитов</a:t>
            </a:r>
            <a:r>
              <a:rPr lang="ru-RU" sz="2000" dirty="0"/>
              <a:t> не изменяются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Расположены в нижних отделах вдоль поверхности диафрагмы, в </a:t>
            </a:r>
            <a:r>
              <a:rPr lang="ru-RU" sz="2000" dirty="0" err="1"/>
              <a:t>кардиодиафрагмальном</a:t>
            </a:r>
            <a:r>
              <a:rPr lang="ru-RU" sz="2000" dirty="0"/>
              <a:t> углу или в задненижних отделах вдоль грудной стенки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Т1- ВИ и Т2-ВИ: высокий сигнал от центральных отделов </a:t>
            </a:r>
            <a:r>
              <a:rPr lang="ru-RU" sz="2000" dirty="0" err="1"/>
              <a:t>плевролита</a:t>
            </a:r>
            <a:r>
              <a:rPr lang="ru-RU" sz="2000" dirty="0"/>
              <a:t>, что указывает на его жировой компонент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2E39A-4C41-448C-91F0-0E2D87E3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Дифференциальная диагностика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0C5522-3F68-4C85-BCA6-E8224C20257D}"/>
              </a:ext>
            </a:extLst>
          </p:cNvPr>
          <p:cNvSpPr txBox="1"/>
          <p:nvPr/>
        </p:nvSpPr>
        <p:spPr>
          <a:xfrm>
            <a:off x="1364116" y="2742349"/>
            <a:ext cx="974452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Возможно только при использовании 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err="1"/>
              <a:t>Тораколитиаз</a:t>
            </a:r>
            <a:r>
              <a:rPr lang="ru-RU" sz="2200" dirty="0"/>
              <a:t> необходимо дифференцировать с </a:t>
            </a:r>
            <a:r>
              <a:rPr lang="ru-RU" sz="2200" dirty="0" err="1"/>
              <a:t>поствоспалительными</a:t>
            </a:r>
            <a:r>
              <a:rPr lang="ru-RU" sz="2200" dirty="0"/>
              <a:t> гранулемами, гамартомами, метастазами карциномы щитовидной железы, </a:t>
            </a:r>
            <a:r>
              <a:rPr lang="ru-RU" sz="2200" dirty="0" err="1"/>
              <a:t>фибросаркомы</a:t>
            </a:r>
            <a:r>
              <a:rPr lang="ru-RU" sz="2200" dirty="0"/>
              <a:t> молочной железы или остеосаркомы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Основным отличительным признаком плевральных камней является их подвижность, которую возможно установить или при </a:t>
            </a:r>
            <a:r>
              <a:rPr lang="ru-RU" sz="2200" dirty="0" err="1"/>
              <a:t>полипозиционном</a:t>
            </a:r>
            <a:r>
              <a:rPr lang="ru-RU" sz="2200" dirty="0"/>
              <a:t> исследовании, или при динамическом наблюдении</a:t>
            </a:r>
          </a:p>
        </p:txBody>
      </p:sp>
    </p:spTree>
    <p:extLst>
      <p:ext uri="{BB962C8B-B14F-4D97-AF65-F5344CB8AC3E}">
        <p14:creationId xmlns:p14="http://schemas.microsoft.com/office/powerpoint/2010/main" val="92226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838680" y="256458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Клинический случай</a:t>
            </a:r>
            <a:endParaRPr lang="ru-RU" sz="4400" b="1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E0D1D2-96C5-452B-9368-3DD58D0EFEDA}"/>
              </a:ext>
            </a:extLst>
          </p:cNvPr>
          <p:cNvSpPr txBox="1"/>
          <p:nvPr/>
        </p:nvSpPr>
        <p:spPr>
          <a:xfrm>
            <a:off x="954258" y="2033625"/>
            <a:ext cx="102834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Пациентка С., 67 лет, была направлена в ГБУЗ «ГКБ № 4 Департамента здравоохранения г. Москвы» для проведения инвазивного электрофизиологического исследования сердца и радиочастотной абляции желудочковой экстрасистолии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Жалобы: перебои в работе сердца, одышка при умеренной физической нагрузке, на протяжении 5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Амбулаторно неоднократно: суточное мониторирование ЭКГ – частая мономорфная желудочковая экстрасистолия, при </a:t>
            </a:r>
            <a:r>
              <a:rPr lang="ru-RU" sz="2000" dirty="0" err="1"/>
              <a:t>эхоКГ</a:t>
            </a:r>
            <a:r>
              <a:rPr lang="ru-RU" sz="2000" dirty="0"/>
              <a:t>, МРТ сердца и КТ-коронарографии – патологические изменения не выявлялись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Приём бета-блокаторов, антиаритмических препаратов — без эффекта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 течение последних месяцев отметила снижение переносимости нагрузки, одышку при умеренной физической нагрузке, учащение перебоев в работе сердца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5532BD-9CAB-43FD-95D2-247EF1BA4049}"/>
              </a:ext>
            </a:extLst>
          </p:cNvPr>
          <p:cNvSpPr txBox="1"/>
          <p:nvPr/>
        </p:nvSpPr>
        <p:spPr>
          <a:xfrm>
            <a:off x="1111349" y="1785484"/>
            <a:ext cx="1031161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Ход операции осложнился развитием </a:t>
            </a:r>
            <a:r>
              <a:rPr lang="ru-RU" sz="2000" dirty="0" err="1"/>
              <a:t>гемоперикарда</a:t>
            </a:r>
            <a:r>
              <a:rPr lang="ru-RU" sz="2000" dirty="0"/>
              <a:t> и остановкой кровообращения.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Эвакуировано из полости перикарда, около 250 мл крови, проведена сердечно-легочная реанимация, установлен временный электрокардиостимулятор.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 следующий день: повышение температуры тела до 38 °С, кашель с мокротой, лейкоцитоз до 17 × 109/л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Выполнена КТ легких с в/в контрастированием, при которой в задних отделах обоих легких определялись участки консолидации с неровными контурами, с положительным симптомом воздушной бронхографии, в обеих плевральных полостях отмечалось небольшое количество свободной жидкости. Выпота в полости перикарда не выявлено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Вышеописанные изменения были расценены как гипостатическая двусторонняя нижнедолевая пневмония и назначена антибактериальная терапия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D0BCC6-8E83-4FB9-A91F-C7A9840C3E9A}"/>
              </a:ext>
            </a:extLst>
          </p:cNvPr>
          <p:cNvSpPr txBox="1"/>
          <p:nvPr/>
        </p:nvSpPr>
        <p:spPr>
          <a:xfrm>
            <a:off x="1751429" y="480897"/>
            <a:ext cx="90314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В условиях стационара</a:t>
            </a:r>
          </a:p>
        </p:txBody>
      </p:sp>
    </p:spTree>
    <p:extLst>
      <p:ext uri="{BB962C8B-B14F-4D97-AF65-F5344CB8AC3E}">
        <p14:creationId xmlns:p14="http://schemas.microsoft.com/office/powerpoint/2010/main" val="18501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838380" y="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1" dirty="0"/>
              <a:t>КТ грудной полости в аксиальной и </a:t>
            </a:r>
            <a:r>
              <a:rPr lang="ru-RU" sz="4400" b="1" dirty="0" err="1"/>
              <a:t>саггитальной</a:t>
            </a:r>
            <a:r>
              <a:rPr lang="ru-RU" sz="4400" b="1" dirty="0"/>
              <a:t> плоскостях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88718E-5602-4DCB-98F7-0A59ADD94200}"/>
              </a:ext>
            </a:extLst>
          </p:cNvPr>
          <p:cNvSpPr txBox="1"/>
          <p:nvPr/>
        </p:nvSpPr>
        <p:spPr>
          <a:xfrm>
            <a:off x="351693" y="4353262"/>
            <a:ext cx="117183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Спустя 11 дней, инфильтративных изменений в нижних долях обоих легких нет. </a:t>
            </a:r>
          </a:p>
          <a:p>
            <a:pPr algn="ctr"/>
            <a:r>
              <a:rPr lang="ru-RU" dirty="0"/>
              <a:t>В задних отделах правой плевральной полости на уровне 9-го межреберья по лопаточной линии определялось свободно лежащее образование овальной формы с четкими ровными контурами, неоднородной плотности, от 30 HU в центральных отделах до 600 HU в периферических, наибольшими линейными размерами до 15 × 10 × 12 мм  (а, б). Ретроспективно данное образование отмечалось при первичном исследовании, однако оно располагалось в передних отделах плевральной полости кзади от нижней полой вены и было расценено как участок обызвествления в легком (в, г). При введении контрастного препарата плотностные характеристики образования не изменялись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B739744-E996-4AC9-AF2B-0BF74C62D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0" y="1209101"/>
            <a:ext cx="10515241" cy="3144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947</Words>
  <Application>Microsoft Office PowerPoint</Application>
  <PresentationFormat>Широкоэкранный</PresentationFormat>
  <Paragraphs>58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Диагностика</vt:lpstr>
      <vt:lpstr>Презентация PowerPoint</vt:lpstr>
      <vt:lpstr>Дифференциальная диагностика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BOX</dc:creator>
  <dc:description/>
  <cp:lastModifiedBy>BOX</cp:lastModifiedBy>
  <cp:revision>136</cp:revision>
  <dcterms:created xsi:type="dcterms:W3CDTF">2022-04-26T16:52:57Z</dcterms:created>
  <dcterms:modified xsi:type="dcterms:W3CDTF">2022-06-06T08:23:32Z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28</vt:i4>
  </property>
</Properties>
</file>