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62" r:id="rId5"/>
    <p:sldId id="263" r:id="rId6"/>
    <p:sldId id="290" r:id="rId7"/>
    <p:sldId id="269" r:id="rId8"/>
    <p:sldId id="268" r:id="rId9"/>
    <p:sldId id="266" r:id="rId10"/>
    <p:sldId id="272" r:id="rId11"/>
    <p:sldId id="276" r:id="rId12"/>
    <p:sldId id="277" r:id="rId13"/>
    <p:sldId id="278" r:id="rId14"/>
    <p:sldId id="281" r:id="rId15"/>
    <p:sldId id="283" r:id="rId16"/>
    <p:sldId id="284" r:id="rId17"/>
    <p:sldId id="286" r:id="rId18"/>
    <p:sldId id="287" r:id="rId19"/>
    <p:sldId id="288" r:id="rId20"/>
    <p:sldId id="289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7D65D-3F91-447D-9CA6-4D3DC1225ECD}" v="1" dt="2024-01-24T00:47:04.616"/>
    <p1510:client id="{DEB1964B-57C9-40B1-87DB-D33FD192FC10}" v="630" dt="2024-01-24T00:42:27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84" autoAdjust="0"/>
  </p:normalViewPr>
  <p:slideViewPr>
    <p:cSldViewPr>
      <p:cViewPr>
        <p:scale>
          <a:sx n="76" d="100"/>
          <a:sy n="76" d="100"/>
        </p:scale>
        <p:origin x="-346" y="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F20A3F4A-5E2B-80D3-F3E2-DD34599559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03C4C03-F6AC-A4C1-D2E7-4EF4026EA9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EA37BE-2150-4306-A887-01CE0E9EBF10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6486D95F-E9A5-FB45-7D17-55F374A98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03F8104D-1058-B76B-0CA5-275CD4973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3A66B6-FA3E-1E12-6B6B-5E9AE9184A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A668ED-426D-4BCA-D7C0-95EFAD6CF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ED19100-A82D-42F7-A4F1-98993219D2CD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1371377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="" xmlns:a16="http://schemas.microsoft.com/office/drawing/2014/main" id="{68F8F4AE-3529-9A35-AE59-28B80920A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>
            <a:extLst>
              <a:ext uri="{FF2B5EF4-FFF2-40B4-BE49-F238E27FC236}">
                <a16:creationId xmlns="" xmlns:a16="http://schemas.microsoft.com/office/drawing/2014/main" id="{3774A55D-2882-3444-7B0A-3381B367E2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 dirty="0"/>
              <a:t>..позволяет выявить другие повреждения..</a:t>
            </a:r>
          </a:p>
        </p:txBody>
      </p:sp>
      <p:sp>
        <p:nvSpPr>
          <p:cNvPr id="32772" name="Номер слайда 3">
            <a:extLst>
              <a:ext uri="{FF2B5EF4-FFF2-40B4-BE49-F238E27FC236}">
                <a16:creationId xmlns="" xmlns:a16="http://schemas.microsoft.com/office/drawing/2014/main" id="{4300ACA6-72D2-0441-6E70-7B1576EFE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B4EEA5-57D0-4E63-B746-197036EDB6B6}" type="slidenum">
              <a:rPr lang="ru-RU" altLang="pl-PL"/>
              <a:pPr/>
              <a:t>3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="" xmlns:a16="http://schemas.microsoft.com/office/drawing/2014/main" id="{178EB67A-9F29-C8A4-8977-4542D04469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>
            <a:extLst>
              <a:ext uri="{FF2B5EF4-FFF2-40B4-BE49-F238E27FC236}">
                <a16:creationId xmlns="" xmlns:a16="http://schemas.microsoft.com/office/drawing/2014/main" id="{D4C74A90-DD7B-2B27-E213-8AD7ECBB49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 dirty="0"/>
              <a:t>…приблизительно составляя…</a:t>
            </a:r>
          </a:p>
        </p:txBody>
      </p:sp>
      <p:sp>
        <p:nvSpPr>
          <p:cNvPr id="41988" name="Номер слайда 3">
            <a:extLst>
              <a:ext uri="{FF2B5EF4-FFF2-40B4-BE49-F238E27FC236}">
                <a16:creationId xmlns="" xmlns:a16="http://schemas.microsoft.com/office/drawing/2014/main" id="{1BC4EEA9-4B5F-18E2-30CE-1129E1F00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332BDD2-B59F-4A05-9897-FD9345AA9118}" type="slidenum">
              <a:rPr lang="ru-RU" altLang="pl-PL"/>
              <a:pPr/>
              <a:t>14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="" xmlns:a16="http://schemas.microsoft.com/office/drawing/2014/main" id="{AC9C1CEF-B6D5-4F42-9092-7CDDC5259E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>
            <a:extLst>
              <a:ext uri="{FF2B5EF4-FFF2-40B4-BE49-F238E27FC236}">
                <a16:creationId xmlns="" xmlns:a16="http://schemas.microsoft.com/office/drawing/2014/main" id="{E18EE204-F19C-164C-647E-4D75616818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/>
              <a:t>См образец слайд 5</a:t>
            </a:r>
          </a:p>
          <a:p>
            <a:pPr>
              <a:spcBef>
                <a:spcPct val="0"/>
              </a:spcBef>
            </a:pPr>
            <a:r>
              <a:rPr lang="ru-RU" altLang="pl-PL"/>
              <a:t>Размер шрифта (подпись под снимками) 20-24</a:t>
            </a:r>
          </a:p>
          <a:p>
            <a:pPr>
              <a:spcBef>
                <a:spcPct val="0"/>
              </a:spcBef>
            </a:pPr>
            <a:endParaRPr lang="ru-RU" altLang="pl-PL"/>
          </a:p>
        </p:txBody>
      </p:sp>
      <p:sp>
        <p:nvSpPr>
          <p:cNvPr id="43012" name="Номер слайда 3">
            <a:extLst>
              <a:ext uri="{FF2B5EF4-FFF2-40B4-BE49-F238E27FC236}">
                <a16:creationId xmlns="" xmlns:a16="http://schemas.microsoft.com/office/drawing/2014/main" id="{5CB26908-C5B1-89D4-5AD5-7F310F8BB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A9464E-1A7D-4C8C-9F69-B9D0B2052AB7}" type="slidenum">
              <a:rPr lang="ru-RU" altLang="pl-PL"/>
              <a:pPr/>
              <a:t>15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="" xmlns:a16="http://schemas.microsoft.com/office/drawing/2014/main" id="{28E11CC3-9DC0-A61A-4689-DCBAFF695D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="" xmlns:a16="http://schemas.microsoft.com/office/drawing/2014/main" id="{BE7D9EB0-10DA-FD64-358B-96A6DBB5D9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 dirty="0"/>
              <a:t>..высокий…</a:t>
            </a:r>
          </a:p>
          <a:p>
            <a:pPr>
              <a:spcBef>
                <a:spcPct val="0"/>
              </a:spcBef>
            </a:pPr>
            <a:r>
              <a:rPr lang="ru-RU" altLang="pl-PL" dirty="0"/>
              <a:t>….повреждаются..</a:t>
            </a:r>
          </a:p>
        </p:txBody>
      </p:sp>
      <p:sp>
        <p:nvSpPr>
          <p:cNvPr id="34820" name="Номер слайда 3">
            <a:extLst>
              <a:ext uri="{FF2B5EF4-FFF2-40B4-BE49-F238E27FC236}">
                <a16:creationId xmlns="" xmlns:a16="http://schemas.microsoft.com/office/drawing/2014/main" id="{9D40814C-9007-BA58-B0B0-DDD9A9052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D34407-7640-4C2B-9CFB-D1F46A2B456A}" type="slidenum">
              <a:rPr lang="ru-RU" altLang="pl-PL"/>
              <a:pPr/>
              <a:t>5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="" xmlns:a16="http://schemas.microsoft.com/office/drawing/2014/main" id="{24F71381-415D-C67E-F2AB-F7A9DD01A6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>
            <a:extLst>
              <a:ext uri="{FF2B5EF4-FFF2-40B4-BE49-F238E27FC236}">
                <a16:creationId xmlns="" xmlns:a16="http://schemas.microsoft.com/office/drawing/2014/main" id="{86F96373-CF4C-1969-CE3A-BA4874CD52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/>
              <a:t>образец</a:t>
            </a:r>
          </a:p>
        </p:txBody>
      </p:sp>
      <p:sp>
        <p:nvSpPr>
          <p:cNvPr id="33796" name="Номер слайда 3">
            <a:extLst>
              <a:ext uri="{FF2B5EF4-FFF2-40B4-BE49-F238E27FC236}">
                <a16:creationId xmlns="" xmlns:a16="http://schemas.microsoft.com/office/drawing/2014/main" id="{0311FAFD-8D27-F605-FDC1-6EADB8385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9595C5-576E-4E81-8F03-5A741797175B}" type="slidenum">
              <a:rPr lang="ru-RU" altLang="pl-PL"/>
              <a:pPr/>
              <a:t>6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="" xmlns:a16="http://schemas.microsoft.com/office/drawing/2014/main" id="{1C6E984F-8FFE-7D59-CA5F-EFD341F4E3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>
            <a:extLst>
              <a:ext uri="{FF2B5EF4-FFF2-40B4-BE49-F238E27FC236}">
                <a16:creationId xmlns="" xmlns:a16="http://schemas.microsoft.com/office/drawing/2014/main" id="{9F30BBBB-1C1C-33E9-26D8-F51F3D9E0B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 dirty="0"/>
              <a:t>…прогрессируют..</a:t>
            </a:r>
          </a:p>
          <a:p>
            <a:pPr>
              <a:spcBef>
                <a:spcPct val="0"/>
              </a:spcBef>
            </a:pPr>
            <a:r>
              <a:rPr lang="ru-RU" altLang="pl-PL" dirty="0"/>
              <a:t>…приводит к </a:t>
            </a:r>
            <a:r>
              <a:rPr lang="ru-RU" altLang="pl-PL" dirty="0" err="1"/>
              <a:t>стенозированию</a:t>
            </a:r>
            <a:r>
              <a:rPr lang="ru-RU" altLang="pl-PL" dirty="0"/>
              <a:t>…</a:t>
            </a:r>
          </a:p>
        </p:txBody>
      </p:sp>
      <p:sp>
        <p:nvSpPr>
          <p:cNvPr id="35844" name="Номер слайда 3">
            <a:extLst>
              <a:ext uri="{FF2B5EF4-FFF2-40B4-BE49-F238E27FC236}">
                <a16:creationId xmlns="" xmlns:a16="http://schemas.microsoft.com/office/drawing/2014/main" id="{AAD9BCB6-D500-4D13-1407-58CBC030B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911F86-1F08-44BB-B220-DF93F963A312}" type="slidenum">
              <a:rPr lang="ru-RU" altLang="pl-PL"/>
              <a:pPr/>
              <a:t>7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="" xmlns:a16="http://schemas.microsoft.com/office/drawing/2014/main" id="{16F3DFA4-7261-C6C4-5B07-A0E2034E2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="" xmlns:a16="http://schemas.microsoft.com/office/drawing/2014/main" id="{9710F970-880A-710D-B51A-EA054BAE57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 dirty="0"/>
              <a:t>Повреждение задней мембраны трахеи может возникнуть…</a:t>
            </a:r>
          </a:p>
          <a:p>
            <a:pPr>
              <a:spcBef>
                <a:spcPct val="0"/>
              </a:spcBef>
            </a:pPr>
            <a:r>
              <a:rPr lang="ru-RU" altLang="pl-PL" dirty="0"/>
              <a:t>..сдавлении </a:t>
            </a:r>
            <a:r>
              <a:rPr lang="ru-RU" altLang="pl-PL" dirty="0" err="1">
                <a:solidFill>
                  <a:srgbClr val="FF0000"/>
                </a:solidFill>
                <a:cs typeface="Calibri" panose="020F0502020204030204" pitchFamily="34" charset="0"/>
              </a:rPr>
              <a:t>пневмомедиастинума</a:t>
            </a:r>
            <a:r>
              <a:rPr lang="ru-RU" altLang="pl-PL" dirty="0">
                <a:solidFill>
                  <a:srgbClr val="FF0000"/>
                </a:solidFill>
                <a:cs typeface="Calibri" panose="020F0502020204030204" pitchFamily="34" charset="0"/>
              </a:rPr>
              <a:t> больших размеров…</a:t>
            </a:r>
          </a:p>
          <a:p>
            <a:pPr>
              <a:spcBef>
                <a:spcPct val="0"/>
              </a:spcBef>
            </a:pPr>
            <a:r>
              <a:rPr lang="ru-RU" altLang="pl-PL" b="1" dirty="0">
                <a:solidFill>
                  <a:srgbClr val="FF0000"/>
                </a:solidFill>
                <a:cs typeface="Calibri" panose="020F0502020204030204" pitchFamily="34" charset="0"/>
              </a:rPr>
              <a:t>В последнем абзаце точка в конце предложения не ставится</a:t>
            </a:r>
            <a:endParaRPr lang="ru-RU" altLang="pl-PL" b="1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="" xmlns:a16="http://schemas.microsoft.com/office/drawing/2014/main" id="{7E9BA8E4-22AD-ABFA-F29E-0EC766E38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2EC83E-F141-46FC-80BD-D9B3E0D91227}" type="slidenum">
              <a:rPr lang="ru-RU" altLang="pl-PL"/>
              <a:pPr/>
              <a:t>8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="" xmlns:a16="http://schemas.microsoft.com/office/drawing/2014/main" id="{1D09DC5F-6C61-FA1F-4A13-5DA85DB079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="" xmlns:a16="http://schemas.microsoft.com/office/drawing/2014/main" id="{714C9C97-34D4-453A-5D36-DB4B7A28F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/>
              <a:t>См образец слайд 5</a:t>
            </a:r>
          </a:p>
          <a:p>
            <a:pPr>
              <a:spcBef>
                <a:spcPct val="0"/>
              </a:spcBef>
            </a:pPr>
            <a:endParaRPr lang="ru-RU" altLang="pl-PL"/>
          </a:p>
        </p:txBody>
      </p:sp>
      <p:sp>
        <p:nvSpPr>
          <p:cNvPr id="37892" name="Номер слайда 3">
            <a:extLst>
              <a:ext uri="{FF2B5EF4-FFF2-40B4-BE49-F238E27FC236}">
                <a16:creationId xmlns="" xmlns:a16="http://schemas.microsoft.com/office/drawing/2014/main" id="{F9B73FDB-6A59-D5CC-4BAD-9415FF646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8DF73A-DCF5-47F6-988D-3BBF557C7E9B}" type="slidenum">
              <a:rPr lang="ru-RU" altLang="pl-PL"/>
              <a:pPr/>
              <a:t>9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>
            <a:extLst>
              <a:ext uri="{FF2B5EF4-FFF2-40B4-BE49-F238E27FC236}">
                <a16:creationId xmlns="" xmlns:a16="http://schemas.microsoft.com/office/drawing/2014/main" id="{4099304C-4F44-C152-902B-1F75E15E73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>
            <a:extLst>
              <a:ext uri="{FF2B5EF4-FFF2-40B4-BE49-F238E27FC236}">
                <a16:creationId xmlns="" xmlns:a16="http://schemas.microsoft.com/office/drawing/2014/main" id="{DD6C301E-E546-E92F-2976-AF67B2FA17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 dirty="0" smtClean="0"/>
              <a:t>В заголовке перечислены три</a:t>
            </a:r>
            <a:r>
              <a:rPr lang="ru-RU" altLang="pl-PL" baseline="0" dirty="0" smtClean="0"/>
              <a:t> вида КТ, необходимо их обозначить буквами </a:t>
            </a:r>
            <a:r>
              <a:rPr lang="en-US" altLang="pl-PL" baseline="0" smtClean="0"/>
              <a:t>a b c</a:t>
            </a:r>
            <a:endParaRPr lang="ru-RU" altLang="pl-PL" dirty="0"/>
          </a:p>
          <a:p>
            <a:pPr>
              <a:spcBef>
                <a:spcPct val="0"/>
              </a:spcBef>
            </a:pPr>
            <a:endParaRPr lang="ru-RU" altLang="pl-PL" dirty="0"/>
          </a:p>
        </p:txBody>
      </p:sp>
      <p:sp>
        <p:nvSpPr>
          <p:cNvPr id="38916" name="Номер слайда 3">
            <a:extLst>
              <a:ext uri="{FF2B5EF4-FFF2-40B4-BE49-F238E27FC236}">
                <a16:creationId xmlns="" xmlns:a16="http://schemas.microsoft.com/office/drawing/2014/main" id="{0FE5E29B-01A3-A310-C2CE-47DC1F067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A19E92-7D1C-4C06-92EA-61EAD4C36E47}" type="slidenum">
              <a:rPr lang="ru-RU" altLang="pl-PL"/>
              <a:pPr/>
              <a:t>10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="" xmlns:a16="http://schemas.microsoft.com/office/drawing/2014/main" id="{9175FFDB-9D2C-1DBC-3FC1-D60A8033EC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="" xmlns:a16="http://schemas.microsoft.com/office/drawing/2014/main" id="{0F81D482-5DC7-DEC6-702B-C8DC96CD17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 dirty="0"/>
              <a:t>…локализуются..</a:t>
            </a:r>
          </a:p>
          <a:p>
            <a:pPr>
              <a:spcBef>
                <a:spcPct val="0"/>
              </a:spcBef>
            </a:pPr>
            <a:r>
              <a:rPr lang="ru-RU" altLang="pl-PL" dirty="0"/>
              <a:t>..внутригрудного отдела..</a:t>
            </a:r>
          </a:p>
        </p:txBody>
      </p:sp>
      <p:sp>
        <p:nvSpPr>
          <p:cNvPr id="39940" name="Номер слайда 3">
            <a:extLst>
              <a:ext uri="{FF2B5EF4-FFF2-40B4-BE49-F238E27FC236}">
                <a16:creationId xmlns="" xmlns:a16="http://schemas.microsoft.com/office/drawing/2014/main" id="{18BE1C73-B02B-EF02-AEF3-FD70E6207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78EB6AE-A9A1-4369-90E3-91468C4F23AF}" type="slidenum">
              <a:rPr lang="ru-RU" altLang="pl-PL"/>
              <a:pPr/>
              <a:t>12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>
            <a:extLst>
              <a:ext uri="{FF2B5EF4-FFF2-40B4-BE49-F238E27FC236}">
                <a16:creationId xmlns="" xmlns:a16="http://schemas.microsoft.com/office/drawing/2014/main" id="{381B0872-183F-72E2-D970-ACEF10A3EE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>
            <a:extLst>
              <a:ext uri="{FF2B5EF4-FFF2-40B4-BE49-F238E27FC236}">
                <a16:creationId xmlns="" xmlns:a16="http://schemas.microsoft.com/office/drawing/2014/main" id="{788D8E8F-646F-4678-C4CE-6981AF87B2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 dirty="0"/>
              <a:t>.. высокий риск летального исхода до оказания первичной специализированной помощи..</a:t>
            </a:r>
          </a:p>
          <a:p>
            <a:pPr>
              <a:spcBef>
                <a:spcPct val="0"/>
              </a:spcBef>
            </a:pPr>
            <a:r>
              <a:rPr lang="ru-RU" altLang="pl-PL" dirty="0"/>
              <a:t>…в сочетании…</a:t>
            </a:r>
          </a:p>
          <a:p>
            <a:pPr>
              <a:spcBef>
                <a:spcPct val="0"/>
              </a:spcBef>
            </a:pPr>
            <a:r>
              <a:rPr lang="ru-RU" altLang="pl-PL" dirty="0"/>
              <a:t>…инфицирования</a:t>
            </a:r>
          </a:p>
        </p:txBody>
      </p:sp>
      <p:sp>
        <p:nvSpPr>
          <p:cNvPr id="40964" name="Номер слайда 3">
            <a:extLst>
              <a:ext uri="{FF2B5EF4-FFF2-40B4-BE49-F238E27FC236}">
                <a16:creationId xmlns="" xmlns:a16="http://schemas.microsoft.com/office/drawing/2014/main" id="{62536D96-BD0C-820B-0EE5-C2DEB0101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163A9AE-E580-4565-98B6-202F42BE416A}" type="slidenum">
              <a:rPr lang="ru-RU" altLang="pl-PL"/>
              <a:pPr/>
              <a:t>13</a:t>
            </a:fld>
            <a:endParaRPr lang="ru-RU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C2A5B51-176C-C5E8-0F48-15960583101B}"/>
              </a:ext>
            </a:extLst>
          </p:cNvPr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5622AC5-BD91-5BC0-B5D5-32E40A0366A0}"/>
              </a:ext>
            </a:extLst>
          </p:cNvPr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486FAF6-B3A4-60F1-9498-1D6B7364154E}"/>
              </a:ext>
            </a:extLst>
          </p:cNvPr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E02F4DD-C88F-36D3-B522-55203504B284}"/>
              </a:ext>
            </a:extLst>
          </p:cNvPr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27">
            <a:extLst>
              <a:ext uri="{FF2B5EF4-FFF2-40B4-BE49-F238E27FC236}">
                <a16:creationId xmlns="" xmlns:a16="http://schemas.microsoft.com/office/drawing/2014/main" id="{7A38EB72-FFB0-7FD1-4376-C33E7852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8CB3BCDF-EDFB-4603-8301-C8987F5EA951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7" name="Нижний колонтитул 16">
            <a:extLst>
              <a:ext uri="{FF2B5EF4-FFF2-40B4-BE49-F238E27FC236}">
                <a16:creationId xmlns="" xmlns:a16="http://schemas.microsoft.com/office/drawing/2014/main" id="{E691C217-2E82-AF74-96DE-107F4E52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>
            <a:extLst>
              <a:ext uri="{FF2B5EF4-FFF2-40B4-BE49-F238E27FC236}">
                <a16:creationId xmlns="" xmlns:a16="http://schemas.microsoft.com/office/drawing/2014/main" id="{40930F1A-5220-2598-78E1-9209B8DA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5D6171FA-DA1C-40F5-9A01-3EDC562ACB22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1987829448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2E9DBADB-5BF1-5E8C-A3C6-9F54CE57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EF32B-5F6F-49F8-AB76-4899621B49C7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56507041-E535-7A88-E3B6-F93CB3E7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3F952CFC-BE28-173F-6D9C-BE913B08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AA5D3-DE77-4BAF-9620-F1D177039261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3555324747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>
            <a:extLst>
              <a:ext uri="{FF2B5EF4-FFF2-40B4-BE49-F238E27FC236}">
                <a16:creationId xmlns="" xmlns:a16="http://schemas.microsoft.com/office/drawing/2014/main" id="{834C1FC8-F938-6CEE-413C-46D6420CBC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="" xmlns:a16="http://schemas.microsoft.com/office/drawing/2014/main" id="{1AD1C016-73F4-DF66-B6B4-6E94CFCA3654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14">
            <a:extLst>
              <a:ext uri="{FF2B5EF4-FFF2-40B4-BE49-F238E27FC236}">
                <a16:creationId xmlns="" xmlns:a16="http://schemas.microsoft.com/office/drawing/2014/main" id="{FBEB050F-31EE-06DC-B580-E4D8BD9DD8C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D33B08E3-A6BD-54FE-4819-8562050D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EED59-E9AF-4016-9517-3BD47FB49CC2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84CEAC89-C521-DF2D-ECBD-8B171C6BC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E084F07A-666D-26FE-E30D-F185733C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6EBA3-3756-4787-A977-C0023A118EBE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13038694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="" xmlns:a16="http://schemas.microsoft.com/office/drawing/2014/main" id="{F21C6279-AB1A-806A-35AB-E6C9755A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7EC8-5CD8-432F-9764-C2618AF0A549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="" xmlns:a16="http://schemas.microsoft.com/office/drawing/2014/main" id="{91CCF344-6CFE-BDDD-E03F-6C527C6A9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>
            <a:extLst>
              <a:ext uri="{FF2B5EF4-FFF2-40B4-BE49-F238E27FC236}">
                <a16:creationId xmlns="" xmlns:a16="http://schemas.microsoft.com/office/drawing/2014/main" id="{F56FCD1B-974C-F158-1595-F92212CD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31EF8-21AD-45D6-B678-CEF7F357CCC0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3911938921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540C2D2-91D6-B14E-4539-B33FAA179F2B}"/>
              </a:ext>
            </a:extLst>
          </p:cNvPr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2B960BD-141E-F952-890F-DA0074476042}"/>
              </a:ext>
            </a:extLst>
          </p:cNvPr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="" xmlns:a16="http://schemas.microsoft.com/office/drawing/2014/main" id="{565D9474-5D1B-48AE-BBE0-A8871B73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50881-BD94-4CE8-AAE0-0FB1806AC27B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CB3D168D-3400-C261-F24F-CFA0DDAB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EC5623B3-D22C-7209-5723-243F97EB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53CD4215-1711-4A9C-90D0-104898BD6CC9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3252640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="" xmlns:a16="http://schemas.microsoft.com/office/drawing/2014/main" id="{422C15CD-9949-192D-B4F7-D2210E87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FFE8-7D16-4E09-8983-D11F333E0A7E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="" xmlns:a16="http://schemas.microsoft.com/office/drawing/2014/main" id="{54DAA613-43FE-1284-7D31-36E2153E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>
            <a:extLst>
              <a:ext uri="{FF2B5EF4-FFF2-40B4-BE49-F238E27FC236}">
                <a16:creationId xmlns="" xmlns:a16="http://schemas.microsoft.com/office/drawing/2014/main" id="{F3F47A56-01FC-DB51-76FE-A4DBD8F1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3760-602C-48CE-B1B4-BFA3EAD6A529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373369857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="" xmlns:a16="http://schemas.microsoft.com/office/drawing/2014/main" id="{7073D136-70FB-31B6-500C-FE836CDB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A788-D049-41DD-9678-B63CFA42596A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="" xmlns:a16="http://schemas.microsoft.com/office/drawing/2014/main" id="{436C8DC5-2A54-A2D5-9EBB-DBE6E1EC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="" xmlns:a16="http://schemas.microsoft.com/office/drawing/2014/main" id="{3C7E41A1-BBAD-160B-62BE-F271B10A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9E3CE-A17A-45AB-82A6-C94F7629B43F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133347697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>
            <a:extLst>
              <a:ext uri="{FF2B5EF4-FFF2-40B4-BE49-F238E27FC236}">
                <a16:creationId xmlns="" xmlns:a16="http://schemas.microsoft.com/office/drawing/2014/main" id="{E3880FB5-EED0-32CC-CF4F-F725A31D5F85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">
            <a:extLst>
              <a:ext uri="{FF2B5EF4-FFF2-40B4-BE49-F238E27FC236}">
                <a16:creationId xmlns="" xmlns:a16="http://schemas.microsoft.com/office/drawing/2014/main" id="{BF4D65D6-AFAD-B27D-80F1-BDAB52B1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5B649-FB27-4DC4-8FEC-54FACAB06DF4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="" xmlns:a16="http://schemas.microsoft.com/office/drawing/2014/main" id="{A8D29275-7834-733E-8CAA-3629ADEF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="" xmlns:a16="http://schemas.microsoft.com/office/drawing/2014/main" id="{1FADC59A-24DF-6D73-B7E1-152D6C1E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D30AB-2501-4448-8518-40F87BF53E27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312045711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>
            <a:extLst>
              <a:ext uri="{FF2B5EF4-FFF2-40B4-BE49-F238E27FC236}">
                <a16:creationId xmlns="" xmlns:a16="http://schemas.microsoft.com/office/drawing/2014/main" id="{6C791499-E4F0-1DF8-C6A5-0C8D1C61D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="" xmlns:a16="http://schemas.microsoft.com/office/drawing/2014/main" id="{CBBCAA3D-4D78-4156-C8FA-EDA3CDC84AFD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>
            <a:extLst>
              <a:ext uri="{FF2B5EF4-FFF2-40B4-BE49-F238E27FC236}">
                <a16:creationId xmlns="" xmlns:a16="http://schemas.microsoft.com/office/drawing/2014/main" id="{EE6D5CFB-A3E2-CF11-7CEB-D0BB9076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1AB4-1BAA-424A-AE30-B0660E15D9FD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1450D723-002D-0FBA-D2CB-8FDF7F7E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="" xmlns:a16="http://schemas.microsoft.com/office/drawing/2014/main" id="{7B9FD0CC-B964-27BC-0AC0-63BE6D49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D04AF-078A-42F1-8C71-694C8C2C2322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162629864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>
            <a:extLst>
              <a:ext uri="{FF2B5EF4-FFF2-40B4-BE49-F238E27FC236}">
                <a16:creationId xmlns="" xmlns:a16="http://schemas.microsoft.com/office/drawing/2014/main" id="{78AE9F90-83D0-A5BB-2806-C43F2A7701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Прямая соединительная линия 11">
            <a:extLst>
              <a:ext uri="{FF2B5EF4-FFF2-40B4-BE49-F238E27FC236}">
                <a16:creationId xmlns="" xmlns:a16="http://schemas.microsoft.com/office/drawing/2014/main" id="{4A87A003-5B94-99EA-2A4D-9AA7EE2E9BF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56F03DA7-E80D-0812-957B-7D6E65B2CD96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>
            <a:extLst>
              <a:ext uri="{FF2B5EF4-FFF2-40B4-BE49-F238E27FC236}">
                <a16:creationId xmlns="" xmlns:a16="http://schemas.microsoft.com/office/drawing/2014/main" id="{47E5E9E8-4AC2-A6DD-0258-53334E81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88517-1B9B-472B-A1B0-2A16D46927A6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="" xmlns:a16="http://schemas.microsoft.com/office/drawing/2014/main" id="{9C22A3EE-3A0C-7902-F51F-04945DE6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="" xmlns:a16="http://schemas.microsoft.com/office/drawing/2014/main" id="{4BCA6B6C-AEB5-0B48-25DA-68B072C7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48524-BB6C-45A7-A0EA-0D4C4EBB0562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2321798366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>
            <a:extLst>
              <a:ext uri="{FF2B5EF4-FFF2-40B4-BE49-F238E27FC236}">
                <a16:creationId xmlns="" xmlns:a16="http://schemas.microsoft.com/office/drawing/2014/main" id="{A833EAC5-F864-8487-6B98-06A7DE022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5AE34727-E8AA-54CF-426A-B63E1ED4022B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C6613E5-EDB4-0B42-AF3B-04832BD04C11}"/>
              </a:ext>
            </a:extLst>
          </p:cNvPr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="" xmlns:a16="http://schemas.microsoft.com/office/drawing/2014/main" id="{2FDDD766-1A41-3761-E7AA-DAEF211D1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6A5F-0DA6-4063-BFA2-1EA943E1F31A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C369E354-518E-C6B2-36BA-DF643761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="" xmlns:a16="http://schemas.microsoft.com/office/drawing/2014/main" id="{6C9B7E1B-60FC-BAE0-6A7C-99F3F6C1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884D6-8EEC-4141-A3E5-387854264563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16121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>
            <a:extLst>
              <a:ext uri="{FF2B5EF4-FFF2-40B4-BE49-F238E27FC236}">
                <a16:creationId xmlns="" xmlns:a16="http://schemas.microsoft.com/office/drawing/2014/main" id="{32F468A7-E8C7-F4B1-B2F0-41987D8552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pl-PL"/>
              <a:t>Образец заголовка</a:t>
            </a:r>
            <a:endParaRPr lang="en-US" altLang="pl-PL"/>
          </a:p>
        </p:txBody>
      </p:sp>
      <p:sp>
        <p:nvSpPr>
          <p:cNvPr id="1027" name="Текст 12">
            <a:extLst>
              <a:ext uri="{FF2B5EF4-FFF2-40B4-BE49-F238E27FC236}">
                <a16:creationId xmlns="" xmlns:a16="http://schemas.microsoft.com/office/drawing/2014/main" id="{E16B5E72-9BEE-81A6-F3CE-8D859625D4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pl-PL"/>
              <a:t>Образец текста</a:t>
            </a:r>
          </a:p>
          <a:p>
            <a:pPr lvl="1"/>
            <a:r>
              <a:rPr lang="ru-RU" altLang="pl-PL"/>
              <a:t>Второй уровень</a:t>
            </a:r>
          </a:p>
          <a:p>
            <a:pPr lvl="2"/>
            <a:r>
              <a:rPr lang="ru-RU" altLang="pl-PL"/>
              <a:t>Третий уровень</a:t>
            </a:r>
          </a:p>
          <a:p>
            <a:pPr lvl="3"/>
            <a:r>
              <a:rPr lang="ru-RU" altLang="pl-PL"/>
              <a:t>Четвертый уровень</a:t>
            </a:r>
          </a:p>
          <a:p>
            <a:pPr lvl="4"/>
            <a:r>
              <a:rPr lang="ru-RU" altLang="pl-PL"/>
              <a:t>Пятый уровень</a:t>
            </a:r>
            <a:endParaRPr lang="en-US" altLang="pl-PL"/>
          </a:p>
        </p:txBody>
      </p:sp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62511985-AD55-9555-2572-2FF84C2D8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F20A67-3BE6-4F33-9A3B-7065F8E0F653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73ED9AE-511A-83CB-B072-1966C3692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>
            <a:extLst>
              <a:ext uri="{FF2B5EF4-FFF2-40B4-BE49-F238E27FC236}">
                <a16:creationId xmlns="" xmlns:a16="http://schemas.microsoft.com/office/drawing/2014/main" id="{7193A3A2-A93F-E7FF-78F9-3801C0CEC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FCB95DA5-D5B9-45CE-A3A2-68CF14CA6F52}" type="slidenum">
              <a:rPr lang="ru-RU" altLang="pl-PL"/>
              <a:pPr/>
              <a:t>‹#›</a:t>
            </a:fld>
            <a:endParaRPr lang="ru-RU" altLang="pl-PL"/>
          </a:p>
        </p:txBody>
      </p:sp>
      <p:sp>
        <p:nvSpPr>
          <p:cNvPr id="1031" name="Прямая соединительная линия 27">
            <a:extLst>
              <a:ext uri="{FF2B5EF4-FFF2-40B4-BE49-F238E27FC236}">
                <a16:creationId xmlns="" xmlns:a16="http://schemas.microsoft.com/office/drawing/2014/main" id="{F8BD0DB9-DBC3-1D53-33CD-3E56DEAFF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32" name="Прямая соединительная линия 28">
            <a:extLst>
              <a:ext uri="{FF2B5EF4-FFF2-40B4-BE49-F238E27FC236}">
                <a16:creationId xmlns="" xmlns:a16="http://schemas.microsoft.com/office/drawing/2014/main" id="{C96D9699-DDEC-4580-6DFF-9BCCFEC00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264ADB26-4281-A897-6B3A-263BB0737032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0" r:id="rId4"/>
    <p:sldLayoutId id="2147483681" r:id="rId5"/>
    <p:sldLayoutId id="2147483685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ransition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="" xmlns:a16="http://schemas.microsoft.com/office/drawing/2014/main" id="{EFC05067-11D8-D829-B601-0D71296A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altLang="pl-PL" sz="1600" b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 «Красноярский государственный медицинский университет имени профессора В. Ф. Войно-Ясенецкого» Министерства здравоохранения Российской Федерации</a:t>
            </a:r>
            <a:endParaRPr lang="ru-RU" altLang="pl-PL" sz="1600"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7156BD6-0BDA-C523-B352-B67EE1FF24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altLang="pl-PL" sz="1000" b="1">
              <a:solidFill>
                <a:srgbClr val="202122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pl-PL" sz="1600" b="1">
                <a:solidFill>
                  <a:srgbClr val="36363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Кафедра лучевой диагностики ИПО </a:t>
            </a: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endParaRPr lang="ru-RU" altLang="pl-PL" sz="1600">
              <a:solidFill>
                <a:srgbClr val="36363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endParaRPr lang="ru-RU" altLang="pl-PL" sz="1600">
              <a:solidFill>
                <a:srgbClr val="36363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pl-PL" sz="2200" b="1">
                <a:solidFill>
                  <a:srgbClr val="36363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Оценка визуализации трахеобронхиальных травм </a:t>
            </a: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pl-PL" sz="2200" b="1">
                <a:solidFill>
                  <a:srgbClr val="36363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Часть 1</a:t>
            </a: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endParaRPr lang="ru-RU" altLang="pl-PL" sz="2200" b="1">
              <a:solidFill>
                <a:srgbClr val="36363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endParaRPr lang="ru-RU" altLang="pl-PL" sz="1600" b="1">
              <a:solidFill>
                <a:srgbClr val="36363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endParaRPr lang="ru-RU" altLang="pl-PL" sz="1600" b="1">
              <a:solidFill>
                <a:srgbClr val="36363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endParaRPr lang="ru-RU" altLang="pl-PL" sz="1600" b="1">
              <a:solidFill>
                <a:srgbClr val="36363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r>
              <a:rPr lang="ru-RU" altLang="pl-PL" sz="2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Выполнил: </a:t>
            </a:r>
            <a:endParaRPr lang="en-US" altLang="pl-PL" sz="220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r>
              <a:rPr lang="ru-RU" altLang="pl-PL" sz="2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Ординатор 1 года обучения</a:t>
            </a:r>
            <a:endParaRPr lang="en-US" altLang="pl-PL" sz="220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r>
              <a:rPr lang="ru-RU" altLang="pl-PL" sz="2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специальности Рентгенология </a:t>
            </a:r>
            <a:endParaRPr lang="en-US" altLang="pl-PL" sz="220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r>
              <a:rPr lang="ru-RU" altLang="pl-PL" sz="2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Козырь Сергей Сергеевич</a:t>
            </a:r>
            <a:endParaRPr lang="en-US" altLang="pl-PL" sz="220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pl-PL" sz="1600" b="1">
                <a:solidFill>
                  <a:srgbClr val="36363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Г.Красноярск, 2023</a:t>
            </a:r>
          </a:p>
        </p:txBody>
      </p:sp>
      <p:pic>
        <p:nvPicPr>
          <p:cNvPr id="9220" name="Рисунок 3" descr="Изображение выглядит как текст, снимок экрана, Шрифт">
            <a:extLst>
              <a:ext uri="{FF2B5EF4-FFF2-40B4-BE49-F238E27FC236}">
                <a16:creationId xmlns="" xmlns:a16="http://schemas.microsoft.com/office/drawing/2014/main" id="{5B9949E8-22E7-8010-9796-5BF7BCAD4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476750"/>
            <a:ext cx="43449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5D8F3D33-B453-B710-F537-A095C4EB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620713"/>
            <a:ext cx="8229600" cy="1584325"/>
          </a:xfrm>
        </p:spPr>
        <p:txBody>
          <a:bodyPr/>
          <a:lstStyle/>
          <a:p>
            <a:r>
              <a:rPr lang="ru-RU" altLang="pl-PL" sz="1800" b="1" dirty="0">
                <a:latin typeface="Cambria"/>
                <a:ea typeface="Cambria"/>
                <a:cs typeface="Cambria" panose="02040503050406030204" pitchFamily="18" charset="0"/>
              </a:rPr>
              <a:t>Клинический случай №3 </a:t>
            </a:r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КТ-изображение шеи в аксиальной </a:t>
            </a:r>
            <a:r>
              <a:rPr lang="ru-RU" altLang="pl-PL" sz="2400" b="1" dirty="0" smtClean="0">
                <a:latin typeface="Cambria"/>
                <a:ea typeface="Cambria"/>
                <a:cs typeface="Cambria" panose="02040503050406030204" pitchFamily="18" charset="0"/>
              </a:rPr>
              <a:t>плоскости(а),</a:t>
            </a:r>
            <a:r>
              <a:rPr lang="ru-RU" altLang="pl-PL" sz="2400" b="1" dirty="0">
                <a:solidFill>
                  <a:srgbClr val="464653"/>
                </a:solidFill>
                <a:latin typeface="Cambria"/>
                <a:ea typeface="Cambria"/>
                <a:cs typeface="Calibri"/>
              </a:rPr>
              <a:t> </a:t>
            </a:r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КТ-изображение, в корональной </a:t>
            </a:r>
            <a:r>
              <a:rPr lang="ru-RU" altLang="pl-PL" sz="2400" b="1" dirty="0" smtClean="0">
                <a:latin typeface="Cambria"/>
                <a:ea typeface="Cambria"/>
                <a:cs typeface="Cambria" panose="02040503050406030204" pitchFamily="18" charset="0"/>
              </a:rPr>
              <a:t>косой</a:t>
            </a:r>
            <a:r>
              <a:rPr lang="en-US" altLang="pl-PL" sz="2400" b="1" dirty="0" smtClean="0">
                <a:latin typeface="Cambria"/>
                <a:ea typeface="Cambria"/>
                <a:cs typeface="Cambria" panose="02040503050406030204" pitchFamily="18" charset="0"/>
              </a:rPr>
              <a:t> </a:t>
            </a:r>
            <a:r>
              <a:rPr lang="ru-RU" altLang="pl-PL" sz="2400" b="1" dirty="0" err="1" smtClean="0">
                <a:latin typeface="Cambria"/>
                <a:ea typeface="Cambria"/>
                <a:cs typeface="Cambria" panose="02040503050406030204" pitchFamily="18" charset="0"/>
              </a:rPr>
              <a:t>прокеции</a:t>
            </a:r>
            <a:r>
              <a:rPr lang="ru-RU" altLang="pl-PL" sz="2400" b="1" dirty="0" smtClean="0">
                <a:latin typeface="Cambria"/>
                <a:ea typeface="Cambria"/>
                <a:cs typeface="Cambria" panose="02040503050406030204" pitchFamily="18" charset="0"/>
              </a:rPr>
              <a:t> </a:t>
            </a:r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с </a:t>
            </a:r>
            <a:r>
              <a:rPr lang="ru-RU" altLang="pl-PL" sz="2400" b="1" dirty="0" smtClean="0">
                <a:latin typeface="Cambria"/>
                <a:ea typeface="Cambria"/>
                <a:cs typeface="Cambria" panose="02040503050406030204" pitchFamily="18" charset="0"/>
              </a:rPr>
              <a:t>реконструкцией</a:t>
            </a:r>
            <a:r>
              <a:rPr lang="en-US" altLang="pl-PL" sz="2400" b="1" dirty="0" smtClean="0">
                <a:latin typeface="Cambria"/>
                <a:ea typeface="Cambria"/>
                <a:cs typeface="Cambria" panose="02040503050406030204" pitchFamily="18" charset="0"/>
              </a:rPr>
              <a:t>(b)</a:t>
            </a:r>
            <a:r>
              <a:rPr lang="ru-RU" altLang="pl-PL" sz="2400" b="1" dirty="0" smtClean="0">
                <a:latin typeface="Cambria"/>
                <a:ea typeface="Cambria"/>
                <a:cs typeface="Cambria" panose="02040503050406030204" pitchFamily="18" charset="0"/>
              </a:rPr>
              <a:t>,</a:t>
            </a:r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 КТ-изображение</a:t>
            </a:r>
            <a:r>
              <a:rPr lang="ru-RU" altLang="pl-PL" sz="2400" b="1" dirty="0">
                <a:solidFill>
                  <a:srgbClr val="464653"/>
                </a:solidFill>
                <a:latin typeface="Cambria"/>
                <a:ea typeface="Cambria"/>
                <a:cs typeface="Cambria" panose="02040503050406030204" pitchFamily="18" charset="0"/>
              </a:rPr>
              <a:t>, </a:t>
            </a:r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в режиме проекции максимальной интенсивности  в легочном </a:t>
            </a:r>
            <a:r>
              <a:rPr lang="ru-RU" altLang="pl-PL" sz="2400" b="1" dirty="0" smtClean="0">
                <a:latin typeface="Cambria"/>
                <a:ea typeface="Cambria"/>
                <a:cs typeface="Cambria" panose="02040503050406030204" pitchFamily="18" charset="0"/>
              </a:rPr>
              <a:t>окне</a:t>
            </a:r>
            <a:r>
              <a:rPr lang="en-US" altLang="pl-PL" sz="2400" b="1" dirty="0" smtClean="0">
                <a:latin typeface="Cambria"/>
                <a:ea typeface="Cambria"/>
                <a:cs typeface="Cambria" panose="02040503050406030204" pitchFamily="18" charset="0"/>
              </a:rPr>
              <a:t>(c)</a:t>
            </a:r>
            <a:endParaRPr lang="ru-RU" altLang="pl-PL" sz="2400" b="1" dirty="0">
              <a:latin typeface="Cambria"/>
              <a:ea typeface="Cambria"/>
              <a:cs typeface="Cambria" panose="02040503050406030204" pitchFamily="18" charset="0"/>
            </a:endParaRPr>
          </a:p>
        </p:txBody>
      </p:sp>
      <p:pic>
        <p:nvPicPr>
          <p:cNvPr id="19459" name="Рисунок 3" descr="Изображение выглядит как Черно-белая фотография, монохромный, круг, черно-бел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EFA9E9AD-88C6-3802-81B6-106EC3332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00275"/>
            <a:ext cx="3030538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5" descr="Изображение выглядит как черно-белый, искусство, монохромный, пузырь&#10;&#10;Автоматически созданное описание">
            <a:extLst>
              <a:ext uri="{FF2B5EF4-FFF2-40B4-BE49-F238E27FC236}">
                <a16:creationId xmlns="" xmlns:a16="http://schemas.microsoft.com/office/drawing/2014/main" id="{6C932160-D2A8-740E-3086-4D5DB9895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195513"/>
            <a:ext cx="24145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7" descr="Изображение выглядит как искусство, черно-белый, зарис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48F90BA-146F-1588-2101-2A9056927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2206625"/>
            <a:ext cx="2741612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Содержимое 2">
            <a:extLst>
              <a:ext uri="{FF2B5EF4-FFF2-40B4-BE49-F238E27FC236}">
                <a16:creationId xmlns="" xmlns:a16="http://schemas.microsoft.com/office/drawing/2014/main" id="{CA70EF9B-78FD-55AD-DF7B-0B4EB139ED0C}"/>
              </a:ext>
            </a:extLst>
          </p:cNvPr>
          <p:cNvSpPr txBox="1">
            <a:spLocks/>
          </p:cNvSpPr>
          <p:nvPr/>
        </p:nvSpPr>
        <p:spPr bwMode="auto">
          <a:xfrm>
            <a:off x="420688" y="4332288"/>
            <a:ext cx="822960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47688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22325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96963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22860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22860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22860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22860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pl-PL" sz="2400" b="1" dirty="0">
                <a:latin typeface="Calibri"/>
                <a:ea typeface="Calibri"/>
                <a:cs typeface="Calibri"/>
              </a:rPr>
              <a:t>Тупая травмы после ДТП</a:t>
            </a:r>
          </a:p>
          <a:p>
            <a:pPr>
              <a:buFont typeface="Wingdings 3" panose="05040102010807070707" pitchFamily="18" charset="2"/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а)Поражение правого главного бронха в области киля трахеи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b)Большой объем </a:t>
            </a:r>
            <a:r>
              <a:rPr lang="ru-RU" altLang="pl-PL" sz="2000" dirty="0" err="1">
                <a:latin typeface="Calibri"/>
                <a:ea typeface="Calibri"/>
                <a:cs typeface="Calibri"/>
              </a:rPr>
              <a:t>пневмомедиастинума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, глубокая шейная эмфизема, небольшой пневмоторакс, переломы ребер и обширная контузия верхней доли правого легкого</a:t>
            </a:r>
            <a:endParaRPr lang="en-US" altLang="pl-PL" sz="2000" dirty="0">
              <a:latin typeface="Calibri"/>
              <a:ea typeface="Calibri"/>
              <a:cs typeface="Calibri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c)Поражение правого главного бронха в области киля трахеи</a:t>
            </a:r>
            <a:endParaRPr lang="ru-RU" altLang="pl-PL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19463" name="Содержимое 2">
            <a:extLst>
              <a:ext uri="{FF2B5EF4-FFF2-40B4-BE49-F238E27FC236}">
                <a16:creationId xmlns="" xmlns:a16="http://schemas.microsoft.com/office/drawing/2014/main" id="{F70B2764-2BA7-85D2-8560-444ED649AE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850" y="3262313"/>
            <a:ext cx="8329613" cy="1068387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endParaRPr lang="ru-RU" altLang="pl-PL" dirty="0">
              <a:cs typeface="Calibri" panose="020F0502020204030204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pl-PL" b="1" dirty="0">
                <a:cs typeface="Calibri" panose="020F0502020204030204" pitchFamily="34" charset="0"/>
              </a:rPr>
              <a:t>a                                          b                                  c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="" xmlns:a16="http://schemas.microsoft.com/office/drawing/2014/main" id="{652A4EDD-79A4-1223-B1E2-FF7FC062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pl-PL">
                <a:ea typeface="Cambria" panose="02040503050406030204" pitchFamily="18" charset="0"/>
                <a:cs typeface="Cambria" panose="02040503050406030204" pitchFamily="18" charset="0"/>
              </a:rPr>
              <a:t>Механизм травмы </a:t>
            </a:r>
            <a:endParaRPr lang="ru-RU" altLang="pl-PL"/>
          </a:p>
        </p:txBody>
      </p:sp>
      <p:sp>
        <p:nvSpPr>
          <p:cNvPr id="20483" name="Содержимое 2">
            <a:extLst>
              <a:ext uri="{FF2B5EF4-FFF2-40B4-BE49-F238E27FC236}">
                <a16:creationId xmlns="" xmlns:a16="http://schemas.microsoft.com/office/drawing/2014/main" id="{64E189C4-2C55-C0D7-A5CD-E7A330AB6C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38238"/>
            <a:ext cx="8228013" cy="5018087"/>
          </a:xfrm>
        </p:spPr>
        <p:txBody>
          <a:bodyPr/>
          <a:lstStyle/>
          <a:p>
            <a:pPr algn="just"/>
            <a:r>
              <a:rPr lang="ru-RU" altLang="pl-PL">
                <a:cs typeface="Calibri" panose="020F0502020204030204" pitchFamily="34" charset="0"/>
              </a:rPr>
              <a:t>Большинство трахеобронхиальный травм можно разделить на несколько групп: </a:t>
            </a:r>
            <a:r>
              <a:rPr lang="ru-RU" altLang="pl-PL" b="1">
                <a:cs typeface="Calibri" panose="020F0502020204030204" pitchFamily="34" charset="0"/>
              </a:rPr>
              <a:t>проникающие, ятрогенные и тупые травмы</a:t>
            </a:r>
          </a:p>
          <a:p>
            <a:pPr algn="just"/>
            <a:r>
              <a:rPr lang="ru-RU" altLang="pl-PL">
                <a:cs typeface="Calibri" panose="020F0502020204030204" pitchFamily="34" charset="0"/>
              </a:rPr>
              <a:t>Знание механизма травмы может помочь рентгенологу в идентификации типичных паттернов травмы, характерных осложнения и методов их лечения.</a:t>
            </a:r>
          </a:p>
          <a:p>
            <a:pPr algn="just"/>
            <a:r>
              <a:rPr lang="ru-RU" altLang="pl-PL">
                <a:cs typeface="Calibri" panose="020F0502020204030204" pitchFamily="34" charset="0"/>
              </a:rPr>
              <a:t>Варианты травматических механизмов имеют тенденцию к манифестации в различных участках.</a:t>
            </a:r>
          </a:p>
          <a:p>
            <a:pPr algn="just"/>
            <a:r>
              <a:rPr lang="ru-RU" altLang="pl-PL">
                <a:cs typeface="Calibri" panose="020F0502020204030204" pitchFamily="34" charset="0"/>
              </a:rPr>
              <a:t>Кроме огнестрельных поражений которые могут появляться в любых участках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="" xmlns:a16="http://schemas.microsoft.com/office/drawing/2014/main" id="{323431BF-A989-DAA7-0090-DDA6E90E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pl-PL">
                <a:ea typeface="Cambria" panose="02040503050406030204" pitchFamily="18" charset="0"/>
                <a:cs typeface="Cambria" panose="02040503050406030204" pitchFamily="18" charset="0"/>
              </a:rPr>
              <a:t>Локализация травм</a:t>
            </a:r>
            <a:endParaRPr lang="ru-RU" altLang="pl-PL"/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D5330AD2-4522-8A9B-93F2-0E5F49333C8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r>
              <a:rPr lang="ru-RU" altLang="pl-PL" sz="2400" b="1" dirty="0">
                <a:latin typeface="Calibri"/>
                <a:ea typeface="Calibri"/>
                <a:cs typeface="Calibri"/>
              </a:rPr>
              <a:t>Колющие травмы 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как правило обнаруживаются в </a:t>
            </a:r>
            <a:r>
              <a:rPr lang="ru-RU" altLang="pl-PL" sz="2400" b="1" dirty="0">
                <a:latin typeface="Calibri"/>
                <a:ea typeface="Calibri"/>
                <a:cs typeface="Calibri"/>
              </a:rPr>
              <a:t>шейном отделе трахеи,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 так как она находится в относительно незащищённом положении.</a:t>
            </a:r>
          </a:p>
          <a:p>
            <a:r>
              <a:rPr lang="ru-RU" altLang="pl-PL" sz="2400" b="1" dirty="0">
                <a:latin typeface="Calibri"/>
                <a:ea typeface="Calibri"/>
                <a:cs typeface="Calibri"/>
              </a:rPr>
              <a:t>Ятрогенные травмы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, например при бронхоскопии, </a:t>
            </a:r>
            <a:r>
              <a:rPr lang="ru-RU" altLang="pl-PL" sz="2400" dirty="0" smtClean="0">
                <a:latin typeface="Calibri"/>
                <a:ea typeface="Calibri"/>
                <a:cs typeface="Calibri"/>
              </a:rPr>
              <a:t>как правило </a:t>
            </a:r>
            <a:r>
              <a:rPr lang="ru-RU" altLang="pl-PL" sz="2400" dirty="0" smtClean="0"/>
              <a:t>локализуются в </a:t>
            </a:r>
            <a:r>
              <a:rPr lang="ru-RU" altLang="pl-PL" sz="2400" b="1" dirty="0" smtClean="0">
                <a:latin typeface="Calibri"/>
                <a:ea typeface="Calibri"/>
                <a:cs typeface="Calibri"/>
              </a:rPr>
              <a:t>грудном отделе </a:t>
            </a:r>
            <a:r>
              <a:rPr lang="ru-RU" altLang="pl-PL" sz="2400" b="1" dirty="0">
                <a:latin typeface="Calibri"/>
                <a:ea typeface="Calibri"/>
                <a:cs typeface="Calibri"/>
              </a:rPr>
              <a:t>трахеи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, особенно в области незащищенной задней мембраны.</a:t>
            </a:r>
          </a:p>
          <a:p>
            <a:r>
              <a:rPr lang="ru-RU" altLang="pl-PL" sz="2400" dirty="0">
                <a:latin typeface="Calibri"/>
                <a:ea typeface="Calibri"/>
                <a:cs typeface="Calibri"/>
              </a:rPr>
              <a:t>Тупые травмы имеют тенденцию к поражению </a:t>
            </a:r>
            <a:r>
              <a:rPr lang="ru-RU" altLang="pl-PL" sz="2400" b="1" dirty="0" smtClean="0"/>
              <a:t>внутригрудного</a:t>
            </a:r>
            <a:r>
              <a:rPr lang="ru-RU" altLang="pl-PL" sz="2400" b="1" dirty="0" smtClean="0">
                <a:latin typeface="Calibri"/>
                <a:ea typeface="Calibri"/>
                <a:cs typeface="Calibri"/>
              </a:rPr>
              <a:t> </a:t>
            </a:r>
            <a:r>
              <a:rPr lang="ru-RU" altLang="pl-PL" sz="2400" b="1" dirty="0">
                <a:latin typeface="Calibri"/>
                <a:ea typeface="Calibri"/>
                <a:cs typeface="Calibri"/>
              </a:rPr>
              <a:t>отдела трахеи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 с задействованием киля трахеи </a:t>
            </a:r>
            <a:r>
              <a:rPr lang="pl-PL" altLang="pl-PL" sz="2400" dirty="0">
                <a:latin typeface="Calibri"/>
                <a:ea typeface="Calibri"/>
                <a:cs typeface="Calibri"/>
              </a:rPr>
              <a:t>с небольшим преобладанием правостороннего поражения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altLang="pl-PL" sz="24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="" xmlns:a16="http://schemas.microsoft.com/office/drawing/2014/main" id="{81727A48-9C98-BD88-9E2C-6BB5D5F9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pl-PL">
                <a:ea typeface="Cambria" panose="02040503050406030204" pitchFamily="18" charset="0"/>
                <a:cs typeface="Cambria" panose="02040503050406030204" pitchFamily="18" charset="0"/>
              </a:rPr>
              <a:t>Проникающие травмы </a:t>
            </a:r>
          </a:p>
        </p:txBody>
      </p:sp>
      <p:sp>
        <p:nvSpPr>
          <p:cNvPr id="22531" name="Содержимое 2">
            <a:extLst>
              <a:ext uri="{FF2B5EF4-FFF2-40B4-BE49-F238E27FC236}">
                <a16:creationId xmlns="" xmlns:a16="http://schemas.microsoft.com/office/drawing/2014/main" id="{F4508E6C-D65D-02AA-0CDE-1E91DEEBD5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9050"/>
          </a:xfrm>
        </p:spPr>
        <p:txBody>
          <a:bodyPr/>
          <a:lstStyle/>
          <a:p>
            <a:r>
              <a:rPr lang="ru-RU" altLang="pl-PL" dirty="0">
                <a:latin typeface="Calibri"/>
                <a:ea typeface="Calibri"/>
                <a:cs typeface="Calibri"/>
              </a:rPr>
              <a:t>При проникающих травмах </a:t>
            </a:r>
            <a:r>
              <a:rPr lang="ru-RU" altLang="pl-PL" dirty="0"/>
              <a:t>высокий риск летального исхода до оказания первичной специализированной помощи</a:t>
            </a:r>
            <a:r>
              <a:rPr lang="ru-RU" altLang="pl-PL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altLang="pl-PL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</a:t>
            </a:r>
            <a:r>
              <a:rPr lang="ru-RU" altLang="pl-PL" dirty="0">
                <a:latin typeface="Calibri"/>
                <a:ea typeface="Calibri"/>
                <a:cs typeface="Calibri"/>
              </a:rPr>
              <a:t> связи с поражением </a:t>
            </a:r>
            <a:r>
              <a:rPr lang="ru-RU" altLang="pl-PL" dirty="0" err="1" smtClean="0">
                <a:latin typeface="Calibri"/>
                <a:ea typeface="Calibri"/>
                <a:cs typeface="Calibri"/>
              </a:rPr>
              <a:t>медиаст</a:t>
            </a:r>
            <a:r>
              <a:rPr lang="ru-RU" altLang="pl-PL" dirty="0" err="1">
                <a:latin typeface="Calibri"/>
                <a:ea typeface="Calibri"/>
                <a:cs typeface="Calibri"/>
              </a:rPr>
              <a:t>и</a:t>
            </a:r>
            <a:r>
              <a:rPr lang="ru-RU" altLang="pl-PL" dirty="0" err="1" smtClean="0">
                <a:latin typeface="Calibri"/>
                <a:ea typeface="Calibri"/>
                <a:cs typeface="Calibri"/>
              </a:rPr>
              <a:t>нума</a:t>
            </a:r>
            <a:r>
              <a:rPr lang="ru-RU" altLang="pl-PL" dirty="0">
                <a:latin typeface="Calibri"/>
                <a:ea typeface="Calibri"/>
                <a:cs typeface="Calibri"/>
              </a:rPr>
              <a:t>, </a:t>
            </a:r>
            <a:r>
              <a:rPr lang="ru-RU" altLang="pl-PL" dirty="0"/>
              <a:t>в сочетании</a:t>
            </a:r>
            <a:r>
              <a:rPr lang="ru-RU" altLang="pl-PL" dirty="0" smtClean="0">
                <a:latin typeface="Calibri"/>
                <a:ea typeface="Calibri"/>
                <a:cs typeface="Calibri"/>
              </a:rPr>
              <a:t> </a:t>
            </a:r>
            <a:r>
              <a:rPr lang="ru-RU" altLang="pl-PL" dirty="0">
                <a:latin typeface="Calibri"/>
                <a:ea typeface="Calibri"/>
                <a:cs typeface="Calibri"/>
              </a:rPr>
              <a:t>с сердечными </a:t>
            </a:r>
            <a:r>
              <a:rPr lang="ru-RU" altLang="pl-PL" dirty="0" smtClean="0">
                <a:latin typeface="Calibri"/>
                <a:ea typeface="Calibri"/>
                <a:cs typeface="Calibri"/>
              </a:rPr>
              <a:t>или сосудистыми</a:t>
            </a:r>
            <a:r>
              <a:rPr lang="ru-RU" altLang="pl-PL" dirty="0">
                <a:latin typeface="Calibri"/>
                <a:ea typeface="Calibri"/>
                <a:cs typeface="Calibri"/>
              </a:rPr>
              <a:t> поражениями.  </a:t>
            </a:r>
          </a:p>
          <a:p>
            <a:r>
              <a:rPr lang="ru-RU" altLang="pl-PL" dirty="0">
                <a:latin typeface="Calibri"/>
                <a:ea typeface="Calibri"/>
                <a:cs typeface="Calibri"/>
              </a:rPr>
              <a:t>Рентгенологи должны тщательно оценивать изображения на предмет наличия сопутствующих повреждений пищевода, особенно в тех случаях, когда поражается вся толщина трахеи. </a:t>
            </a:r>
            <a:endParaRPr lang="ru-RU" altLang="pl-PL" dirty="0">
              <a:latin typeface="Calibri"/>
              <a:ea typeface="Calibri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pl-PL" dirty="0">
                <a:latin typeface="Calibri"/>
                <a:ea typeface="Calibri"/>
                <a:cs typeface="Calibri"/>
              </a:rPr>
              <a:t>Сопутствующие</a:t>
            </a:r>
            <a:r>
              <a:rPr lang="ru-RU" altLang="pl-PL" sz="1400" dirty="0">
                <a:latin typeface="Calibri"/>
                <a:ea typeface="Calibri"/>
                <a:cs typeface="Calibri"/>
              </a:rPr>
              <a:t> </a:t>
            </a:r>
            <a:r>
              <a:rPr lang="ru-RU" altLang="pl-PL" dirty="0">
                <a:latin typeface="Calibri"/>
                <a:ea typeface="Calibri"/>
                <a:cs typeface="Calibri"/>
              </a:rPr>
              <a:t>повреждения пищевода и проникающие травмы предрасполагают к высокому риску </a:t>
            </a:r>
            <a:r>
              <a:rPr lang="ru-RU" altLang="pl-PL" dirty="0"/>
              <a:t>инфицирования</a:t>
            </a:r>
            <a:endParaRPr lang="ru-RU" alt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="" xmlns:a16="http://schemas.microsoft.com/office/drawing/2014/main" id="{184E7476-E735-B16A-B133-D970B2F6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pl-PL">
                <a:ea typeface="Cambria" panose="02040503050406030204" pitchFamily="18" charset="0"/>
                <a:cs typeface="Cambria" panose="02040503050406030204" pitchFamily="18" charset="0"/>
              </a:rPr>
              <a:t>Ятрогенные травмы </a:t>
            </a:r>
            <a:endParaRPr lang="ru-RU" altLang="pl-PL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609C69-2167-E311-7146-58C70355DE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pl-PL" sz="2400" dirty="0">
                <a:latin typeface="Calibri"/>
                <a:ea typeface="Calibri"/>
                <a:cs typeface="Calibri"/>
              </a:rPr>
              <a:t>Многие инвазивные вмешательства могут быть осложнены ятрогенными трахеобронхиальными травмами, включая </a:t>
            </a:r>
            <a:r>
              <a:rPr lang="ru-RU" altLang="pl-PL" sz="2400" dirty="0" err="1">
                <a:latin typeface="Calibri"/>
                <a:ea typeface="Calibri"/>
                <a:cs typeface="Calibri"/>
              </a:rPr>
              <a:t>эндотрахеальную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 интубацию, размещение стента и медиастиноскопию</a:t>
            </a:r>
          </a:p>
          <a:p>
            <a:pPr>
              <a:lnSpc>
                <a:spcPct val="90000"/>
              </a:lnSpc>
            </a:pPr>
            <a:r>
              <a:rPr lang="ru-RU" altLang="pl-PL" sz="2400" dirty="0">
                <a:latin typeface="Calibri"/>
                <a:ea typeface="Calibri"/>
                <a:cs typeface="Calibri"/>
              </a:rPr>
              <a:t>Число случаев нанесения ятрогенных повреждений остается низким, но варьируется в зависимости от применяемой процедуры</a:t>
            </a:r>
          </a:p>
          <a:p>
            <a:pPr>
              <a:lnSpc>
                <a:spcPct val="90000"/>
              </a:lnSpc>
            </a:pPr>
            <a:r>
              <a:rPr lang="ru-RU" altLang="pl-PL" sz="2400" dirty="0">
                <a:latin typeface="Calibri"/>
                <a:ea typeface="Calibri"/>
                <a:cs typeface="Calibri"/>
              </a:rPr>
              <a:t>Трахеобронхиальная рваная рана или разрыв, вследствие </a:t>
            </a:r>
            <a:r>
              <a:rPr lang="ru-RU" altLang="pl-PL" sz="2400" dirty="0" err="1">
                <a:latin typeface="Calibri"/>
                <a:ea typeface="Calibri"/>
                <a:cs typeface="Calibri"/>
              </a:rPr>
              <a:t>эндотрахеальной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 интубации - редкость. Его распространенность трудно поддается </a:t>
            </a:r>
            <a:r>
              <a:rPr lang="ru-RU" altLang="pl-PL" sz="2400" dirty="0" smtClean="0">
                <a:latin typeface="Calibri"/>
                <a:ea typeface="Calibri"/>
                <a:cs typeface="Calibri"/>
              </a:rPr>
              <a:t>оценке </a:t>
            </a:r>
            <a:r>
              <a:rPr lang="ru-RU" altLang="pl-PL" sz="2400" dirty="0" smtClean="0"/>
              <a:t>приблизительно </a:t>
            </a:r>
            <a:r>
              <a:rPr lang="ru-RU" altLang="pl-PL" sz="2400" dirty="0"/>
              <a:t>составляя</a:t>
            </a:r>
            <a:r>
              <a:rPr lang="ru-RU" altLang="pl-PL" sz="2400" dirty="0" smtClean="0">
                <a:latin typeface="Calibri"/>
                <a:ea typeface="Calibri"/>
                <a:cs typeface="Calibri"/>
              </a:rPr>
              <a:t> 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одну из 20000 интубаций.</a:t>
            </a:r>
          </a:p>
          <a:p>
            <a:pPr>
              <a:lnSpc>
                <a:spcPct val="90000"/>
              </a:lnSpc>
            </a:pPr>
            <a:r>
              <a:rPr lang="ru-RU" altLang="pl-PL" sz="2400" dirty="0">
                <a:latin typeface="Calibri"/>
                <a:ea typeface="Calibri"/>
                <a:cs typeface="Calibri"/>
              </a:rPr>
              <a:t>Повреждение трахеи, связанное с интубацией, связано с высокой смертностью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="" xmlns:a16="http://schemas.microsoft.com/office/drawing/2014/main" id="{9D87C5EE-5EF1-A00D-50B0-BCD8DB64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625"/>
            <a:ext cx="8229600" cy="1463675"/>
          </a:xfrm>
        </p:spPr>
        <p:txBody>
          <a:bodyPr/>
          <a:lstStyle/>
          <a:p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Клинический случай №4</a:t>
            </a:r>
            <a:r>
              <a:rPr lang="ru-RU" altLang="pl-PL" sz="2900" b="1" dirty="0">
                <a:latin typeface="Cambria"/>
                <a:ea typeface="Cambria"/>
                <a:cs typeface="Cambria" panose="02040503050406030204" pitchFamily="18" charset="0"/>
              </a:rPr>
              <a:t> </a:t>
            </a:r>
            <a:r>
              <a:rPr lang="ru-RU" altLang="pl-PL" sz="2800" b="1" dirty="0">
                <a:latin typeface="Cambria"/>
                <a:ea typeface="Cambria"/>
                <a:cs typeface="Cambria" panose="02040503050406030204" pitchFamily="18" charset="0"/>
              </a:rPr>
              <a:t>Рентгенограмма ОГК в прямой проекции и КТ-изображение шеи в аксиальной плоскости</a:t>
            </a:r>
            <a:endParaRPr lang="ru-RU" altLang="pl-PL" sz="2800" dirty="0">
              <a:latin typeface="Cambria"/>
              <a:ea typeface="Cambria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ABCE3DD2-51A2-24FF-5C5C-EFBC6FC3CB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9193" y="4544562"/>
            <a:ext cx="8227487" cy="1581150"/>
          </a:xfrm>
        </p:spPr>
        <p:txBody>
          <a:bodyPr>
            <a:noAutofit/>
          </a:bodyPr>
          <a:lstStyle/>
          <a:p>
            <a:pPr marL="0" indent="0" algn="just">
              <a:buFont typeface="Wingdings 3" panose="05040102010807070707" pitchFamily="18" charset="2"/>
              <a:buNone/>
            </a:pPr>
            <a:r>
              <a:rPr lang="ru-RU" altLang="pl-PL" sz="2000" b="1" dirty="0">
                <a:latin typeface="Calibri"/>
                <a:ea typeface="Calibri"/>
                <a:cs typeface="Calibri"/>
              </a:rPr>
              <a:t>Острая обширная подкожная эмфизема после  интубации для запланированной операции</a:t>
            </a:r>
          </a:p>
          <a:p>
            <a:pPr marL="0" indent="0" algn="just"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a) Массивная подкожная эмфизема и </a:t>
            </a:r>
            <a:r>
              <a:rPr lang="ru-RU" altLang="pl-PL" sz="2000" dirty="0" err="1">
                <a:latin typeface="Calibri"/>
                <a:ea typeface="Calibri"/>
                <a:cs typeface="Calibri"/>
              </a:rPr>
              <a:t>пневмомедиастинум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, билатерально  распространяющиеся на шею. </a:t>
            </a:r>
          </a:p>
          <a:p>
            <a:pPr marL="0" indent="0" algn="just"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b) КТ-изображение, полученное через несколько минут после снимков (а) помогает подтвердить наличие двустороннего пневмоторакса, но не показывает точное место повреждения дыхательных путей</a:t>
            </a:r>
          </a:p>
          <a:p>
            <a:pPr marL="0" indent="0"/>
            <a:endParaRPr lang="ru-RU" altLang="pl-PL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9D93130-396B-65C1-AE57-B5FFC48E9C9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79512" y="4230993"/>
            <a:ext cx="8289925" cy="31115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>
                <a:cs typeface="Calibri"/>
              </a:rPr>
              <a:t> a                                                                          b</a:t>
            </a:r>
          </a:p>
        </p:txBody>
      </p:sp>
      <p:pic>
        <p:nvPicPr>
          <p:cNvPr id="24581" name="Объект 3" descr="Изображение выглядит как рентгеновская пленка, Медицинская визуализация, радиология, рентгенограф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A45C6AF5-882C-E517-466E-B9629384B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" y="1700808"/>
            <a:ext cx="3454519" cy="284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7" descr="Изображение выглядит как искусство, черно-бел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10D62A4F-DEDB-B463-ACFD-CD1EE7567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9"/>
            <a:ext cx="4109343" cy="284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="" xmlns:a16="http://schemas.microsoft.com/office/drawing/2014/main" id="{DAB6C9EF-ED77-4A63-1B23-9EBA12B1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pl-PL">
                <a:ea typeface="Cambria" panose="02040503050406030204" pitchFamily="18" charset="0"/>
                <a:cs typeface="Cambria" panose="02040503050406030204" pitchFamily="18" charset="0"/>
              </a:rPr>
              <a:t>Проникающие травмы 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356B1BB3-EF07-922D-B9BB-202E7345CD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9050"/>
          </a:xfrm>
        </p:spPr>
        <p:txBody>
          <a:bodyPr>
            <a:normAutofit/>
          </a:bodyPr>
          <a:lstStyle/>
          <a:p>
            <a:pPr marL="342900" indent="-342900"/>
            <a:r>
              <a:rPr lang="ru-RU" altLang="pl-PL" sz="2400" dirty="0">
                <a:latin typeface="Calibri"/>
                <a:ea typeface="Calibri"/>
                <a:cs typeface="Calibri"/>
              </a:rPr>
              <a:t>Иногда, рваные раны связанные с интубацией, могут проявляться клинически</a:t>
            </a:r>
            <a:r>
              <a:rPr lang="ru-RU" altLang="pl-PL" sz="24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после </a:t>
            </a:r>
            <a:r>
              <a:rPr lang="ru-RU" altLang="pl-PL" sz="2400" dirty="0" err="1">
                <a:latin typeface="Calibri"/>
                <a:ea typeface="Calibri"/>
                <a:cs typeface="Calibri"/>
              </a:rPr>
              <a:t>экстубации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, потому что манжета может временно сформировать пролежень в месте травмы.</a:t>
            </a:r>
          </a:p>
          <a:p>
            <a:pPr marL="342900" indent="-342900"/>
            <a:r>
              <a:rPr lang="ru-RU" altLang="pl-PL" sz="2400" dirty="0" err="1">
                <a:latin typeface="Calibri"/>
                <a:ea typeface="Calibri"/>
                <a:cs typeface="Calibri"/>
              </a:rPr>
              <a:t>Эндотрахеальная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 интубация обычно вызывает травмы, связанные с манжетами, а не прямые рваные раны. Гиперинфляция манжеты может быть изображена на КТ или рентгенографии несоответствием диаметра манжеты по отношению к трахее</a:t>
            </a:r>
          </a:p>
          <a:p>
            <a:pPr marL="342900" indent="-342900"/>
            <a:endParaRPr lang="ru-RU" altLang="pl-PL" sz="2000"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="" xmlns:a16="http://schemas.microsoft.com/office/drawing/2014/main" id="{684D2B0B-BCDB-69F6-D447-C8F9F904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625"/>
            <a:ext cx="8229600" cy="1463675"/>
          </a:xfrm>
        </p:spPr>
        <p:txBody>
          <a:bodyPr/>
          <a:lstStyle/>
          <a:p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Клинический случай №5</a:t>
            </a:r>
            <a:r>
              <a:rPr lang="ru-RU" altLang="pl-PL" sz="2900" b="1" dirty="0">
                <a:latin typeface="Cambria"/>
                <a:ea typeface="Cambria"/>
                <a:cs typeface="Cambria" panose="02040503050406030204" pitchFamily="18" charset="0"/>
              </a:rPr>
              <a:t> КТ-изображение шеи в корональной и сагиттальной плоскости в легочном окне </a:t>
            </a:r>
            <a:endParaRPr lang="ru-RU" altLang="pl-PL" sz="2900" dirty="0">
              <a:latin typeface="Cambria"/>
              <a:ea typeface="Cambria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73C57D6A-59E4-53C5-E4AB-3A2293694C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8872" y="4941168"/>
            <a:ext cx="8216900" cy="15811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pl-PL" sz="2400" b="1" dirty="0">
                <a:latin typeface="Calibri"/>
                <a:ea typeface="Calibri"/>
                <a:cs typeface="Calibri"/>
              </a:rPr>
              <a:t>Гиперинфляция </a:t>
            </a:r>
            <a:r>
              <a:rPr lang="ru-RU" altLang="pl-PL" sz="2400" b="1" dirty="0" err="1">
                <a:latin typeface="Calibri"/>
                <a:ea typeface="Calibri"/>
                <a:cs typeface="Calibri"/>
              </a:rPr>
              <a:t>эндотрахеальной</a:t>
            </a:r>
            <a:r>
              <a:rPr lang="ru-RU" altLang="pl-PL" sz="2400" b="1" dirty="0">
                <a:latin typeface="Calibri"/>
                <a:ea typeface="Calibri"/>
                <a:cs typeface="Calibri"/>
              </a:rPr>
              <a:t> трубки с отсроченным разрывом трахеи</a:t>
            </a:r>
            <a:endParaRPr lang="ru-RU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a, b) несоответствие диаметра манжеты по отношению к соседней трахее, что указывает на чрезмерную инфляцию манжеты, которая может вызвать некроз</a:t>
            </a:r>
            <a:endParaRPr lang="ru-RU" sz="2000" dirty="0"/>
          </a:p>
          <a:p>
            <a:pPr marL="0" indent="0"/>
            <a:endParaRPr lang="ru-RU" altLang="pl-PL" dirty="0">
              <a:cs typeface="Calibri" panose="020F05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3F1209D-B68E-02CC-00E1-45628DA61C4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68275" y="4681538"/>
            <a:ext cx="8289925" cy="31115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>
                <a:latin typeface="Calibri"/>
                <a:ea typeface="Calibri"/>
                <a:cs typeface="Calibri"/>
              </a:rPr>
              <a:t> a                                                                            b</a:t>
            </a:r>
          </a:p>
        </p:txBody>
      </p:sp>
      <p:pic>
        <p:nvPicPr>
          <p:cNvPr id="26629" name="Рисунок 4" descr="Изображение выглядит как рентгеновская пленка, Медицинская визуализация, радиология, черно-бел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7BF1897-6AF2-7310-88F8-49194418F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851025"/>
            <a:ext cx="3602038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5" descr="Изображение выглядит как рентгеновская пленка, Медицинская визуализация, Рентгеновское излучение, радиолог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7BE545D0-011B-3FC0-3B51-7080E5A6E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852613"/>
            <a:ext cx="254476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="" xmlns:a16="http://schemas.microsoft.com/office/drawing/2014/main" id="{D1FB835E-3ABE-A394-4653-BBDFDE8C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00" y="156625"/>
            <a:ext cx="8229600" cy="1463675"/>
          </a:xfrm>
        </p:spPr>
        <p:txBody>
          <a:bodyPr/>
          <a:lstStyle/>
          <a:p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Клинический случай №5</a:t>
            </a:r>
            <a:r>
              <a:rPr lang="ru-RU" altLang="pl-PL" sz="2900" b="1" dirty="0">
                <a:latin typeface="Cambria"/>
                <a:ea typeface="Cambria"/>
                <a:cs typeface="Cambria" panose="02040503050406030204" pitchFamily="18" charset="0"/>
              </a:rPr>
              <a:t> </a:t>
            </a:r>
            <a:r>
              <a:rPr lang="ru-RU" altLang="pl-PL" sz="2800" b="1" dirty="0">
                <a:latin typeface="Cambria"/>
                <a:ea typeface="Cambria"/>
                <a:cs typeface="Cambria" panose="02040503050406030204" pitchFamily="18" charset="0"/>
              </a:rPr>
              <a:t>Рентгенограмма ОГК в прямой проекции и КТ- изображение шеи в аксиальной плоскости</a:t>
            </a:r>
            <a:endParaRPr lang="ru-RU" altLang="pl-PL" sz="2800" dirty="0">
              <a:latin typeface="Cambria"/>
              <a:ea typeface="Cambria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DF368995-A16D-78F5-ED2D-0BBE137607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0700" y="4817921"/>
            <a:ext cx="8091425" cy="1122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b="1" dirty="0">
                <a:latin typeface="Calibri"/>
                <a:ea typeface="Calibri"/>
                <a:cs typeface="Calibri"/>
              </a:rPr>
              <a:t>Гиперинфляция </a:t>
            </a:r>
            <a:r>
              <a:rPr lang="ru-RU" sz="2100" b="1" dirty="0" err="1">
                <a:latin typeface="Calibri"/>
                <a:ea typeface="Calibri"/>
                <a:cs typeface="Calibri"/>
              </a:rPr>
              <a:t>эндотрахеальной</a:t>
            </a:r>
            <a:r>
              <a:rPr lang="ru-RU" sz="2100" b="1" dirty="0">
                <a:latin typeface="Calibri"/>
                <a:ea typeface="Calibri"/>
                <a:cs typeface="Calibri"/>
              </a:rPr>
              <a:t> трубки с отсроченным разрывом трахеи</a:t>
            </a:r>
            <a:endParaRPr lang="ru-RU" sz="2100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c) Рентгенограмма, полученная через 2 дня после снимков (</a:t>
            </a:r>
            <a:r>
              <a:rPr lang="ru-RU" altLang="pl-PL" sz="2000" dirty="0" err="1">
                <a:latin typeface="Calibri"/>
                <a:ea typeface="Calibri"/>
                <a:cs typeface="Calibri"/>
              </a:rPr>
              <a:t>a,b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), показывает раздутую манжету, с обширной подкожной эмфиземой. </a:t>
            </a:r>
          </a:p>
          <a:p>
            <a:pPr marL="0" indent="0" algn="just"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d) Аксиальное КТ-изображение помогает подтвердить, что подкожная эмфизема вторична разрыву трахеи</a:t>
            </a:r>
          </a:p>
          <a:p>
            <a:pPr marL="0" indent="0"/>
            <a:endParaRPr lang="ru-RU" altLang="pl-PL" dirty="0">
              <a:cs typeface="Calibri" panose="020F05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E1BC29D-E3A8-3B29-7E42-C8B24DDFE22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79512" y="4475070"/>
            <a:ext cx="8288337" cy="312737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>
                <a:latin typeface="Calibri"/>
                <a:ea typeface="Calibri"/>
                <a:cs typeface="Calibri"/>
              </a:rPr>
              <a:t> c                                                                                                d</a:t>
            </a:r>
          </a:p>
        </p:txBody>
      </p:sp>
      <p:pic>
        <p:nvPicPr>
          <p:cNvPr id="27653" name="Рисунок 6" descr="Изображение выглядит как рентгеновская пленка, Медицинская визуализация, радиология, Рентгеновское излуч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71366FD5-2DF2-4E7E-1E11-49B9CBEF8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8800"/>
            <a:ext cx="4259769" cy="31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7" descr="Изображение выглядит как черно-белый, снимок экрана, монохром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41816E3F-C96D-B874-2568-E5B3799AB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32" y="1628800"/>
            <a:ext cx="2681046" cy="31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="" xmlns:a16="http://schemas.microsoft.com/office/drawing/2014/main" id="{BDEE7601-F9B9-E8C0-1DDF-DBB65833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pl-PL">
                <a:ea typeface="Cambria" panose="02040503050406030204" pitchFamily="18" charset="0"/>
                <a:cs typeface="Cambria" panose="02040503050406030204" pitchFamily="18" charset="0"/>
              </a:rPr>
              <a:t>Особенности интубации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7AEB3E-7774-54E5-68CE-406AD54E41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pl-PL" dirty="0">
                <a:latin typeface="Calibri"/>
                <a:ea typeface="Calibri"/>
                <a:cs typeface="Calibri"/>
              </a:rPr>
              <a:t>Гиперинфляция редко взывает разрыв трахеи. Исследование с использованием трахеи от трупа показало, что </a:t>
            </a:r>
            <a:r>
              <a:rPr lang="ru-RU" altLang="pl-PL" dirty="0" err="1">
                <a:latin typeface="Calibri"/>
                <a:ea typeface="Calibri"/>
                <a:cs typeface="Calibri"/>
              </a:rPr>
              <a:t>эндотрахеальные</a:t>
            </a:r>
            <a:r>
              <a:rPr lang="ru-RU" altLang="pl-PL" dirty="0">
                <a:latin typeface="Calibri"/>
                <a:ea typeface="Calibri"/>
                <a:cs typeface="Calibri"/>
              </a:rPr>
              <a:t> манжеты требуют высокого давления, чтобы вызвать разрыв трахеи. Разрыв трахеи был зафиксирован на объёме воздуха манжеты 70-80 мл. Это значительно больше, чем рекомендуемый объем 10 мл в </a:t>
            </a:r>
            <a:r>
              <a:rPr lang="ru-RU" altLang="pl-PL" dirty="0" err="1">
                <a:latin typeface="Calibri"/>
                <a:ea typeface="Calibri"/>
                <a:cs typeface="Calibri"/>
              </a:rPr>
              <a:t>эндотрахеальной</a:t>
            </a:r>
            <a:r>
              <a:rPr lang="ru-RU" altLang="pl-PL" dirty="0">
                <a:latin typeface="Calibri"/>
                <a:ea typeface="Calibri"/>
                <a:cs typeface="Calibri"/>
              </a:rPr>
              <a:t> трубке. </a:t>
            </a:r>
          </a:p>
          <a:p>
            <a:pPr>
              <a:lnSpc>
                <a:spcPct val="90000"/>
              </a:lnSpc>
            </a:pPr>
            <a:r>
              <a:rPr lang="ru-RU" altLang="pl-PL" dirty="0">
                <a:latin typeface="Calibri"/>
                <a:ea typeface="Calibri"/>
                <a:cs typeface="Calibri"/>
              </a:rPr>
              <a:t>Однако гиперинфляция манжеты может вызвать пролежень в слизистой трахеи, особенно в передней стенке, которая менее податлива, чем задняя мембрана из-за наложения хрящевых колец. Это может привести к отсроченному разрыву трахеи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="" xmlns:a16="http://schemas.microsoft.com/office/drawing/2014/main" id="{32E3329D-57DB-46F1-975C-01BA44ED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pl-PL">
                <a:ea typeface="Cambria" panose="02040503050406030204" pitchFamily="18" charset="0"/>
                <a:cs typeface="Cambria" panose="02040503050406030204" pitchFamily="18" charset="0"/>
              </a:rPr>
              <a:t>Введение </a:t>
            </a:r>
            <a:endParaRPr lang="ru-RU" altLang="pl-PL"/>
          </a:p>
        </p:txBody>
      </p:sp>
      <p:sp>
        <p:nvSpPr>
          <p:cNvPr id="10243" name="Содержимое 2">
            <a:extLst>
              <a:ext uri="{FF2B5EF4-FFF2-40B4-BE49-F238E27FC236}">
                <a16:creationId xmlns="" xmlns:a16="http://schemas.microsoft.com/office/drawing/2014/main" id="{CB2737B0-940B-83FA-8DBF-26BD9CF1B7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/>
            <a:endParaRPr lang="ru-RU" altLang="pl-PL"/>
          </a:p>
          <a:p>
            <a:pPr algn="just"/>
            <a:r>
              <a:rPr lang="ru-RU" altLang="pl-PL">
                <a:cs typeface="Calibri" panose="020F0502020204030204" pitchFamily="34" charset="0"/>
              </a:rPr>
              <a:t>Несмотря на то что трахеобронхиальные травмы редки, они являются жизнеугрожающим состоянием.</a:t>
            </a:r>
          </a:p>
          <a:p>
            <a:pPr algn="just"/>
            <a:r>
              <a:rPr lang="ru-RU" altLang="pl-PL">
                <a:cs typeface="Calibri" panose="020F0502020204030204" pitchFamily="34" charset="0"/>
              </a:rPr>
              <a:t>Это обусловлено что большинство неятрогенных травм, являются сочетанными </a:t>
            </a:r>
          </a:p>
          <a:p>
            <a:pPr algn="just"/>
            <a:r>
              <a:rPr lang="ru-RU" altLang="pl-PL">
                <a:cs typeface="Calibri" panose="020F0502020204030204" pitchFamily="34" charset="0"/>
              </a:rPr>
              <a:t>30-80% пациентов погибает до прибытия в больницу </a:t>
            </a:r>
          </a:p>
          <a:p>
            <a:pPr algn="just"/>
            <a:endParaRPr lang="ru-RU" altLang="pl-PL" b="1">
              <a:cs typeface="Calibri" panose="020F0502020204030204" pitchFamily="34" charset="0"/>
            </a:endParaRPr>
          </a:p>
          <a:p>
            <a:pPr algn="just"/>
            <a:endParaRPr lang="ru-RU" altLang="pl-PL" b="1"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="" xmlns:a16="http://schemas.microsoft.com/office/drawing/2014/main" id="{6BAA5772-001C-819D-9FF6-F03694F1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620713"/>
            <a:ext cx="8229600" cy="1584325"/>
          </a:xfrm>
        </p:spPr>
        <p:txBody>
          <a:bodyPr/>
          <a:lstStyle/>
          <a:p>
            <a:r>
              <a:rPr lang="ru-RU" altLang="pl-PL" sz="2000" b="1" dirty="0">
                <a:latin typeface="Cambria"/>
                <a:ea typeface="Cambria"/>
                <a:cs typeface="Cambria" panose="02040503050406030204" pitchFamily="18" charset="0"/>
              </a:rPr>
              <a:t>Клинический случай №7</a:t>
            </a:r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 КТ-изображение шеи в аксиальной плоскости,</a:t>
            </a:r>
            <a:r>
              <a:rPr lang="ru-RU" altLang="pl-PL" sz="2400" b="1" dirty="0">
                <a:solidFill>
                  <a:srgbClr val="464653"/>
                </a:solidFill>
                <a:latin typeface="Cambria"/>
                <a:ea typeface="Cambria"/>
                <a:cs typeface="Calibri"/>
              </a:rPr>
              <a:t> в легочном окне</a:t>
            </a:r>
            <a:r>
              <a:rPr lang="ru-RU" altLang="pl-PL" sz="2400" b="1" dirty="0">
                <a:latin typeface="Cambria"/>
                <a:ea typeface="Cambria"/>
                <a:cs typeface="Calibri"/>
              </a:rPr>
              <a:t>, </a:t>
            </a:r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КТ-изображение, в корональной косой плоскости с реконструкцией, КТ-изображение</a:t>
            </a:r>
            <a:r>
              <a:rPr lang="ru-RU" altLang="pl-PL" sz="2400" b="1" dirty="0">
                <a:solidFill>
                  <a:srgbClr val="464653"/>
                </a:solidFill>
                <a:latin typeface="Cambria"/>
                <a:ea typeface="Cambria"/>
                <a:cs typeface="Cambria" panose="02040503050406030204" pitchFamily="18" charset="0"/>
              </a:rPr>
              <a:t>, </a:t>
            </a:r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в режиме проекции максимальной интенсивности</a:t>
            </a:r>
          </a:p>
        </p:txBody>
      </p:sp>
      <p:sp>
        <p:nvSpPr>
          <p:cNvPr id="7" name="Содержимое 2">
            <a:extLst>
              <a:ext uri="{FF2B5EF4-FFF2-40B4-BE49-F238E27FC236}">
                <a16:creationId xmlns="" xmlns:a16="http://schemas.microsoft.com/office/drawing/2014/main" id="{8C37746C-5709-F84D-8EB4-DE894D82B153}"/>
              </a:ext>
            </a:extLst>
          </p:cNvPr>
          <p:cNvSpPr txBox="1">
            <a:spLocks/>
          </p:cNvSpPr>
          <p:nvPr/>
        </p:nvSpPr>
        <p:spPr>
          <a:xfrm>
            <a:off x="420688" y="4332288"/>
            <a:ext cx="8229600" cy="237331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47688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22325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96963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22860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22860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22860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22860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ru-RU" altLang="pl-PL" sz="2200" b="1" dirty="0">
                <a:latin typeface="Calibri"/>
                <a:ea typeface="Calibri"/>
                <a:cs typeface="Calibri"/>
              </a:rPr>
              <a:t>Стеноз трахеи, это осложнение трахеобронхиальной травмы и связано с гиперинфляцией </a:t>
            </a:r>
            <a:r>
              <a:rPr lang="ru-RU" altLang="pl-PL" sz="2200" b="1" dirty="0" err="1">
                <a:latin typeface="Calibri"/>
                <a:ea typeface="Calibri"/>
                <a:cs typeface="Calibri"/>
              </a:rPr>
              <a:t>эндотрахеальной</a:t>
            </a:r>
            <a:r>
              <a:rPr lang="ru-RU" altLang="pl-PL" sz="2200" b="1" dirty="0">
                <a:latin typeface="Calibri"/>
                <a:ea typeface="Calibri"/>
                <a:cs typeface="Calibri"/>
              </a:rPr>
              <a:t> трубки в трахее.</a:t>
            </a:r>
          </a:p>
          <a:p>
            <a:pPr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а)Сужение трахеи</a:t>
            </a:r>
          </a:p>
          <a:p>
            <a:pPr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b)Вся длина трахеи 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c)Более наглядный снимок который  демонстрируют степень и тяжесть стеноза</a:t>
            </a:r>
            <a:endParaRPr lang="ru-RU" dirty="0">
              <a:latin typeface="Calibri"/>
              <a:ea typeface="Calibri"/>
              <a:cs typeface="Calibri"/>
            </a:endParaRPr>
          </a:p>
        </p:txBody>
      </p:sp>
      <p:sp>
        <p:nvSpPr>
          <p:cNvPr id="29700" name="Содержимое 2">
            <a:extLst>
              <a:ext uri="{FF2B5EF4-FFF2-40B4-BE49-F238E27FC236}">
                <a16:creationId xmlns="" xmlns:a16="http://schemas.microsoft.com/office/drawing/2014/main" id="{AD08834B-F620-B884-44A6-0FC8C1E115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850" y="3262313"/>
            <a:ext cx="8329613" cy="1068387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endParaRPr lang="ru-RU" altLang="pl-PL" dirty="0">
              <a:cs typeface="Calibri" panose="020F0502020204030204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pl-PL" b="1" dirty="0">
                <a:cs typeface="Calibri" panose="020F0502020204030204" pitchFamily="34" charset="0"/>
              </a:rPr>
              <a:t>a                                        b                                  c</a:t>
            </a:r>
          </a:p>
        </p:txBody>
      </p:sp>
      <p:pic>
        <p:nvPicPr>
          <p:cNvPr id="29701" name="Рисунок 4" descr="Изображение выглядит как черно-белый, снимок экрана, монохром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E7443D6-38C8-5904-9121-9026ED224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14550"/>
            <a:ext cx="23479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Рисунок 8" descr="Изображение выглядит как черно-белый, рентгеновская пленка, монохромный, искус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C63164FB-C684-95FB-FF81-DC41A9C4B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2114550"/>
            <a:ext cx="227806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Рисунок 9" descr="Изображение выглядит как черно-белый, Черно-белая фотография, зарисовка, монохром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EF956370-79C3-D010-1781-C01CC2A8DD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2114550"/>
            <a:ext cx="235585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="" xmlns:a16="http://schemas.microsoft.com/office/drawing/2014/main" id="{5858E483-5489-F320-F333-5EAB4518D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>
              <a:latin typeface="Cambria" panose="02040503050406030204" pitchFamily="18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DB34A649-7411-C8F6-75A5-574F2F9F41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3009900"/>
            <a:ext cx="8229600" cy="1995488"/>
          </a:xfrm>
        </p:spPr>
        <p:txBody>
          <a:bodyPr>
            <a:normAutofit/>
          </a:bodyPr>
          <a:lstStyle/>
          <a:p>
            <a:pPr marL="0" indent="0" algn="ctr">
              <a:buFont typeface="Wingdings 3" panose="05040102010807070707" pitchFamily="18" charset="2"/>
              <a:buNone/>
            </a:pPr>
            <a:r>
              <a:rPr lang="ru-RU" altLang="pl-PL" b="1">
                <a:cs typeface="Calibri" panose="020F0502020204030204" pitchFamily="34" charset="0"/>
              </a:rPr>
              <a:t>КОНЕЦ ПЕРВОЙ ЧАСТИ</a:t>
            </a:r>
            <a:endParaRPr lang="ru-RU" altLang="pl-PL">
              <a:cs typeface="Calibri" panose="020F0502020204030204" pitchFamily="34" charset="0"/>
            </a:endParaRPr>
          </a:p>
          <a:p>
            <a:pPr marL="0" indent="0"/>
            <a:endParaRPr lang="ru-RU" altLang="pl-PL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="" xmlns:a16="http://schemas.microsoft.com/office/drawing/2014/main" id="{563AF080-5109-0D3A-830D-677E5D15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pl-PL">
                <a:ea typeface="Cambria" panose="02040503050406030204" pitchFamily="18" charset="0"/>
                <a:cs typeface="Cambria" panose="02040503050406030204" pitchFamily="18" charset="0"/>
              </a:rPr>
              <a:t>Диагностика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C15A5E73-652B-CDEF-6EB7-03562075BE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35950" cy="493712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Font typeface="Wingdings 3"/>
              <a:buNone/>
              <a:defRPr/>
            </a:pPr>
            <a:endParaRPr lang="ru-RU" dirty="0">
              <a:ea typeface="Calibri"/>
              <a:cs typeface="Calibri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cs typeface="Calibri"/>
              </a:rPr>
              <a:t>Визуализация с помощью КТ проводится на ранних острых стадиях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latin typeface="Calibri"/>
                <a:ea typeface="Calibri"/>
                <a:cs typeface="Calibri"/>
              </a:rPr>
              <a:t>КТ имеет преимущества перед бронхоскопией, такие как быстрота исследования, является неинвазивным исследованием и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dirty="0"/>
              <a:t>позволяет выявить другие </a:t>
            </a:r>
            <a:r>
              <a:rPr lang="ru-RU" dirty="0" smtClean="0"/>
              <a:t>повреждения </a:t>
            </a:r>
            <a:r>
              <a:rPr lang="ru-RU" dirty="0" smtClean="0">
                <a:latin typeface="Calibri"/>
                <a:ea typeface="Calibri"/>
                <a:cs typeface="Calibri"/>
              </a:rPr>
              <a:t>при </a:t>
            </a:r>
            <a:r>
              <a:rPr lang="ru-RU" dirty="0">
                <a:latin typeface="Calibri"/>
                <a:ea typeface="Calibri"/>
                <a:cs typeface="Calibri"/>
              </a:rPr>
              <a:t>сочетанной травме, можно увидеть поражения других органов ( крупные сосуды, кости, мышцы и легкие) 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cs typeface="Calibri"/>
              </a:rPr>
              <a:t>Правильная постановка диагноза важна для выбора дальнейшей тактики 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cs typeface="Calibri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cs typeface="Calibri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="" xmlns:a16="http://schemas.microsoft.com/office/drawing/2014/main" id="{02E47733-69A7-8B26-B5F2-E0BE2E7F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pl-PL">
                <a:ea typeface="Cambria" panose="02040503050406030204" pitchFamily="18" charset="0"/>
                <a:cs typeface="Cambria" panose="02040503050406030204" pitchFamily="18" charset="0"/>
              </a:rPr>
              <a:t>Трахеобронхиальная анатомия 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D46576AF-A8F6-FAA3-EAB8-2E423923CC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1625" cy="4937125"/>
          </a:xfrm>
        </p:spPr>
        <p:txBody>
          <a:bodyPr>
            <a:normAutofit/>
          </a:bodyPr>
          <a:lstStyle/>
          <a:p>
            <a:pPr marL="274320" indent="-274320" algn="just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cs typeface="Calibri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cs typeface="Calibri"/>
              </a:rPr>
              <a:t>Стрелкой указаны множественные хрящевые кольца трахеи 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cs typeface="Calibri"/>
              </a:rPr>
              <a:t>Эти кольца защищают и обеспечивают свободное дыхание 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ea typeface="Calibri"/>
              <a:cs typeface="Calibri"/>
            </a:endParaRPr>
          </a:p>
        </p:txBody>
      </p:sp>
      <p:pic>
        <p:nvPicPr>
          <p:cNvPr id="12292" name="Рисунок 3" descr="Изображение выглядит как искусство, череп, снимок экрана, черно-бел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466A74EC-5E0B-E3B4-27BC-9A44712EB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1323975"/>
            <a:ext cx="4176712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522F83-A31E-51B0-6462-0AF80A00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pl-PL" sz="2900"/>
              <a:t/>
            </a:r>
            <a:br>
              <a:rPr lang="ru-RU" altLang="pl-PL" sz="2900"/>
            </a:br>
            <a:r>
              <a:rPr lang="ru-RU" altLang="pl-PL" sz="2900"/>
              <a:t/>
            </a:r>
            <a:br>
              <a:rPr lang="ru-RU" altLang="pl-PL" sz="2900"/>
            </a:br>
            <a:r>
              <a:rPr lang="ru-RU" altLang="pl-PL" sz="2900">
                <a:ea typeface="Cambria" panose="02040503050406030204" pitchFamily="18" charset="0"/>
                <a:cs typeface="Cambria" panose="02040503050406030204" pitchFamily="18" charset="0"/>
              </a:rPr>
              <a:t>Особенности анатомии трахеи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A88BF662-85D2-5210-014E-80629616D2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latin typeface="Calibri"/>
                <a:ea typeface="Calibri"/>
                <a:cs typeface="Calibri"/>
              </a:rPr>
              <a:t>Косое направление травмы имеет </a:t>
            </a:r>
            <a:r>
              <a:rPr lang="ru-RU" dirty="0" err="1">
                <a:latin typeface="Calibri"/>
                <a:ea typeface="Calibri"/>
                <a:cs typeface="Calibri"/>
              </a:rPr>
              <a:t>больш</a:t>
            </a:r>
            <a:r>
              <a:rPr lang="ru-RU" sz="2000" dirty="0" err="1">
                <a:latin typeface="Calibri"/>
                <a:ea typeface="Calibri"/>
                <a:cs typeface="Calibri"/>
              </a:rPr>
              <a:t>И́</a:t>
            </a:r>
            <a:r>
              <a:rPr lang="ru-RU" dirty="0" err="1">
                <a:latin typeface="Calibri"/>
                <a:ea typeface="Calibri"/>
                <a:cs typeface="Calibri"/>
              </a:rPr>
              <a:t>й</a:t>
            </a:r>
            <a:r>
              <a:rPr lang="ru-RU" dirty="0">
                <a:latin typeface="Calibri"/>
                <a:ea typeface="Calibri"/>
                <a:cs typeface="Calibri"/>
              </a:rPr>
              <a:t> ш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анс </a:t>
            </a:r>
            <a:r>
              <a:rPr lang="ru-RU" dirty="0">
                <a:latin typeface="Calibri"/>
                <a:ea typeface="Calibri"/>
                <a:cs typeface="Calibri"/>
              </a:rPr>
              <a:t>проникновения через  хрящевые кольца трахеи, чем сагиттальное направление.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cs typeface="Calibri"/>
              </a:rPr>
              <a:t>Близость главного правого бронха и дистального отдела трахеи к позвоночному столбу может вызывать осложнения при тупой травме, так как будет возникать компрессия бронха с трахеей.</a:t>
            </a:r>
            <a:endParaRPr lang="ru-RU" dirty="0">
              <a:cs typeface="Calibri" panose="020F0502020204030204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latin typeface="Calibri"/>
                <a:ea typeface="Calibri"/>
                <a:cs typeface="Calibri"/>
              </a:rPr>
              <a:t>Шейный отдел трахеи  особенно уязвим при аксиально направленных поражениях, так как при таком направлении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altLang="pl-PL" dirty="0" smtClean="0"/>
              <a:t>повреждаются </a:t>
            </a:r>
            <a:r>
              <a:rPr lang="ru-RU" dirty="0" smtClean="0">
                <a:latin typeface="Calibri"/>
                <a:ea typeface="Calibri"/>
                <a:cs typeface="Calibri"/>
              </a:rPr>
              <a:t>хрящевые </a:t>
            </a:r>
            <a:r>
              <a:rPr lang="ru-RU" dirty="0">
                <a:latin typeface="Calibri"/>
                <a:ea typeface="Calibri"/>
                <a:cs typeface="Calibri"/>
              </a:rPr>
              <a:t>кольца </a:t>
            </a:r>
            <a:r>
              <a:rPr lang="ru-RU" dirty="0" smtClean="0">
                <a:latin typeface="Calibri"/>
                <a:ea typeface="Calibri"/>
                <a:cs typeface="Calibri"/>
              </a:rPr>
              <a:t>трахеи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cs typeface="Calibri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CC360A-F258-F1EE-8610-6408D274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63675"/>
          </a:xfrm>
        </p:spPr>
        <p:txBody>
          <a:bodyPr>
            <a:normAutofit/>
          </a:bodyPr>
          <a:lstStyle/>
          <a:p>
            <a:r>
              <a:rPr lang="ru-RU" altLang="pl-PL" sz="2400" b="1">
                <a:ea typeface="Cambria" panose="02040503050406030204" pitchFamily="18" charset="0"/>
                <a:cs typeface="Cambria" panose="02040503050406030204" pitchFamily="18" charset="0"/>
              </a:rPr>
              <a:t>Клинический случай №1</a:t>
            </a:r>
            <a:r>
              <a:rPr lang="ru-RU" altLang="pl-PL" sz="2900" b="1">
                <a:ea typeface="Cambria" panose="02040503050406030204" pitchFamily="18" charset="0"/>
                <a:cs typeface="Cambria" panose="02040503050406030204" pitchFamily="18" charset="0"/>
              </a:rPr>
              <a:t>. КТ мягких тканей шеи в аксиальной плоскости и прицельная рентгенограмма шеи в боковой проекции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9F7962DD-DCE4-9FB6-B4BE-DF5B01BD3E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0688" y="5300663"/>
            <a:ext cx="8218487" cy="1274762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ru-RU" altLang="pl-PL" sz="2400" b="1" dirty="0">
                <a:cs typeface="Calibri" panose="020F0502020204030204" pitchFamily="34" charset="0"/>
              </a:rPr>
              <a:t>Колющая травма с ограниченным поражением трахеи</a:t>
            </a:r>
          </a:p>
          <a:p>
            <a:pPr marL="0" indent="0" algn="just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ru-RU" altLang="pl-PL" sz="2000" dirty="0">
                <a:cs typeface="Calibri" panose="020F0502020204030204" pitchFamily="34" charset="0"/>
              </a:rPr>
              <a:t>а) поверхностный разрыв мягких тканей шеи и небольшая подкожная гематома</a:t>
            </a:r>
          </a:p>
          <a:p>
            <a:pPr marL="0" indent="0" algn="just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ru-RU" altLang="pl-PL" sz="2000" dirty="0">
                <a:cs typeface="Calibri" panose="020F0502020204030204" pitchFamily="34" charset="0"/>
              </a:rPr>
              <a:t>b) Стрелками указана небольшая подкожная эмфизема</a:t>
            </a:r>
            <a:endParaRPr lang="en-US" alt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  <a:buFont typeface="Wingdings 3" panose="05040102010807070707" pitchFamily="18" charset="2"/>
              <a:buNone/>
            </a:pPr>
            <a:endParaRPr lang="ru-RU" altLang="pl-PL" sz="3400" dirty="0">
              <a:cs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</a:pPr>
            <a:endParaRPr lang="ru-RU" altLang="pl-PL" dirty="0"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</a:pPr>
            <a:endParaRPr lang="ru-RU" altLang="pl-PL" dirty="0">
              <a:cs typeface="Calibri" panose="020F0502020204030204" pitchFamily="34" charset="0"/>
            </a:endParaRPr>
          </a:p>
        </p:txBody>
      </p:sp>
      <p:pic>
        <p:nvPicPr>
          <p:cNvPr id="14340" name="Рисунок 5" descr="Изображение выглядит как рентгеновская пленка, медицинский, Медицинская визуализация, Рентгеновское излуч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AD2BDB31-BD09-2672-F58B-7758AA48B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693863"/>
            <a:ext cx="40417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1DD34D8-813B-0DF3-F31B-68120911BAB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76225" y="4843463"/>
            <a:ext cx="8289925" cy="31115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>
                <a:cs typeface="Calibri"/>
              </a:rPr>
              <a:t> a                                                                          b</a:t>
            </a:r>
          </a:p>
        </p:txBody>
      </p:sp>
      <p:pic>
        <p:nvPicPr>
          <p:cNvPr id="14342" name="Рисунок 4" descr="Изображение выглядит как снимок экрана, млекопитающее, мультфильм, черно-бел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B04B7F9-6F73-4A67-D71A-459CDE970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697038"/>
            <a:ext cx="3544888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="" xmlns:a16="http://schemas.microsoft.com/office/drawing/2014/main" id="{4833E7D8-B98C-7DCC-698E-A7046BA8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pl-PL">
                <a:ea typeface="Cambria" panose="02040503050406030204" pitchFamily="18" charset="0"/>
                <a:cs typeface="Cambria" panose="02040503050406030204" pitchFamily="18" charset="0"/>
              </a:rPr>
              <a:t>Особенности анатомии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46A7A46C-6C4C-9DE5-E267-70CF2330AE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1963" y="1150938"/>
            <a:ext cx="8224837" cy="499586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ru-RU" altLang="pl-PL" sz="2400" dirty="0">
                <a:latin typeface="Calibri"/>
                <a:ea typeface="Calibri"/>
                <a:cs typeface="Calibri"/>
              </a:rPr>
              <a:t>Асимметрия правого и левого главных бронхов может приводить к различным вариантам травмы. </a:t>
            </a:r>
          </a:p>
          <a:p>
            <a:pPr>
              <a:lnSpc>
                <a:spcPct val="90000"/>
              </a:lnSpc>
            </a:pPr>
            <a:r>
              <a:rPr lang="ru-RU" altLang="pl-PL" sz="2400" b="1" dirty="0">
                <a:latin typeface="Calibri"/>
                <a:ea typeface="Calibri"/>
                <a:cs typeface="Calibri"/>
              </a:rPr>
              <a:t>Травмы правого главного бронха 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чаще всего начинаются с </a:t>
            </a:r>
            <a:r>
              <a:rPr lang="ru-RU" altLang="pl-PL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пневмомедиастинума</a:t>
            </a:r>
            <a:r>
              <a:rPr lang="ru-RU" altLang="pl-PL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и пневмоторакса 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так как имеют сводное сообщение с плевральной полостью и требуют хирургического лечения и селективной интубации левого главного бронха</a:t>
            </a:r>
          </a:p>
          <a:p>
            <a:pPr>
              <a:lnSpc>
                <a:spcPct val="90000"/>
              </a:lnSpc>
            </a:pPr>
            <a:r>
              <a:rPr lang="ru-RU" altLang="pl-PL" sz="2400" b="1" dirty="0">
                <a:latin typeface="Calibri"/>
                <a:ea typeface="Calibri"/>
                <a:cs typeface="Calibri"/>
              </a:rPr>
              <a:t>Травмы левого главного бронха 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чаще всего начинаются </a:t>
            </a:r>
            <a:r>
              <a:rPr lang="ru-RU" altLang="pl-PL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с </a:t>
            </a:r>
            <a:r>
              <a:rPr lang="ru-RU" altLang="pl-PL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пневмомедиастинума</a:t>
            </a:r>
            <a:r>
              <a:rPr lang="ru-RU" altLang="pl-PL" sz="2400" b="1" dirty="0">
                <a:latin typeface="Calibri"/>
                <a:ea typeface="Calibri"/>
                <a:cs typeface="Calibri"/>
              </a:rPr>
              <a:t>,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 так как </a:t>
            </a:r>
            <a:r>
              <a:rPr lang="ru-RU" altLang="pl-PL" sz="2400" dirty="0" err="1">
                <a:latin typeface="Calibri"/>
                <a:ea typeface="Calibri"/>
                <a:cs typeface="Calibri"/>
              </a:rPr>
              <a:t>проксимальнее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 на 4 см начинается средостение,</a:t>
            </a:r>
            <a:r>
              <a:rPr lang="ru-RU" altLang="pl-PL" sz="24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они прогрессируют</a:t>
            </a:r>
            <a:r>
              <a:rPr lang="ru-RU" altLang="pl-PL" sz="24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не так быстро как травмы правого главного бронха, но требуют селективной интубации так как,  нарастающий </a:t>
            </a:r>
            <a:r>
              <a:rPr lang="ru-RU" altLang="pl-PL" sz="2400" dirty="0" err="1">
                <a:latin typeface="Calibri"/>
                <a:ea typeface="Calibri"/>
                <a:cs typeface="Calibri"/>
              </a:rPr>
              <a:t>пневмомедиастинум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 </a:t>
            </a:r>
            <a:r>
              <a:rPr lang="ru-RU" sz="2400" dirty="0"/>
              <a:t>приводит к </a:t>
            </a:r>
            <a:r>
              <a:rPr lang="ru-RU" sz="2400" dirty="0" err="1"/>
              <a:t>стенозированию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 мембранозную часть трахеобронхиального дерева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="" xmlns:a16="http://schemas.microsoft.com/office/drawing/2014/main" id="{98E8870E-FAAE-7D3E-45F2-62B9BFB8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pl-PL" b="1">
                <a:ea typeface="Cambria" panose="02040503050406030204" pitchFamily="18" charset="0"/>
                <a:cs typeface="Cambria" panose="02040503050406030204" pitchFamily="18" charset="0"/>
              </a:rPr>
              <a:t>Задняя мембрана трахеи</a:t>
            </a:r>
          </a:p>
        </p:txBody>
      </p:sp>
      <p:sp>
        <p:nvSpPr>
          <p:cNvPr id="17411" name="Содержимое 2">
            <a:extLst>
              <a:ext uri="{FF2B5EF4-FFF2-40B4-BE49-F238E27FC236}">
                <a16:creationId xmlns="" xmlns:a16="http://schemas.microsoft.com/office/drawing/2014/main" id="{495F59FB-DFFB-2FBC-57A3-A326CF6165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18100"/>
          </a:xfrm>
        </p:spPr>
        <p:txBody>
          <a:bodyPr/>
          <a:lstStyle/>
          <a:p>
            <a:r>
              <a:rPr lang="ru-RU" altLang="pl-PL" dirty="0">
                <a:latin typeface="Calibri"/>
                <a:ea typeface="Calibri"/>
                <a:cs typeface="Calibri"/>
              </a:rPr>
              <a:t>Задняя мембрана трахеи  более уязвима к травмам чем более прочные хрящевые кольца трахеи</a:t>
            </a:r>
          </a:p>
          <a:p>
            <a:r>
              <a:rPr lang="ru-RU" altLang="pl-PL" dirty="0">
                <a:latin typeface="Calibri"/>
                <a:ea typeface="Calibri"/>
                <a:cs typeface="Calibri"/>
              </a:rPr>
              <a:t>Это важно при ятрогенных травмах, когда мембрана может подвергаться разрыву </a:t>
            </a:r>
          </a:p>
          <a:p>
            <a:r>
              <a:rPr lang="ru-RU" altLang="pl-PL" dirty="0"/>
              <a:t>Повреждение задней мембраны трахеи может </a:t>
            </a:r>
            <a:r>
              <a:rPr lang="ru-RU" altLang="pl-PL" dirty="0" smtClean="0"/>
              <a:t>возникнуть </a:t>
            </a:r>
            <a:r>
              <a:rPr lang="ru-RU" altLang="pl-PL" dirty="0" smtClean="0">
                <a:latin typeface="Calibri"/>
                <a:ea typeface="Calibri"/>
                <a:cs typeface="Calibri"/>
              </a:rPr>
              <a:t>при </a:t>
            </a:r>
            <a:r>
              <a:rPr lang="ru-RU" altLang="pl-PL" dirty="0"/>
              <a:t>сдавлении </a:t>
            </a:r>
            <a:r>
              <a:rPr lang="ru-RU" altLang="pl-PL" dirty="0" err="1"/>
              <a:t>пневмомедиастинума</a:t>
            </a:r>
            <a:r>
              <a:rPr lang="ru-RU" altLang="pl-PL" dirty="0"/>
              <a:t> больших размеров</a:t>
            </a:r>
            <a:r>
              <a:rPr lang="ru-RU" altLang="pl-PL" dirty="0" smtClean="0">
                <a:latin typeface="Calibri"/>
                <a:ea typeface="Calibri"/>
                <a:cs typeface="Calibri"/>
              </a:rPr>
              <a:t>, </a:t>
            </a:r>
            <a:r>
              <a:rPr lang="ru-RU" altLang="pl-PL" dirty="0">
                <a:latin typeface="Calibri"/>
                <a:ea typeface="Calibri"/>
                <a:cs typeface="Calibri"/>
              </a:rPr>
              <a:t>вызывая прогрессирующее нарушение проходимости дыхательных путей. </a:t>
            </a:r>
          </a:p>
          <a:p>
            <a:r>
              <a:rPr lang="ru-RU" altLang="pl-PL" dirty="0">
                <a:latin typeface="Calibri"/>
                <a:ea typeface="Calibri"/>
                <a:cs typeface="Calibri"/>
              </a:rPr>
              <a:t>Также уязвима </a:t>
            </a:r>
            <a:r>
              <a:rPr lang="ru-RU" altLang="pl-PL" dirty="0" err="1">
                <a:latin typeface="Calibri"/>
                <a:ea typeface="Calibri"/>
                <a:cs typeface="Calibri"/>
              </a:rPr>
              <a:t>перстнетрахиальная</a:t>
            </a:r>
            <a:r>
              <a:rPr lang="ru-RU" altLang="pl-PL" dirty="0">
                <a:latin typeface="Calibri"/>
                <a:ea typeface="Calibri"/>
                <a:cs typeface="Calibri"/>
              </a:rPr>
              <a:t> связка в регионе гортани и трахеи она может поражаться при тупых травмах </a:t>
            </a:r>
            <a:r>
              <a:rPr lang="ru-RU" altLang="pl-PL" dirty="0" smtClean="0">
                <a:latin typeface="Calibri"/>
                <a:ea typeface="Calibri"/>
                <a:cs typeface="Calibri"/>
              </a:rPr>
              <a:t>шеи</a:t>
            </a:r>
            <a:endParaRPr lang="ru-RU" altLang="pl-PL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18DEFE-D7A5-667F-048E-A9CDEDD2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4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Клинический случай №2</a:t>
            </a:r>
            <a:r>
              <a:rPr lang="ru-RU" altLang="pl-PL" sz="2900" b="1" dirty="0">
                <a:latin typeface="Cambria"/>
                <a:ea typeface="Cambria"/>
                <a:cs typeface="Cambria" panose="02040503050406030204" pitchFamily="18" charset="0"/>
              </a:rPr>
              <a:t> </a:t>
            </a:r>
            <a:r>
              <a:rPr lang="ru-RU" altLang="pl-PL" b="1" dirty="0">
                <a:latin typeface="Cambria"/>
                <a:ea typeface="Cambria"/>
                <a:cs typeface="Cambria" panose="02040503050406030204" pitchFamily="18" charset="0"/>
              </a:rPr>
              <a:t>КТ-изображение шеи в корональной плоскости в окне мягких тканей</a:t>
            </a:r>
            <a:endParaRPr lang="ru-RU" altLang="pl-PL" sz="2900" b="1" dirty="0">
              <a:latin typeface="Cambria"/>
              <a:ea typeface="Cambria"/>
              <a:cs typeface="Cambria" panose="02040503050406030204" pitchFamily="18" charset="0"/>
            </a:endParaRPr>
          </a:p>
        </p:txBody>
      </p:sp>
      <p:sp>
        <p:nvSpPr>
          <p:cNvPr id="18435" name="Содержимое 2">
            <a:extLst>
              <a:ext uri="{FF2B5EF4-FFF2-40B4-BE49-F238E27FC236}">
                <a16:creationId xmlns="" xmlns:a16="http://schemas.microsoft.com/office/drawing/2014/main" id="{520843E7-2A29-2839-E5DB-E90464C8C6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000" y="5548313"/>
            <a:ext cx="8226000" cy="1155462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pl-PL" sz="2400" b="1" dirty="0">
                <a:latin typeface="Calibri"/>
                <a:ea typeface="Calibri"/>
                <a:cs typeface="Calibri"/>
              </a:rPr>
              <a:t>Обширная гематома и глубокая шейная эмфизема после колющего удара в  аксиальной проекции</a:t>
            </a:r>
          </a:p>
          <a:p>
            <a:pPr marL="0" indent="0" algn="just"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Данное состояние требует срочной интубации.</a:t>
            </a:r>
          </a:p>
        </p:txBody>
      </p:sp>
      <p:pic>
        <p:nvPicPr>
          <p:cNvPr id="18436" name="Рисунок 3" descr="Изображение выглядит как череп, рентгеновская пленка, кость, Медицинская визуализ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CBCF87D6-CCB2-7691-86ED-F50F3251F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484313"/>
            <a:ext cx="361156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364</TotalTime>
  <Words>584</Words>
  <Application>Microsoft Office PowerPoint</Application>
  <PresentationFormat>Экран (4:3)</PresentationFormat>
  <Paragraphs>136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Федеральное государственное бюджетное образовательное учреждение высшего образования «Красноярский государственный медицинский университет имени профессора В. Ф. Войно-Ясенецкого» Министерства здравоохранения Российской Федерации</vt:lpstr>
      <vt:lpstr>Введение </vt:lpstr>
      <vt:lpstr>Диагностика</vt:lpstr>
      <vt:lpstr>Трахеобронхиальная анатомия </vt:lpstr>
      <vt:lpstr>  Особенности анатомии трахеи</vt:lpstr>
      <vt:lpstr>Клинический случай №1. КТ мягких тканей шеи в аксиальной плоскости и прицельная рентгенограмма шеи в боковой проекции</vt:lpstr>
      <vt:lpstr>Особенности анатомии</vt:lpstr>
      <vt:lpstr>Задняя мембрана трахеи</vt:lpstr>
      <vt:lpstr>Клинический случай №2 КТ-изображение шеи в корональной плоскости в окне мягких тканей</vt:lpstr>
      <vt:lpstr>Клинический случай №3 КТ-изображение шеи в аксиальной плоскости(а), КТ-изображение, в корональной косой прокеции с реконструкцией(b), КТ-изображение, в режиме проекции максимальной интенсивности  в легочном окне(c)</vt:lpstr>
      <vt:lpstr>Механизм травмы </vt:lpstr>
      <vt:lpstr>Локализация травм</vt:lpstr>
      <vt:lpstr>Проникающие травмы </vt:lpstr>
      <vt:lpstr>Ятрогенные травмы </vt:lpstr>
      <vt:lpstr>Клинический случай №4 Рентгенограмма ОГК в прямой проекции и КТ-изображение шеи в аксиальной плоскости</vt:lpstr>
      <vt:lpstr>Проникающие травмы </vt:lpstr>
      <vt:lpstr>Клинический случай №5 КТ-изображение шеи в корональной и сагиттальной плоскости в легочном окне </vt:lpstr>
      <vt:lpstr>Клинический случай №5 Рентгенограмма ОГК в прямой проекции и КТ- изображение шеи в аксиальной плоскости</vt:lpstr>
      <vt:lpstr>Особенности интубации</vt:lpstr>
      <vt:lpstr>Клинический случай №7 КТ-изображение шеи в аксиальной плоскости, в легочном окне, КТ-изображение, в корональной косой плоскости с реконструкцией, КТ-изображение, в режиме проекции максимальной интенсивности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Возрастной андрогенный дефицит</dc:title>
  <dc:creator>ДМИТРИЙ</dc:creator>
  <cp:lastModifiedBy>MRI</cp:lastModifiedBy>
  <cp:revision>1487</cp:revision>
  <dcterms:created xsi:type="dcterms:W3CDTF">2015-11-11T18:55:26Z</dcterms:created>
  <dcterms:modified xsi:type="dcterms:W3CDTF">2024-01-24T07:59:41Z</dcterms:modified>
</cp:coreProperties>
</file>