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AE46E17-0DAA-4C58-A781-E395000463D5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CB8087-AED1-4291-BC4C-CA785F051A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Травмы уретры и полового члена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653136"/>
            <a:ext cx="4104456" cy="16337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Выполнила: </a:t>
            </a:r>
            <a:r>
              <a:rPr lang="ru-RU" sz="2400" dirty="0" err="1" smtClean="0"/>
              <a:t>Бруцкая</a:t>
            </a:r>
            <a:r>
              <a:rPr lang="ru-RU" sz="2400" dirty="0" smtClean="0"/>
              <a:t> А.К.</a:t>
            </a:r>
          </a:p>
          <a:p>
            <a:r>
              <a:rPr lang="ru-RU" sz="2400" dirty="0" smtClean="0"/>
              <a:t>417гр, педиатрия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Хирургическое лечение.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Установка </a:t>
            </a:r>
            <a:r>
              <a:rPr lang="ru-RU" dirty="0" err="1"/>
              <a:t>цистостомы</a:t>
            </a:r>
            <a:r>
              <a:rPr lang="ru-RU" dirty="0"/>
              <a:t> (в полость мочевого пузыря через прокол внизу живота вводится резиновая или пластиковая трубка).</a:t>
            </a:r>
          </a:p>
          <a:p>
            <a:r>
              <a:rPr lang="ru-RU" dirty="0"/>
              <a:t>Пластическая операция на уретре по восстановлению ее целостности и нормального просвета (через 3 и до 8 недель после травмы).</a:t>
            </a:r>
          </a:p>
          <a:p>
            <a:r>
              <a:rPr lang="ru-RU" dirty="0"/>
              <a:t>Первичная пластика мочеиспускательного канала (после травмы), которая возможна только в ограниченных случаях:</a:t>
            </a:r>
          </a:p>
          <a:p>
            <a:pPr lvl="1"/>
            <a:r>
              <a:rPr lang="ru-RU" dirty="0"/>
              <a:t>при локализации (расположении) дефекта в переднем отделе (в части уретры, расположенной в половом члене);</a:t>
            </a:r>
          </a:p>
          <a:p>
            <a:pPr lvl="1"/>
            <a:r>
              <a:rPr lang="ru-RU" dirty="0"/>
              <a:t>когда имеется повреждение мочевого пузыря, прямой кишки.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При оказании первой помощи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больным с повреждением уретры с целью выведения мочи можно произвести надлобковую капиллярную пункцию. В последующем необходимо больным проведение оперативных вмешательств.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Объем операции  может заключаться только в наложении </a:t>
            </a:r>
            <a:r>
              <a:rPr lang="ru-RU" dirty="0" err="1" smtClean="0"/>
              <a:t>эпицистостомы</a:t>
            </a:r>
            <a:r>
              <a:rPr lang="ru-RU" dirty="0" smtClean="0"/>
              <a:t> и дренировании </a:t>
            </a:r>
            <a:r>
              <a:rPr lang="ru-RU" dirty="0" err="1" smtClean="0"/>
              <a:t>урогематомы</a:t>
            </a:r>
            <a:r>
              <a:rPr lang="ru-RU" dirty="0" smtClean="0"/>
              <a:t> (при тяжелом общем состоянии больного или отсутствии опытного хирурга) или же преследовать цель не только  отведения мочи, но и восстановления целости уретры.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Последнее может быть осуществлено путем  иссечения краев поврежденной	уретры, проведение </a:t>
            </a:r>
            <a:r>
              <a:rPr lang="ru-RU" dirty="0" err="1" smtClean="0"/>
              <a:t>трансуретрально</a:t>
            </a:r>
            <a:r>
              <a:rPr lang="ru-RU" dirty="0" smtClean="0"/>
              <a:t> трубки, на которой производится сшивание 	концов уретры (первичный шов уретры).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стриктур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-Оптическая уретротомия</a:t>
            </a:r>
          </a:p>
          <a:p>
            <a:r>
              <a:rPr lang="ru-RU" dirty="0" smtClean="0"/>
              <a:t> -Операция </a:t>
            </a:r>
            <a:r>
              <a:rPr lang="ru-RU" dirty="0" err="1" smtClean="0"/>
              <a:t>Хольцова</a:t>
            </a:r>
            <a:r>
              <a:rPr lang="ru-RU" dirty="0" smtClean="0"/>
              <a:t> (иссечение стриктуры + анастомоз уретры «</a:t>
            </a:r>
            <a:r>
              <a:rPr lang="ru-RU" dirty="0" err="1" smtClean="0"/>
              <a:t>конец-в-конец</a:t>
            </a:r>
            <a:r>
              <a:rPr lang="ru-RU" dirty="0" smtClean="0"/>
              <a:t>») </a:t>
            </a:r>
          </a:p>
          <a:p>
            <a:r>
              <a:rPr lang="ru-RU" dirty="0" smtClean="0"/>
              <a:t>- Операция Соловова (мобилизация периферического конца уретры + «</a:t>
            </a:r>
            <a:r>
              <a:rPr lang="ru-RU" dirty="0" err="1" smtClean="0"/>
              <a:t>туннелизация</a:t>
            </a:r>
            <a:r>
              <a:rPr lang="ru-RU" dirty="0" smtClean="0"/>
              <a:t>» проксимального конца + инвагинация мобилизованной уретры и фиксация ее к мочевому пузырю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Лечение открытых повреждений мочеиспускательного канала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Борьба с шоком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Экстренное отведение мочи -  через надлобковый свищ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Первичная хирургическая обработка с экономным иссечением поврежденных тканей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Вскрытие и дренирование гематомы и мочевых затеков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Восстановление целости мочеиспускательного канала возможно только в первые 6-12 часов после травмы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Травмы полового члена</a:t>
            </a:r>
            <a:endParaRPr lang="ru-RU" dirty="0"/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954" y="2132856"/>
            <a:ext cx="7028437" cy="457606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Травмы полового члена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Травмы полового члена – повреждения покровных тканей и внутренних структур полового члена, возникающие при воздействии механических и термических факторов. Повреждения полового члена составляют 2,2% случаев всех травм и 30-50% случаев </a:t>
            </a:r>
            <a:r>
              <a:rPr lang="ru-RU" dirty="0" err="1"/>
              <a:t>травмирования</a:t>
            </a:r>
            <a:r>
              <a:rPr lang="ru-RU" dirty="0"/>
              <a:t> мочеполовых органов. Примерно в 1% наблюдений повреждения сочетаются с травмами органов мошонки. Чаще всего травмы полового члена случаются у мужчин в возрасте 15-40 лет.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Травмы полового члена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1.Открытые (резаные, рваные, ушибленные, огнестрельные; отрыв полового члена)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2.Закрытые (ушиб, разрыв, ущемление, вывих)</a:t>
            </a:r>
          </a:p>
          <a:p>
            <a:pPr lvl="1">
              <a:lnSpc>
                <a:spcPct val="9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Изолированные</a:t>
            </a:r>
          </a:p>
          <a:p>
            <a:pPr lvl="1">
              <a:lnSpc>
                <a:spcPct val="9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Сочетанные (травмы уретры, прямой кишки, промежности и пр.)</a:t>
            </a:r>
          </a:p>
          <a:p>
            <a:pPr lvl="1">
              <a:lnSpc>
                <a:spcPct val="9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Комбинированные (с термическим поражением, химическим ожогом и пр.)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3.Термические поражения (ожоги, отморожения)</a:t>
            </a:r>
            <a:r>
              <a:rPr lang="ru-RU" sz="2400" dirty="0" smtClean="0"/>
              <a:t>  </a:t>
            </a:r>
          </a:p>
          <a:p>
            <a:endParaRPr lang="ru-RU" dirty="0"/>
          </a:p>
        </p:txBody>
      </p:sp>
      <p:pic>
        <p:nvPicPr>
          <p:cNvPr id="4" name="Picture 6" descr="26945"/>
          <p:cNvPicPr>
            <a:picLocks noChangeAspect="1" noChangeArrowheads="1"/>
          </p:cNvPicPr>
          <p:nvPr/>
        </p:nvPicPr>
        <p:blipFill>
          <a:blip r:embed="rId2" cstate="print"/>
          <a:srcRect l="4526" t="6160" r="4063" b="5072"/>
          <a:stretch>
            <a:fillRect/>
          </a:stretch>
        </p:blipFill>
        <p:spPr bwMode="auto">
          <a:xfrm>
            <a:off x="5364163" y="1700213"/>
            <a:ext cx="3779837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Закрытые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3600400" cy="4606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 сохранением целостности кожных покровов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212976"/>
            <a:ext cx="7776864" cy="342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accent2"/>
                </a:solidFill>
              </a:rPr>
              <a:t>У</a:t>
            </a:r>
            <a:r>
              <a:rPr lang="ru-RU" sz="2400" dirty="0" smtClean="0">
                <a:solidFill>
                  <a:schemeClr val="accent2"/>
                </a:solidFill>
              </a:rPr>
              <a:t>шиб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accent2"/>
                </a:solidFill>
              </a:rPr>
              <a:t>Перелом</a:t>
            </a:r>
            <a:r>
              <a:rPr lang="ru-RU" dirty="0" smtClean="0"/>
              <a:t> полового члена наступает во время эрекции, воздействии на орган силой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Во время перелома слышен характерный хруст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Эрекция сразу не исчезает, половой член увеличивается за счет гематомы, становится </a:t>
            </a:r>
            <a:r>
              <a:rPr lang="ru-RU" dirty="0" err="1" smtClean="0"/>
              <a:t>цианотичным</a:t>
            </a:r>
            <a:r>
              <a:rPr lang="ru-RU" dirty="0" smtClean="0"/>
              <a:t> и искривленным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Если поврежден мочеиспускательный канал, возникают мочевой затек, сепсис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2"/>
                </a:solidFill>
              </a:rPr>
              <a:t>Вывих</a:t>
            </a:r>
            <a:r>
              <a:rPr lang="ru-RU" sz="2800" dirty="0" smtClean="0"/>
              <a:t> </a:t>
            </a:r>
            <a:r>
              <a:rPr lang="ru-RU" dirty="0" smtClean="0"/>
              <a:t>смещение корня полового члена в спавшемся состоянии с обычного места под кожу лобка, мошонки или бедра в результате разрыва связок, фиксирующих его к лону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accent2"/>
                </a:solidFill>
              </a:rPr>
              <a:t>Ущемление</a:t>
            </a:r>
            <a:endParaRPr lang="ru-RU" dirty="0" smtClean="0">
              <a:solidFill>
                <a:schemeClr val="accent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/>
          <a:lstStyle/>
          <a:p>
            <a:r>
              <a:rPr lang="ru-RU" dirty="0" smtClean="0"/>
              <a:t>Открытые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5915000" cy="5326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Нарушение целостности кожных покровов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509120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Рвано-ушибленные</a:t>
            </a:r>
          </a:p>
          <a:p>
            <a:r>
              <a:rPr lang="ru-RU" dirty="0" smtClean="0"/>
              <a:t>Колото-резанные</a:t>
            </a:r>
          </a:p>
          <a:p>
            <a:r>
              <a:rPr lang="ru-RU" dirty="0" smtClean="0"/>
              <a:t>Огнестрельные</a:t>
            </a:r>
          </a:p>
          <a:p>
            <a:r>
              <a:rPr lang="ru-RU" dirty="0" smtClean="0"/>
              <a:t>Скальпированные</a:t>
            </a:r>
          </a:p>
          <a:p>
            <a:r>
              <a:rPr lang="ru-RU" dirty="0" smtClean="0"/>
              <a:t>Ампутация полового члена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771800" y="1556792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20072" y="162880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43608" y="22768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с повреждением кавернозных тел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20486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</a:rPr>
              <a:t>без повреждением кавернозных тел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5482952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Травма уретры — это повреждение стенки мочеиспускательного канала в результате действия травмирующего фактора. Заболевание чаще всего встречается у мужчин и у женщин. В силу того, что мочеиспускательный канал короткий, травма уретры встречается очень редко и, как правило, при переломах костей таза.</a:t>
            </a:r>
          </a:p>
        </p:txBody>
      </p:sp>
      <p:pic>
        <p:nvPicPr>
          <p:cNvPr id="4" name="Рисунок 3" descr="1529665023_70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276872"/>
            <a:ext cx="3240360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 Из лечебных процедур назначают постельный режим, холод, обезболивающие средства (баралгин, </a:t>
            </a:r>
            <a:r>
              <a:rPr lang="ru-RU" dirty="0" err="1" smtClean="0"/>
              <a:t>трамадол</a:t>
            </a:r>
            <a:r>
              <a:rPr lang="ru-RU" dirty="0" smtClean="0"/>
              <a:t>, </a:t>
            </a:r>
            <a:r>
              <a:rPr lang="ru-RU" dirty="0" err="1" smtClean="0"/>
              <a:t>промедол</a:t>
            </a:r>
            <a:r>
              <a:rPr lang="ru-RU" dirty="0" smtClean="0"/>
              <a:t>) и </a:t>
            </a:r>
            <a:r>
              <a:rPr lang="ru-RU" dirty="0" err="1" smtClean="0"/>
              <a:t>гемостатики</a:t>
            </a:r>
            <a:r>
              <a:rPr lang="ru-RU" dirty="0" smtClean="0"/>
              <a:t> (</a:t>
            </a:r>
            <a:r>
              <a:rPr lang="ru-RU" dirty="0" err="1" smtClean="0"/>
              <a:t>аминокаироновая</a:t>
            </a:r>
            <a:r>
              <a:rPr lang="ru-RU" dirty="0" smtClean="0"/>
              <a:t> кислота, фибриноген, </a:t>
            </a:r>
            <a:r>
              <a:rPr lang="ru-RU" dirty="0" err="1" smtClean="0"/>
              <a:t>амбеп</a:t>
            </a:r>
            <a:r>
              <a:rPr lang="ru-RU" dirty="0" smtClean="0"/>
              <a:t>), давящие повязки на половой член (тугое </a:t>
            </a:r>
            <a:r>
              <a:rPr lang="ru-RU" dirty="0" err="1" smtClean="0"/>
              <a:t>бинтование</a:t>
            </a:r>
            <a:r>
              <a:rPr lang="ru-RU" dirty="0" smtClean="0"/>
              <a:t> с фиксацией полового члена к лобку)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При больших гематомах - операция (удаление гематомы, </a:t>
            </a:r>
            <a:r>
              <a:rPr lang="ru-RU" dirty="0" err="1" smtClean="0"/>
              <a:t>ушивание</a:t>
            </a:r>
            <a:r>
              <a:rPr lang="ru-RU" dirty="0" smtClean="0"/>
              <a:t> разрыва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Первая помощь при ущемлении полового члена – удаление  ущемляющего предмета.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Противошоковые мероприятия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Остановка кровотечения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Первичная хирургическая обработка с иссечением нежизнеспособных тканей</a:t>
            </a:r>
          </a:p>
          <a:p>
            <a:pPr>
              <a:lnSpc>
                <a:spcPct val="90000"/>
              </a:lnSpc>
            </a:pPr>
            <a:r>
              <a:rPr lang="ru-RU" dirty="0" err="1" smtClean="0"/>
              <a:t>Ушивание</a:t>
            </a:r>
            <a:r>
              <a:rPr lang="ru-RU" dirty="0" smtClean="0"/>
              <a:t> белочной оболочки кавернозных тел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Кожная пластика дефектов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Формирование культи полового члена и наружного отверстия уретры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Приапизм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3898776" cy="432511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Приапизм</a:t>
            </a:r>
            <a:r>
              <a:rPr lang="ru-RU" dirty="0" smtClean="0"/>
              <a:t> - непроизвольная эрекция, не связанная с сексуальным возбуждением, которая продолжается более 4-6 часов. Эрекция такой продолжительности неминуемо сопровождается болезненностью, изменением окраски кожи полового члена. Она требует немедленной медицинской помощи!</a:t>
            </a:r>
          </a:p>
          <a:p>
            <a:endParaRPr lang="ru-RU" dirty="0"/>
          </a:p>
        </p:txBody>
      </p:sp>
      <p:pic>
        <p:nvPicPr>
          <p:cNvPr id="4" name="Рисунок 3" descr="priapizm-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1500" y="2276872"/>
            <a:ext cx="47625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Непосредственной причиной </a:t>
            </a:r>
            <a:r>
              <a:rPr lang="ru-RU" dirty="0" err="1" smtClean="0"/>
              <a:t>приапизма</a:t>
            </a:r>
            <a:r>
              <a:rPr lang="ru-RU" dirty="0" smtClean="0"/>
              <a:t> является нарушение кровотока в кавернозных (пещеристых) телах полового члена. В одних случаях происходит значительное усиление притока артериальной крови, приводящее к переполнению кавернозных тел (чаще это бывает при травмах полового члена) — </a:t>
            </a:r>
            <a:r>
              <a:rPr lang="ru-RU" b="1" dirty="0" err="1" smtClean="0"/>
              <a:t>неишемический</a:t>
            </a:r>
            <a:r>
              <a:rPr lang="ru-RU" b="1" dirty="0" smtClean="0"/>
              <a:t> </a:t>
            </a:r>
            <a:r>
              <a:rPr lang="ru-RU" b="1" dirty="0" err="1" smtClean="0"/>
              <a:t>приапизм</a:t>
            </a:r>
            <a:r>
              <a:rPr lang="ru-RU" dirty="0" smtClean="0"/>
              <a:t>. В других </a:t>
            </a:r>
            <a:r>
              <a:rPr lang="ru-RU" dirty="0" err="1" smtClean="0"/>
              <a:t>случяах</a:t>
            </a:r>
            <a:r>
              <a:rPr lang="ru-RU" dirty="0" smtClean="0"/>
              <a:t> возникает ухудшение венозного оттока с застоем крови и изменением её свойств — </a:t>
            </a:r>
            <a:r>
              <a:rPr lang="ru-RU" b="1" dirty="0" smtClean="0"/>
              <a:t>ишемический </a:t>
            </a:r>
            <a:r>
              <a:rPr lang="ru-RU" b="1" dirty="0" err="1" smtClean="0"/>
              <a:t>приапизм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Лекаства</a:t>
            </a:r>
            <a:r>
              <a:rPr lang="ru-RU" dirty="0" smtClean="0"/>
              <a:t>, вызывающие </a:t>
            </a:r>
            <a:r>
              <a:rPr lang="ru-RU" dirty="0" err="1" smtClean="0"/>
              <a:t>приапизм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препараты, применяемые для лечения </a:t>
            </a:r>
            <a:r>
              <a:rPr lang="ru-RU" dirty="0" err="1" smtClean="0"/>
              <a:t>эректильной</a:t>
            </a:r>
            <a:r>
              <a:rPr lang="ru-RU" dirty="0" smtClean="0"/>
              <a:t> дисфункции (</a:t>
            </a:r>
            <a:r>
              <a:rPr lang="ru-RU" dirty="0" err="1" smtClean="0"/>
              <a:t>силеденафил</a:t>
            </a:r>
            <a:r>
              <a:rPr lang="ru-RU" dirty="0" smtClean="0"/>
              <a:t> (Виагра), </a:t>
            </a:r>
            <a:r>
              <a:rPr lang="ru-RU" dirty="0" err="1" smtClean="0"/>
              <a:t>варденафил</a:t>
            </a:r>
            <a:r>
              <a:rPr lang="ru-RU" dirty="0" smtClean="0"/>
              <a:t> (</a:t>
            </a:r>
            <a:r>
              <a:rPr lang="ru-RU" dirty="0" err="1" smtClean="0"/>
              <a:t>Левитра</a:t>
            </a:r>
            <a:r>
              <a:rPr lang="ru-RU" dirty="0" smtClean="0"/>
              <a:t>)).</a:t>
            </a:r>
          </a:p>
          <a:p>
            <a:r>
              <a:rPr lang="ru-RU" dirty="0" smtClean="0"/>
              <a:t>препараты, вводимые непосредственно в половой орган для лечения импотенции;</a:t>
            </a:r>
          </a:p>
          <a:p>
            <a:r>
              <a:rPr lang="ru-RU" dirty="0" err="1" smtClean="0"/>
              <a:t>антидепресанты</a:t>
            </a:r>
            <a:r>
              <a:rPr lang="ru-RU" dirty="0" smtClean="0"/>
              <a:t> — </a:t>
            </a:r>
            <a:r>
              <a:rPr lang="ru-RU" dirty="0" err="1" smtClean="0"/>
              <a:t>прозак</a:t>
            </a:r>
            <a:r>
              <a:rPr lang="ru-RU" dirty="0" smtClean="0"/>
              <a:t>, </a:t>
            </a:r>
            <a:r>
              <a:rPr lang="ru-RU" dirty="0" err="1" smtClean="0"/>
              <a:t>бупорпион</a:t>
            </a:r>
            <a:r>
              <a:rPr lang="ru-RU" dirty="0" smtClean="0"/>
              <a:t> (</a:t>
            </a:r>
            <a:r>
              <a:rPr lang="ru-RU" dirty="0" err="1" smtClean="0"/>
              <a:t>веллбутрин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психотропные препараты — </a:t>
            </a:r>
            <a:r>
              <a:rPr lang="ru-RU" dirty="0" err="1" smtClean="0"/>
              <a:t>рисперидон</a:t>
            </a:r>
            <a:r>
              <a:rPr lang="ru-RU" dirty="0" smtClean="0"/>
              <a:t> (</a:t>
            </a:r>
            <a:r>
              <a:rPr lang="ru-RU" dirty="0" err="1" smtClean="0"/>
              <a:t>риспердал</a:t>
            </a:r>
            <a:r>
              <a:rPr lang="ru-RU" dirty="0" smtClean="0"/>
              <a:t>), </a:t>
            </a:r>
            <a:r>
              <a:rPr lang="ru-RU" dirty="0" err="1" smtClean="0"/>
              <a:t>оланзапин</a:t>
            </a:r>
            <a:r>
              <a:rPr lang="ru-RU" dirty="0" smtClean="0"/>
              <a:t> (</a:t>
            </a:r>
            <a:r>
              <a:rPr lang="ru-RU" dirty="0" err="1" smtClean="0"/>
              <a:t>зипрекса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противотревожные</a:t>
            </a:r>
            <a:r>
              <a:rPr lang="ru-RU" dirty="0" smtClean="0"/>
              <a:t> препараты — </a:t>
            </a:r>
            <a:r>
              <a:rPr lang="ru-RU" dirty="0" err="1" smtClean="0"/>
              <a:t>диазепам</a:t>
            </a:r>
            <a:r>
              <a:rPr lang="ru-RU" dirty="0" smtClean="0"/>
              <a:t> (</a:t>
            </a:r>
            <a:r>
              <a:rPr lang="ru-RU" dirty="0" err="1" smtClean="0"/>
              <a:t>валиум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непрямые антикоагулянты — </a:t>
            </a:r>
            <a:r>
              <a:rPr lang="ru-RU" dirty="0" err="1" smtClean="0"/>
              <a:t>варфарин</a:t>
            </a:r>
            <a:r>
              <a:rPr lang="ru-RU" dirty="0" smtClean="0"/>
              <a:t>, гепарин.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лечения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</a:rPr>
              <a:t>Если УЗИ выполнить невозможно или результаты его применения неопределенные, то показано хирургическое вмешательство. </a:t>
            </a:r>
          </a:p>
          <a:p>
            <a:pPr>
              <a:lnSpc>
                <a:spcPct val="80000"/>
              </a:lnSpc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</a:rPr>
              <a:t>При </a:t>
            </a:r>
            <a:r>
              <a:rPr lang="ru-RU" dirty="0" err="1" smtClean="0">
                <a:solidFill>
                  <a:srgbClr val="000000"/>
                </a:solidFill>
              </a:rPr>
              <a:t>перекруте</a:t>
            </a:r>
            <a:r>
              <a:rPr lang="ru-RU" dirty="0" smtClean="0">
                <a:solidFill>
                  <a:srgbClr val="000000"/>
                </a:solidFill>
              </a:rPr>
              <a:t> яичка вероятность его спасения определяется длительностью ишемии. Поэтому, если есть подозрение на </a:t>
            </a:r>
            <a:r>
              <a:rPr lang="ru-RU" dirty="0" err="1" smtClean="0">
                <a:solidFill>
                  <a:srgbClr val="000000"/>
                </a:solidFill>
              </a:rPr>
              <a:t>перекрут</a:t>
            </a:r>
            <a:r>
              <a:rPr lang="ru-RU" dirty="0" smtClean="0">
                <a:solidFill>
                  <a:srgbClr val="000000"/>
                </a:solidFill>
              </a:rPr>
              <a:t> яичка, операцию нужно сделать как можно раньше. Лучше при операции на мошонке найти острый эпидидимит, чем потерять яичко из-за задержки с операцией.</a:t>
            </a:r>
          </a:p>
          <a:p>
            <a:pPr>
              <a:lnSpc>
                <a:spcPct val="80000"/>
              </a:lnSpc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</a:rPr>
              <a:t> Если в ходе оперативного вмешательства на мошонке обнаруживается </a:t>
            </a:r>
            <a:r>
              <a:rPr lang="ru-RU" dirty="0" err="1" smtClean="0">
                <a:solidFill>
                  <a:srgbClr val="000000"/>
                </a:solidFill>
              </a:rPr>
              <a:t>перекрут</a:t>
            </a:r>
            <a:r>
              <a:rPr lang="ru-RU" dirty="0" smtClean="0">
                <a:solidFill>
                  <a:srgbClr val="000000"/>
                </a:solidFill>
              </a:rPr>
              <a:t> яичка, то выполняют </a:t>
            </a:r>
            <a:r>
              <a:rPr lang="ru-RU" dirty="0" err="1" smtClean="0">
                <a:solidFill>
                  <a:srgbClr val="000000"/>
                </a:solidFill>
              </a:rPr>
              <a:t>орхипексию</a:t>
            </a:r>
            <a:r>
              <a:rPr lang="ru-RU" dirty="0" smtClean="0">
                <a:solidFill>
                  <a:srgbClr val="000000"/>
                </a:solidFill>
              </a:rPr>
              <a:t>, если яичко жизнеспособно, и </a:t>
            </a:r>
            <a:r>
              <a:rPr lang="ru-RU" dirty="0" err="1" smtClean="0">
                <a:solidFill>
                  <a:srgbClr val="000000"/>
                </a:solidFill>
              </a:rPr>
              <a:t>орхиэктомию</a:t>
            </a:r>
            <a:r>
              <a:rPr lang="ru-RU" dirty="0" smtClean="0">
                <a:solidFill>
                  <a:srgbClr val="000000"/>
                </a:solidFill>
              </a:rPr>
              <a:t>, если оно погибло. </a:t>
            </a:r>
            <a:r>
              <a:rPr lang="ru-RU" dirty="0" err="1" smtClean="0">
                <a:solidFill>
                  <a:srgbClr val="000000"/>
                </a:solidFill>
              </a:rPr>
              <a:t>Орхипексию</a:t>
            </a:r>
            <a:r>
              <a:rPr lang="ru-RU" dirty="0" smtClean="0">
                <a:solidFill>
                  <a:srgbClr val="000000"/>
                </a:solidFill>
              </a:rPr>
              <a:t> выполняют потом и на другой стороне, чтобы предотвратить </a:t>
            </a:r>
            <a:r>
              <a:rPr lang="ru-RU" dirty="0" err="1" smtClean="0">
                <a:solidFill>
                  <a:srgbClr val="000000"/>
                </a:solidFill>
              </a:rPr>
              <a:t>перекрут</a:t>
            </a:r>
            <a:r>
              <a:rPr lang="ru-RU" dirty="0" smtClean="0">
                <a:solidFill>
                  <a:srgbClr val="000000"/>
                </a:solidFill>
              </a:rPr>
              <a:t> и этого яичка в будущем.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endParaRPr lang="ru-RU" dirty="0"/>
          </a:p>
          <a:p>
            <a:pPr eaLnBrk="0" fontAlgn="base" hangingPunct="0">
              <a:buNone/>
            </a:pPr>
            <a:r>
              <a:rPr lang="ru-RU" dirty="0"/>
              <a:t>Лекарственные </a:t>
            </a:r>
            <a:r>
              <a:rPr lang="ru-RU" dirty="0" smtClean="0"/>
              <a:t>препараты:</a:t>
            </a:r>
            <a:endParaRPr lang="ru-RU" dirty="0"/>
          </a:p>
          <a:p>
            <a:pPr fontAlgn="base"/>
            <a:r>
              <a:rPr lang="ru-RU" dirty="0"/>
              <a:t>Адреналин </a:t>
            </a:r>
            <a:r>
              <a:rPr lang="ru-RU" dirty="0" smtClean="0"/>
              <a:t> 10-20мкг</a:t>
            </a:r>
            <a:endParaRPr lang="ru-RU" dirty="0"/>
          </a:p>
          <a:p>
            <a:pPr fontAlgn="base"/>
            <a:r>
              <a:rPr lang="ru-RU" dirty="0" err="1"/>
              <a:t>Фенилэфрин</a:t>
            </a:r>
            <a:r>
              <a:rPr lang="ru-RU" dirty="0"/>
              <a:t> </a:t>
            </a:r>
            <a:r>
              <a:rPr lang="ru-RU" dirty="0" smtClean="0"/>
              <a:t>  100-500мкг</a:t>
            </a:r>
            <a:endParaRPr lang="ru-RU" dirty="0"/>
          </a:p>
          <a:p>
            <a:pPr fontAlgn="base"/>
            <a:r>
              <a:rPr lang="ru-RU" dirty="0"/>
              <a:t>Эфедрин </a:t>
            </a:r>
            <a:r>
              <a:rPr lang="ru-RU" dirty="0" smtClean="0"/>
              <a:t> 50-100мг</a:t>
            </a:r>
            <a:endParaRPr lang="ru-RU" dirty="0"/>
          </a:p>
          <a:p>
            <a:pPr fontAlgn="base"/>
            <a:r>
              <a:rPr lang="ru-RU" dirty="0"/>
              <a:t>Норадреналин </a:t>
            </a:r>
            <a:r>
              <a:rPr lang="ru-RU" dirty="0" smtClean="0"/>
              <a:t> 10-20 мкг</a:t>
            </a:r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>
              <a:buNone/>
            </a:pPr>
            <a:r>
              <a:rPr lang="ru-RU" dirty="0" smtClean="0">
                <a:solidFill>
                  <a:srgbClr val="FF0000"/>
                </a:solidFill>
              </a:rPr>
              <a:t>Препараты вводят непосредственно в кавернозные тела </a:t>
            </a:r>
            <a:r>
              <a:rPr lang="ru-RU" dirty="0" err="1" smtClean="0">
                <a:solidFill>
                  <a:srgbClr val="FF0000"/>
                </a:solidFill>
              </a:rPr>
              <a:t>чрескожно</a:t>
            </a:r>
            <a:r>
              <a:rPr lang="ru-RU" dirty="0" smtClean="0">
                <a:solidFill>
                  <a:srgbClr val="FF0000"/>
                </a:solidFill>
              </a:rPr>
              <a:t>. Повторное введение – через 5 мин до момента уменьшения объема тканей. Максимально можно сделать 3 (три) инъекции. </a:t>
            </a:r>
          </a:p>
          <a:p>
            <a:pPr fontAlgn="base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Уретрораггия</a:t>
            </a:r>
            <a:r>
              <a:rPr lang="ru-RU" dirty="0"/>
              <a:t> (выделение крови из мочеиспускательного канала вне акта мочеиспускания).</a:t>
            </a:r>
          </a:p>
          <a:p>
            <a:r>
              <a:rPr lang="ru-RU" dirty="0"/>
              <a:t>Задержка мочеиспускания, невозможность помочиться.</a:t>
            </a:r>
          </a:p>
          <a:p>
            <a:r>
              <a:rPr lang="ru-RU" dirty="0"/>
              <a:t>Промежностная гематома (скопление крови под кожей в области промежности и полового члена).</a:t>
            </a:r>
          </a:p>
          <a:p>
            <a:r>
              <a:rPr lang="ru-RU" dirty="0"/>
              <a:t>Примесь крови в моче (характерное окрашивание кровью мочи первой порции).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1: ушиб - </a:t>
            </a:r>
            <a:r>
              <a:rPr lang="ru-RU" dirty="0"/>
              <a:t>целостность уретры не нарушена;</a:t>
            </a:r>
          </a:p>
          <a:p>
            <a:r>
              <a:rPr lang="ru-RU" b="1" i="1" dirty="0"/>
              <a:t>2: растяжение - </a:t>
            </a:r>
            <a:r>
              <a:rPr lang="ru-RU" dirty="0"/>
              <a:t>удлинение уретры без нарушения целостности стенок;</a:t>
            </a:r>
          </a:p>
          <a:p>
            <a:r>
              <a:rPr lang="ru-RU" b="1" i="1" dirty="0"/>
              <a:t>3: частичный разрыв уретры - </a:t>
            </a:r>
            <a:r>
              <a:rPr lang="ru-RU" dirty="0"/>
              <a:t>дефект в определенном месте, не по всей окружности;</a:t>
            </a:r>
          </a:p>
          <a:p>
            <a:r>
              <a:rPr lang="ru-RU" b="1" i="1" dirty="0"/>
              <a:t>4: полный разрыв уретры по всей окружности - </a:t>
            </a:r>
            <a:r>
              <a:rPr lang="ru-RU" dirty="0"/>
              <a:t>расстояние между концами мочеиспускательного канала до 2 см;</a:t>
            </a:r>
          </a:p>
          <a:p>
            <a:r>
              <a:rPr lang="ru-RU" b="1" i="1" dirty="0"/>
              <a:t>5: полный разрыв уретры по всей окружности - </a:t>
            </a:r>
            <a:r>
              <a:rPr lang="ru-RU" dirty="0"/>
              <a:t>расстояние между концами мочеиспускательного канала более 2 см.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Закрытые повреждения мочеиспускательного канала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При закрытых травмах уретры возникают следующие симптомы: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боль, незначительный отек в области мошонки, полового члена,  промежности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выделение крови из мочеиспускательного канала вне акта мочеиспускания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задержка мочеиспускания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гематома промежности.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Открытые повреждения мочеиспускательного канала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Изолированные, комбинированные  и сочетанные (огнестрельные, колотые, резаные, ушибленные, рваные, укушенные)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Колото-резаные раны локализуются в области промежности, при этом повреждается и половой член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Резаные раны могут быть полными и неполными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При укушенных ранах повреждается в основном губчатая часть уретры и половой член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Эти ранения проявляются острой задержкой мочеиспускания, частыми позывами к нему, </a:t>
            </a:r>
            <a:r>
              <a:rPr lang="ru-RU" dirty="0" err="1" smtClean="0"/>
              <a:t>уретроррагией</a:t>
            </a:r>
            <a:r>
              <a:rPr lang="ru-RU" dirty="0" smtClean="0"/>
              <a:t>, болью в промежности и внизу живота, увеличением мочевого пузыря, выделением мочи из раны при мочеиспускании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Диагноз устанавливают на основании данных анамнеза, клиники и результатов </a:t>
            </a:r>
            <a:r>
              <a:rPr lang="ru-RU" dirty="0" err="1" smtClean="0"/>
              <a:t>уретрографии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Катетеризация мочевого пузыря запрещена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Падение промежностью на твердый предмет.</a:t>
            </a:r>
          </a:p>
          <a:p>
            <a:r>
              <a:rPr lang="ru-RU" dirty="0"/>
              <a:t>Удар в промежность.</a:t>
            </a:r>
          </a:p>
          <a:p>
            <a:r>
              <a:rPr lang="ru-RU" dirty="0"/>
              <a:t>Перелом костей таза.</a:t>
            </a:r>
          </a:p>
          <a:p>
            <a:r>
              <a:rPr lang="ru-RU" dirty="0"/>
              <a:t>Укус животного.</a:t>
            </a:r>
          </a:p>
          <a:p>
            <a:r>
              <a:rPr lang="ru-RU" dirty="0"/>
              <a:t>Огнестрельное, ножевое ранение.</a:t>
            </a:r>
          </a:p>
          <a:p>
            <a:r>
              <a:rPr lang="ru-RU" dirty="0"/>
              <a:t>Мастурбация (форма удовлетворения человеком полового влечения путем раздражения собственных эрогенных зон) — введение в уретру инородного тела.</a:t>
            </a:r>
          </a:p>
          <a:p>
            <a:r>
              <a:rPr lang="ru-RU" dirty="0"/>
              <a:t>Медицинские манипуляции:</a:t>
            </a:r>
          </a:p>
          <a:p>
            <a:pPr lvl="1"/>
            <a:r>
              <a:rPr lang="ru-RU" dirty="0"/>
              <a:t>катетеризация мочевого пузыря — введение в мочевой пузырь через уретру резиновой или металлической трубочки для выведения мочи при задержке мочеиспускания;</a:t>
            </a:r>
          </a:p>
          <a:p>
            <a:pPr lvl="1"/>
            <a:r>
              <a:rPr lang="ru-RU" dirty="0"/>
              <a:t>цистоскопия — введение в мочевой пузырь металлической трубочки с видеокамерой для осмотра стенок мочевого пузыря и уретры;</a:t>
            </a:r>
          </a:p>
          <a:p>
            <a:pPr lvl="1"/>
            <a:r>
              <a:rPr lang="ru-RU" dirty="0" err="1"/>
              <a:t>бужирование</a:t>
            </a:r>
            <a:r>
              <a:rPr lang="ru-RU" dirty="0"/>
              <a:t> уретры — введение в мочеиспускательный канал металлических бужей (трубочек) для расширения просвета мочеиспускательного канала при наличии в нем сужения.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Анамнез</a:t>
            </a:r>
          </a:p>
          <a:p>
            <a:pPr>
              <a:lnSpc>
                <a:spcPct val="80000"/>
              </a:lnSpc>
            </a:pPr>
            <a:r>
              <a:rPr lang="ru-RU" dirty="0" err="1" smtClean="0"/>
              <a:t>Физикальные</a:t>
            </a:r>
            <a:r>
              <a:rPr lang="ru-RU" dirty="0" smtClean="0"/>
              <a:t> данные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Основными симптомы:  шок, тупая боль в промежности, мошонке, резкая боль в мочеиспускательном канале, </a:t>
            </a:r>
            <a:r>
              <a:rPr lang="ru-RU" dirty="0" err="1" smtClean="0"/>
              <a:t>уретроррагия</a:t>
            </a:r>
            <a:r>
              <a:rPr lang="ru-RU" dirty="0" smtClean="0"/>
              <a:t>, острая задержка мочеиспускания, частые безрезультатные позывы к мочеиспусканию, </a:t>
            </a:r>
            <a:r>
              <a:rPr lang="ru-RU" dirty="0" err="1" smtClean="0"/>
              <a:t>перерастяжение</a:t>
            </a:r>
            <a:r>
              <a:rPr lang="ru-RU" dirty="0" smtClean="0"/>
              <a:t> мочевого пузыря, гематома и мочевые затеки на промежности, мошонке, бедрах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Катетеризация мочевого пузыря запрещена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Для установления точного диагноза проводят ретроградную </a:t>
            </a:r>
            <a:r>
              <a:rPr lang="ru-RU" dirty="0" err="1" smtClean="0"/>
              <a:t>уретрографию</a:t>
            </a:r>
            <a:r>
              <a:rPr lang="ru-RU" dirty="0" smtClean="0"/>
              <a:t>. На </a:t>
            </a:r>
            <a:r>
              <a:rPr lang="ru-RU" dirty="0" err="1" smtClean="0"/>
              <a:t>уретрограмме</a:t>
            </a:r>
            <a:r>
              <a:rPr lang="ru-RU" dirty="0" smtClean="0"/>
              <a:t> четко видны затеки контрастного вещества в </a:t>
            </a:r>
            <a:r>
              <a:rPr lang="ru-RU" dirty="0" err="1" smtClean="0"/>
              <a:t>периуретральную</a:t>
            </a:r>
            <a:r>
              <a:rPr lang="ru-RU" dirty="0" smtClean="0"/>
              <a:t> ткань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Консервативное (нехирургическое) лечение возможно только в случае неполного повреждения уретры и в случае, если медицинская помощь оказывается не позднее 6-12 часов после получения травмы. Заключается в установке катетера (резиновой трубки) в уретру на срок не менее недели. Дополнительно проводится медикаментозная терапия. </a:t>
            </a:r>
            <a:r>
              <a:rPr lang="ru-RU" dirty="0" err="1"/>
              <a:t>Назначают:антибиотики</a:t>
            </a:r>
            <a:r>
              <a:rPr lang="ru-RU" dirty="0"/>
              <a:t>;</a:t>
            </a:r>
          </a:p>
          <a:p>
            <a:r>
              <a:rPr lang="ru-RU" dirty="0"/>
              <a:t>противовоспалительные препараты;</a:t>
            </a:r>
          </a:p>
          <a:p>
            <a:r>
              <a:rPr lang="ru-RU" dirty="0"/>
              <a:t>кровоостанавливающие препараты.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</TotalTime>
  <Words>1249</Words>
  <Application>Microsoft Office PowerPoint</Application>
  <PresentationFormat>Экран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Городская</vt:lpstr>
      <vt:lpstr>Травмы уретры и полового члена</vt:lpstr>
      <vt:lpstr>Слайд 2</vt:lpstr>
      <vt:lpstr>Симптомы</vt:lpstr>
      <vt:lpstr>Степени</vt:lpstr>
      <vt:lpstr>Закрытые повреждения мочеиспускательного канала</vt:lpstr>
      <vt:lpstr>Открытые повреждения мочеиспускательного канала</vt:lpstr>
      <vt:lpstr>Причины</vt:lpstr>
      <vt:lpstr>Диагностика</vt:lpstr>
      <vt:lpstr>Лечение</vt:lpstr>
      <vt:lpstr>Слайд 10</vt:lpstr>
      <vt:lpstr>Лечение</vt:lpstr>
      <vt:lpstr>Слайд 12</vt:lpstr>
      <vt:lpstr>Лечение стриктур</vt:lpstr>
      <vt:lpstr>Лечение открытых повреждений мочеиспускательного канала</vt:lpstr>
      <vt:lpstr>Травмы полового члена</vt:lpstr>
      <vt:lpstr>Травмы полового члена</vt:lpstr>
      <vt:lpstr>Травмы полового члена</vt:lpstr>
      <vt:lpstr>Закрытые</vt:lpstr>
      <vt:lpstr>Открытые</vt:lpstr>
      <vt:lpstr>Лечение</vt:lpstr>
      <vt:lpstr>Лечение</vt:lpstr>
      <vt:lpstr>Приапизм</vt:lpstr>
      <vt:lpstr>Причины</vt:lpstr>
      <vt:lpstr>Лекаства, вызывающие приапизм</vt:lpstr>
      <vt:lpstr>Тактика лечения</vt:lpstr>
      <vt:lpstr>Слайд 26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 Бруцкая</dc:creator>
  <cp:lastModifiedBy>Анастасия Бруцкая</cp:lastModifiedBy>
  <cp:revision>4</cp:revision>
  <dcterms:created xsi:type="dcterms:W3CDTF">2019-01-13T05:17:18Z</dcterms:created>
  <dcterms:modified xsi:type="dcterms:W3CDTF">2019-01-13T05:47:37Z</dcterms:modified>
</cp:coreProperties>
</file>