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2" r:id="rId3"/>
    <p:sldId id="271" r:id="rId4"/>
    <p:sldId id="272" r:id="rId5"/>
    <p:sldId id="273" r:id="rId6"/>
    <p:sldId id="274" r:id="rId7"/>
    <p:sldId id="257" r:id="rId8"/>
    <p:sldId id="260" r:id="rId9"/>
    <p:sldId id="264" r:id="rId10"/>
    <p:sldId id="270" r:id="rId11"/>
    <p:sldId id="261" r:id="rId12"/>
    <p:sldId id="265" r:id="rId13"/>
    <p:sldId id="259" r:id="rId14"/>
    <p:sldId id="258" r:id="rId15"/>
    <p:sldId id="266" r:id="rId16"/>
    <p:sldId id="267" r:id="rId17"/>
    <p:sldId id="26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6" d="100"/>
          <a:sy n="126" d="100"/>
        </p:scale>
        <p:origin x="60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F4832-B079-488E-974A-5945246A2413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894A4-2381-4F5D-ABA8-51A00656B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288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894A4-2381-4F5D-ABA8-51A00656BC8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03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1F0464-F3D7-4BF4-AA3B-05E03F697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9309BA7-BB5D-4117-9B99-98BDEE045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DD633F2-5AD5-4999-8586-D4BC92F6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60085B3-65DC-4AEE-B335-68DAC1B1E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5C4B023-FBDD-434B-93EA-1DBDE1F8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2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424CDC-5AAA-4F87-9CB9-A68175617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BFFFDF9-6B8D-4133-8502-9B1719F56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7A26D0F-B064-4024-AC95-44F923ABD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1814CC8-5E03-4CB9-8F80-2383FE4D8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09ADF4E-9E3F-442C-B291-29A70C2D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387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9FE85A5-3A90-4905-A4CF-2CC63F8EC8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4B8E792-1F33-452B-AF36-7B0FD6017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5E4D02C-FF90-440B-B731-CA57B3FB3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AADC9E6-DB34-4D85-B12B-FCDE71847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07557A0-06C3-4ECF-80FB-38B17A790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41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9237E7-025C-4A63-84EF-670F92A53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594245C-D153-4DC2-8F88-D13E03E71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11C5150-8DC4-4228-AFA7-407119B6F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57BB336-C9FB-46B6-87A2-5BAAE23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E4D87A1-BF5D-4065-A789-B8F58026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8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66E3C1-8A23-46BD-9655-EFF9233F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6E31ACF-601F-4F4C-AF5C-1EE5720A1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08A90E0-FBD5-4AE0-BF65-AEFD539BF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F1AE602-9676-4D8A-A6D4-AA7C2B46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B354B47-F2D8-42B6-9068-D69D6F4C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309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B94566-B25B-4441-A9FB-FF9CB8540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6FC0176-C066-4496-B09F-8EAD117DC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4433163-B435-44F0-9B54-A2EE4A4A3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E7ED68C-0249-4FD9-9415-C9CBE19E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494CF36-8CAE-4637-B3C6-3107F7B09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A71B61F-CA59-4103-B60B-A314B6536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90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EEFBCD4-B739-4A15-BCF8-818D3B5A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A36BD99-C10E-41C3-8C07-8455F207A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6C1A1BD-13DB-442F-A294-2E489D676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BAA3EF7-2402-46BF-BC3D-0A2071D24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F29C098-CDBD-4D4A-BFC1-F5A84149B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16E0497-DC7A-4065-AB2F-03BFC85C9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65B6ED2-39B7-43C4-882C-F5165B26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7916F34A-DD71-4488-B528-E8B2B9A91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569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B9C8AA-6AF0-400D-8F4B-1A97F0F38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58B07FE-FC72-4EC1-9963-904EA7A8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973513F-334D-4E94-93FA-864DA2BD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765DB37-7672-4A5F-889D-825F679DF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440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51BECFF-3FB6-4307-AACB-CC3C9272F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39B04AE-03D9-4A4A-813D-AAD76574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7197459-D9E8-431C-BA73-BD6278E9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20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3B995F-5939-4FE3-A5C9-5C611DBCE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E8A1618-408A-4212-9FAF-AE724BC03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0787064-F2E8-4A02-8A6E-83479CA35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E7FE2A9-6F86-4DD0-BB57-B685C6CC9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DFC1C22-55F6-44AE-816B-3E96420FA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94EF4DC-AD4A-4F49-8A52-49EC0380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058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07B5E6-3346-4824-9E8F-71395AE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1F76D63-4DFA-457A-90DC-0007BB02B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5F85C11-E622-4834-B00E-19EE83892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CD0FFC5-2582-445D-9496-846F1797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EDA7FAA-91DE-4296-BBBB-C4AEE8193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5BA0FF7-B8FE-4011-ACD1-4E45C6BBB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6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DE0E4A-B396-4A44-9D81-19650FED2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415E5A0-C223-4C9F-9245-7AA6C869E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D4CE868-0EE0-4C38-8BD0-47989BD40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467F5-EEAA-4ADA-9602-CF419E0B79F1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2C6CC8-634F-4B6C-81DA-F50481232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A03CDBB-FF3C-449D-B590-74D0B00DD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ocmp.belzdrav.ru/personal/tipografia.php?SECTION_ID=865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rutube.ru/tags/video/2332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184B7A-C132-485A-B4B6-313E6AEA4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40" y="575072"/>
            <a:ext cx="9144000" cy="2387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/>
              <a:t>С </a:t>
            </a:r>
            <a:r>
              <a:rPr lang="ru-RU" sz="3200" dirty="0" smtClean="0"/>
              <a:t>11.05 </a:t>
            </a:r>
            <a:r>
              <a:rPr lang="ru-RU" sz="3200" dirty="0"/>
              <a:t>по </a:t>
            </a:r>
            <a:r>
              <a:rPr lang="ru-RU" sz="3200" dirty="0" smtClean="0"/>
              <a:t>28.05 </a:t>
            </a:r>
            <a:r>
              <a:rPr lang="ru-RU" sz="3200" dirty="0"/>
              <a:t>кафедра </a:t>
            </a:r>
            <a:r>
              <a:rPr lang="ru-RU" sz="3200" dirty="0" smtClean="0"/>
              <a:t>клинической психологии </a:t>
            </a:r>
            <a:r>
              <a:rPr lang="ru-RU" sz="3200" dirty="0"/>
              <a:t>с </a:t>
            </a:r>
            <a:r>
              <a:rPr lang="ru-RU" sz="3200" dirty="0" smtClean="0"/>
              <a:t>курсом и педагогики </a:t>
            </a:r>
            <a:r>
              <a:rPr lang="ru-RU" sz="3200" dirty="0"/>
              <a:t>ПО проводит для студентов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Конкурс </a:t>
            </a:r>
            <a:r>
              <a:rPr lang="ru-RU" sz="3200" b="1" i="1" dirty="0"/>
              <a:t>«Просветительской 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>и </a:t>
            </a:r>
            <a:r>
              <a:rPr lang="ru-RU" sz="3200" b="1" i="1" dirty="0"/>
              <a:t>профилактической работы врача»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0" y="792480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ТРАДИЦИОННО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840" y="3180080"/>
            <a:ext cx="3601685" cy="32179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309" y="3182089"/>
            <a:ext cx="3680531" cy="32159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71591" y="3865724"/>
            <a:ext cx="974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Работа </a:t>
            </a:r>
          </a:p>
          <a:p>
            <a:r>
              <a:rPr lang="ru-RU" dirty="0" smtClean="0"/>
              <a:t>в мини-</a:t>
            </a:r>
          </a:p>
          <a:p>
            <a:r>
              <a:rPr lang="ru-RU" dirty="0" smtClean="0"/>
              <a:t>проекте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3799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174824" y="-998652"/>
            <a:ext cx="6822410" cy="909654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341DAAF-FF3F-46A5-890F-CBB77756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011" y="1657028"/>
            <a:ext cx="3929543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Пример </a:t>
            </a:r>
            <a:br>
              <a:rPr lang="ru-RU" dirty="0" smtClean="0"/>
            </a:br>
            <a:r>
              <a:rPr lang="ru-RU" dirty="0" smtClean="0"/>
              <a:t>Плаката объемного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217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EB3E4A-92A8-431D-9BC1-44132565A01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Или просветительская программа в виде буклета (памятки):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CE73C1-A1C9-41F2-A7C4-A91AAEB605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1) </a:t>
            </a:r>
            <a:r>
              <a:rPr lang="ru-RU" b="1" dirty="0"/>
              <a:t>Буклет</a:t>
            </a:r>
            <a:r>
              <a:rPr lang="ru-RU" dirty="0"/>
              <a:t> - лист бумаги, имеющий одно или несколько сложений. Информация, представленная в нем, носит в основном рекламный и просветительский характер.</a:t>
            </a:r>
          </a:p>
          <a:p>
            <a:r>
              <a:rPr lang="ru-RU" dirty="0"/>
              <a:t>2) </a:t>
            </a:r>
            <a:r>
              <a:rPr lang="ru-RU" u="sng" dirty="0"/>
              <a:t>Выполняем в паре (2 человека).</a:t>
            </a:r>
          </a:p>
          <a:p>
            <a:r>
              <a:rPr lang="ru-RU" dirty="0"/>
              <a:t>3) Тираж от 2 до 10 экземпляров (можно ч/б или в цвете).</a:t>
            </a:r>
          </a:p>
          <a:p>
            <a:endParaRPr lang="ru-RU" dirty="0"/>
          </a:p>
          <a:p>
            <a:r>
              <a:rPr lang="ru-RU" dirty="0"/>
              <a:t>Примеры по ссылке:</a:t>
            </a:r>
          </a:p>
          <a:p>
            <a:r>
              <a:rPr lang="en-US" dirty="0">
                <a:hlinkClick r:id="rId3"/>
              </a:rPr>
              <a:t>http://ocmp.belzdrav.ru/personal/tipografia.php?SECTION_ID=8659</a:t>
            </a:r>
            <a:endParaRPr lang="ru-RU" dirty="0"/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759C35A-F6F4-4B80-B969-F08EDD98DA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317274"/>
            <a:ext cx="518160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72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D095A4-BEAD-4C44-82EE-3231F3FE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B1E9D1D-3B4C-42BE-A428-E0AD34FFC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41EF703-A3CD-4FD2-8525-5E057D46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789" y="0"/>
            <a:ext cx="10210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42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41DAAF-FF3F-46A5-890F-CBB77756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4256" y="365125"/>
            <a:ext cx="3929543" cy="1325563"/>
          </a:xfrm>
        </p:spPr>
        <p:txBody>
          <a:bodyPr/>
          <a:lstStyle/>
          <a:p>
            <a:r>
              <a:rPr lang="ru-RU" dirty="0" smtClean="0"/>
              <a:t>Пример буклета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A6A9C882-145F-44FD-89DB-51F92E52F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122" y="252373"/>
            <a:ext cx="6154378" cy="4351338"/>
          </a:xfrm>
          <a:prstGeom prst="rect">
            <a:avLst/>
          </a:prstGeom>
        </p:spPr>
      </p:pic>
      <p:sp>
        <p:nvSpPr>
          <p:cNvPr id="4" name="AutoShape 2" descr="https://ds05.infourok.ru/uploads/ex/0b8d/0013a714-dd23f80f/hello_html_m7aea9387.jpg">
            <a:extLst>
              <a:ext uri="{FF2B5EF4-FFF2-40B4-BE49-F238E27FC236}">
                <a16:creationId xmlns="" xmlns:a16="http://schemas.microsoft.com/office/drawing/2014/main" id="{FD7CE7C0-8275-4A1C-A504-478DD3A7DB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2A57C24-632F-4569-9C86-DED284AB9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708330"/>
            <a:ext cx="5738465" cy="40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8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A58051-B8C4-4A60-B437-0DB863E43E8F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/>
              <a:t>Выполненные работы следует сопроводить презентацией на 5-7 минут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8438FE6-289A-4C3E-9FBF-CBAE02E42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 fontScale="70000" lnSpcReduction="20000"/>
          </a:bodyPr>
          <a:lstStyle/>
          <a:p>
            <a:r>
              <a:rPr lang="ru-RU" i="1" u="sng" dirty="0"/>
              <a:t>О чем говорить в презентации?</a:t>
            </a:r>
          </a:p>
          <a:p>
            <a:r>
              <a:rPr lang="ru-RU" dirty="0"/>
              <a:t>1.	Обозначить актуальность выбранной темы профилактической программы;</a:t>
            </a:r>
          </a:p>
          <a:p>
            <a:r>
              <a:rPr lang="ru-RU" dirty="0"/>
              <a:t>Определить цель профилактики (цель – что в итоге должно произойти? (ожидаемый результат));</a:t>
            </a:r>
          </a:p>
          <a:p>
            <a:r>
              <a:rPr lang="ru-RU" dirty="0"/>
              <a:t>2.	Определить аудиторию, на которую рассчитана ваш просветительский продукт (студенты, подростки, пожилые люди и т.д.) и кратко охарактеризовать их.</a:t>
            </a:r>
          </a:p>
          <a:p>
            <a:r>
              <a:rPr lang="ru-RU" dirty="0"/>
              <a:t>3.	Обзор информации по вашей теме в интернете (кратко 3-5 источников).</a:t>
            </a:r>
          </a:p>
          <a:p>
            <a:r>
              <a:rPr lang="ru-RU" dirty="0"/>
              <a:t>4.	О создании профилактической программы в форме видеоролика, постера (плаката) или буклета (показ).</a:t>
            </a:r>
          </a:p>
          <a:p>
            <a:r>
              <a:rPr lang="ru-RU" dirty="0"/>
              <a:t>5.	Обязательно, указать список авторов рабочей группы.</a:t>
            </a:r>
          </a:p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8AF6325A-6D7B-4027-9EC6-B86BAB9DD6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3744"/>
            <a:ext cx="5181600" cy="29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59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B50F09-4110-4065-B66A-3AFAA1244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Пример: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E3CB5948-7D7A-4E9F-9C88-4E2D9C699B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E767152-F4C1-44AC-82D6-5A205DE692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CC4F2C6-B024-4E2C-A96C-231BE83C4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01" t="16337" r="29661" b="10012"/>
          <a:stretch/>
        </p:blipFill>
        <p:spPr>
          <a:xfrm>
            <a:off x="5424257" y="114941"/>
            <a:ext cx="6416152" cy="66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63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C57A44-9095-409F-911A-1B0A4FE1D658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Варианты тем (для тех кто сам не может придумать):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C955603-AA72-430D-81AB-FFF772E390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Профилактика </a:t>
            </a:r>
            <a:r>
              <a:rPr lang="ru-RU" dirty="0" smtClean="0"/>
              <a:t>стресса.</a:t>
            </a:r>
            <a:endParaRPr lang="ru-RU" dirty="0"/>
          </a:p>
          <a:p>
            <a:r>
              <a:rPr lang="ru-RU" dirty="0"/>
              <a:t>Профилактика ЗОЖ.</a:t>
            </a:r>
          </a:p>
          <a:p>
            <a:r>
              <a:rPr lang="ru-RU" dirty="0"/>
              <a:t>Профилактика </a:t>
            </a:r>
            <a:r>
              <a:rPr lang="ru-RU" dirty="0" smtClean="0"/>
              <a:t>Ожирения.</a:t>
            </a:r>
          </a:p>
          <a:p>
            <a:r>
              <a:rPr lang="ru-RU" dirty="0" smtClean="0"/>
              <a:t>Профилактика ЗПП для подростков.</a:t>
            </a:r>
            <a:endParaRPr lang="ru-RU" dirty="0"/>
          </a:p>
          <a:p>
            <a:r>
              <a:rPr lang="ru-RU" dirty="0"/>
              <a:t>Профилактика любого заболевания (свободный выбор).</a:t>
            </a:r>
          </a:p>
          <a:p>
            <a:r>
              <a:rPr lang="ru-RU" dirty="0" smtClean="0"/>
              <a:t>Профилактика </a:t>
            </a:r>
            <a:r>
              <a:rPr lang="ru-RU" dirty="0"/>
              <a:t>онкологии.</a:t>
            </a:r>
          </a:p>
          <a:p>
            <a:r>
              <a:rPr lang="ru-RU" dirty="0" smtClean="0"/>
              <a:t>Профилактика </a:t>
            </a:r>
            <a:r>
              <a:rPr lang="ru-RU" dirty="0"/>
              <a:t>распространения ВИЧ-инфекции и СПИДа.</a:t>
            </a:r>
          </a:p>
          <a:p>
            <a:r>
              <a:rPr lang="ru-RU" dirty="0" smtClean="0"/>
              <a:t>Профилактика курения </a:t>
            </a:r>
            <a:r>
              <a:rPr lang="ru-RU" dirty="0" err="1" smtClean="0"/>
              <a:t>вейпов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Профилактика </a:t>
            </a:r>
            <a:r>
              <a:rPr lang="ru-RU" dirty="0"/>
              <a:t>алкоголизма.</a:t>
            </a:r>
          </a:p>
          <a:p>
            <a:r>
              <a:rPr lang="ru-RU" dirty="0" smtClean="0"/>
              <a:t>Занятие </a:t>
            </a:r>
            <a:r>
              <a:rPr lang="ru-RU" dirty="0"/>
              <a:t>в школе для </a:t>
            </a:r>
            <a:r>
              <a:rPr lang="ru-RU" dirty="0" smtClean="0"/>
              <a:t>диабетиков.</a:t>
            </a:r>
            <a:br>
              <a:rPr lang="ru-RU" dirty="0" smtClean="0"/>
            </a:br>
            <a:r>
              <a:rPr lang="ru-RU" dirty="0" smtClean="0"/>
              <a:t>занятие в школе для гипертоников.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В идеале - Тема </a:t>
            </a:r>
            <a:r>
              <a:rPr lang="ru-RU" dirty="0"/>
              <a:t>профилактики, которая интересна </a:t>
            </a:r>
            <a:r>
              <a:rPr lang="ru-RU" dirty="0" smtClean="0"/>
              <a:t>Вам </a:t>
            </a:r>
            <a:r>
              <a:rPr lang="ru-RU" dirty="0"/>
              <a:t>(свободный выбор</a:t>
            </a:r>
            <a:r>
              <a:rPr lang="ru-RU" dirty="0" smtClean="0"/>
              <a:t>).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56A1634-4D5B-45E9-BF71-7A7510721F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37879"/>
            <a:ext cx="5181600" cy="352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99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25DDD1-978E-43E3-9FBA-415F0F03FC78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PS</a:t>
            </a:r>
            <a:r>
              <a:rPr lang="ru-RU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CE82733-ED4A-4202-B0D5-B9A5B232E0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i="1" dirty="0"/>
              <a:t>Мне очень хотелось, чтобы вы творили и создавали. </a:t>
            </a:r>
          </a:p>
          <a:p>
            <a:r>
              <a:rPr lang="ru-RU" i="1" dirty="0"/>
              <a:t>Будьте интересными! </a:t>
            </a:r>
          </a:p>
          <a:p>
            <a:r>
              <a:rPr lang="ru-RU" i="1" dirty="0"/>
              <a:t>Желаю удачи и полета творческой мысли в выполнении задания</a:t>
            </a:r>
            <a:r>
              <a:rPr lang="ru-RU" i="1" dirty="0" smtClean="0"/>
              <a:t>!</a:t>
            </a:r>
          </a:p>
          <a:p>
            <a:r>
              <a:rPr lang="ru-RU" i="1" dirty="0" smtClean="0"/>
              <a:t>Удивите себя!</a:t>
            </a:r>
            <a:endParaRPr lang="ru-RU" i="1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A747082-930D-40F1-B208-8C3349335A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2046"/>
            <a:ext cx="5181600" cy="34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83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EB3E4A-92A8-431D-9BC1-44132565A01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Выполните творческое задание в группах: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CE73C1-A1C9-41F2-A7C4-A91AAEB605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Разработайте просветительскую </a:t>
            </a:r>
            <a:r>
              <a:rPr lang="ru-RU" dirty="0"/>
              <a:t>или </a:t>
            </a:r>
            <a:r>
              <a:rPr lang="ru-RU" dirty="0" smtClean="0"/>
              <a:t>профилактическую программу в </a:t>
            </a:r>
            <a:r>
              <a:rPr lang="ru-RU" dirty="0"/>
              <a:t>виде: </a:t>
            </a:r>
          </a:p>
          <a:p>
            <a:r>
              <a:rPr lang="ru-RU" dirty="0"/>
              <a:t>1) </a:t>
            </a:r>
            <a:r>
              <a:rPr lang="ru-RU" b="1" dirty="0"/>
              <a:t>Видеоролика</a:t>
            </a:r>
          </a:p>
          <a:p>
            <a:pPr marL="0" indent="0">
              <a:buNone/>
            </a:pPr>
            <a:r>
              <a:rPr lang="ru-RU" dirty="0"/>
              <a:t>или</a:t>
            </a:r>
          </a:p>
          <a:p>
            <a:r>
              <a:rPr lang="ru-RU" dirty="0"/>
              <a:t>2) </a:t>
            </a:r>
            <a:r>
              <a:rPr lang="ru-RU" b="1" dirty="0"/>
              <a:t>Постера (плаката) </a:t>
            </a:r>
          </a:p>
          <a:p>
            <a:pPr marL="0" indent="0">
              <a:buNone/>
            </a:pPr>
            <a:r>
              <a:rPr lang="ru-RU" dirty="0"/>
              <a:t>или</a:t>
            </a:r>
          </a:p>
          <a:p>
            <a:r>
              <a:rPr lang="ru-RU" dirty="0"/>
              <a:t>3) </a:t>
            </a:r>
            <a:r>
              <a:rPr lang="ru-RU" b="1" dirty="0" smtClean="0"/>
              <a:t>Буклета</a:t>
            </a:r>
          </a:p>
          <a:p>
            <a:r>
              <a:rPr lang="ru-RU" dirty="0" smtClean="0"/>
              <a:t>или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4) Профилактического </a:t>
            </a:r>
            <a:r>
              <a:rPr lang="ru-RU" b="1" dirty="0" smtClean="0"/>
              <a:t>(оздоровительного занятия), Проекта </a:t>
            </a:r>
            <a:r>
              <a:rPr lang="ru-RU" b="1" dirty="0" smtClean="0"/>
              <a:t>(</a:t>
            </a:r>
            <a:r>
              <a:rPr lang="ru-RU" b="1" dirty="0" smtClean="0"/>
              <a:t>школы пациента)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723C043-72F6-40C4-B40F-60A752E8D9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4620" y="2481818"/>
            <a:ext cx="4869180" cy="3247308"/>
          </a:xfrm>
          <a:prstGeom prst="rect">
            <a:avLst/>
          </a:prstGeom>
        </p:spPr>
      </p:pic>
      <p:sp>
        <p:nvSpPr>
          <p:cNvPr id="4" name="5-конечная звезда 3"/>
          <p:cNvSpPr/>
          <p:nvPr/>
        </p:nvSpPr>
        <p:spPr>
          <a:xfrm>
            <a:off x="975360" y="6301740"/>
            <a:ext cx="19050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25880" y="6208514"/>
            <a:ext cx="6271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нозологическая форма не важна, на ваш выбор</a:t>
            </a:r>
            <a:endParaRPr lang="ru-RU" dirty="0"/>
          </a:p>
        </p:txBody>
      </p:sp>
      <p:sp>
        <p:nvSpPr>
          <p:cNvPr id="7" name="5-конечная звезда 6"/>
          <p:cNvSpPr/>
          <p:nvPr/>
        </p:nvSpPr>
        <p:spPr>
          <a:xfrm>
            <a:off x="3771900" y="2390378"/>
            <a:ext cx="19050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EB3E4A-92A8-431D-9BC1-44132565A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784225"/>
            <a:ext cx="4701540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dirty="0"/>
              <a:t>Критерии оценки презентаций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2400" dirty="0"/>
              <a:t>выступлении с </a:t>
            </a:r>
            <a:r>
              <a:rPr lang="ru-RU" sz="2400" dirty="0" smtClean="0"/>
              <a:t>докладом – </a:t>
            </a:r>
            <a:br>
              <a:rPr lang="ru-RU" sz="2400" dirty="0" smtClean="0"/>
            </a:br>
            <a:r>
              <a:rPr lang="ru-RU" sz="2400" dirty="0" smtClean="0"/>
              <a:t>(к просветительскому занятию, или школе пациента: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76900" y="722948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1</a:t>
            </a:r>
            <a:r>
              <a:rPr lang="ru-RU" dirty="0"/>
              <a:t>.	Содержание: ясность, глубина и актуальность представленной информации.</a:t>
            </a:r>
          </a:p>
          <a:p>
            <a:r>
              <a:rPr lang="ru-RU" dirty="0"/>
              <a:t>2.	Организация: структура, связность и логический ход презентации.</a:t>
            </a:r>
          </a:p>
          <a:p>
            <a:r>
              <a:rPr lang="ru-RU" dirty="0"/>
              <a:t>3.	Передача информации: уверенность, энтузиазм и вовлеченность аудитории.</a:t>
            </a:r>
          </a:p>
          <a:p>
            <a:r>
              <a:rPr lang="ru-RU" dirty="0"/>
              <a:t>4.	Визуальные пособия: эффективное использование слайдов, графики и других визуальных элементов для улучшения презентации.</a:t>
            </a:r>
          </a:p>
          <a:p>
            <a:r>
              <a:rPr lang="ru-RU" dirty="0"/>
              <a:t>5.	Взаимодействие: способность отвечать на вопросы, вовлекать аудиторию и проводить обсуждение.</a:t>
            </a:r>
          </a:p>
          <a:p>
            <a:r>
              <a:rPr lang="ru-RU" dirty="0"/>
              <a:t>6.	Управление временем: способность охватить материал в рамках выделенного времени.</a:t>
            </a:r>
          </a:p>
          <a:p>
            <a:r>
              <a:rPr lang="ru-RU" dirty="0"/>
              <a:t>7.	Оригинальность: уникальность и инновационный подход к теме.</a:t>
            </a:r>
          </a:p>
          <a:p>
            <a:r>
              <a:rPr lang="ru-RU" dirty="0"/>
              <a:t>8.	Общее впечатление: общее впечатление и эффективность презентации в передаче задуманного сообщения.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2060" y="2324100"/>
            <a:ext cx="3627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Bahnschrift SemiBold" panose="020B0502040204020203" pitchFamily="34" charset="0"/>
              </a:rPr>
              <a:t>ФОРМА ЗАЩИТЫ:  </a:t>
            </a:r>
            <a:r>
              <a:rPr lang="ru-RU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Публичное  выступление, запись на видео</a:t>
            </a:r>
            <a:endParaRPr lang="ru-RU" dirty="0">
              <a:solidFill>
                <a:srgbClr val="C0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79" y="3262104"/>
            <a:ext cx="4665882" cy="3078480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4716780" y="1028700"/>
            <a:ext cx="960120" cy="418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735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EB3E4A-92A8-431D-9BC1-44132565A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784225"/>
            <a:ext cx="4701540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/>
              <a:t>Критерии оценки </a:t>
            </a:r>
            <a:r>
              <a:rPr lang="ru-RU" sz="2400" dirty="0" smtClean="0"/>
              <a:t>Профилактического</a:t>
            </a:r>
            <a:br>
              <a:rPr lang="ru-RU" sz="2400" dirty="0" smtClean="0"/>
            </a:br>
            <a:r>
              <a:rPr lang="ru-RU" sz="2000" b="1" dirty="0" smtClean="0"/>
              <a:t>Видео – ролика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68340" y="784225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400" b="1" dirty="0" smtClean="0"/>
              <a:t>Хронометраж</a:t>
            </a:r>
            <a:r>
              <a:rPr lang="ru-RU" sz="1400" dirty="0"/>
              <a:t>:</a:t>
            </a:r>
          </a:p>
          <a:p>
            <a:pPr lvl="1"/>
            <a:r>
              <a:rPr lang="ru-RU" sz="1400" dirty="0"/>
              <a:t>Длительность видеоролика не превышает 2 минуты.</a:t>
            </a:r>
          </a:p>
          <a:p>
            <a:pPr lvl="1"/>
            <a:r>
              <a:rPr lang="ru-RU" sz="1400" dirty="0"/>
              <a:t>Информация и идеи изложены сжато и ясно, без лишних деталей, которые могли бы увеличить продолжительность видео.</a:t>
            </a:r>
          </a:p>
          <a:p>
            <a:pPr lvl="0"/>
            <a:r>
              <a:rPr lang="ru-RU" sz="1400" b="1" dirty="0"/>
              <a:t>Дизайн и визуальное оформление:</a:t>
            </a:r>
            <a:endParaRPr lang="ru-RU" sz="1400" dirty="0"/>
          </a:p>
          <a:p>
            <a:pPr lvl="1"/>
            <a:r>
              <a:rPr lang="ru-RU" sz="1400" dirty="0"/>
              <a:t>Дизайн видеоролика соответствует и поддерживает его содержание; цветовая схема, шрифты, графика и использование изображений способствуют лучшему восприятию информации.</a:t>
            </a:r>
          </a:p>
          <a:p>
            <a:pPr lvl="1"/>
            <a:r>
              <a:rPr lang="ru-RU" sz="1400" dirty="0"/>
              <a:t>Визуальные эффекты не отвлекают от основного сообщения и уместны в контексте рассматриваемой темы.</a:t>
            </a:r>
          </a:p>
          <a:p>
            <a:pPr lvl="0"/>
            <a:r>
              <a:rPr lang="ru-RU" sz="1400" b="1" dirty="0"/>
              <a:t>Содержательность:</a:t>
            </a:r>
            <a:endParaRPr lang="ru-RU" sz="1400" dirty="0"/>
          </a:p>
          <a:p>
            <a:pPr lvl="1"/>
            <a:r>
              <a:rPr lang="ru-RU" sz="1400" dirty="0"/>
              <a:t>Видео точно и ясно отражает основные аспекты коммуникативной культуры в работе врача.</a:t>
            </a:r>
          </a:p>
          <a:p>
            <a:pPr lvl="1"/>
            <a:r>
              <a:rPr lang="ru-RU" sz="1400" dirty="0"/>
              <a:t>Представленные сценарии и примеры демонстрируют практическое применение коммуникативных навыков в медицинской сфере.</a:t>
            </a:r>
          </a:p>
          <a:p>
            <a:pPr lvl="0"/>
            <a:r>
              <a:rPr lang="ru-RU" sz="1400" b="1" dirty="0"/>
              <a:t>Техническое качество:</a:t>
            </a:r>
            <a:endParaRPr lang="ru-RU" sz="1400" dirty="0"/>
          </a:p>
          <a:p>
            <a:pPr lvl="1"/>
            <a:r>
              <a:rPr lang="ru-RU" sz="1400" dirty="0"/>
              <a:t>Видео имеет четкое разрешение, хорошее освещение и качественный звук.</a:t>
            </a:r>
          </a:p>
          <a:p>
            <a:pPr lvl="1"/>
            <a:r>
              <a:rPr lang="ru-RU" sz="1400" dirty="0"/>
              <a:t>Монтаж видеоролика качественный, без ненужных переходов и резких смен кадра, которые могли бы нарушить плавность повествования.</a:t>
            </a:r>
          </a:p>
          <a:p>
            <a:pPr lvl="1"/>
            <a:r>
              <a:rPr lang="ru-RU" sz="1400" dirty="0"/>
              <a:t>Задний план не содержит лишних (не нужных) объектов. ­ </a:t>
            </a:r>
          </a:p>
          <a:p>
            <a:pPr lvl="0"/>
            <a:r>
              <a:rPr lang="ru-RU" sz="1400" b="1" dirty="0"/>
              <a:t>Креативность и </a:t>
            </a:r>
            <a:r>
              <a:rPr lang="ru-RU" sz="1400" b="1" dirty="0" err="1"/>
              <a:t>инновационность</a:t>
            </a:r>
            <a:r>
              <a:rPr lang="ru-RU" sz="1400" b="1" dirty="0"/>
              <a:t>:</a:t>
            </a:r>
            <a:endParaRPr lang="ru-RU" sz="1400" dirty="0"/>
          </a:p>
          <a:p>
            <a:pPr lvl="1"/>
            <a:r>
              <a:rPr lang="ru-RU" sz="1400" dirty="0"/>
              <a:t>Видеоролик демонстрирует творческий подход к теме </a:t>
            </a:r>
          </a:p>
          <a:p>
            <a:pPr lvl="1"/>
            <a:r>
              <a:rPr lang="ru-RU" sz="1400" dirty="0"/>
              <a:t>Актерская игра на высоком уровне.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435" y="2262009"/>
            <a:ext cx="4434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Bahnschrift SemiBold" panose="020B0502040204020203" pitchFamily="34" charset="0"/>
              </a:rPr>
              <a:t>ФОРМА ЗАЩИТЫ:  </a:t>
            </a:r>
            <a:r>
              <a:rPr lang="ru-RU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короткая публичная аннотация, запись на видео, демонстрация ролика</a:t>
            </a:r>
            <a:endParaRPr lang="ru-RU" dirty="0">
              <a:solidFill>
                <a:srgbClr val="C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4830215" y="1104900"/>
            <a:ext cx="960120" cy="418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" y="3414880"/>
            <a:ext cx="4769346" cy="300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3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EB3E4A-92A8-431D-9BC1-44132565A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784225"/>
            <a:ext cx="4701540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/>
              <a:t>Критерии оценки </a:t>
            </a:r>
            <a:r>
              <a:rPr lang="ru-RU" sz="2400" dirty="0" smtClean="0"/>
              <a:t>Профилактического</a:t>
            </a:r>
            <a:br>
              <a:rPr lang="ru-RU" sz="2400" dirty="0" smtClean="0"/>
            </a:br>
            <a:r>
              <a:rPr lang="ru-RU" sz="2000" b="1" dirty="0" smtClean="0"/>
              <a:t>Буклета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75435" y="2262009"/>
            <a:ext cx="4434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Bahnschrift SemiBold" panose="020B0502040204020203" pitchFamily="34" charset="0"/>
              </a:rPr>
              <a:t>ФОРМА ЗАЩИТЫ:  </a:t>
            </a:r>
            <a:r>
              <a:rPr lang="ru-RU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короткая публичная аннотация, демонстрация буклета</a:t>
            </a:r>
            <a:endParaRPr lang="ru-RU" dirty="0">
              <a:solidFill>
                <a:srgbClr val="C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4830215" y="1104900"/>
            <a:ext cx="960120" cy="418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352901"/>
              </p:ext>
            </p:extLst>
          </p:nvPr>
        </p:nvGraphicFramePr>
        <p:xfrm>
          <a:off x="6399935" y="3185339"/>
          <a:ext cx="4434840" cy="30992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310"/>
                <a:gridCol w="3625515"/>
                <a:gridCol w="567015"/>
              </a:tblGrid>
              <a:tr h="197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000" dirty="0">
                          <a:effectLst/>
                        </a:rPr>
                        <a:t>Содержание -</a:t>
                      </a:r>
                      <a:r>
                        <a:rPr lang="en-US" sz="1000" dirty="0">
                          <a:effectLst/>
                        </a:rPr>
                        <a:t> 3 </a:t>
                      </a:r>
                      <a:r>
                        <a:rPr lang="ru-RU" sz="1000" dirty="0">
                          <a:effectLst/>
                        </a:rPr>
                        <a:t>балла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000">
                          <a:effectLst/>
                        </a:rPr>
                        <a:t>баллы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7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000" dirty="0">
                          <a:effectLst/>
                        </a:rPr>
                        <a:t>Содержание буклета полностью соответствует заданной теме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000">
                          <a:effectLst/>
                        </a:rPr>
                        <a:t>2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02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Информация полностью соответствует особенностям выбранной целевой аудитории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7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14830" algn="l"/>
                        </a:tabLs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</a:rPr>
                        <a:t>Корректность текста - 3 балла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197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000" dirty="0">
                          <a:effectLst/>
                        </a:rPr>
                        <a:t>Отсутствие орфографических и пунктуационных ошибок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7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000" dirty="0">
                          <a:effectLst/>
                        </a:rPr>
                        <a:t>Краткость, точность, законченность информации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7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000" dirty="0">
                          <a:effectLst/>
                        </a:rPr>
                        <a:t>Достоверность информации, подтвержденная источниками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7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16785" algn="l"/>
                          <a:tab pos="3940810" algn="l"/>
                        </a:tabLs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</a:rPr>
                        <a:t>Дизайн - 4 балла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2902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Разметка буклета и его оформление логичны и отвечают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40810" algn="l"/>
                        </a:tabLst>
                      </a:pPr>
                      <a:r>
                        <a:rPr lang="ru-RU" sz="1000">
                          <a:effectLst/>
                        </a:rPr>
                        <a:t>эстетическим требованиям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7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40810" algn="l"/>
                        </a:tabLst>
                      </a:pPr>
                      <a:r>
                        <a:rPr lang="ru-RU" sz="1000">
                          <a:effectLst/>
                        </a:rPr>
                        <a:t>Дизайн не противоречит содержанию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02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Графические объекты привлекательны, соответствуют содержанию, размещены корректно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7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Текст легко читается, фон сочетается с текстом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76450" algn="l"/>
                          <a:tab pos="3940810" algn="l"/>
                        </a:tabLs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286500" y="693420"/>
            <a:ext cx="52120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Буклеты должны представлять собой сложенный в 2-3 раза (на усмотрение автора) лист бумаги формата А4, выполненные на компьютере или «от руки» в цветном варианте. </a:t>
            </a:r>
            <a:br>
              <a:rPr lang="ru-RU" sz="1100" b="1" dirty="0"/>
            </a:br>
            <a:r>
              <a:rPr lang="ru-RU" sz="1100" i="1" dirty="0"/>
              <a:t>Содержание буклета должно полностью соответствовать теме конкурса. </a:t>
            </a:r>
            <a:endParaRPr lang="ru-RU" sz="1100" dirty="0"/>
          </a:p>
          <a:p>
            <a:pPr lvl="0"/>
            <a:r>
              <a:rPr lang="ru-RU" sz="1100" b="1" dirty="0"/>
              <a:t>Обязательным является использование текста и изображений.</a:t>
            </a:r>
            <a:endParaRPr lang="ru-RU" sz="1100" dirty="0"/>
          </a:p>
          <a:p>
            <a:pPr lvl="0"/>
            <a:r>
              <a:rPr lang="ru-RU" sz="1100" b="1" dirty="0"/>
              <a:t>Использование фотографий, графиков, рисунков, таблиц и т.п. не должно превышать 30%от общей информации </a:t>
            </a:r>
            <a:endParaRPr lang="ru-RU" sz="1100" dirty="0"/>
          </a:p>
          <a:p>
            <a:r>
              <a:rPr lang="ru-RU" sz="1100" b="1" dirty="0"/>
              <a:t>Критерии оценки:</a:t>
            </a:r>
            <a:endParaRPr lang="ru-RU" sz="1100" dirty="0"/>
          </a:p>
          <a:p>
            <a:r>
              <a:rPr lang="ru-RU" sz="1100" dirty="0"/>
              <a:t>- содержание буклета полностью соответствует заданной теме;</a:t>
            </a:r>
          </a:p>
          <a:p>
            <a:r>
              <a:rPr lang="ru-RU" sz="1100" dirty="0"/>
              <a:t>- информация полностью соответствует особенностям выбранной целевой аудитории;</a:t>
            </a:r>
          </a:p>
          <a:p>
            <a:r>
              <a:rPr lang="ru-RU" sz="1100" dirty="0"/>
              <a:t>- информация изложена логично и доступно;</a:t>
            </a:r>
          </a:p>
          <a:p>
            <a:r>
              <a:rPr lang="ru-RU" sz="1100" dirty="0"/>
              <a:t>- визуальный ряд соответствует заданной теме;</a:t>
            </a:r>
          </a:p>
          <a:p>
            <a:r>
              <a:rPr lang="ru-RU" sz="1100" dirty="0"/>
              <a:t>- оформление буклета эстетично, аккуратно, присутствует единый стиль.</a:t>
            </a:r>
          </a:p>
          <a:p>
            <a:endParaRPr lang="ru-RU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6530340" y="6347460"/>
            <a:ext cx="37109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/>
              <a:t>9-10 баллов – </a:t>
            </a:r>
            <a:r>
              <a:rPr lang="ru-RU" sz="800" b="1" dirty="0" smtClean="0"/>
              <a:t>отлично; 7-8 баллов – хорошо; 5-6 баллов - удовлетворительно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" y="3376634"/>
            <a:ext cx="4472940" cy="308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5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EB3E4A-92A8-431D-9BC1-44132565A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784225"/>
            <a:ext cx="4701540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/>
              <a:t>Критерии оценки </a:t>
            </a:r>
            <a:r>
              <a:rPr lang="ru-RU" sz="2400" dirty="0" smtClean="0"/>
              <a:t>профилактического плаката, формат более А2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76900" y="722948"/>
            <a:ext cx="6096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/>
              <a:t>К участию в Конкурсе принимаются плакаты, выполненные в форме социальной рекламы, </a:t>
            </a:r>
            <a:r>
              <a:rPr lang="ru-RU" sz="1200" b="1" dirty="0" smtClean="0"/>
              <a:t>направленной </a:t>
            </a:r>
            <a:r>
              <a:rPr lang="ru-RU" sz="1200" b="1" dirty="0"/>
              <a:t>на конкретную  целевую аудиторию коротким оригинальным сюжетом, </a:t>
            </a:r>
            <a:endParaRPr lang="ru-RU" sz="1200" b="1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побуждающим </a:t>
            </a:r>
            <a:r>
              <a:rPr lang="ru-RU" sz="1200" dirty="0"/>
              <a:t>зрителей вести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/>
              <a:t>здоровый образ жизни,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/>
              <a:t>отказаться от вредных привычек.</a:t>
            </a:r>
            <a:br>
              <a:rPr lang="ru-RU" sz="1200" dirty="0"/>
            </a:br>
            <a:r>
              <a:rPr lang="ru-RU" sz="1200" dirty="0"/>
              <a:t>профилактику заболеваний,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/>
              <a:t>или направленные на управление стрессом и его составляющие.</a:t>
            </a:r>
          </a:p>
          <a:p>
            <a:r>
              <a:rPr lang="ru-RU" sz="1200" b="1" dirty="0"/>
              <a:t> </a:t>
            </a:r>
            <a:endParaRPr lang="ru-RU" sz="1200" dirty="0"/>
          </a:p>
          <a:p>
            <a:r>
              <a:rPr lang="ru-RU" sz="1200" b="1" dirty="0"/>
              <a:t>Плакат должен быть информативным, эмоциональным и достаточно ярким.</a:t>
            </a:r>
            <a:endParaRPr lang="ru-RU" sz="1200" dirty="0"/>
          </a:p>
          <a:p>
            <a:r>
              <a:rPr lang="ru-RU" sz="1200" b="1" dirty="0"/>
              <a:t> </a:t>
            </a:r>
            <a:endParaRPr lang="ru-RU" sz="1200" dirty="0"/>
          </a:p>
          <a:p>
            <a:r>
              <a:rPr lang="ru-RU" sz="1200" b="1" dirty="0"/>
              <a:t>Критерии оценки:</a:t>
            </a:r>
            <a:endParaRPr lang="ru-RU" sz="1200" dirty="0"/>
          </a:p>
          <a:p>
            <a:r>
              <a:rPr lang="ru-RU" sz="1200" dirty="0"/>
              <a:t>- соответствие содержания заявленной теме;</a:t>
            </a:r>
          </a:p>
          <a:p>
            <a:r>
              <a:rPr lang="ru-RU" sz="1200" dirty="0"/>
              <a:t>- социальная значимость плаката;</a:t>
            </a:r>
          </a:p>
          <a:p>
            <a:r>
              <a:rPr lang="ru-RU" sz="1200" dirty="0"/>
              <a:t>- аргументированность и глубина раскрытия содержания;</a:t>
            </a:r>
          </a:p>
          <a:p>
            <a:r>
              <a:rPr lang="ru-RU" sz="1200" dirty="0"/>
              <a:t>- выразительность средств подачи (художественные достоинства сюжета);</a:t>
            </a:r>
          </a:p>
          <a:p>
            <a:r>
              <a:rPr lang="ru-RU" sz="1200" dirty="0"/>
              <a:t>- соответствие жанровым критериям.</a:t>
            </a:r>
          </a:p>
          <a:p>
            <a:r>
              <a:rPr lang="ru-RU" sz="1200" b="1" dirty="0"/>
              <a:t> </a:t>
            </a:r>
            <a:endParaRPr lang="ru-RU" sz="1200" dirty="0"/>
          </a:p>
          <a:p>
            <a:r>
              <a:rPr lang="ru-RU" sz="1200" b="1" dirty="0"/>
              <a:t>Предусмотрена бальная система оценки.</a:t>
            </a:r>
            <a:endParaRPr lang="ru-RU" sz="1200" dirty="0"/>
          </a:p>
          <a:p>
            <a:r>
              <a:rPr lang="ru-RU" sz="1200" b="1" dirty="0"/>
              <a:t> </a:t>
            </a:r>
            <a:r>
              <a:rPr lang="ru-RU" sz="1200" dirty="0"/>
              <a:t>Максимальное количество баллов по каждому критерию – 5. </a:t>
            </a:r>
          </a:p>
          <a:p>
            <a:r>
              <a:rPr lang="ru-RU" sz="1200" dirty="0"/>
              <a:t>Каждый член жюри оценивает конкурсную работу по каждому критерию оценки.</a:t>
            </a:r>
          </a:p>
          <a:p>
            <a:r>
              <a:rPr lang="ru-RU" sz="1200" dirty="0"/>
              <a:t>Полученные баллы суммируются. </a:t>
            </a:r>
            <a:endParaRPr lang="ru-RU" sz="1200" dirty="0" smtClean="0"/>
          </a:p>
          <a:p>
            <a:endParaRPr lang="ru-RU" sz="1200" dirty="0"/>
          </a:p>
          <a:p>
            <a:r>
              <a:rPr lang="ru-RU" sz="1200" b="1" dirty="0" smtClean="0">
                <a:solidFill>
                  <a:schemeClr val="accent1"/>
                </a:solidFill>
              </a:rPr>
              <a:t>КРИТЕРИИ ОЦЕНКИ:</a:t>
            </a:r>
            <a:endParaRPr lang="ru-RU" sz="1200" dirty="0" smtClean="0">
              <a:solidFill>
                <a:schemeClr val="accent1"/>
              </a:solidFill>
            </a:endParaRPr>
          </a:p>
          <a:p>
            <a:r>
              <a:rPr lang="ru-RU" sz="1200" dirty="0" smtClean="0"/>
              <a:t>- </a:t>
            </a:r>
            <a:r>
              <a:rPr lang="ru-RU" sz="1200" dirty="0"/>
              <a:t>соответствие содержания заявленной теме;</a:t>
            </a:r>
          </a:p>
          <a:p>
            <a:r>
              <a:rPr lang="ru-RU" sz="1200" dirty="0"/>
              <a:t>- социальная значимость плаката;</a:t>
            </a:r>
          </a:p>
          <a:p>
            <a:r>
              <a:rPr lang="ru-RU" sz="1200" i="1" dirty="0"/>
              <a:t>- аргументированность и глубина раскрытия содержания;</a:t>
            </a:r>
            <a:endParaRPr lang="ru-RU" sz="1200" dirty="0"/>
          </a:p>
          <a:p>
            <a:r>
              <a:rPr lang="ru-RU" sz="1200" i="1" dirty="0"/>
              <a:t>- выразительность средств подачи (художественные достоинства сюжета);</a:t>
            </a:r>
            <a:endParaRPr lang="ru-RU" sz="1200" dirty="0"/>
          </a:p>
          <a:p>
            <a:r>
              <a:rPr lang="ru-RU" sz="1200" i="1" dirty="0"/>
              <a:t>- соответствие жанровым критериям.</a:t>
            </a:r>
            <a:endParaRPr lang="ru-RU" sz="1200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4716780" y="1028700"/>
            <a:ext cx="960120" cy="418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75435" y="2262009"/>
            <a:ext cx="4434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Bahnschrift SemiBold" panose="020B0502040204020203" pitchFamily="34" charset="0"/>
              </a:rPr>
              <a:t>ФОРМА ЗАЩИТЫ:  </a:t>
            </a:r>
            <a:r>
              <a:rPr lang="ru-RU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короткая публичная аннотация, демонстрация Плаката</a:t>
            </a:r>
            <a:endParaRPr lang="ru-RU" dirty="0">
              <a:solidFill>
                <a:srgbClr val="C0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19" y="3317027"/>
            <a:ext cx="4540655" cy="2853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9946" y="4892039"/>
            <a:ext cx="1051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Х</a:t>
            </a:r>
            <a:endParaRPr lang="ru-RU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2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EB3E4A-92A8-431D-9BC1-44132565A01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Просветительская программа в виде видеоролика: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CE73C1-A1C9-41F2-A7C4-A91AAEB605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1) </a:t>
            </a:r>
            <a:r>
              <a:rPr lang="ru-RU" b="1" dirty="0"/>
              <a:t>Видеоролик</a:t>
            </a:r>
            <a:r>
              <a:rPr lang="ru-RU" dirty="0"/>
              <a:t> - это короткий фильм, длительностью от 15-20 сек. до 2-3 мин.</a:t>
            </a:r>
          </a:p>
          <a:p>
            <a:r>
              <a:rPr lang="ru-RU" dirty="0"/>
              <a:t>2) Выполняем в группах от 3 до 4 человек.</a:t>
            </a:r>
          </a:p>
          <a:p>
            <a:endParaRPr lang="ru-RU" dirty="0"/>
          </a:p>
          <a:p>
            <a:r>
              <a:rPr lang="ru-RU" dirty="0"/>
              <a:t>Примеры можно посмотреть по ссылке: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://rutube.ru/tags/video/2332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r>
              <a:rPr lang="en-US" dirty="0"/>
              <a:t>https://drive.google.com/file/d/1axhxcyJ57sr2micj4y-RoK5U5MmihIF1/view?usp=share_link</a:t>
            </a:r>
            <a:endParaRPr lang="ru-RU" dirty="0"/>
          </a:p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7210FA93-03BC-40F6-8642-60D3B70352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63452" y="1825625"/>
            <a:ext cx="41990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67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EB3E4A-92A8-431D-9BC1-44132565A01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Или просветительская программа в виде постера (плаката):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CE73C1-A1C9-41F2-A7C4-A91AAEB605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1) </a:t>
            </a:r>
            <a:r>
              <a:rPr lang="ru-RU" b="1" dirty="0"/>
              <a:t>Постер (плакат) </a:t>
            </a:r>
            <a:r>
              <a:rPr lang="ru-RU" dirty="0"/>
              <a:t>- это художественно-иллюстративное листовое издание, содержащее в наглядно-компактном виде информацию рекламного, агитационно-пропагандистского, инструктивно-методического, учебного и другого характера.</a:t>
            </a:r>
          </a:p>
          <a:p>
            <a:r>
              <a:rPr lang="ru-RU" i="1" dirty="0"/>
              <a:t>2) Создайте объемный (3</a:t>
            </a:r>
            <a:r>
              <a:rPr lang="en-US" i="1" dirty="0"/>
              <a:t>D) </a:t>
            </a:r>
            <a:r>
              <a:rPr lang="ru-RU" i="1" dirty="0"/>
              <a:t>плакат </a:t>
            </a:r>
            <a:r>
              <a:rPr lang="ru-RU" dirty="0"/>
              <a:t>(по возможности используйте зрительные, тактильные (вкусовые, звуковые) каналы восприятия информации)</a:t>
            </a:r>
          </a:p>
          <a:p>
            <a:r>
              <a:rPr lang="ru-RU" u="sng" dirty="0"/>
              <a:t>3) Выполняем в паре (2 человека)</a:t>
            </a:r>
            <a:r>
              <a:rPr lang="ru-RU" dirty="0"/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018A9BD-49A0-43E8-897D-34CAAF3170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84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341DAAF-FF3F-46A5-890F-CBB77756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8469" y="402875"/>
            <a:ext cx="3929543" cy="1325563"/>
          </a:xfrm>
        </p:spPr>
        <p:txBody>
          <a:bodyPr/>
          <a:lstStyle/>
          <a:p>
            <a:r>
              <a:rPr lang="ru-RU" dirty="0" smtClean="0"/>
              <a:t>Пример Плаката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17" r="6824" b="9147"/>
          <a:stretch/>
        </p:blipFill>
        <p:spPr>
          <a:xfrm>
            <a:off x="281033" y="154148"/>
            <a:ext cx="8133125" cy="630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169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699</Words>
  <Application>Microsoft Office PowerPoint</Application>
  <PresentationFormat>Широкоэкранный</PresentationFormat>
  <Paragraphs>168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Bahnschrift SemiBold</vt:lpstr>
      <vt:lpstr>Calibri</vt:lpstr>
      <vt:lpstr>Calibri Light</vt:lpstr>
      <vt:lpstr>Times New Roman</vt:lpstr>
      <vt:lpstr>Тема Office</vt:lpstr>
      <vt:lpstr>С 11.05 по 28.05 кафедра клинической психологии с курсом и педагогики ПО проводит для студентов  Конкурс «Просветительской  и профилактической работы врача»</vt:lpstr>
      <vt:lpstr>Выполните творческое задание в группах:</vt:lpstr>
      <vt:lpstr>Критерии оценки презентаций  на выступлении с докладом –  (к просветительскому занятию, или школе пациента:</vt:lpstr>
      <vt:lpstr>Критерии оценки Профилактического Видео – ролика </vt:lpstr>
      <vt:lpstr>Критерии оценки Профилактического Буклета</vt:lpstr>
      <vt:lpstr>Критерии оценки профилактического плаката, формат более А2</vt:lpstr>
      <vt:lpstr>Просветительская программа в виде видеоролика:</vt:lpstr>
      <vt:lpstr>Или просветительская программа в виде постера (плаката): </vt:lpstr>
      <vt:lpstr>Пример Плаката</vt:lpstr>
      <vt:lpstr>Пример  Плаката объемного</vt:lpstr>
      <vt:lpstr>Или просветительская программа в виде буклета (памятки):</vt:lpstr>
      <vt:lpstr>Презентация PowerPoint</vt:lpstr>
      <vt:lpstr>Пример буклета</vt:lpstr>
      <vt:lpstr>Выполненные работы следует сопроводить презентацией на 5-7 минут  </vt:lpstr>
      <vt:lpstr>Пример:</vt:lpstr>
      <vt:lpstr>Варианты тем (для тех кто сам не может придумать):</vt:lpstr>
      <vt:lpstr>PS: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03.11 по 24.11.2021 кафедра педагогики и психологии с курсом ПО проводит для студентов 2 курса Лечебного факультета  Неделю «Просветительской и профилактической работы врача»</dc:title>
  <dc:creator>Ольга Корнилова</dc:creator>
  <cp:lastModifiedBy>Наташа</cp:lastModifiedBy>
  <cp:revision>52</cp:revision>
  <dcterms:created xsi:type="dcterms:W3CDTF">2021-11-03T11:07:32Z</dcterms:created>
  <dcterms:modified xsi:type="dcterms:W3CDTF">2024-02-23T08:45:05Z</dcterms:modified>
</cp:coreProperties>
</file>