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82" r:id="rId19"/>
    <p:sldId id="283" r:id="rId20"/>
    <p:sldId id="284" r:id="rId21"/>
    <p:sldId id="285" r:id="rId22"/>
    <p:sldId id="286" r:id="rId23"/>
    <p:sldId id="287" r:id="rId24"/>
    <p:sldId id="288" r:id="rId25"/>
    <p:sldId id="289" r:id="rId26"/>
    <p:sldId id="290" r:id="rId27"/>
    <p:sldId id="27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96859A-8B1D-4CA4-BCE1-D9284F9EF8E2}"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68E560-B730-47A7-9101-1106CF7557D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6859A-8B1D-4CA4-BCE1-D9284F9EF8E2}" type="datetimeFigureOut">
              <a:rPr lang="ru-RU" smtClean="0"/>
              <a:pPr/>
              <a:t>22.10.2014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8E560-B730-47A7-9101-1106CF7557D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492896"/>
            <a:ext cx="7772400" cy="1470025"/>
          </a:xfrm>
        </p:spPr>
        <p:txBody>
          <a:bodyPr>
            <a:noAutofit/>
          </a:bodyPr>
          <a:lstStyle/>
          <a:p>
            <a:r>
              <a:rPr lang="ru-RU" sz="2400" dirty="0" smtClean="0">
                <a:latin typeface="Times New Roman" pitchFamily="18" charset="0"/>
                <a:cs typeface="Times New Roman" pitchFamily="18" charset="0"/>
              </a:rPr>
              <a:t>Кафедра нервных болезней с курсом медицинской реабилитации ПО</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Тема: Механизмы памяти.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лекция № 4 для </a:t>
            </a:r>
            <a:r>
              <a:rPr lang="ru-RU" sz="2400" dirty="0" smtClean="0">
                <a:latin typeface="Times New Roman" pitchFamily="18" charset="0"/>
                <a:cs typeface="Times New Roman" pitchFamily="18" charset="0"/>
              </a:rPr>
              <a:t>студентов, </a:t>
            </a:r>
            <a:r>
              <a:rPr lang="ru-RU" sz="2400" dirty="0" smtClean="0">
                <a:latin typeface="Times New Roman" pitchFamily="18" charset="0"/>
                <a:cs typeface="Times New Roman" pitchFamily="18" charset="0"/>
              </a:rPr>
              <a:t>обучающихся по специальности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030401.65 – КЛИНИЧЕСКАЯ ПСИХОЛОГИЯ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Ассистент кафедры </a:t>
            </a:r>
            <a:r>
              <a:rPr lang="ru-RU" sz="2400" dirty="0" err="1" smtClean="0">
                <a:latin typeface="Times New Roman" pitchFamily="18" charset="0"/>
                <a:cs typeface="Times New Roman" pitchFamily="18" charset="0"/>
              </a:rPr>
              <a:t>Швецова</a:t>
            </a:r>
            <a:r>
              <a:rPr lang="ru-RU" sz="2400" dirty="0" smtClean="0">
                <a:latin typeface="Times New Roman" pitchFamily="18" charset="0"/>
                <a:cs typeface="Times New Roman" pitchFamily="18" charset="0"/>
              </a:rPr>
              <a:t> И.Н.</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Красноярск, </a:t>
            </a:r>
            <a:r>
              <a:rPr lang="ru-RU" sz="2400" dirty="0" smtClean="0">
                <a:latin typeface="Times New Roman" pitchFamily="18" charset="0"/>
                <a:cs typeface="Times New Roman" pitchFamily="18" charset="0"/>
              </a:rPr>
              <a:t>2014г</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Произвольное запоминание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a:latin typeface="Times New Roman" pitchFamily="18" charset="0"/>
                <a:cs typeface="Times New Roman" pitchFamily="18" charset="0"/>
              </a:rPr>
              <a:t>характеризуется тем, что человек ставит перед собой определенную цель — запомнить некую информацию — и использует специальные приемы запоминания</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Забывание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dirty="0">
                <a:latin typeface="Times New Roman" pitchFamily="18" charset="0"/>
                <a:cs typeface="Times New Roman" pitchFamily="18" charset="0"/>
              </a:rPr>
              <a:t>выражается в невозможности восстановить ранее воспринятую информацию. Физиологической основой забывания являются некоторые виды коркового торможения, мешающего актуализации временных нервных связей. Чаще всего это так называемое </a:t>
            </a:r>
            <a:r>
              <a:rPr lang="ru-RU" dirty="0" err="1">
                <a:latin typeface="Times New Roman" pitchFamily="18" charset="0"/>
                <a:cs typeface="Times New Roman" pitchFamily="18" charset="0"/>
              </a:rPr>
              <a:t>угасательное</a:t>
            </a:r>
            <a:r>
              <a:rPr lang="ru-RU" dirty="0">
                <a:latin typeface="Times New Roman" pitchFamily="18" charset="0"/>
                <a:cs typeface="Times New Roman" pitchFamily="18" charset="0"/>
              </a:rPr>
              <a:t> торможение, которое развивается при отсутствии подкрепления.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197493"/>
          </a:xfrm>
        </p:spPr>
        <p:txBody>
          <a:bodyPr/>
          <a:lstStyle/>
          <a:p>
            <a:r>
              <a:rPr lang="ru-RU" dirty="0" smtClean="0">
                <a:latin typeface="Times New Roman" pitchFamily="18" charset="0"/>
                <a:cs typeface="Times New Roman" pitchFamily="18" charset="0"/>
              </a:rPr>
              <a:t>Забывание проявляется в двух основных формах:</a:t>
            </a:r>
          </a:p>
          <a:p>
            <a:pPr lvl="1"/>
            <a:r>
              <a:rPr lang="ru-RU" dirty="0" smtClean="0">
                <a:latin typeface="Times New Roman" pitchFamily="18" charset="0"/>
                <a:cs typeface="Times New Roman" pitchFamily="18" charset="0"/>
              </a:rPr>
              <a:t>невозможность припомнить или узнать</a:t>
            </a:r>
          </a:p>
          <a:p>
            <a:pPr lvl="1"/>
            <a:r>
              <a:rPr lang="ru-RU" dirty="0" smtClean="0">
                <a:latin typeface="Times New Roman" pitchFamily="18" charset="0"/>
                <a:cs typeface="Times New Roman" pitchFamily="18" charset="0"/>
              </a:rPr>
              <a:t>неверное припоминание или узнавание</a:t>
            </a:r>
          </a:p>
          <a:p>
            <a:pPr lvl="1"/>
            <a:r>
              <a:rPr lang="ru-RU" dirty="0" smtClean="0">
                <a:latin typeface="Times New Roman" pitchFamily="18" charset="0"/>
                <a:cs typeface="Times New Roman" pitchFamily="18" charset="0"/>
              </a:rPr>
              <a:t>между полным воспроизведением и полным забыванием существуют различные степени воспроизведения и узнавания.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Уровни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lvl="1"/>
            <a:r>
              <a:rPr lang="ru-RU" dirty="0">
                <a:latin typeface="Times New Roman" pitchFamily="18" charset="0"/>
                <a:cs typeface="Times New Roman" pitchFamily="18" charset="0"/>
              </a:rPr>
              <a:t>воспроизводящая память;</a:t>
            </a:r>
          </a:p>
          <a:p>
            <a:pPr lvl="1"/>
            <a:r>
              <a:rPr lang="ru-RU" dirty="0">
                <a:latin typeface="Times New Roman" pitchFamily="18" charset="0"/>
                <a:cs typeface="Times New Roman" pitchFamily="18" charset="0"/>
              </a:rPr>
              <a:t>опознающая память;</a:t>
            </a:r>
          </a:p>
          <a:p>
            <a:pPr lvl="1"/>
            <a:r>
              <a:rPr lang="ru-RU" dirty="0">
                <a:latin typeface="Times New Roman" pitchFamily="18" charset="0"/>
                <a:cs typeface="Times New Roman" pitchFamily="18" charset="0"/>
              </a:rPr>
              <a:t>облегчающая память.</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Пример: </a:t>
            </a:r>
            <a:r>
              <a:rPr lang="ru-RU" dirty="0">
                <a:latin typeface="Times New Roman" pitchFamily="18" charset="0"/>
                <a:cs typeface="Times New Roman" pitchFamily="18" charset="0"/>
              </a:rPr>
              <a:t>ученик выучил стихотворение. Если через некоторое время он может воспроизвести его безошибочно — это </a:t>
            </a:r>
            <a:r>
              <a:rPr lang="ru-RU" b="1" dirty="0">
                <a:latin typeface="Times New Roman" pitchFamily="18" charset="0"/>
                <a:cs typeface="Times New Roman" pitchFamily="18" charset="0"/>
              </a:rPr>
              <a:t>первый уровень памяти</a:t>
            </a:r>
            <a:r>
              <a:rPr lang="ru-RU" dirty="0">
                <a:latin typeface="Times New Roman" pitchFamily="18" charset="0"/>
                <a:cs typeface="Times New Roman" pitchFamily="18" charset="0"/>
              </a:rPr>
              <a:t>, самый высокий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latin typeface="Times New Roman" pitchFamily="18" charset="0"/>
                <a:cs typeface="Times New Roman" pitchFamily="18" charset="0"/>
              </a:rPr>
              <a:t>если он не может воспроизвести заученное, но легко опознает (узнает) стихотворение в книге или на слух — это </a:t>
            </a:r>
            <a:r>
              <a:rPr lang="ru-RU" b="1" dirty="0">
                <a:latin typeface="Times New Roman" pitchFamily="18" charset="0"/>
                <a:cs typeface="Times New Roman" pitchFamily="18" charset="0"/>
              </a:rPr>
              <a:t>второй уровень памяти</a:t>
            </a: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latin typeface="Times New Roman" pitchFamily="18" charset="0"/>
                <a:cs typeface="Times New Roman" pitchFamily="18" charset="0"/>
              </a:rPr>
              <a:t>если же учащийся не в состоянии самостоятельно ни вспомнить, ни узнать стихотворение, но при повторном заучивании ему потребуется меньше времени для полного воспроизведения, чем в первый раз, — это </a:t>
            </a:r>
            <a:r>
              <a:rPr lang="ru-RU" b="1" dirty="0">
                <a:latin typeface="Times New Roman" pitchFamily="18" charset="0"/>
                <a:cs typeface="Times New Roman" pitchFamily="18" charset="0"/>
              </a:rPr>
              <a:t>третий уровень памяти</a:t>
            </a:r>
            <a:r>
              <a:rPr lang="ru-RU" dirty="0">
                <a:latin typeface="Times New Roman" pitchFamily="18" charset="0"/>
                <a:cs typeface="Times New Roman"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latin typeface="Times New Roman" pitchFamily="18" charset="0"/>
                <a:cs typeface="Times New Roman" pitchFamily="18" charset="0"/>
              </a:rPr>
              <a:t>Забывание может проявляться в схематизации материала, отбрасывании отдельных, иногда существенных, его частей, сведении новых представлений к привычным старым представлениям</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Механизмы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a:bodyPr>
          <a:lstStyle/>
          <a:p>
            <a:r>
              <a:rPr lang="ru-RU" dirty="0" smtClean="0">
                <a:latin typeface="Times New Roman" pitchFamily="18" charset="0"/>
                <a:cs typeface="Times New Roman" pitchFamily="18" charset="0"/>
              </a:rPr>
              <a:t>Логический (</a:t>
            </a:r>
            <a:r>
              <a:rPr lang="ru-RU" dirty="0" err="1" smtClean="0">
                <a:latin typeface="Times New Roman" pitchFamily="18" charset="0"/>
                <a:cs typeface="Times New Roman" pitchFamily="18" charset="0"/>
              </a:rPr>
              <a:t>смысловий</a:t>
            </a:r>
            <a:r>
              <a:rPr lang="ru-RU" dirty="0" smtClean="0">
                <a:latin typeface="Times New Roman" pitchFamily="18" charset="0"/>
                <a:cs typeface="Times New Roman" pitchFamily="18" charset="0"/>
              </a:rPr>
              <a:t>) - направлен на смысл запоминаемой информации. При этом предлагается усиленная работа мышления </a:t>
            </a:r>
          </a:p>
          <a:p>
            <a:r>
              <a:rPr lang="ru-RU" dirty="0" smtClean="0">
                <a:latin typeface="Times New Roman" pitchFamily="18" charset="0"/>
                <a:cs typeface="Times New Roman" pitchFamily="18" charset="0"/>
              </a:rPr>
              <a:t>Механический - связано с формой воспринимаемой информации: слова, звуки, образы. Смысловое содержание воспринимаемого материала в процессе запоминания хотя полностью и не теряет своего значения отходит на второй план.</a:t>
            </a:r>
            <a:endParaRPr lang="ru-RU"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Патология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b="1" dirty="0" err="1" smtClean="0">
                <a:latin typeface="Times New Roman" pitchFamily="18" charset="0"/>
                <a:cs typeface="Times New Roman" pitchFamily="18" charset="0"/>
              </a:rPr>
              <a:t>Гипермнезия</a:t>
            </a:r>
            <a:r>
              <a:rPr lang="ru-RU" dirty="0" smtClean="0">
                <a:latin typeface="Times New Roman" pitchFamily="18" charset="0"/>
                <a:cs typeface="Times New Roman" pitchFamily="18" charset="0"/>
              </a:rPr>
              <a:t> – патологическое усиление функций памяти. При этом запоминание может оставаться на обычном уровне, а воспроизведение - резко усиливаться. Наплывы воспоминаний у больных приобретают хаотический характер, что понижает способность к концентрации внимания и снижает продуктивность мышления и психической деятельности в целом. </a:t>
            </a:r>
          </a:p>
          <a:p>
            <a:r>
              <a:rPr lang="ru-RU" dirty="0" smtClean="0">
                <a:latin typeface="Times New Roman" pitchFamily="18" charset="0"/>
                <a:cs typeface="Times New Roman" pitchFamily="18" charset="0"/>
              </a:rPr>
              <a:t>Подобные нарушения наблюдаются в маниакальной фазе маниакально-депрессивного психоза, при </a:t>
            </a:r>
            <a:r>
              <a:rPr lang="ru-RU" dirty="0" err="1" smtClean="0">
                <a:latin typeface="Times New Roman" pitchFamily="18" charset="0"/>
                <a:cs typeface="Times New Roman" pitchFamily="18" charset="0"/>
              </a:rPr>
              <a:t>эйфорических</a:t>
            </a:r>
            <a:r>
              <a:rPr lang="ru-RU" dirty="0" smtClean="0">
                <a:latin typeface="Times New Roman" pitchFamily="18" charset="0"/>
                <a:cs typeface="Times New Roman" pitchFamily="18" charset="0"/>
              </a:rPr>
              <a:t> состояниях, шизофрении, а также могут сопутствовать эпилептическим пароксизмам, например, во время ауры или </a:t>
            </a:r>
            <a:r>
              <a:rPr lang="ru-RU" dirty="0" err="1" smtClean="0">
                <a:latin typeface="Times New Roman" pitchFamily="18" charset="0"/>
                <a:cs typeface="Times New Roman" pitchFamily="18" charset="0"/>
              </a:rPr>
              <a:t>психо-сенсорного</a:t>
            </a:r>
            <a:r>
              <a:rPr lang="ru-RU" dirty="0" smtClean="0">
                <a:latin typeface="Times New Roman" pitchFamily="18" charset="0"/>
                <a:cs typeface="Times New Roman" pitchFamily="18" charset="0"/>
              </a:rPr>
              <a:t> припадка. </a:t>
            </a:r>
          </a:p>
          <a:p>
            <a:r>
              <a:rPr lang="ru-RU" dirty="0" smtClean="0">
                <a:latin typeface="Times New Roman" pitchFamily="18" charset="0"/>
                <a:cs typeface="Times New Roman" pitchFamily="18" charset="0"/>
              </a:rPr>
              <a:t>Явления </a:t>
            </a:r>
            <a:r>
              <a:rPr lang="ru-RU" dirty="0" err="1" smtClean="0">
                <a:latin typeface="Times New Roman" pitchFamily="18" charset="0"/>
                <a:cs typeface="Times New Roman" pitchFamily="18" charset="0"/>
              </a:rPr>
              <a:t>гипермнезии</a:t>
            </a:r>
            <a:r>
              <a:rPr lang="ru-RU" dirty="0" smtClean="0">
                <a:latin typeface="Times New Roman" pitchFamily="18" charset="0"/>
                <a:cs typeface="Times New Roman" pitchFamily="18" charset="0"/>
              </a:rPr>
              <a:t> также могут встречаться у больных со сравнительно легкими (невротическими) расстройствами психики.</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План лекции: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ru-RU" b="1" dirty="0" smtClean="0"/>
              <a:t>1.</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Актуальность темы</a:t>
            </a:r>
          </a:p>
          <a:p>
            <a:pPr>
              <a:buNone/>
            </a:pPr>
            <a:r>
              <a:rPr lang="ru-RU" b="1" dirty="0" smtClean="0">
                <a:latin typeface="Times New Roman" pitchFamily="18" charset="0"/>
                <a:cs typeface="Times New Roman" pitchFamily="18" charset="0"/>
              </a:rPr>
              <a:t>2. </a:t>
            </a:r>
            <a:r>
              <a:rPr lang="ru-RU" dirty="0" smtClean="0">
                <a:latin typeface="Times New Roman" pitchFamily="18" charset="0"/>
                <a:cs typeface="Times New Roman" pitchFamily="18" charset="0"/>
              </a:rPr>
              <a:t>Основные понятия</a:t>
            </a:r>
          </a:p>
          <a:p>
            <a:pPr>
              <a:buNone/>
            </a:pPr>
            <a:r>
              <a:rPr lang="ru-RU" b="1" dirty="0" smtClean="0">
                <a:latin typeface="Times New Roman" pitchFamily="18" charset="0"/>
                <a:cs typeface="Times New Roman" pitchFamily="18" charset="0"/>
              </a:rPr>
              <a:t>3. </a:t>
            </a:r>
            <a:r>
              <a:rPr lang="ru-RU" dirty="0" smtClean="0">
                <a:latin typeface="Times New Roman" pitchFamily="18" charset="0"/>
                <a:cs typeface="Times New Roman" pitchFamily="18" charset="0"/>
              </a:rPr>
              <a:t>Механизмы памяти</a:t>
            </a:r>
          </a:p>
          <a:p>
            <a:pPr>
              <a:buNone/>
            </a:pPr>
            <a:r>
              <a:rPr lang="ru-RU" b="1" dirty="0" smtClean="0">
                <a:latin typeface="Times New Roman" pitchFamily="18" charset="0"/>
                <a:cs typeface="Times New Roman" pitchFamily="18" charset="0"/>
              </a:rPr>
              <a:t>4.</a:t>
            </a:r>
            <a:r>
              <a:rPr lang="en-US"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Варианты патологии памяти</a:t>
            </a:r>
          </a:p>
          <a:p>
            <a:pPr>
              <a:buNone/>
            </a:pPr>
            <a:r>
              <a:rPr lang="ru-RU" b="1" dirty="0" smtClean="0">
                <a:latin typeface="Times New Roman" pitchFamily="18" charset="0"/>
                <a:cs typeface="Times New Roman" pitchFamily="18" charset="0"/>
              </a:rPr>
              <a:t>5. </a:t>
            </a:r>
            <a:r>
              <a:rPr lang="ru-RU" dirty="0" smtClean="0">
                <a:latin typeface="Times New Roman" pitchFamily="18" charset="0"/>
                <a:cs typeface="Times New Roman" pitchFamily="18" charset="0"/>
              </a:rPr>
              <a:t>Выводы.</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Патология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r>
              <a:rPr lang="ru-RU" b="1" dirty="0" err="1" smtClean="0">
                <a:latin typeface="Times New Roman" pitchFamily="18" charset="0"/>
                <a:cs typeface="Times New Roman" pitchFamily="18" charset="0"/>
              </a:rPr>
              <a:t>Гипомнезия</a:t>
            </a:r>
            <a:r>
              <a:rPr lang="ru-RU" dirty="0" smtClean="0">
                <a:latin typeface="Times New Roman" pitchFamily="18" charset="0"/>
                <a:cs typeface="Times New Roman" pitchFamily="18" charset="0"/>
              </a:rPr>
              <a:t> – болезненное снижение памяти. При этом расстройстве обычно страдают все ее составляющие. Больные забывают даты безусловно известных им событий, например, начала и окончания Великой Отечественной войны, дни рождения близких людей, содержание прочитанных книг, просмотренных кинокартин и т.д. Пациентам приходится записывать важную для них информацию.</a:t>
            </a:r>
          </a:p>
          <a:p>
            <a:r>
              <a:rPr lang="ru-RU" dirty="0" smtClean="0">
                <a:latin typeface="Times New Roman" pitchFamily="18" charset="0"/>
                <a:cs typeface="Times New Roman" pitchFamily="18" charset="0"/>
              </a:rPr>
              <a:t>Симптом </a:t>
            </a:r>
            <a:r>
              <a:rPr lang="ru-RU" dirty="0" err="1" smtClean="0">
                <a:latin typeface="Times New Roman" pitchFamily="18" charset="0"/>
                <a:cs typeface="Times New Roman" pitchFamily="18" charset="0"/>
              </a:rPr>
              <a:t>анэкфории</a:t>
            </a:r>
            <a:r>
              <a:rPr lang="ru-RU" dirty="0" smtClean="0">
                <a:latin typeface="Times New Roman" pitchFamily="18" charset="0"/>
                <a:cs typeface="Times New Roman" pitchFamily="18" charset="0"/>
              </a:rPr>
              <a:t>, когда репродукция названий известных предметов, имен близких людей, «выскочивших из памяти» слов возможна не иначе как при подсказке со стороны. Чаще всего </a:t>
            </a:r>
            <a:r>
              <a:rPr lang="ru-RU" dirty="0" err="1" smtClean="0">
                <a:latin typeface="Times New Roman" pitchFamily="18" charset="0"/>
                <a:cs typeface="Times New Roman" pitchFamily="18" charset="0"/>
              </a:rPr>
              <a:t>гипомнезия</a:t>
            </a:r>
            <a:r>
              <a:rPr lang="ru-RU" dirty="0" smtClean="0">
                <a:latin typeface="Times New Roman" pitchFamily="18" charset="0"/>
                <a:cs typeface="Times New Roman" pitchFamily="18" charset="0"/>
              </a:rPr>
              <a:t> носит прогрессирующий (в соответствии с законом </a:t>
            </a:r>
            <a:r>
              <a:rPr lang="ru-RU" dirty="0" err="1" smtClean="0">
                <a:latin typeface="Times New Roman" pitchFamily="18" charset="0"/>
                <a:cs typeface="Times New Roman" pitchFamily="18" charset="0"/>
              </a:rPr>
              <a:t>Рибо</a:t>
            </a:r>
            <a:r>
              <a:rPr lang="ru-RU" dirty="0" smtClean="0">
                <a:latin typeface="Times New Roman" pitchFamily="18" charset="0"/>
                <a:cs typeface="Times New Roman" pitchFamily="18" charset="0"/>
              </a:rPr>
              <a:t>) характер и наблюдается при органических, в первую очередь, сосудистых заболеваниях головного мозга (гипертоническая болезнь, атеросклероз). Однако она может быть вызвана и преходящими функциональными расстройствами невротического характера (например, при психогенной астении).</a:t>
            </a:r>
            <a:endParaRPr lang="ru-RU"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Патология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r>
              <a:rPr lang="ru-RU" b="1" dirty="0" smtClean="0">
                <a:latin typeface="Times New Roman" pitchFamily="18" charset="0"/>
                <a:cs typeface="Times New Roman" pitchFamily="18" charset="0"/>
              </a:rPr>
              <a:t>Амнезия</a:t>
            </a:r>
            <a:r>
              <a:rPr lang="ru-RU" dirty="0" smtClean="0">
                <a:latin typeface="Times New Roman" pitchFamily="18" charset="0"/>
                <a:cs typeface="Times New Roman" pitchFamily="18" charset="0"/>
              </a:rPr>
              <a:t> – утрата способности сохранять и воспроизводить ранее усвоенную информацию, а в некоторых случаях и невозможность фиксировать ее. При органических поражениях мозга она может распространяться на продолжительные промежутки времени, в то время как, например, при истерии носит фрагментарный характер и связана с выпадением из памяти эмоционально негативных эпизодов.</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r>
              <a:rPr lang="ru-RU" b="1" dirty="0" err="1" smtClean="0">
                <a:latin typeface="Times New Roman" pitchFamily="18" charset="0"/>
                <a:cs typeface="Times New Roman" pitchFamily="18" charset="0"/>
              </a:rPr>
              <a:t>Конградная</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амнезия представляет собой амнезию на период состояния нарушенного сознания, чаще всего выключения. Она объясняется не столько расстройством функции памяти, сколько невозможностью восприятия информации, запечатления ее, например, во время комы или сопора.</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Ретроградная</a:t>
            </a:r>
            <a:r>
              <a:rPr lang="ru-RU" dirty="0" smtClean="0">
                <a:latin typeface="Times New Roman" pitchFamily="18" charset="0"/>
                <a:cs typeface="Times New Roman" pitchFamily="18" charset="0"/>
              </a:rPr>
              <a:t> амнезия – утрата воспоминаний о событиях, предшествовавших возникновению заболевания или состояния, сопровождавшегося нарушением сознания (например, состояния сопора при менингите или черепно-мозговой травме).</a:t>
            </a:r>
          </a:p>
          <a:p>
            <a:endParaRPr lang="ru-RU" b="1" dirty="0" smtClean="0">
              <a:latin typeface="Times New Roman" pitchFamily="18" charset="0"/>
              <a:cs typeface="Times New Roman" pitchFamily="18" charset="0"/>
            </a:endParaRPr>
          </a:p>
          <a:p>
            <a:r>
              <a:rPr lang="ru-RU" b="1" dirty="0" err="1" smtClean="0">
                <a:latin typeface="Times New Roman" pitchFamily="18" charset="0"/>
                <a:cs typeface="Times New Roman" pitchFamily="18" charset="0"/>
              </a:rPr>
              <a:t>Антероградная</a:t>
            </a:r>
            <a:r>
              <a:rPr lang="ru-RU" dirty="0" smtClean="0">
                <a:latin typeface="Times New Roman" pitchFamily="18" charset="0"/>
                <a:cs typeface="Times New Roman" pitchFamily="18" charset="0"/>
              </a:rPr>
              <a:t> амнезия из памяти больного выпадает отрезок времени после завершения острого или острейшего проявления болезненного состояния, например, судорожного припадка, мозговой травмы, и восстановления ясности сознания. При этом больные правильно ориентируются в окружающем, доступны контакту, правильно отвечают на вопросы, однако позднее оказываются не в состоянии воспроизвести эти события. </a:t>
            </a:r>
          </a:p>
          <a:p>
            <a:r>
              <a:rPr lang="ru-RU" dirty="0" smtClean="0">
                <a:latin typeface="Times New Roman" pitchFamily="18" charset="0"/>
                <a:cs typeface="Times New Roman" pitchFamily="18" charset="0"/>
              </a:rPr>
              <a:t>Нередко имеет место сочетание ретро- и </a:t>
            </a:r>
            <a:r>
              <a:rPr lang="ru-RU" dirty="0" err="1" smtClean="0">
                <a:latin typeface="Times New Roman" pitchFamily="18" charset="0"/>
                <a:cs typeface="Times New Roman" pitchFamily="18" charset="0"/>
              </a:rPr>
              <a:t>антероградной</a:t>
            </a:r>
            <a:r>
              <a:rPr lang="ru-RU" dirty="0" smtClean="0">
                <a:latin typeface="Times New Roman" pitchFamily="18" charset="0"/>
                <a:cs typeface="Times New Roman" pitchFamily="18" charset="0"/>
              </a:rPr>
              <a:t> амнезии, в этих случаях говорят о смешанной, </a:t>
            </a:r>
            <a:r>
              <a:rPr lang="ru-RU" dirty="0" err="1" smtClean="0">
                <a:latin typeface="Times New Roman" pitchFamily="18" charset="0"/>
                <a:cs typeface="Times New Roman" pitchFamily="18" charset="0"/>
              </a:rPr>
              <a:t>ретроантероградной</a:t>
            </a:r>
            <a:r>
              <a:rPr lang="ru-RU" dirty="0" smtClean="0">
                <a:latin typeface="Times New Roman" pitchFamily="18" charset="0"/>
                <a:cs typeface="Times New Roman" pitchFamily="18" charset="0"/>
              </a:rPr>
              <a:t> амнезии.</a:t>
            </a: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Патология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b="1" dirty="0" smtClean="0">
                <a:latin typeface="Times New Roman" pitchFamily="18" charset="0"/>
                <a:cs typeface="Times New Roman" pitchFamily="18" charset="0"/>
              </a:rPr>
              <a:t>Фиксационная амнезия</a:t>
            </a:r>
            <a:r>
              <a:rPr lang="ru-RU" dirty="0" smtClean="0">
                <a:latin typeface="Times New Roman" pitchFamily="18" charset="0"/>
                <a:cs typeface="Times New Roman" pitchFamily="18" charset="0"/>
              </a:rPr>
              <a:t> – резко сниженная или полностью утраченная способность запечатлевать и удерживать в памяти события, происходящие в настоящий момент. Эти больные не в состоянии запомнить только что услышанную, увиденную и прочитанную информацию, однако могут сохранять воспоминания о событиях, имевших место раньше, обычно не утрачивают профессиональных навыков. Ограниченная способность к интеллектуальной деятельности также может сохраняться. Однако фиксационная амнезия иногда имеет своим следствием настолько выраженную дезориентировку больных в окружающем и собственной личности, что делает их практически беспомощными, не способными к какой-либо целенаправленной деятельности. Этот симптом является базисным нарушением при </a:t>
            </a:r>
            <a:r>
              <a:rPr lang="ru-RU" dirty="0" err="1" smtClean="0">
                <a:latin typeface="Times New Roman" pitchFamily="18" charset="0"/>
                <a:cs typeface="Times New Roman" pitchFamily="18" charset="0"/>
              </a:rPr>
              <a:t>корсаковском</a:t>
            </a:r>
            <a:r>
              <a:rPr lang="ru-RU" dirty="0" smtClean="0">
                <a:latin typeface="Times New Roman" pitchFamily="18" charset="0"/>
                <a:cs typeface="Times New Roman" pitchFamily="18" charset="0"/>
              </a:rPr>
              <a:t> синдроме.</a:t>
            </a:r>
            <a:endParaRPr lang="ru-RU"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Патология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r>
              <a:rPr lang="ru-RU" b="1" dirty="0" smtClean="0">
                <a:latin typeface="Times New Roman" pitchFamily="18" charset="0"/>
                <a:cs typeface="Times New Roman" pitchFamily="18" charset="0"/>
              </a:rPr>
              <a:t>Парамнезии</a:t>
            </a:r>
            <a:r>
              <a:rPr lang="ru-RU" dirty="0" smtClean="0">
                <a:latin typeface="Times New Roman" pitchFamily="18" charset="0"/>
                <a:cs typeface="Times New Roman" pitchFamily="18" charset="0"/>
              </a:rPr>
              <a:t> – ложные воспоминания. Они представляют собой заполнения </a:t>
            </a:r>
            <a:r>
              <a:rPr lang="ru-RU" dirty="0" err="1" smtClean="0">
                <a:latin typeface="Times New Roman" pitchFamily="18" charset="0"/>
                <a:cs typeface="Times New Roman" pitchFamily="18" charset="0"/>
              </a:rPr>
              <a:t>амнестического</a:t>
            </a:r>
            <a:r>
              <a:rPr lang="ru-RU" dirty="0" smtClean="0">
                <a:latin typeface="Times New Roman" pitchFamily="18" charset="0"/>
                <a:cs typeface="Times New Roman" pitchFamily="18" charset="0"/>
              </a:rPr>
              <a:t> дефекта, провала памяти фиктивными воспоминаниями, которые выглядят тем более нелепыми, чем больше выражено общее интеллектуальное снижение больных. В некоторых случаях парамнезии представляют собой вариант временной деперсонализации с невозможностью точной датировки биографических событий во времени.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первую очередь это касается симптома </a:t>
            </a:r>
            <a:r>
              <a:rPr lang="ru-RU" b="1" i="1" dirty="0" smtClean="0">
                <a:latin typeface="Times New Roman" pitchFamily="18" charset="0"/>
                <a:cs typeface="Times New Roman" pitchFamily="18" charset="0"/>
              </a:rPr>
              <a:t>псевдореминисценций</a:t>
            </a:r>
            <a:r>
              <a:rPr lang="ru-RU" dirty="0" smtClean="0">
                <a:latin typeface="Times New Roman" pitchFamily="18" charset="0"/>
                <a:cs typeface="Times New Roman" pitchFamily="18" charset="0"/>
              </a:rPr>
              <a:t>, при котором реальные события прошлого переносятся больными в настоящее. Например, на вопрос о том, чем стационарная больная занималась вчера, она сообщает, что с большим удовольствием слушала «Пиковую даму» в оперном театре. Другая пожилая больная, уже два года находившаяся в отделении, отвечая на тот же вопрос, рассказала, как ходила в лес за грибами, работала в поле, доила корову. И в первом, и во втором случае упомянутые события не только могли иметь место в жизни больных, но и имели его в другие отрезки времени.</a:t>
            </a:r>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Патология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r>
              <a:rPr lang="ru-RU" b="1" dirty="0" smtClean="0">
                <a:latin typeface="Times New Roman" pitchFamily="18" charset="0"/>
                <a:cs typeface="Times New Roman" pitchFamily="18" charset="0"/>
              </a:rPr>
              <a:t>Конфабуляции</a:t>
            </a:r>
            <a:r>
              <a:rPr lang="ru-RU" dirty="0" smtClean="0">
                <a:latin typeface="Times New Roman" pitchFamily="18" charset="0"/>
                <a:cs typeface="Times New Roman" pitchFamily="18" charset="0"/>
              </a:rPr>
              <a:t> – это замещение провала памяти вымышленными событиями фантастического, нереального характера, которые не могли иметь место в принципе. Симптом конфабуляций обычно имеет место при выраженном интеллектуальном снижении с утратой критики. Заполнение </a:t>
            </a:r>
            <a:r>
              <a:rPr lang="ru-RU" dirty="0" err="1" smtClean="0">
                <a:latin typeface="Times New Roman" pitchFamily="18" charset="0"/>
                <a:cs typeface="Times New Roman" pitchFamily="18" charset="0"/>
              </a:rPr>
              <a:t>амнестического</a:t>
            </a:r>
            <a:r>
              <a:rPr lang="ru-RU" dirty="0" smtClean="0">
                <a:latin typeface="Times New Roman" pitchFamily="18" charset="0"/>
                <a:cs typeface="Times New Roman" pitchFamily="18" charset="0"/>
              </a:rPr>
              <a:t> дефекта происходит на основе патологического фантазирования либо на основе бредовой реконструкции прошлого, наблюдающейся чаще всего у больных с фантастическим бредом величия (конфабуляторный бред). Эти больные не столько утрачивают воспоминания о произошедших событиях, сколько интерпретируют их с точки зрения представления о самих себе в настоящем. Эти фантастические воспоминания входят в структуру или представляют собой один из вариантов </a:t>
            </a:r>
            <a:r>
              <a:rPr lang="ru-RU" dirty="0" err="1" smtClean="0">
                <a:latin typeface="Times New Roman" pitchFamily="18" charset="0"/>
                <a:cs typeface="Times New Roman" pitchFamily="18" charset="0"/>
              </a:rPr>
              <a:t>парафренного</a:t>
            </a:r>
            <a:r>
              <a:rPr lang="ru-RU" dirty="0" smtClean="0">
                <a:latin typeface="Times New Roman" pitchFamily="18" charset="0"/>
                <a:cs typeface="Times New Roman" pitchFamily="18" charset="0"/>
              </a:rPr>
              <a:t> синдрома.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 парамнезиям относятся также </a:t>
            </a:r>
            <a:r>
              <a:rPr lang="ru-RU" b="1" dirty="0" smtClean="0">
                <a:latin typeface="Times New Roman" pitchFamily="18" charset="0"/>
                <a:cs typeface="Times New Roman" pitchFamily="18" charset="0"/>
              </a:rPr>
              <a:t>криптомнезии</a:t>
            </a:r>
            <a:r>
              <a:rPr lang="ru-RU" dirty="0" smtClean="0">
                <a:latin typeface="Times New Roman" pitchFamily="18" charset="0"/>
                <a:cs typeface="Times New Roman" pitchFamily="18" charset="0"/>
              </a:rPr>
              <a:t>, выражающиеся в том, что больные приписывают своему творчеству воспоминания, почерпнутые из книг, рассказы о событиях, случившихся с другими людьми или произошедших во сне. Эти пациенты могут приписывать себе произведения известных авторов, фрагменты научных работ. Болезненность этих мнений, а также отсутствие корыстной заинтересованности отличают криптомнезии от плагиата.</a:t>
            </a:r>
            <a:endParaRPr lang="ru-RU"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Выводы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Память - это сложный психический процесс, основа процессов обучения и мышления.</a:t>
            </a:r>
          </a:p>
          <a:p>
            <a:r>
              <a:rPr lang="ru-RU" dirty="0" smtClean="0">
                <a:latin typeface="Times New Roman" pitchFamily="18" charset="0"/>
                <a:cs typeface="Times New Roman" pitchFamily="18" charset="0"/>
              </a:rPr>
              <a:t>Память включает в себя пять тесно связанных между собой процесса: запоминание, хранение, узнавание, воспроизведение, забывание. </a:t>
            </a:r>
          </a:p>
          <a:p>
            <a:r>
              <a:rPr lang="ru-RU" dirty="0" smtClean="0">
                <a:latin typeface="Times New Roman" pitchFamily="18" charset="0"/>
                <a:cs typeface="Times New Roman" pitchFamily="18" charset="0"/>
              </a:rPr>
              <a:t>Наиболее распространены расстройства памяти: амнезия, </a:t>
            </a:r>
            <a:r>
              <a:rPr lang="ru-RU" dirty="0" err="1" smtClean="0">
                <a:latin typeface="Times New Roman" pitchFamily="18" charset="0"/>
                <a:cs typeface="Times New Roman" pitchFamily="18" charset="0"/>
              </a:rPr>
              <a:t>гипомнезия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гипермнезия</a:t>
            </a:r>
            <a:r>
              <a:rPr lang="ru-RU" dirty="0" smtClean="0">
                <a:latin typeface="Times New Roman" pitchFamily="18" charset="0"/>
                <a:cs typeface="Times New Roman" pitchFamily="18" charset="0"/>
              </a:rPr>
              <a:t>, фиксационная амнезия, парамнезия.</a:t>
            </a:r>
          </a:p>
          <a:p>
            <a:r>
              <a:rPr lang="ru-RU" dirty="0" err="1" smtClean="0">
                <a:latin typeface="Times New Roman" pitchFamily="18" charset="0"/>
                <a:cs typeface="Times New Roman" pitchFamily="18" charset="0"/>
              </a:rPr>
              <a:t>Мнестические</a:t>
            </a:r>
            <a:r>
              <a:rPr lang="ru-RU" dirty="0" smtClean="0">
                <a:latin typeface="Times New Roman" pitchFamily="18" charset="0"/>
                <a:cs typeface="Times New Roman" pitchFamily="18" charset="0"/>
              </a:rPr>
              <a:t> расстройства встречаются при большом числе неврологических заболеваний. </a:t>
            </a:r>
          </a:p>
          <a:p>
            <a:r>
              <a:rPr lang="ru-RU" dirty="0" smtClean="0">
                <a:latin typeface="Times New Roman" pitchFamily="18" charset="0"/>
                <a:cs typeface="Times New Roman" pitchFamily="18" charset="0"/>
              </a:rPr>
              <a:t>Знание особенностей механизмов памяти позволяет диагностировать уровень поражения и определять наиболее оптимальную стратегию и тактику лечения.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Литература: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0000" lnSpcReduction="20000"/>
          </a:bodyPr>
          <a:lstStyle/>
          <a:p>
            <a:pPr>
              <a:buNone/>
            </a:pPr>
            <a:r>
              <a:rPr lang="ru-RU" sz="3500" dirty="0" smtClean="0">
                <a:latin typeface="Times New Roman" pitchFamily="18" charset="0"/>
                <a:cs typeface="Times New Roman" pitchFamily="18" charset="0"/>
              </a:rPr>
              <a:t> </a:t>
            </a:r>
            <a:r>
              <a:rPr lang="ru-RU" sz="3500" b="1" dirty="0" smtClean="0">
                <a:latin typeface="Times New Roman" pitchFamily="18" charset="0"/>
                <a:cs typeface="Times New Roman" pitchFamily="18" charset="0"/>
              </a:rPr>
              <a:t>Основная:</a:t>
            </a:r>
          </a:p>
          <a:p>
            <a:pPr marL="514350" indent="-514350">
              <a:buAutoNum type="arabicPeriod"/>
            </a:pP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А.Р. Высшие корковые функции человека и их нарушения при локальных поражениях мозга / А.Р.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 СПб.: Питер 2007</a:t>
            </a:r>
          </a:p>
          <a:p>
            <a:pPr marL="514350" indent="-514350">
              <a:buAutoNum type="arabicPeriod"/>
            </a:pPr>
            <a:r>
              <a:rPr lang="ru-RU" sz="3500" dirty="0" err="1" smtClean="0">
                <a:latin typeface="Times New Roman" pitchFamily="18" charset="0"/>
                <a:cs typeface="Times New Roman" pitchFamily="18" charset="0"/>
              </a:rPr>
              <a:t>Марютина</a:t>
            </a:r>
            <a:r>
              <a:rPr lang="ru-RU" sz="3500" dirty="0" smtClean="0">
                <a:latin typeface="Times New Roman" pitchFamily="18" charset="0"/>
                <a:cs typeface="Times New Roman" pitchFamily="18" charset="0"/>
              </a:rPr>
              <a:t> Т.М. Психофизиология / Т.М. </a:t>
            </a:r>
            <a:r>
              <a:rPr lang="ru-RU" sz="3500" dirty="0" err="1" smtClean="0">
                <a:latin typeface="Times New Roman" pitchFamily="18" charset="0"/>
                <a:cs typeface="Times New Roman" pitchFamily="18" charset="0"/>
              </a:rPr>
              <a:t>Марютина</a:t>
            </a:r>
            <a:r>
              <a:rPr lang="ru-RU" sz="3500" dirty="0" smtClean="0">
                <a:latin typeface="Times New Roman" pitchFamily="18" charset="0"/>
                <a:cs typeface="Times New Roman" pitchFamily="18" charset="0"/>
              </a:rPr>
              <a:t>, И.М. Кондаков  //М.: МГППУ 2004</a:t>
            </a:r>
          </a:p>
          <a:p>
            <a:pPr marL="514350" indent="-514350">
              <a:buAutoNum type="arabicPeriod"/>
            </a:pPr>
            <a:r>
              <a:rPr lang="ru-RU" sz="3500" dirty="0" smtClean="0">
                <a:latin typeface="Times New Roman" pitchFamily="18" charset="0"/>
                <a:cs typeface="Times New Roman" pitchFamily="18" charset="0"/>
              </a:rPr>
              <a:t>Психофизиология. Учебник для вузов / Под ред. Ю.И. Александрова // СПб.: Питер 2001</a:t>
            </a:r>
          </a:p>
          <a:p>
            <a:pPr marL="514350" indent="-514350">
              <a:buAutoNum type="arabicPeriod"/>
            </a:pPr>
            <a:r>
              <a:rPr lang="ru-RU" sz="3500" dirty="0" smtClean="0">
                <a:latin typeface="Times New Roman" pitchFamily="18" charset="0"/>
                <a:cs typeface="Times New Roman" pitchFamily="18" charset="0"/>
              </a:rPr>
              <a:t>Дунаевский В.В. Электронный учебник «Психиатрия и наркология». // СПб.: Санкт-Петербургский государственный медицинский университет имени академика И.П. Павлова 2006</a:t>
            </a:r>
          </a:p>
          <a:p>
            <a:pPr marL="514350" indent="-514350">
              <a:buAutoNum type="arabicPeriod"/>
            </a:pPr>
            <a:r>
              <a:rPr lang="ru-RU" sz="3500" dirty="0" smtClean="0">
                <a:latin typeface="Times New Roman" pitchFamily="18" charset="0"/>
                <a:cs typeface="Times New Roman" pitchFamily="18" charset="0"/>
              </a:rPr>
              <a:t>Цветкова Л.С. </a:t>
            </a:r>
            <a:r>
              <a:rPr lang="ru-RU" sz="3500" dirty="0" err="1" smtClean="0">
                <a:latin typeface="Times New Roman" pitchFamily="18" charset="0"/>
                <a:cs typeface="Times New Roman" pitchFamily="18" charset="0"/>
              </a:rPr>
              <a:t>Афазиология</a:t>
            </a:r>
            <a:r>
              <a:rPr lang="ru-RU" sz="3500" dirty="0" smtClean="0">
                <a:latin typeface="Times New Roman" pitchFamily="18" charset="0"/>
                <a:cs typeface="Times New Roman" pitchFamily="18" charset="0"/>
              </a:rPr>
              <a:t> – современные проблемы и пути их решения // М.: Издательство «Институт практической психологии», Воронеж: НПО «МОДЭК» 2002</a:t>
            </a:r>
          </a:p>
          <a:p>
            <a:pPr marL="514350" indent="-514350">
              <a:buAutoNum type="arabicPeriod"/>
            </a:pPr>
            <a:r>
              <a:rPr lang="ru-RU" sz="3500" dirty="0" smtClean="0">
                <a:latin typeface="Times New Roman" pitchFamily="18" charset="0"/>
                <a:cs typeface="Times New Roman" pitchFamily="18" charset="0"/>
              </a:rPr>
              <a:t>Хомская Е. Д. Х = Нейропсихология: 4-е издание.  // СПб.: Питер 2005</a:t>
            </a:r>
          </a:p>
          <a:p>
            <a:pPr>
              <a:buNone/>
            </a:pPr>
            <a:r>
              <a:rPr lang="ru-RU" sz="3500" b="1" dirty="0" smtClean="0">
                <a:latin typeface="Times New Roman" pitchFamily="18" charset="0"/>
                <a:cs typeface="Times New Roman" pitchFamily="18" charset="0"/>
              </a:rPr>
              <a:t>Дополнительная</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Вартанян И.А. Физиология сенсорных систем / И.А. Вартанян. //  СПб.: Лань 1999</a:t>
            </a:r>
          </a:p>
          <a:p>
            <a:pPr marL="514350" indent="-514350">
              <a:buFont typeface="+mj-lt"/>
              <a:buAutoNum type="arabicPeriod"/>
            </a:pPr>
            <a:r>
              <a:rPr lang="ru-RU" sz="3500" dirty="0" smtClean="0">
                <a:latin typeface="Times New Roman" pitchFamily="18" charset="0"/>
                <a:cs typeface="Times New Roman" pitchFamily="18" charset="0"/>
              </a:rPr>
              <a:t>Корсакова Н. К., </a:t>
            </a:r>
            <a:r>
              <a:rPr lang="ru-RU" sz="3500" dirty="0" err="1" smtClean="0">
                <a:latin typeface="Times New Roman" pitchFamily="18" charset="0"/>
                <a:cs typeface="Times New Roman" pitchFamily="18" charset="0"/>
              </a:rPr>
              <a:t>Московичюте</a:t>
            </a:r>
            <a:r>
              <a:rPr lang="ru-RU" sz="3500" dirty="0" smtClean="0">
                <a:latin typeface="Times New Roman" pitchFamily="18" charset="0"/>
                <a:cs typeface="Times New Roman" pitchFamily="18" charset="0"/>
              </a:rPr>
              <a:t> Л. И. Клиническая нейропсихология. // М.: МГУ 1988</a:t>
            </a:r>
          </a:p>
          <a:p>
            <a:pPr marL="514350" indent="-514350">
              <a:buFont typeface="+mj-lt"/>
              <a:buAutoNum type="arabicPeriod"/>
            </a:pPr>
            <a:r>
              <a:rPr lang="ru-RU" sz="3500" dirty="0" err="1" smtClean="0">
                <a:latin typeface="Times New Roman" pitchFamily="18" charset="0"/>
                <a:cs typeface="Times New Roman" pitchFamily="18" charset="0"/>
              </a:rPr>
              <a:t>Бурлакова</a:t>
            </a:r>
            <a:r>
              <a:rPr lang="ru-RU" sz="3500" dirty="0" smtClean="0">
                <a:latin typeface="Times New Roman" pitchFamily="18" charset="0"/>
                <a:cs typeface="Times New Roman" pitchFamily="18" charset="0"/>
              </a:rPr>
              <a:t> М.К. Речь и афазия.  // М.: Медицина 1997</a:t>
            </a:r>
          </a:p>
          <a:p>
            <a:pPr marL="514350" indent="-514350">
              <a:buFont typeface="+mj-lt"/>
              <a:buAutoNum type="arabicPeriod"/>
            </a:pPr>
            <a:r>
              <a:rPr lang="ru-RU" sz="3500" dirty="0" smtClean="0">
                <a:latin typeface="Times New Roman" pitchFamily="18" charset="0"/>
                <a:cs typeface="Times New Roman" pitchFamily="18" charset="0"/>
              </a:rPr>
              <a:t>А. 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и современная психология / Под ред. Е. Д. Хомской, Л. С. Цветковой, Б. В. Зейгарник.  // М.: МГУ 1982</a:t>
            </a:r>
          </a:p>
          <a:p>
            <a:pPr>
              <a:buNone/>
            </a:pPr>
            <a:r>
              <a:rPr lang="ru-RU" sz="3500" b="1" dirty="0" smtClean="0">
                <a:latin typeface="Times New Roman" pitchFamily="18" charset="0"/>
                <a:cs typeface="Times New Roman" pitchFamily="18" charset="0"/>
              </a:rPr>
              <a:t>Электронные ресурсы</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ИБС </a:t>
            </a:r>
            <a:r>
              <a:rPr lang="ru-RU" sz="3500" dirty="0" err="1" smtClean="0">
                <a:latin typeface="Times New Roman" pitchFamily="18" charset="0"/>
                <a:cs typeface="Times New Roman" pitchFamily="18" charset="0"/>
              </a:rPr>
              <a:t>КрасГМУ</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БМ </a:t>
            </a:r>
            <a:r>
              <a:rPr lang="ru-RU" sz="3500" dirty="0" err="1" smtClean="0">
                <a:latin typeface="Times New Roman" pitchFamily="18" charset="0"/>
                <a:cs typeface="Times New Roman" pitchFamily="18" charset="0"/>
              </a:rPr>
              <a:t>МедАрт</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a:t>
            </a:r>
            <a:r>
              <a:rPr lang="en-US" sz="3500" dirty="0" err="1" smtClean="0">
                <a:latin typeface="Times New Roman" pitchFamily="18" charset="0"/>
                <a:cs typeface="Times New Roman" pitchFamily="18" charset="0"/>
              </a:rPr>
              <a:t>Ebsco</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Медицина</a:t>
            </a: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Актуальность</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latin typeface="Times New Roman" pitchFamily="18" charset="0"/>
                <a:cs typeface="Times New Roman" pitchFamily="18" charset="0"/>
              </a:rPr>
              <a:t>    В формировании и осуществлении высших функций мозга очень важное значение имеет общебиологическое свойство фиксации, хранения и воспроизведения информации, объединяемое понятием память. Память как основа процессов обучения и мышления включает в себя пять тесно связанных между собой процесса: запоминание, хранение, узнавание, воспроизведение, забывание. Знание механизмов памяти, позволяет точно  диагностировать уровень поражения, что имеет важную роль в процессе определения реабилитационных мероприятий.</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Основные характеристики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объем</a:t>
            </a:r>
          </a:p>
          <a:p>
            <a:r>
              <a:rPr lang="ru-RU" dirty="0" smtClean="0">
                <a:latin typeface="Times New Roman" pitchFamily="18" charset="0"/>
                <a:cs typeface="Times New Roman" pitchFamily="18" charset="0"/>
              </a:rPr>
              <a:t>быстрота запечатления </a:t>
            </a:r>
          </a:p>
          <a:p>
            <a:r>
              <a:rPr lang="ru-RU" dirty="0" smtClean="0">
                <a:latin typeface="Times New Roman" pitchFamily="18" charset="0"/>
                <a:cs typeface="Times New Roman" pitchFamily="18" charset="0"/>
              </a:rPr>
              <a:t>точность воспроизведения</a:t>
            </a:r>
          </a:p>
          <a:p>
            <a:r>
              <a:rPr lang="ru-RU" dirty="0" smtClean="0">
                <a:latin typeface="Times New Roman" pitchFamily="18" charset="0"/>
                <a:cs typeface="Times New Roman" pitchFamily="18" charset="0"/>
              </a:rPr>
              <a:t>длительность сохранения </a:t>
            </a:r>
          </a:p>
          <a:p>
            <a:r>
              <a:rPr lang="ru-RU" dirty="0" smtClean="0">
                <a:latin typeface="Times New Roman" pitchFamily="18" charset="0"/>
                <a:cs typeface="Times New Roman" pitchFamily="18" charset="0"/>
              </a:rPr>
              <a:t>готовность </a:t>
            </a:r>
            <a:r>
              <a:rPr lang="ru-RU" dirty="0">
                <a:latin typeface="Times New Roman" pitchFamily="18" charset="0"/>
                <a:cs typeface="Times New Roman" pitchFamily="18" charset="0"/>
              </a:rPr>
              <a:t>к использованию сохраненной информации.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Объем памяти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это </a:t>
            </a:r>
            <a:r>
              <a:rPr lang="ru-RU" dirty="0">
                <a:latin typeface="Times New Roman" pitchFamily="18" charset="0"/>
                <a:cs typeface="Times New Roman" pitchFamily="18" charset="0"/>
              </a:rPr>
              <a:t>важнейшая интегральная характеристика памяти, которая характеризует возможности запоминания и сохранения информации. Говоря об объеме памяти, в качестве показателя используют количество запомненных единиц информации.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Быстрота воспроизведения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a:latin typeface="Times New Roman" pitchFamily="18" charset="0"/>
                <a:cs typeface="Times New Roman" pitchFamily="18" charset="0"/>
              </a:rPr>
              <a:t>характеризует способность человека использовать в практической деятельности имеющуюся у него </a:t>
            </a:r>
            <a:r>
              <a:rPr lang="ru-RU" dirty="0" smtClean="0">
                <a:latin typeface="Times New Roman" pitchFamily="18" charset="0"/>
                <a:cs typeface="Times New Roman" pitchFamily="18" charset="0"/>
              </a:rPr>
              <a:t>информацию</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Точность воспроизведения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a:latin typeface="Times New Roman" pitchFamily="18" charset="0"/>
                <a:cs typeface="Times New Roman" pitchFamily="18" charset="0"/>
              </a:rPr>
              <a:t>отражает способность человека точно сохранять, а самое главное, точно воспроизводить запечатленную в памяти информацию.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Запоминание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это процесс запечатления и последующего сохранения воспринятой информации. По степени активности протекания этого процесса принято выделять два вида запоминания:</a:t>
            </a:r>
          </a:p>
          <a:p>
            <a:r>
              <a:rPr lang="ru-RU" dirty="0" smtClean="0">
                <a:latin typeface="Times New Roman" pitchFamily="18" charset="0"/>
                <a:cs typeface="Times New Roman" pitchFamily="18" charset="0"/>
              </a:rPr>
              <a:t>непроизвольное</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произвольное</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Непроизвольное запоминание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это </a:t>
            </a:r>
            <a:r>
              <a:rPr lang="ru-RU" dirty="0">
                <a:latin typeface="Times New Roman" pitchFamily="18" charset="0"/>
                <a:cs typeface="Times New Roman" pitchFamily="18" charset="0"/>
              </a:rPr>
              <a:t>запоминание без заранее поставленной цели, без использования каких-либо приемов и проявления волевых усилий. Это простое запечатление того, что воздействовало на нас и сохранило некоторый след от возбуждения в коре головного мозга.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6969</TotalTime>
  <Words>595</Words>
  <Application>Microsoft Office PowerPoint</Application>
  <PresentationFormat>Экран (4:3)</PresentationFormat>
  <Paragraphs>92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Кафедра нервных болезней с курсом медицинской реабилитации ПО    Тема: Механизмы памяти.  лекция № 4 для студентов, обучающихся по специальности  030401.65 – КЛИНИЧЕСКАЯ ПСИХОЛОГИЯ    Ассистент кафедры Швецова И.Н.   Красноярск, 2014г. </vt:lpstr>
      <vt:lpstr>План лекции: </vt:lpstr>
      <vt:lpstr>Актуальность </vt:lpstr>
      <vt:lpstr>Основные характеристики памяти:</vt:lpstr>
      <vt:lpstr>Объем памяти</vt:lpstr>
      <vt:lpstr>Быстрота воспроизведения</vt:lpstr>
      <vt:lpstr>Точность воспроизведения</vt:lpstr>
      <vt:lpstr>Запоминание </vt:lpstr>
      <vt:lpstr>Непроизвольное запоминание</vt:lpstr>
      <vt:lpstr>Произвольное запоминание</vt:lpstr>
      <vt:lpstr>Забывание </vt:lpstr>
      <vt:lpstr>Слайд 12</vt:lpstr>
      <vt:lpstr>Уровни памяти</vt:lpstr>
      <vt:lpstr>Слайд 14</vt:lpstr>
      <vt:lpstr>Слайд 15</vt:lpstr>
      <vt:lpstr>Слайд 16</vt:lpstr>
      <vt:lpstr>Слайд 17</vt:lpstr>
      <vt:lpstr>Механизмы памяти</vt:lpstr>
      <vt:lpstr>Патология памяти</vt:lpstr>
      <vt:lpstr>Патология памяти</vt:lpstr>
      <vt:lpstr>Патология памяти</vt:lpstr>
      <vt:lpstr>Патология памяти</vt:lpstr>
      <vt:lpstr>Патология памяти</vt:lpstr>
      <vt:lpstr>Патология памяти</vt:lpstr>
      <vt:lpstr>Выводы</vt:lpstr>
      <vt:lpstr>Литература:</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Механизмы памяти. Методы диагностики когнитивных функций  Легкие и умеренные когнитивные нарушения. Деменция.</dc:title>
  <dc:creator>Евгения</dc:creator>
  <cp:lastModifiedBy>Book</cp:lastModifiedBy>
  <cp:revision>91</cp:revision>
  <dcterms:created xsi:type="dcterms:W3CDTF">2013-11-06T03:00:41Z</dcterms:created>
  <dcterms:modified xsi:type="dcterms:W3CDTF">2014-10-21T16:17:54Z</dcterms:modified>
</cp:coreProperties>
</file>