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2" r:id="rId7"/>
    <p:sldId id="266" r:id="rId8"/>
    <p:sldId id="267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>
        <p:scale>
          <a:sx n="76" d="100"/>
          <a:sy n="76" d="100"/>
        </p:scale>
        <p:origin x="840" y="1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5C863B-8CAE-42B0-8EB3-4E9E1CF581B1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61BC-C9CD-4D99-985A-25168157B7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326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F61BC-C9CD-4D99-985A-25168157B7B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155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56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546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228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746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17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52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423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518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49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5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1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C1D5C-EAC3-4B9C-8B8D-E4F89361B0C6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570D1-4B85-421B-BA5A-3CD4DC5398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1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577591"/>
            <a:ext cx="12192000" cy="2582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  <a:cs typeface="Arial" panose="020B0604020202020204" pitchFamily="34" charset="0"/>
              </a:rPr>
              <a:t>Общие вопросы гнойной инфекции</a:t>
            </a:r>
            <a:endParaRPr lang="ru-RU" dirty="0"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latin typeface="Bahnschrift Light Condensed" panose="020B0502040204020203" pitchFamily="34" charset="0"/>
              </a:rPr>
              <a:t>Выполнила: Антонова Диана, 312леч</a:t>
            </a:r>
            <a:endParaRPr lang="ru-RU" dirty="0">
              <a:latin typeface="Bahnschrift Light Condensed" panose="020B0502040204020203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0" y="1567543"/>
            <a:ext cx="12192000" cy="10048"/>
          </a:xfrm>
          <a:prstGeom prst="line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78618"/>
            <a:ext cx="12235732" cy="9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26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8586" y="0"/>
            <a:ext cx="10515600" cy="1325563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принципы лечения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7716" y="1644754"/>
            <a:ext cx="10515600" cy="4351338"/>
          </a:xfrm>
        </p:spPr>
        <p:txBody>
          <a:bodyPr/>
          <a:lstStyle/>
          <a:p>
            <a:pPr marL="0" lvl="0" indent="0">
              <a:buNone/>
            </a:pPr>
            <a:r>
              <a:rPr lang="ru-RU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Общее лечение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антибактериальная </a:t>
            </a:r>
            <a:r>
              <a:rPr lang="ru-RU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терапия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дезинтоксикационная</a:t>
            </a:r>
            <a:r>
              <a:rPr lang="ru-RU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терапия (обильное питье, </a:t>
            </a:r>
            <a:r>
              <a:rPr lang="ru-RU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инфузионная</a:t>
            </a:r>
            <a:r>
              <a:rPr lang="ru-RU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терапия)</a:t>
            </a:r>
            <a:endParaRPr lang="ru-RU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иммунокоррекция</a:t>
            </a:r>
            <a:r>
              <a:rPr lang="ru-RU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(УФО крови, лекарственные вещества,)</a:t>
            </a:r>
            <a:endParaRPr lang="ru-RU" sz="2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6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симптоматическое </a:t>
            </a:r>
            <a:r>
              <a:rPr lang="ru-RU" sz="2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лечение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468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2013464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160394"/>
            <a:ext cx="10515600" cy="3021781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latin typeface="Bahnschrift" panose="020B0502040204020203" pitchFamily="34" charset="0"/>
              </a:rPr>
              <a:t>Спасибо за внимание</a:t>
            </a:r>
            <a:endParaRPr lang="ru-RU" dirty="0">
              <a:latin typeface="Bahnschrift" panose="020B05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676" y1="50811" x2="20676" y2="50811"/>
                        <a14:foregroundMark x1="18243" y1="43784" x2="18243" y2="43784"/>
                        <a14:foregroundMark x1="63784" y1="67703" x2="63784" y2="67703"/>
                        <a14:foregroundMark x1="78919" y1="53514" x2="78919" y2="53514"/>
                        <a14:foregroundMark x1="64595" y1="38649" x2="64595" y2="386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7708" y="2515883"/>
            <a:ext cx="3316584" cy="331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8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1285" y="3716814"/>
            <a:ext cx="7915275" cy="26269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0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</a:rPr>
              <a:t>план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600" y="1325563"/>
            <a:ext cx="10515600" cy="4351338"/>
          </a:xfrm>
        </p:spPr>
        <p:txBody>
          <a:bodyPr/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Определение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Классификация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Патогенез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Клиническая картина и диагностика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Принципы лечения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894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20797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</a:rPr>
              <a:t>определение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1840" y="1470475"/>
            <a:ext cx="10058400" cy="1249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Инфекция («заражаю») – внедрение и размножение микроорганизмов в </a:t>
            </a:r>
            <a:r>
              <a:rPr lang="ru-RU" sz="24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макроорганизме</a:t>
            </a:r>
            <a:r>
              <a:rPr lang="ru-RU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с последующим развитием сложного комплекса их взаимодействия от носительства возбудителей до выраженной болезни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20" y="2610801"/>
            <a:ext cx="3600768" cy="36007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51840" y="2943225"/>
            <a:ext cx="44367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- инфекционный процесс, при лечении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которого хирургическое вмешательство имеет решающее значение</a:t>
            </a:r>
          </a:p>
          <a:p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- осложнения, развивающиеся в послеоперационном периоде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9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120" y="18577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</a:rPr>
              <a:t>классификация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9120" y="1344140"/>
            <a:ext cx="6289040" cy="5025072"/>
          </a:xfrm>
        </p:spPr>
        <p:txBody>
          <a:bodyPr>
            <a:normAutofit fontScale="85000" lnSpcReduction="20000"/>
          </a:bodyPr>
          <a:lstStyle/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клиническому течению и характеру процесса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острая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хроническая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этиологии (стафилококковая, </a:t>
            </a:r>
          </a:p>
          <a:p>
            <a:pPr marL="0" indent="0">
              <a:buClr>
                <a:schemeClr val="accent6">
                  <a:lumMod val="60000"/>
                  <a:lumOff val="40000"/>
                </a:schemeClr>
              </a:buClr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синегнойная)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По локализации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мягких тканей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костей и суставов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головного мозга и его оболочек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органов грудной полости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органов брюшной полости</a:t>
            </a:r>
          </a:p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- отдельные органы и ткани</a:t>
            </a:r>
            <a:endParaRPr lang="ru-RU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453" t="4811" r="3973" b="16133"/>
          <a:stretch/>
        </p:blipFill>
        <p:spPr>
          <a:xfrm>
            <a:off x="7061013" y="1260303"/>
            <a:ext cx="2102589" cy="1689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62394"/>
          <a:stretch/>
        </p:blipFill>
        <p:spPr>
          <a:xfrm>
            <a:off x="9393315" y="1243016"/>
            <a:ext cx="1852692" cy="26136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1153" y="3088491"/>
            <a:ext cx="1945640" cy="14592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7508" t="3571" r="1760" b="2482"/>
          <a:stretch/>
        </p:blipFill>
        <p:spPr>
          <a:xfrm>
            <a:off x="9311639" y="4547721"/>
            <a:ext cx="2164081" cy="17703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23578" r="17119" b="4932"/>
          <a:stretch/>
        </p:blipFill>
        <p:spPr>
          <a:xfrm>
            <a:off x="6969760" y="4796624"/>
            <a:ext cx="1844040" cy="18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0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8521" y="3379446"/>
            <a:ext cx="1641426" cy="158349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375" y="3317065"/>
            <a:ext cx="1281249" cy="164587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500" y="3381496"/>
            <a:ext cx="1398977" cy="14436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536" y="29887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ahnschrift" panose="020B0502040204020203" pitchFamily="34" charset="0"/>
                <a:ea typeface="Cambria" panose="02040503050406030204" pitchFamily="18" charset="0"/>
              </a:rPr>
              <a:t>патогенез</a:t>
            </a:r>
            <a:endParaRPr lang="ru-RU" dirty="0">
              <a:latin typeface="Bahnschrift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6495" y="1295178"/>
            <a:ext cx="3756060" cy="39708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9600" dirty="0" smtClean="0">
                <a:latin typeface="Cambria" panose="02040503050406030204" pitchFamily="18" charset="0"/>
                <a:ea typeface="Cambria" panose="02040503050406030204" pitchFamily="18" charset="0"/>
              </a:rPr>
              <a:t>1. возбудитель инфекции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                                        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6905" y="1684627"/>
            <a:ext cx="1900179" cy="14251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321" y="3374382"/>
            <a:ext cx="2563755" cy="13880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536" y="5027094"/>
            <a:ext cx="2367581" cy="15783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2009" y="1684627"/>
            <a:ext cx="2328157" cy="15532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/>
          <a:srcRect r="29901"/>
          <a:stretch/>
        </p:blipFill>
        <p:spPr>
          <a:xfrm>
            <a:off x="5071199" y="3375579"/>
            <a:ext cx="2218967" cy="18193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948553" y="1243347"/>
            <a:ext cx="4294894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1440" lvl="0" indent="-91440" defTabSz="914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99CB38"/>
              </a:buClr>
              <a:buSzPct val="100000"/>
              <a:buFont typeface="Calibri" panose="020F0502020204030204" pitchFamily="34" charset="0"/>
              <a:buChar char=" "/>
            </a:pPr>
            <a:r>
              <a:rPr lang="ru-RU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входные ворота инфекции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8243447" y="1195323"/>
            <a:ext cx="37781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ru-RU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макроорганизм</a:t>
            </a: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 с его реакциями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31413" y="5332580"/>
            <a:ext cx="2428875" cy="15206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97197" y="1775488"/>
            <a:ext cx="2221139" cy="17242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70937" y="3499702"/>
            <a:ext cx="3154548" cy="1524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65209" y="5153214"/>
            <a:ext cx="2064738" cy="1651790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 flipV="1">
            <a:off x="4059085" y="1355450"/>
            <a:ext cx="0" cy="5449554"/>
          </a:xfrm>
          <a:prstGeom prst="line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0001" y="1328038"/>
            <a:ext cx="54869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2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9960" y="0"/>
            <a:ext cx="10515600" cy="1325563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к</a:t>
            </a:r>
            <a:r>
              <a:rPr lang="ru-RU" dirty="0" smtClean="0">
                <a:latin typeface="Bahnschrift" panose="020B0502040204020203" pitchFamily="34" charset="0"/>
              </a:rPr>
              <a:t>линическая картина и диагностика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9960" y="1325563"/>
            <a:ext cx="5400675" cy="55324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Местные симптомы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к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раснота (расширение сосудов)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местный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жар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(усиление катаболических реакций)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припухлость (повышенная проницаемость стенок сосудов)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боль 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нарушение 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функции</a:t>
            </a:r>
          </a:p>
          <a:p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051" y="4607800"/>
            <a:ext cx="3397647" cy="1902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145" y="2094473"/>
            <a:ext cx="3084577" cy="2409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635" y="1409136"/>
            <a:ext cx="2564431" cy="199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2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800" y="0"/>
            <a:ext cx="10515600" cy="1325563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клиническая картина и 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9800" y="1325563"/>
            <a:ext cx="626456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Симптомы </a:t>
            </a:r>
            <a:r>
              <a:rPr lang="ru-RU" sz="2400" u="sng" dirty="0">
                <a:latin typeface="Cambria" panose="02040503050406030204" pitchFamily="18" charset="0"/>
                <a:ea typeface="Cambria" panose="02040503050406030204" pitchFamily="18" charset="0"/>
              </a:rPr>
              <a:t>наличия скопления гноя </a:t>
            </a:r>
            <a:endParaRPr lang="ru-RU" sz="2400" u="sng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sz="2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симптомы флюктуации, размягчения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ополнительные методы (УЗИ, КТ, МРТ)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latin typeface="Cambria" panose="02040503050406030204" pitchFamily="18" charset="0"/>
                <a:ea typeface="Cambria" panose="02040503050406030204" pitchFamily="18" charset="0"/>
              </a:rPr>
              <a:t>д</a:t>
            </a:r>
            <a:r>
              <a:rPr lang="ru-RU" sz="2400" dirty="0" smtClean="0">
                <a:latin typeface="Cambria" panose="02040503050406030204" pitchFamily="18" charset="0"/>
                <a:ea typeface="Cambria" panose="02040503050406030204" pitchFamily="18" charset="0"/>
              </a:rPr>
              <a:t>иагностическая пункция</a:t>
            </a:r>
            <a:endParaRPr lang="ru-RU" sz="2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46" y="1692441"/>
            <a:ext cx="3566157" cy="1501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15" y="4134742"/>
            <a:ext cx="3244116" cy="21488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598" y="3501232"/>
            <a:ext cx="4044462" cy="303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8731" y="0"/>
            <a:ext cx="10515600" cy="1325563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клиническая картина и диагностика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8731" y="1344840"/>
            <a:ext cx="4587910" cy="49144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sz="2400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Общая реакция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жар 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о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зноб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головная боль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едомогание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с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лабость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плохой аппетит</a:t>
            </a:r>
          </a:p>
          <a:p>
            <a:pPr lvl="0"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и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зменения лабораторных данных (лейкоцитоз, сдвиг </a:t>
            </a:r>
            <a:r>
              <a:rPr lang="ru-RU" sz="2400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лекоцитарной</a:t>
            </a:r>
            <a:r>
              <a:rPr lang="ru-RU" sz="2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формулы влево, повышение СОЭ)</a:t>
            </a:r>
          </a:p>
          <a:p>
            <a:pPr marL="0" lvl="0" indent="0">
              <a:buNone/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9306" y="1467057"/>
            <a:ext cx="3195848" cy="2130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06" y="2563463"/>
            <a:ext cx="3074794" cy="1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07976"/>
            <a:ext cx="12192000" cy="83401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655" y="0"/>
            <a:ext cx="10515600" cy="1325563"/>
          </a:xfrm>
        </p:spPr>
        <p:txBody>
          <a:bodyPr/>
          <a:lstStyle/>
          <a:p>
            <a:r>
              <a:rPr lang="ru-RU" dirty="0">
                <a:latin typeface="Bahnschrift" panose="020B0502040204020203" pitchFamily="34" charset="0"/>
              </a:rPr>
              <a:t>п</a:t>
            </a:r>
            <a:r>
              <a:rPr lang="ru-RU" dirty="0" smtClean="0">
                <a:latin typeface="Bahnschrift" panose="020B0502040204020203" pitchFamily="34" charset="0"/>
              </a:rPr>
              <a:t>ринципы лечения</a:t>
            </a:r>
            <a:endParaRPr lang="ru-RU" dirty="0">
              <a:latin typeface="Bahnschrift" panose="020B0502040204020203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7764" y="162583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Местное лечение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вскрытие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гнойного очага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адекватное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дренирование гнойника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местное </a:t>
            </a: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антисептическое воздействие</a:t>
            </a:r>
          </a:p>
          <a:p>
            <a:pPr>
              <a:buClr>
                <a:schemeClr val="accent6">
                  <a:lumMod val="60000"/>
                  <a:lumOff val="40000"/>
                </a:schemeClr>
              </a:buClr>
            </a:pPr>
            <a:r>
              <a:rPr lang="ru-RU" dirty="0" smtClean="0">
                <a:latin typeface="Cambria" panose="02040503050406030204" pitchFamily="18" charset="0"/>
                <a:ea typeface="Cambria" panose="02040503050406030204" pitchFamily="18" charset="0"/>
              </a:rPr>
              <a:t>иммобилизация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-1" b="6944"/>
          <a:stretch/>
        </p:blipFill>
        <p:spPr>
          <a:xfrm>
            <a:off x="8108915" y="1542262"/>
            <a:ext cx="3734230" cy="33661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022" y="3983718"/>
            <a:ext cx="3915507" cy="24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</TotalTime>
  <Words>250</Words>
  <Application>Microsoft Office PowerPoint</Application>
  <PresentationFormat>Широкоэкранный</PresentationFormat>
  <Paragraphs>73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Bahnschrift</vt:lpstr>
      <vt:lpstr>Bahnschrift Light Condensed</vt:lpstr>
      <vt:lpstr>Calibri</vt:lpstr>
      <vt:lpstr>Calibri Light</vt:lpstr>
      <vt:lpstr>Cambria</vt:lpstr>
      <vt:lpstr>Тема Office</vt:lpstr>
      <vt:lpstr>Общие вопросы гнойной инфекции</vt:lpstr>
      <vt:lpstr>план</vt:lpstr>
      <vt:lpstr>определение</vt:lpstr>
      <vt:lpstr>классификация</vt:lpstr>
      <vt:lpstr>патогенез</vt:lpstr>
      <vt:lpstr>клиническая картина и диагностика</vt:lpstr>
      <vt:lpstr>клиническая картина и диагностика</vt:lpstr>
      <vt:lpstr>клиническая картина и диагностика</vt:lpstr>
      <vt:lpstr>принципы лечения</vt:lpstr>
      <vt:lpstr>принципы лечения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Общие вопросы гнойной инфекции</dc:title>
  <dc:creator>Diana</dc:creator>
  <cp:lastModifiedBy>Diana</cp:lastModifiedBy>
  <cp:revision>26</cp:revision>
  <dcterms:created xsi:type="dcterms:W3CDTF">2023-02-19T06:38:32Z</dcterms:created>
  <dcterms:modified xsi:type="dcterms:W3CDTF">2023-02-19T10:33:45Z</dcterms:modified>
</cp:coreProperties>
</file>