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9" r:id="rId5"/>
    <p:sldId id="260" r:id="rId6"/>
    <p:sldId id="261" r:id="rId7"/>
    <p:sldId id="266" r:id="rId8"/>
    <p:sldId id="267" r:id="rId9"/>
    <p:sldId id="270" r:id="rId10"/>
    <p:sldId id="271" r:id="rId11"/>
    <p:sldId id="272" r:id="rId12"/>
    <p:sldId id="269" r:id="rId13"/>
    <p:sldId id="268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27A0-B1B6-402F-8C9D-1955945DC051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441E-C333-416B-B3FB-987590A46A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27A0-B1B6-402F-8C9D-1955945DC051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441E-C333-416B-B3FB-987590A46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27A0-B1B6-402F-8C9D-1955945DC051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441E-C333-416B-B3FB-987590A46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27A0-B1B6-402F-8C9D-1955945DC051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441E-C333-416B-B3FB-987590A46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27A0-B1B6-402F-8C9D-1955945DC051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441E-C333-416B-B3FB-987590A46A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27A0-B1B6-402F-8C9D-1955945DC051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441E-C333-416B-B3FB-987590A46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27A0-B1B6-402F-8C9D-1955945DC051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441E-C333-416B-B3FB-987590A46AC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27A0-B1B6-402F-8C9D-1955945DC051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441E-C333-416B-B3FB-987590A46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27A0-B1B6-402F-8C9D-1955945DC051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441E-C333-416B-B3FB-987590A46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27A0-B1B6-402F-8C9D-1955945DC051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441E-C333-416B-B3FB-987590A46AC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27A0-B1B6-402F-8C9D-1955945DC051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441E-C333-416B-B3FB-987590A46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82D227A0-B1B6-402F-8C9D-1955945DC051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86A2441E-C333-416B-B3FB-987590A46A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0179" y="1124744"/>
            <a:ext cx="7750576" cy="1451590"/>
          </a:xfrm>
        </p:spPr>
        <p:txBody>
          <a:bodyPr>
            <a:noAutofit/>
          </a:bodyPr>
          <a:lstStyle/>
          <a:p>
            <a:r>
              <a:rPr lang="ru-RU" sz="4700" dirty="0" smtClean="0"/>
              <a:t>Однократная физическая нагрузка для нетренированного человека</a:t>
            </a:r>
            <a:endParaRPr lang="ru-RU" sz="4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ÐÐ°ÑÑÐ¸Ð½ÐºÐ¸ Ð¿Ð¾ Ð·Ð°Ð¿ÑÐ¾ÑÑ ÑÐ»Ð°Ð±Ð°Ðº Ð² ÑÐ¿Ð¾ÑÑ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179" y="3120222"/>
            <a:ext cx="4480755" cy="2976502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5364088" y="3175258"/>
            <a:ext cx="3300938" cy="29523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Работу выполнила: Студентка 201 группы 2 курса специальности «Медицинская кибернетика» Барышникова Валентина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Гормоны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6632"/>
            <a:ext cx="7543800" cy="3886200"/>
          </a:xfrm>
        </p:spPr>
        <p:txBody>
          <a:bodyPr/>
          <a:lstStyle/>
          <a:p>
            <a:r>
              <a:rPr lang="ru-RU" dirty="0" smtClean="0"/>
              <a:t>У </a:t>
            </a:r>
            <a:r>
              <a:rPr lang="ru-RU" dirty="0"/>
              <a:t>нетренированных мужчин при выполнении кратковременных физических упражнений содержание тестостерона увеличивается, а при длительных — снижается. </a:t>
            </a:r>
            <a:endParaRPr lang="ru-RU" dirty="0" smtClean="0"/>
          </a:p>
          <a:p>
            <a:r>
              <a:rPr lang="ru-RU" dirty="0"/>
              <a:t>У женщин и нетренированных мужчин при напряженных нагрузках уровень эстрогенов в крови растет</a:t>
            </a:r>
          </a:p>
        </p:txBody>
      </p:sp>
    </p:spTree>
    <p:extLst>
      <p:ext uri="{BB962C8B-B14F-4D97-AF65-F5344CB8AC3E}">
        <p14:creationId xmlns:p14="http://schemas.microsoft.com/office/powerpoint/2010/main" val="1474079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Ферменты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интенсивной мышечной работе увеличивается выход ферментов из мышц в кровь, а во время отдыха они быстро устраняются. В нетренированном организме </a:t>
            </a:r>
            <a:r>
              <a:rPr lang="ru-RU" dirty="0" err="1"/>
              <a:t>ферментемия</a:t>
            </a:r>
            <a:r>
              <a:rPr lang="ru-RU" dirty="0"/>
              <a:t> сохраняется несколько часов или даже дней после нагрузки.</a:t>
            </a:r>
          </a:p>
        </p:txBody>
      </p:sp>
    </p:spTree>
    <p:extLst>
      <p:ext uri="{BB962C8B-B14F-4D97-AF65-F5344CB8AC3E}">
        <p14:creationId xmlns:p14="http://schemas.microsoft.com/office/powerpoint/2010/main" val="1093821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</a:t>
            </a:r>
            <a:r>
              <a:rPr lang="ru-RU" dirty="0"/>
              <a:t>нетренированных людей аэробная </a:t>
            </a:r>
            <a:r>
              <a:rPr lang="ru-RU" dirty="0" smtClean="0"/>
              <a:t>работоспособность ограничена низкими </a:t>
            </a:r>
            <a:r>
              <a:rPr lang="ru-RU" dirty="0"/>
              <a:t>окислительными возможностями скелетных мышц и их высокой </a:t>
            </a:r>
            <a:r>
              <a:rPr lang="ru-RU" dirty="0" smtClean="0"/>
              <a:t>утомляемостью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528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515858"/>
            <a:ext cx="7543800" cy="38862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</a:t>
            </a:r>
            <a:r>
              <a:rPr lang="ru-RU" dirty="0" smtClean="0"/>
              <a:t>рганизм </a:t>
            </a:r>
            <a:r>
              <a:rPr lang="ru-RU" dirty="0"/>
              <a:t>нетренированного человека имеет достаточно небольшой «запас прочности» </a:t>
            </a:r>
            <a:r>
              <a:rPr lang="ru-RU" dirty="0" err="1"/>
              <a:t>энергообеспечивающих</a:t>
            </a:r>
            <a:r>
              <a:rPr lang="ru-RU" dirty="0"/>
              <a:t> </a:t>
            </a:r>
            <a:r>
              <a:rPr lang="ru-RU" dirty="0" smtClean="0"/>
              <a:t>систем и работает </a:t>
            </a:r>
            <a:r>
              <a:rPr lang="ru-RU" dirty="0"/>
              <a:t>неэкономно </a:t>
            </a:r>
            <a:r>
              <a:rPr lang="ru-RU" dirty="0" smtClean="0"/>
              <a:t>и нерационально в </a:t>
            </a:r>
            <a:r>
              <a:rPr lang="ru-RU" dirty="0"/>
              <a:t>отличии от организма спортсмена.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ÐÐ°ÑÑÐ¸Ð½ÐºÐ¸ Ð¿Ð¾ Ð·Ð°Ð¿ÑÐ¾ÑÑ ÑÐ»Ð°Ð±ÑÐµ Ð¼ÑÑÑÑ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338990"/>
            <a:ext cx="3192016" cy="199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9801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410400" cy="160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Благодарю за внимание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Благодарю за внимание</a:t>
            </a:r>
            <a:endParaRPr lang="ru-RU" sz="4800" dirty="0"/>
          </a:p>
        </p:txBody>
      </p:sp>
      <p:pic>
        <p:nvPicPr>
          <p:cNvPr id="6146" name="Picture 2" descr="https://pp.userapi.com/c629630/v629630089/2e7a4/BIjbKW8YR4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7658100" cy="5105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01317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Дыхательная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/>
              <a:t>Вентиляция легких в большой степени зависит от мощности дыхательных </a:t>
            </a:r>
            <a:r>
              <a:rPr lang="ru-RU" dirty="0" smtClean="0"/>
              <a:t>мышц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/>
              <a:t>нетренированных людей увеличение легочной вентиляции при работе </a:t>
            </a:r>
            <a:r>
              <a:rPr lang="ru-RU" dirty="0" smtClean="0"/>
              <a:t>является </a:t>
            </a:r>
            <a:r>
              <a:rPr lang="ru-RU" dirty="0"/>
              <a:t>результатом учащения </a:t>
            </a:r>
            <a:r>
              <a:rPr lang="ru-RU" dirty="0" smtClean="0"/>
              <a:t>дыхания</a:t>
            </a:r>
          </a:p>
          <a:p>
            <a:r>
              <a:rPr lang="ru-RU" dirty="0"/>
              <a:t> М</a:t>
            </a:r>
            <a:r>
              <a:rPr lang="ru-RU" dirty="0" smtClean="0"/>
              <a:t>ощность </a:t>
            </a:r>
            <a:r>
              <a:rPr lang="ru-RU" dirty="0"/>
              <a:t>вдоха не превышает 5-5,5 л/с, выдоха - 5 л/с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(у </a:t>
            </a:r>
            <a:r>
              <a:rPr lang="ru-RU" dirty="0"/>
              <a:t>спортсменов </a:t>
            </a:r>
            <a:r>
              <a:rPr lang="ru-RU" dirty="0" smtClean="0"/>
              <a:t>7-7,5 </a:t>
            </a:r>
            <a:r>
              <a:rPr lang="ru-RU" dirty="0"/>
              <a:t>л/с на вдохе и 5-6 л/с на </a:t>
            </a:r>
            <a:r>
              <a:rPr lang="ru-RU" dirty="0" smtClean="0"/>
              <a:t>выдохе)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Сердечно-сосудистая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Сердце нетренированного </a:t>
            </a:r>
            <a:r>
              <a:rPr lang="ru-RU" dirty="0" smtClean="0"/>
              <a:t>человека для обеспечения необходимого минутного объема </a:t>
            </a:r>
            <a:r>
              <a:rPr lang="ru-RU" dirty="0" smtClean="0"/>
              <a:t>крови вынуждено </a:t>
            </a:r>
            <a:r>
              <a:rPr lang="ru-RU" dirty="0" smtClean="0"/>
              <a:t>сокращаться с большей частотой, так как у него меньше систолический объем.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Пульсовое давление при физической работе </a:t>
            </a:r>
            <a:r>
              <a:rPr lang="ru-RU" dirty="0" smtClean="0"/>
              <a:t>уменьшается</a:t>
            </a:r>
            <a:r>
              <a:rPr lang="ru-RU" dirty="0"/>
              <a:t> </a:t>
            </a:r>
            <a:r>
              <a:rPr lang="ru-RU" dirty="0" smtClean="0"/>
              <a:t>у </a:t>
            </a:r>
            <a:r>
              <a:rPr lang="ru-RU" dirty="0"/>
              <a:t>нетренированных </a:t>
            </a:r>
            <a:r>
              <a:rPr lang="ru-RU" dirty="0" smtClean="0"/>
              <a:t>людей. (хотя </a:t>
            </a:r>
            <a:r>
              <a:rPr lang="ru-RU" smtClean="0"/>
              <a:t>должно увеличиваться)</a:t>
            </a:r>
            <a:endParaRPr lang="ru-RU" dirty="0" smtClean="0"/>
          </a:p>
          <a:p>
            <a:r>
              <a:rPr lang="ru-RU" dirty="0" smtClean="0"/>
              <a:t>Снижение </a:t>
            </a:r>
            <a:r>
              <a:rPr lang="ru-RU" dirty="0"/>
              <a:t>давления </a:t>
            </a:r>
            <a:r>
              <a:rPr lang="ru-RU" dirty="0" smtClean="0"/>
              <a:t>- следствие </a:t>
            </a:r>
            <a:r>
              <a:rPr lang="ru-RU" dirty="0"/>
              <a:t>ослабления деятельности сердца или чрезмерного сужения периферических кровеносных сосудов.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максимальное АД сначала</a:t>
            </a:r>
          </a:p>
          <a:p>
            <a:pPr>
              <a:buNone/>
            </a:pPr>
            <a:r>
              <a:rPr lang="ru-RU" dirty="0" smtClean="0"/>
              <a:t>    повышается </a:t>
            </a:r>
            <a:r>
              <a:rPr lang="ru-RU" dirty="0"/>
              <a:t>до 200 мл </a:t>
            </a:r>
            <a:r>
              <a:rPr lang="ru-RU" dirty="0" err="1"/>
              <a:t>рт</a:t>
            </a:r>
            <a:r>
              <a:rPr lang="ru-RU" dirty="0"/>
              <a:t>. ст., затем снижается в результате  утомления сердечной мышцы и может настать </a:t>
            </a:r>
            <a:r>
              <a:rPr lang="ru-RU" dirty="0" smtClean="0"/>
              <a:t>обморок</a:t>
            </a:r>
          </a:p>
          <a:p>
            <a:pPr>
              <a:buNone/>
            </a:pPr>
            <a:r>
              <a:rPr lang="ru-RU" dirty="0" smtClean="0"/>
              <a:t>После работы </a:t>
            </a:r>
            <a:r>
              <a:rPr lang="ru-RU" dirty="0"/>
              <a:t>максимальное и минимальное АД долго остаются </a:t>
            </a:r>
            <a:r>
              <a:rPr lang="ru-RU" dirty="0" smtClean="0"/>
              <a:t>повышенными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64705"/>
          <a:ext cx="8229600" cy="51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466101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Нетренированные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Тренированные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0450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покое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</a:t>
                      </a:r>
                      <a:r>
                        <a:rPr lang="ru-RU" baseline="0" dirty="0" smtClean="0"/>
                        <a:t> нагрузки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покое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 нагрузки</a:t>
                      </a:r>
                      <a:endParaRPr lang="ru-RU" dirty="0"/>
                    </a:p>
                  </a:txBody>
                  <a:tcPr/>
                </a:tc>
              </a:tr>
              <a:tr h="466101">
                <a:tc>
                  <a:txBody>
                    <a:bodyPr/>
                    <a:lstStyle/>
                    <a:p>
                      <a:r>
                        <a:rPr lang="ru-RU" dirty="0" smtClean="0"/>
                        <a:t>ЧСС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210</a:t>
                      </a:r>
                      <a:endParaRPr lang="ru-RU" dirty="0"/>
                    </a:p>
                  </a:txBody>
                  <a:tcPr/>
                </a:tc>
              </a:tr>
              <a:tr h="804503">
                <a:tc>
                  <a:txBody>
                    <a:bodyPr/>
                    <a:lstStyle/>
                    <a:p>
                      <a:r>
                        <a:rPr lang="ru-RU" dirty="0" smtClean="0"/>
                        <a:t>Вентиляция легких,</a:t>
                      </a:r>
                      <a:r>
                        <a:rPr lang="ru-RU" baseline="0" dirty="0" smtClean="0"/>
                        <a:t> 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140</a:t>
                      </a:r>
                      <a:endParaRPr lang="ru-RU" dirty="0"/>
                    </a:p>
                  </a:txBody>
                  <a:tcPr/>
                </a:tc>
              </a:tr>
              <a:tr h="1494077">
                <a:tc>
                  <a:txBody>
                    <a:bodyPr/>
                    <a:lstStyle/>
                    <a:p>
                      <a:r>
                        <a:rPr lang="ru-RU" dirty="0" smtClean="0"/>
                        <a:t>Минутный объем кровообращения, 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</a:tr>
              <a:tr h="1149290">
                <a:tc>
                  <a:txBody>
                    <a:bodyPr/>
                    <a:lstStyle/>
                    <a:p>
                      <a:r>
                        <a:rPr lang="ru-RU" dirty="0" smtClean="0"/>
                        <a:t>Потребление кислорода, мл/кг/мин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2,5-4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12" y="5013176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Гемостатические</a:t>
            </a:r>
            <a:r>
              <a:rPr lang="ru-RU" dirty="0" smtClean="0"/>
              <a:t> показатели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Снижение </a:t>
            </a:r>
            <a:r>
              <a:rPr lang="ru-RU" dirty="0"/>
              <a:t>уровня </a:t>
            </a:r>
            <a:r>
              <a:rPr lang="ru-RU" dirty="0" err="1" smtClean="0"/>
              <a:t>антитромбогенной</a:t>
            </a:r>
            <a:r>
              <a:rPr lang="ru-RU" dirty="0" smtClean="0"/>
              <a:t> </a:t>
            </a:r>
            <a:r>
              <a:rPr lang="ru-RU" dirty="0"/>
              <a:t>защиты. </a:t>
            </a:r>
            <a:endParaRPr lang="ru-RU" dirty="0" smtClean="0"/>
          </a:p>
          <a:p>
            <a:r>
              <a:rPr lang="ru-RU" dirty="0" smtClean="0"/>
              <a:t>Быстрое высвобождение </a:t>
            </a:r>
            <a:r>
              <a:rPr lang="ru-RU" dirty="0"/>
              <a:t>из депо крови её форменных элементов, в частности, тромбоцитов. 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dirty="0" smtClean="0"/>
              <a:t>Распад форменных </a:t>
            </a:r>
            <a:r>
              <a:rPr lang="ru-RU" dirty="0"/>
              <a:t>элементов крови </a:t>
            </a:r>
            <a:r>
              <a:rPr lang="ru-RU" dirty="0" smtClean="0"/>
              <a:t>приводит </a:t>
            </a:r>
            <a:r>
              <a:rPr lang="ru-RU" dirty="0"/>
              <a:t>к </a:t>
            </a:r>
            <a:r>
              <a:rPr lang="ru-RU" dirty="0" err="1" smtClean="0"/>
              <a:t>гиперкоагулемии</a:t>
            </a:r>
            <a:r>
              <a:rPr lang="ru-RU" dirty="0"/>
              <a:t>, так как эритроциты содержат тромбопластические агенты, которые ускоряют активацию отдельных факторов и фаз свёртывания крови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617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Липидный обмен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роисходит </a:t>
            </a:r>
            <a:r>
              <a:rPr lang="ru-RU" dirty="0"/>
              <a:t>увеличение уровня </a:t>
            </a:r>
            <a:endParaRPr lang="ru-RU" dirty="0" smtClean="0"/>
          </a:p>
          <a:p>
            <a:r>
              <a:rPr lang="ru-RU" dirty="0" smtClean="0"/>
              <a:t>триглицеридов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общего </a:t>
            </a:r>
            <a:r>
              <a:rPr lang="ru-RU" dirty="0"/>
              <a:t>холестерина, </a:t>
            </a:r>
            <a:endParaRPr lang="ru-RU" dirty="0" smtClean="0"/>
          </a:p>
          <a:p>
            <a:r>
              <a:rPr lang="ru-RU" dirty="0" smtClean="0"/>
              <a:t>ЛПОНП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ЛПВП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27773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Углеводный обмен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Кратковременные физические нагрузки </a:t>
            </a:r>
            <a:r>
              <a:rPr lang="ru-RU" dirty="0" smtClean="0"/>
              <a:t>могут </a:t>
            </a:r>
            <a:r>
              <a:rPr lang="ru-RU" dirty="0"/>
              <a:t>вызывать повышение содержания глюкозы в крови за счет усиленной мобилизации гликогена печени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421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593</TotalTime>
  <Words>297</Words>
  <Application>Microsoft Office PowerPoint</Application>
  <PresentationFormat>Экран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NewsPrint</vt:lpstr>
      <vt:lpstr>Однократная физическая нагрузка для нетренированного человека</vt:lpstr>
      <vt:lpstr>Дыхательная система</vt:lpstr>
      <vt:lpstr>Сердечно-сосудистая система</vt:lpstr>
      <vt:lpstr>Презентация PowerPoint</vt:lpstr>
      <vt:lpstr>Презентация PowerPoint</vt:lpstr>
      <vt:lpstr>Презентация PowerPoint</vt:lpstr>
      <vt:lpstr>Гемостатические показатели</vt:lpstr>
      <vt:lpstr>Липидный обмен</vt:lpstr>
      <vt:lpstr>Углеводный обмен</vt:lpstr>
      <vt:lpstr>Гормоны</vt:lpstr>
      <vt:lpstr>Ферменты</vt:lpstr>
      <vt:lpstr>Презентация PowerPoint</vt:lpstr>
      <vt:lpstr>Заключение</vt:lpstr>
      <vt:lpstr>Благодарю за внимание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Однократная физическая нагрузка для нетренированного человека</dc:title>
  <dc:creator>Пользователь Windows</dc:creator>
  <cp:lastModifiedBy>Аушева</cp:lastModifiedBy>
  <cp:revision>13</cp:revision>
  <dcterms:created xsi:type="dcterms:W3CDTF">2019-06-02T17:41:53Z</dcterms:created>
  <dcterms:modified xsi:type="dcterms:W3CDTF">2019-06-06T07:54:25Z</dcterms:modified>
</cp:coreProperties>
</file>