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78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9144000" cy="3356992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№ 1 для </a:t>
            </a:r>
            <a:r>
              <a:rPr lang="ru-RU" smtClean="0"/>
              <a:t>студентов </a:t>
            </a:r>
            <a:r>
              <a:rPr lang="ru-RU" smtClean="0"/>
              <a:t>5 курса</a:t>
            </a:r>
            <a:r>
              <a:rPr lang="ru-RU" dirty="0" smtClean="0"/>
              <a:t>, обучающихся по специальности 39.03.02 -  направления подготовки Социальная работа</a:t>
            </a:r>
          </a:p>
          <a:p>
            <a:endParaRPr lang="ru-RU" dirty="0" smtClean="0"/>
          </a:p>
          <a:p>
            <a:r>
              <a:rPr lang="ru-RU" dirty="0" smtClean="0"/>
              <a:t>к.м.н., ассистент В.Г. Иванов</a:t>
            </a:r>
          </a:p>
          <a:p>
            <a:endParaRPr lang="ru-RU" dirty="0" smtClean="0"/>
          </a:p>
          <a:p>
            <a:r>
              <a:rPr lang="ru-RU" dirty="0" smtClean="0"/>
              <a:t>Красноярск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85794"/>
            <a:ext cx="8640960" cy="24288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Кафедра</a:t>
            </a:r>
            <a:r>
              <a:rPr lang="ru-RU" sz="3200" dirty="0" smtClean="0"/>
              <a:t> сестринского дела и клинического ухода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4000" dirty="0" smtClean="0"/>
              <a:t>Тема: Система оказания паллиативной помощи в России и за </a:t>
            </a:r>
            <a:r>
              <a:rPr lang="ru-RU" sz="4000" dirty="0" smtClean="0"/>
              <a:t>рубежом. Организационные формы оказания паллиативной помощи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553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Сесилия</a:t>
            </a:r>
            <a:r>
              <a:rPr lang="ru-RU" dirty="0" smtClean="0"/>
              <a:t> </a:t>
            </a:r>
            <a:r>
              <a:rPr lang="ru-RU" dirty="0" err="1" smtClean="0"/>
              <a:t>Сандерс</a:t>
            </a:r>
            <a:r>
              <a:rPr lang="ru-RU" dirty="0" smtClean="0"/>
              <a:t> - Медицинская сестра, социальный работник, врач, писатель основатель специальности паллиативная медицина. Обладательница титула Кавалерственной Дамы и самого почетного ордена Великобритании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ОСНОВАТЕЛЬНИЦА ПЕРВОГО ХОСПИСА В ВИЛИКОБРИТАНИИ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407193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14818"/>
            <a:ext cx="2146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В 1967 г. в Нью-Йорке организован фонд </a:t>
            </a:r>
            <a:r>
              <a:rPr lang="ru-RU" dirty="0" err="1" smtClean="0"/>
              <a:t>тонатологии</a:t>
            </a:r>
            <a:r>
              <a:rPr lang="ru-RU" dirty="0" smtClean="0"/>
              <a:t>, который ставит целью создание помощи терминальным больным через усилия различных специалистов, т.е. делая акцент на междисциплинарной природе проблем умирающего человека.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75009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1969г. - Элизабет </a:t>
            </a:r>
            <a:r>
              <a:rPr lang="ru-RU" dirty="0" err="1" smtClean="0"/>
              <a:t>Кюблер</a:t>
            </a:r>
            <a:r>
              <a:rPr lang="ru-RU" dirty="0" smtClean="0"/>
              <a:t> - Росс издаёт первую книгу по танатологии, основанную на более чем 500 интервью с умирающими пациентами.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21484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целого ряда дебатов и данная тенденция была отражена и закреплена в т.н. </a:t>
            </a:r>
            <a:r>
              <a:rPr lang="ru-RU" b="1" dirty="0" smtClean="0"/>
              <a:t>Лиссабонской декларации, принятой ВОЗ в 1981 г.</a:t>
            </a:r>
            <a:r>
              <a:rPr lang="ru-RU" dirty="0" smtClean="0"/>
              <a:t> Она представляет международный свод прав пациента, среди которых отдельно выделено право человека на смерть с достоинством.</a:t>
            </a:r>
          </a:p>
          <a:p>
            <a:r>
              <a:rPr lang="ru-RU" dirty="0" smtClean="0"/>
              <a:t>1986 г. ВОЗ принимает «лестницу обезболивания».</a:t>
            </a:r>
          </a:p>
          <a:p>
            <a:r>
              <a:rPr lang="ru-RU" dirty="0" smtClean="0"/>
              <a:t>1990 г. ВОЗ публикует доклад экспертов под названием «Обезболивание при раке и паллиативное движение». С этого момента паллиативная помощь, как самостоятельное направление деятельности, получает официальное международное признание.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2002 г. уже в 8 странах мира были созданы национальные стандарты по оказанию паллиативной помощи.</a:t>
            </a:r>
          </a:p>
          <a:p>
            <a:r>
              <a:rPr lang="ru-RU" dirty="0" smtClean="0"/>
              <a:t>2003 г. - разработка Рекомендаций 2003 (24) Комитета Министров Совета Европы государствам – участникам по организации паллиативной помощи.</a:t>
            </a:r>
          </a:p>
          <a:p>
            <a:r>
              <a:rPr lang="ru-RU" dirty="0" smtClean="0"/>
              <a:t>На территории бывшего СНГ одной из первых начала развивать данное направление Россия. С 1990 г. существует Российско-Британская Ассоциация Хосписов.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Виктор </a:t>
            </a:r>
            <a:r>
              <a:rPr lang="ru-RU" dirty="0" err="1" smtClean="0"/>
              <a:t>Зорза</a:t>
            </a:r>
            <a:r>
              <a:rPr lang="ru-RU" dirty="0" smtClean="0"/>
              <a:t> (1925-1996г.)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Основатели Паллиативной помощи в РОССИИ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3577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3600" dirty="0" smtClean="0"/>
              <a:t>Вера В. </a:t>
            </a:r>
            <a:r>
              <a:rPr lang="ru-RU" sz="3600" dirty="0" err="1" smtClean="0"/>
              <a:t>Миллионщикова</a:t>
            </a:r>
            <a:r>
              <a:rPr lang="ru-RU" sz="3600" dirty="0" smtClean="0"/>
              <a:t> (1942-2010)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485778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74" y="1357298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В. Гнездилов (1940- по н. </a:t>
            </a:r>
            <a:r>
              <a:rPr lang="ru-RU" dirty="0" err="1" smtClean="0"/>
              <a:t>вр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/>
          <a:lstStyle/>
          <a:p>
            <a:pPr lvl="0"/>
            <a:r>
              <a:rPr lang="ru-RU" dirty="0" smtClean="0"/>
              <a:t>соблюдение прав человека и прав пациента</a:t>
            </a:r>
          </a:p>
          <a:p>
            <a:pPr lvl="0"/>
            <a:r>
              <a:rPr lang="ru-RU" dirty="0" smtClean="0"/>
              <a:t>человеческое достоинство</a:t>
            </a:r>
          </a:p>
          <a:p>
            <a:pPr lvl="0"/>
            <a:r>
              <a:rPr lang="ru-RU" dirty="0" smtClean="0"/>
              <a:t>социальное единство</a:t>
            </a:r>
          </a:p>
          <a:p>
            <a:pPr lvl="0"/>
            <a:r>
              <a:rPr lang="ru-RU" dirty="0" smtClean="0"/>
              <a:t>демократия равноправие, солидарность </a:t>
            </a:r>
          </a:p>
          <a:p>
            <a:r>
              <a:rPr lang="ru-RU" dirty="0" smtClean="0"/>
              <a:t>свобода участия в принятии решений и выбора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Основа стратегии оказания паллиативной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Паллиативная помощь в рамках стационара медицинского учреждения (хосписа, отделения паллиативной помощи),</a:t>
            </a:r>
          </a:p>
          <a:p>
            <a:pPr lvl="0"/>
            <a:r>
              <a:rPr lang="ru-RU" dirty="0" smtClean="0"/>
              <a:t>Паллиативная помощь в рамках дневного стационара,</a:t>
            </a:r>
          </a:p>
          <a:p>
            <a:pPr lvl="0"/>
            <a:r>
              <a:rPr lang="ru-RU" dirty="0" smtClean="0"/>
              <a:t> Паллиативная помощь на дому пациента,</a:t>
            </a:r>
          </a:p>
          <a:p>
            <a:pPr lvl="0"/>
            <a:r>
              <a:rPr lang="ru-RU" dirty="0" smtClean="0"/>
              <a:t> Оперативная (экстренная) выездная служба паллиативной помощи,</a:t>
            </a:r>
          </a:p>
          <a:p>
            <a:pPr lvl="0"/>
            <a:r>
              <a:rPr lang="ru-RU" dirty="0" smtClean="0"/>
              <a:t>Центр временного пребывания,</a:t>
            </a:r>
          </a:p>
          <a:p>
            <a:r>
              <a:rPr lang="ru-RU" dirty="0" smtClean="0"/>
              <a:t>Паллиативная служба выходного дня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модели оказания паллиативной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Актуальность 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Паллиативная помощь – определение, понятия.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История, вехи и аспекты паллиативной помощи.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Выводы.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98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право на медицинскую помощь</a:t>
            </a:r>
          </a:p>
          <a:p>
            <a:pPr lvl="0"/>
            <a:r>
              <a:rPr lang="ru-RU" dirty="0" smtClean="0"/>
              <a:t>право на сохранение человеческого достоинства</a:t>
            </a:r>
          </a:p>
          <a:p>
            <a:pPr lvl="0"/>
            <a:r>
              <a:rPr lang="ru-RU" dirty="0" smtClean="0"/>
              <a:t> право на поддержку </a:t>
            </a:r>
          </a:p>
          <a:p>
            <a:pPr lvl="0"/>
            <a:r>
              <a:rPr lang="ru-RU" dirty="0" smtClean="0"/>
              <a:t>право на купирование боли и облегчение страданий</a:t>
            </a:r>
          </a:p>
          <a:p>
            <a:pPr lvl="0"/>
            <a:r>
              <a:rPr lang="ru-RU" dirty="0" smtClean="0"/>
              <a:t>право на получение информации</a:t>
            </a:r>
          </a:p>
          <a:p>
            <a:pPr lvl="0"/>
            <a:r>
              <a:rPr lang="ru-RU" dirty="0" smtClean="0"/>
              <a:t>право на собственный выбор</a:t>
            </a:r>
          </a:p>
          <a:p>
            <a:r>
              <a:rPr lang="ru-RU" dirty="0" smtClean="0"/>
              <a:t>право на отказ от лечения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Кодекс прав онкологического больного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Модель структуры организации </a:t>
            </a:r>
            <a:r>
              <a:rPr lang="ru-RU" sz="2400" dirty="0"/>
              <a:t>паллиативной</a:t>
            </a:r>
            <a:r>
              <a:rPr lang="ru-RU" sz="2200" dirty="0"/>
              <a:t> помощи онкологическим больным в регионах РФ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552728" cy="468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11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Модель координации организационно-методических мероприятий по оказанию паллиативной помощи онкологическим больным в России.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77637"/>
            <a:ext cx="5688632" cy="46803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110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кабинета противоболевой терапии.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4922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42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7"/>
            <a:ext cx="7745505" cy="479715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оказание квалифицированной паллиативной помощи онкологическим больным; </a:t>
            </a:r>
          </a:p>
          <a:p>
            <a:pPr lvl="0"/>
            <a:r>
              <a:rPr lang="ru-RU" dirty="0"/>
              <a:t>оказание амбулаторной помощи в лечебно-консультативном кабинете, дневном стационаре, стационаре и на дому; </a:t>
            </a:r>
          </a:p>
          <a:p>
            <a:pPr lvl="0"/>
            <a:r>
              <a:rPr lang="ru-RU" dirty="0"/>
              <a:t>оказание консультативной помощи медицинским учреждениям по организации паллиативной помощи онкологическим больным; </a:t>
            </a:r>
          </a:p>
          <a:p>
            <a:pPr lvl="0"/>
            <a:r>
              <a:rPr lang="ru-RU" dirty="0"/>
              <a:t>внедрение новых методов лечения; </a:t>
            </a:r>
          </a:p>
          <a:p>
            <a:pPr lvl="0"/>
            <a:r>
              <a:rPr lang="ru-RU" dirty="0"/>
              <a:t>проведение паллиативных хирургических вмешательств (лапароцентез, </a:t>
            </a:r>
            <a:r>
              <a:rPr lang="ru-RU" dirty="0" err="1"/>
              <a:t>торакоцентез</a:t>
            </a:r>
            <a:r>
              <a:rPr lang="ru-RU" dirty="0"/>
              <a:t>, </a:t>
            </a:r>
            <a:r>
              <a:rPr lang="ru-RU" dirty="0" err="1"/>
              <a:t>эпицистостомия</a:t>
            </a:r>
            <a:r>
              <a:rPr lang="ru-RU" dirty="0"/>
              <a:t>), инвазивных методов обезболивания (регионарная анестезия, центральная </a:t>
            </a:r>
            <a:r>
              <a:rPr lang="ru-RU" dirty="0" err="1"/>
              <a:t>электронейростимуляция</a:t>
            </a:r>
            <a:r>
              <a:rPr lang="ru-RU" dirty="0"/>
              <a:t>, химическая </a:t>
            </a:r>
            <a:r>
              <a:rPr lang="ru-RU" dirty="0" err="1"/>
              <a:t>денервация</a:t>
            </a:r>
            <a:r>
              <a:rPr lang="ru-RU" dirty="0"/>
              <a:t>, радиочастотный </a:t>
            </a:r>
            <a:r>
              <a:rPr lang="ru-RU" dirty="0" err="1"/>
              <a:t>нейролизис</a:t>
            </a:r>
            <a:r>
              <a:rPr lang="ru-RU" dirty="0"/>
              <a:t>), фармакотерапии болевого синдрома, </a:t>
            </a:r>
            <a:r>
              <a:rPr lang="ru-RU" dirty="0" err="1"/>
              <a:t>интракорпоральной</a:t>
            </a:r>
            <a:r>
              <a:rPr lang="ru-RU" dirty="0"/>
              <a:t> </a:t>
            </a:r>
            <a:r>
              <a:rPr lang="ru-RU" dirty="0" err="1"/>
              <a:t>детоксикации</a:t>
            </a:r>
            <a:r>
              <a:rPr lang="ru-RU" dirty="0"/>
              <a:t>, электроимпульсной терапии, лазеротерапии, эндолимфатического введения лекарственных средств и др.;</a:t>
            </a:r>
          </a:p>
          <a:p>
            <a:pPr lvl="0"/>
            <a:r>
              <a:rPr lang="ru-RU" dirty="0"/>
              <a:t>повышение квалификации врачей, среднего и младшего медицинского персонала по оказанию медицинской помощи и уходу за больными с распространенными формами рака; </a:t>
            </a:r>
          </a:p>
          <a:p>
            <a:pPr lvl="0"/>
            <a:r>
              <a:rPr lang="ru-RU" dirty="0"/>
              <a:t>проведение комплекса мероприятий по социальной реабилитации онкологических больных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Функции отделения (центра )паллиативной помощи.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73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7"/>
            <a:ext cx="7745505" cy="40653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оказание психологической поддержки и моральной помощи больным и их родственникам; </a:t>
            </a:r>
          </a:p>
          <a:p>
            <a:pPr lvl="0"/>
            <a:r>
              <a:rPr lang="ru-RU" dirty="0"/>
              <a:t>содействие в оказании пациентам духовной поддержки; </a:t>
            </a:r>
          </a:p>
          <a:p>
            <a:pPr lvl="0"/>
            <a:r>
              <a:rPr lang="ru-RU" dirty="0"/>
              <a:t>ведение медицинской документации (амбулаторной карты или истории болезни, специальной документации по оценке эффективности лечения хронической боли); </a:t>
            </a:r>
          </a:p>
          <a:p>
            <a:pPr lvl="0"/>
            <a:r>
              <a:rPr lang="ru-RU" dirty="0"/>
              <a:t>статистический учет больных с распространенными формами злокачественных новообразований; </a:t>
            </a:r>
          </a:p>
          <a:p>
            <a:pPr lvl="0"/>
            <a:r>
              <a:rPr lang="ru-RU" dirty="0"/>
              <a:t>учет и хранение лекарственных средств в соответствии с приказами;</a:t>
            </a:r>
          </a:p>
          <a:p>
            <a:pPr lvl="0"/>
            <a:r>
              <a:rPr lang="ru-RU" dirty="0"/>
              <a:t>обучение родственников больных основам оказания ухода, медицинской и психологической помощи; </a:t>
            </a:r>
          </a:p>
          <a:p>
            <a:r>
              <a:rPr lang="ru-RU" dirty="0"/>
              <a:t>составление отчетов о результатах работы и ежегодное их представление в головное онкологическое учреждение региона.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отделения (центра )паллиативной помощи.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537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отделения паллиативной помощи.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04864"/>
            <a:ext cx="789984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1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оказание квалифицированной паллиативной помощи онкологическим больным в стационаре и на дому;</a:t>
            </a:r>
          </a:p>
          <a:p>
            <a:pPr lvl="0"/>
            <a:r>
              <a:rPr lang="ru-RU" dirty="0"/>
              <a:t>оказание консультативной помощи медицинским учреждениям по организации паллиативной помощи онкологическим больным; </a:t>
            </a:r>
          </a:p>
          <a:p>
            <a:pPr lvl="0"/>
            <a:r>
              <a:rPr lang="ru-RU" dirty="0"/>
              <a:t>внедрение новых методов лечения; </a:t>
            </a:r>
          </a:p>
          <a:p>
            <a:pPr lvl="0"/>
            <a:r>
              <a:rPr lang="ru-RU" dirty="0"/>
              <a:t>проведение фармакотерапии болевого синдрома, </a:t>
            </a:r>
            <a:r>
              <a:rPr lang="ru-RU" dirty="0" err="1"/>
              <a:t>интракорпоральной</a:t>
            </a:r>
            <a:r>
              <a:rPr lang="ru-RU" dirty="0"/>
              <a:t> </a:t>
            </a:r>
            <a:r>
              <a:rPr lang="ru-RU" dirty="0" err="1"/>
              <a:t>детоксикации</a:t>
            </a:r>
            <a:r>
              <a:rPr lang="ru-RU" dirty="0"/>
              <a:t>, паллиативных хирургических вмешательств (лапароцентез, </a:t>
            </a:r>
            <a:r>
              <a:rPr lang="ru-RU" dirty="0" err="1"/>
              <a:t>торакоцентез</a:t>
            </a:r>
            <a:r>
              <a:rPr lang="ru-RU" dirty="0"/>
              <a:t>, </a:t>
            </a:r>
            <a:r>
              <a:rPr lang="ru-RU" dirty="0" err="1"/>
              <a:t>эпицистостомия</a:t>
            </a:r>
            <a:r>
              <a:rPr lang="ru-RU" dirty="0"/>
              <a:t>); </a:t>
            </a:r>
          </a:p>
          <a:p>
            <a:pPr lvl="0"/>
            <a:r>
              <a:rPr lang="ru-RU" dirty="0"/>
              <a:t>повышение квалификации врачей, среднего и младшего медицинского персонала по оказанию медицинской помощи и уходу за больными с распространенными формами рака;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хосписа предусматривают следующее: </a:t>
            </a:r>
          </a:p>
        </p:txBody>
      </p:sp>
    </p:spTree>
    <p:extLst>
      <p:ext uri="{BB962C8B-B14F-4D97-AF65-F5344CB8AC3E}">
        <p14:creationId xmlns="" xmlns:p14="http://schemas.microsoft.com/office/powerpoint/2010/main" val="3533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3204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проведение комплекса мероприятий по социальной реабилитации онкологических больных;</a:t>
            </a:r>
          </a:p>
          <a:p>
            <a:pPr lvl="0"/>
            <a:r>
              <a:rPr lang="ru-RU" dirty="0"/>
              <a:t>оказание психологической поддержки и моральной помощи больным и их родственникам; содействие в оказании пациентам духовной поддержки;</a:t>
            </a:r>
          </a:p>
          <a:p>
            <a:pPr lvl="0"/>
            <a:r>
              <a:rPr lang="ru-RU" dirty="0"/>
              <a:t>ведение медицинской документации (амбулаторной карты или истории болезни, специальной документации по оценке эффективности лечения хронической боли); </a:t>
            </a:r>
          </a:p>
          <a:p>
            <a:pPr lvl="0"/>
            <a:r>
              <a:rPr lang="ru-RU" dirty="0"/>
              <a:t>статистический учет больных с распространенными формами злокачественных новообразований; </a:t>
            </a:r>
          </a:p>
          <a:p>
            <a:pPr lvl="0"/>
            <a:r>
              <a:rPr lang="ru-RU" dirty="0"/>
              <a:t>учет и хранение лекарственных средств в соответствии с приказами;</a:t>
            </a:r>
          </a:p>
          <a:p>
            <a:pPr lvl="0"/>
            <a:r>
              <a:rPr lang="ru-RU" dirty="0"/>
              <a:t>обучение родственников больных основам оказания ухода, медицинской и психологической помощи;</a:t>
            </a:r>
          </a:p>
          <a:p>
            <a:pPr lvl="0"/>
            <a:r>
              <a:rPr lang="ru-RU" dirty="0"/>
              <a:t>составление отчетов о результатах работы и ежегодное их представление в головное онкологическое учреждение региона.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хосписа предусматривают следующее: </a:t>
            </a:r>
          </a:p>
        </p:txBody>
      </p:sp>
    </p:spTree>
    <p:extLst>
      <p:ext uri="{BB962C8B-B14F-4D97-AF65-F5344CB8AC3E}">
        <p14:creationId xmlns="" xmlns:p14="http://schemas.microsoft.com/office/powerpoint/2010/main" val="29844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хосписа.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9948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 smtClean="0"/>
              <a:t>palliative</a:t>
            </a:r>
            <a:r>
              <a:rPr lang="ru-RU" dirty="0" smtClean="0"/>
              <a:t> </a:t>
            </a:r>
            <a:r>
              <a:rPr lang="ru-RU" dirty="0" err="1" smtClean="0"/>
              <a:t>care</a:t>
            </a:r>
            <a:r>
              <a:rPr lang="ru-RU" dirty="0" smtClean="0"/>
              <a:t> - WHO 2002) - активная и всесторонняя помощь пациентам, страдающим далеко зашедшим прогрессирующим заболеванием, основными задачами которой являются купирование боли и других симптомов, решение психологических, социальных и духовных проблем.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Паллиативная помощь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системы патронажной помощи.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68752" cy="44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1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наблюдение за наиболее тяжелыми больными, закрепленными за кабинетом противоболевой терапии, и их лечение на дому; </a:t>
            </a:r>
          </a:p>
          <a:p>
            <a:pPr lvl="0"/>
            <a:r>
              <a:rPr lang="ru-RU" dirty="0"/>
              <a:t>наблюдение за больными, выписанными из отделения паллиативной помощи или хосписа, и их лечение на дому; </a:t>
            </a:r>
          </a:p>
          <a:p>
            <a:pPr lvl="0"/>
            <a:r>
              <a:rPr lang="ru-RU" dirty="0"/>
              <a:t>выявление и </a:t>
            </a:r>
            <a:r>
              <a:rPr lang="ru-RU" dirty="0" err="1"/>
              <a:t>курация</a:t>
            </a:r>
            <a:r>
              <a:rPr lang="ru-RU" dirty="0"/>
              <a:t> на дому нетранспортабельных и одиноких онкологических больных; </a:t>
            </a:r>
          </a:p>
          <a:p>
            <a:pPr lvl="0"/>
            <a:r>
              <a:rPr lang="ru-RU" dirty="0"/>
              <a:t>выявление онкологических больных, нуждающихся в госпитализации для проведения паллиативных хирургических вмешательств, регионарных методов обезболивания и инструментальных методов диагностики и лечения;</a:t>
            </a:r>
          </a:p>
          <a:p>
            <a:pPr lvl="0"/>
            <a:r>
              <a:rPr lang="ru-RU" dirty="0"/>
              <a:t>обучение родственников больных основам оказания медицинской и психологической помощи;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Направления работы патронажных бригад паллиативной помощи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95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6085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оказание психологической помощи и моральной поддержки онкологическим больным и их родственникам; </a:t>
            </a:r>
          </a:p>
          <a:p>
            <a:pPr lvl="0"/>
            <a:r>
              <a:rPr lang="ru-RU" dirty="0"/>
              <a:t>содействие в оказании онкологическим больным социальной и духовной поддержки; </a:t>
            </a:r>
          </a:p>
          <a:p>
            <a:pPr lvl="0"/>
            <a:r>
              <a:rPr lang="ru-RU" dirty="0"/>
              <a:t>забота о повышении качества жизни больных с распространенными формами злокачественных новообразований; </a:t>
            </a:r>
          </a:p>
          <a:p>
            <a:pPr lvl="0"/>
            <a:r>
              <a:rPr lang="ru-RU" dirty="0"/>
              <a:t>ведение медицинской документации (амбулаторной карты или истории болезни, специальной документации по оценке эффективности лечения хронической боли); </a:t>
            </a:r>
          </a:p>
          <a:p>
            <a:pPr lvl="0"/>
            <a:r>
              <a:rPr lang="ru-RU" dirty="0"/>
              <a:t>статистический учет больных с распространенными формами злокачественных новообразований;</a:t>
            </a:r>
          </a:p>
          <a:p>
            <a:pPr lvl="0"/>
            <a:r>
              <a:rPr lang="ru-RU" dirty="0"/>
              <a:t>учет и хранение лекарственных средств в соответствии с приказами; </a:t>
            </a:r>
          </a:p>
          <a:p>
            <a:pPr lvl="0"/>
            <a:r>
              <a:rPr lang="ru-RU" dirty="0"/>
              <a:t>обучение родственников больных основам оказания ухода, медицинской и психологической помощи; </a:t>
            </a:r>
          </a:p>
          <a:p>
            <a:r>
              <a:rPr lang="ru-RU" dirty="0"/>
              <a:t>составление отчетов о результатах работы и ежегодное их представление в головное онкологическое учреждение региона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Направления работы патронажных бригад паллиативной помощи</a:t>
            </a:r>
          </a:p>
        </p:txBody>
      </p:sp>
    </p:spTree>
    <p:extLst>
      <p:ext uri="{BB962C8B-B14F-4D97-AF65-F5344CB8AC3E}">
        <p14:creationId xmlns="" xmlns:p14="http://schemas.microsoft.com/office/powerpoint/2010/main" val="2046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357298"/>
            <a:ext cx="8424935" cy="521497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ru-RU" dirty="0"/>
              <a:t>Основная: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Медико-социальные основы независимой жизни инвалидов: учеб. пособие Ткаченко В. С. М.: </a:t>
            </a:r>
            <a:r>
              <a:rPr lang="ru-RU" dirty="0" err="1" smtClean="0"/>
              <a:t>Изд.-торговая</a:t>
            </a:r>
            <a:r>
              <a:rPr lang="ru-RU" dirty="0" smtClean="0"/>
              <a:t> корпорация  Дашков и К, 2012.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Основы </a:t>
            </a:r>
            <a:r>
              <a:rPr lang="ru-RU" dirty="0"/>
              <a:t>ухода за хирургическими больными учебное </a:t>
            </a:r>
            <a:r>
              <a:rPr lang="ru-RU" dirty="0" smtClean="0"/>
              <a:t>пособие </a:t>
            </a:r>
            <a:r>
              <a:rPr lang="ru-RU" dirty="0" err="1" smtClean="0"/>
              <a:t>Глухов</a:t>
            </a:r>
            <a:r>
              <a:rPr lang="ru-RU" dirty="0" smtClean="0"/>
              <a:t> </a:t>
            </a:r>
            <a:r>
              <a:rPr lang="ru-RU" dirty="0"/>
              <a:t>А.А., Андреев А.А., </a:t>
            </a:r>
            <a:r>
              <a:rPr lang="ru-RU" dirty="0" err="1"/>
              <a:t>Болотских</a:t>
            </a:r>
            <a:r>
              <a:rPr lang="ru-RU" dirty="0"/>
              <a:t> В.И.  ГОЭТАР-Медиа. </a:t>
            </a:r>
            <a:r>
              <a:rPr lang="ru-RU" dirty="0" smtClean="0"/>
              <a:t>2013.</a:t>
            </a:r>
            <a:endParaRPr lang="ru-RU" dirty="0"/>
          </a:p>
          <a:p>
            <a:pPr marL="457200" indent="-457200">
              <a:buNone/>
            </a:pPr>
            <a:r>
              <a:rPr lang="ru-RU" dirty="0"/>
              <a:t>Дополнительная: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Медико-социальные основы независимой жизни инвалидов: учеб. пособие Ткаченко В. С. М.: </a:t>
            </a:r>
            <a:r>
              <a:rPr lang="ru-RU" dirty="0" err="1" smtClean="0"/>
              <a:t>Изд.-торговая</a:t>
            </a:r>
            <a:r>
              <a:rPr lang="ru-RU" dirty="0" smtClean="0"/>
              <a:t> корпорация  Дашков и К, 2012.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Основы социальной медицины: учеб. Пособие для студентов, по специальности Социальная работа Ткаченко </a:t>
            </a:r>
            <a:r>
              <a:rPr lang="ru-RU" dirty="0"/>
              <a:t>В.С. </a:t>
            </a:r>
            <a:r>
              <a:rPr lang="ru-RU" dirty="0" smtClean="0"/>
              <a:t>М.: </a:t>
            </a:r>
            <a:r>
              <a:rPr lang="ru-RU" dirty="0"/>
              <a:t>Дашков и К, 2012</a:t>
            </a:r>
            <a:r>
              <a:rPr lang="ru-RU" dirty="0" smtClean="0"/>
              <a:t>.\</a:t>
            </a:r>
          </a:p>
          <a:p>
            <a:pPr marL="457200" indent="-457200">
              <a:buNone/>
            </a:pPr>
            <a:r>
              <a:rPr lang="ru-RU" dirty="0" smtClean="0"/>
              <a:t>Электронные ресурсы: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</a:t>
            </a:r>
            <a:r>
              <a:rPr lang="ru-RU" dirty="0" err="1" smtClean="0"/>
              <a:t>КрасГМУ</a:t>
            </a:r>
            <a:r>
              <a:rPr lang="ru-RU" dirty="0" smtClean="0"/>
              <a:t>  </a:t>
            </a:r>
            <a:r>
              <a:rPr lang="en-US" dirty="0" smtClean="0"/>
              <a:t>“</a:t>
            </a:r>
            <a:r>
              <a:rPr lang="en-US" dirty="0" err="1" smtClean="0"/>
              <a:t>Colibris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Консультант студента;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</a:t>
            </a:r>
            <a:r>
              <a:rPr lang="en-US" dirty="0" err="1" smtClean="0"/>
              <a:t>iBooks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ЭНБ </a:t>
            </a:r>
            <a:r>
              <a:rPr lang="en-US" dirty="0" err="1" smtClean="0"/>
              <a:t>eLibrary</a:t>
            </a:r>
            <a:r>
              <a:rPr lang="ru-RU" dirty="0" smtClean="0"/>
              <a:t>+Материалы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7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0044" y="1524000"/>
            <a:ext cx="708391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8666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Направление медицинской и социальной деятельности, целью которого является улучшение качества жизни </a:t>
            </a:r>
            <a:r>
              <a:rPr lang="ru-RU" dirty="0" err="1" smtClean="0"/>
              <a:t>инкурабельных</a:t>
            </a:r>
            <a:r>
              <a:rPr lang="ru-RU" dirty="0" smtClean="0"/>
              <a:t> больных и их семей посредством предупреждения и облегчения их страданий, благодаря раннему выявлению, тщательной оценки и купированию боли и других симптомов – физических, психических и духовных.</a:t>
            </a:r>
          </a:p>
          <a:p>
            <a:pPr>
              <a:buNone/>
            </a:pPr>
            <a:r>
              <a:rPr lang="en-US" dirty="0" smtClean="0"/>
              <a:t>WHO Definition of  Palliative Care. 2007. WHO. </a:t>
            </a:r>
            <a:r>
              <a:rPr lang="ru-RU" dirty="0" smtClean="0"/>
              <a:t>На портале ВОЗ.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определение ВОЗ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palliative</a:t>
            </a:r>
            <a:r>
              <a:rPr lang="ru-RU" dirty="0" smtClean="0"/>
              <a:t> </a:t>
            </a:r>
            <a:r>
              <a:rPr lang="ru-RU" dirty="0" err="1" smtClean="0"/>
              <a:t>medicine</a:t>
            </a:r>
            <a:r>
              <a:rPr lang="ru-RU" dirty="0" smtClean="0"/>
              <a:t>) особый вид медицинской помощи пациентам с активными проявлениями прогрессирующих заболеваний в терминальных стадиях развития с неблагоприятным прогнозом для жизни, целью которой является обеспечение качества жизни. Это составляющая часть паллиативной помощи в которую не входят аспекты социально-психологической и духовной помощи.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Паллиативная медицина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 smtClean="0"/>
              <a:t>terminal</a:t>
            </a:r>
            <a:r>
              <a:rPr lang="ru-RU" dirty="0" smtClean="0"/>
              <a:t> </a:t>
            </a:r>
            <a:r>
              <a:rPr lang="ru-RU" dirty="0" err="1" smtClean="0"/>
              <a:t>care</a:t>
            </a:r>
            <a:r>
              <a:rPr lang="ru-RU" dirty="0" smtClean="0"/>
              <a:t>) раздел паллиативной помощи, которая обычно оказывается больным в течение последних часов или дней их жизни.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Терминальный уход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Истоки современной паллиативной помощи и медицины следует искать в первых домах </a:t>
            </a:r>
            <a:r>
              <a:rPr lang="ru-RU" dirty="0" err="1" smtClean="0"/>
              <a:t>сестрического</a:t>
            </a:r>
            <a:r>
              <a:rPr lang="ru-RU" dirty="0" smtClean="0"/>
              <a:t> ухода, а также хосписах (домах для странников), богадельнях и домах приюта (Богоугодных заведениях для асоциальных лиц), которые возникали в средневековье при костёлах и монастырях, поскольку во врачебной практике было не принято иметь дело с проблемами умирающих. Только христианская церковь брала на себя в те времена заботу об умирающих и безнадёжно больных людях, обеспечивая им социальную и духовную помощь силами сестёр милосердия.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РАЗВИТИЯ ПАЛЛИАТИВНОЙ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В России первые упоминания о богадельнях относятся ко времени издания указа 1682 г. царя Фёдора Алексеевича об устройстве в Москве двух </a:t>
            </a:r>
            <a:r>
              <a:rPr lang="ru-RU" sz="3600" dirty="0" err="1" smtClean="0"/>
              <a:t>шпиталень</a:t>
            </a:r>
            <a:r>
              <a:rPr lang="ru-RU" sz="3600" dirty="0" smtClean="0"/>
              <a:t> по новым </a:t>
            </a:r>
            <a:r>
              <a:rPr lang="ru-RU" sz="3600" dirty="0" err="1" smtClean="0"/>
              <a:t>еуропским</a:t>
            </a:r>
            <a:r>
              <a:rPr lang="ru-RU" sz="3600" dirty="0" smtClean="0"/>
              <a:t> обычаям, одной в Знаменском монастыре, в Китай-городе, а другой за </a:t>
            </a:r>
            <a:r>
              <a:rPr lang="ru-RU" sz="3600" dirty="0" err="1" smtClean="0"/>
              <a:t>Никитскими</a:t>
            </a:r>
            <a:r>
              <a:rPr lang="ru-RU" sz="3600" dirty="0" smtClean="0"/>
              <a:t> воротами на Гранатном дворе.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</a:bodyPr>
          <a:lstStyle/>
          <a:p>
            <a:r>
              <a:rPr lang="ru-RU" dirty="0" smtClean="0"/>
              <a:t>Таким образом, современная история хосписов тесно связана с христианской духовной культурой и </a:t>
            </a:r>
            <a:r>
              <a:rPr lang="ru-RU" dirty="0" err="1" smtClean="0"/>
              <a:t>сестричеством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1879 г. Мэри </a:t>
            </a:r>
            <a:r>
              <a:rPr lang="ru-RU" dirty="0" err="1" smtClean="0"/>
              <a:t>Эйкенхед</a:t>
            </a:r>
            <a:r>
              <a:rPr lang="ru-RU" dirty="0" smtClean="0"/>
              <a:t>, основательница ордена сестер милосердия, открыла в Дублине (Ирландия) приют девы Марии, главной заботой которого была забота об умирающих.</a:t>
            </a:r>
          </a:p>
          <a:p>
            <a:r>
              <a:rPr lang="ru-RU" dirty="0" smtClean="0"/>
              <a:t>В 1905 г. ирландские сестры милосердия открыли аналогичный приют Св.Иосифа в Лондоне, куда принимались в основном умирающие. После второй мировой войны в приюте Св.Иосифа </a:t>
            </a:r>
            <a:r>
              <a:rPr lang="ru-RU" dirty="0" err="1" smtClean="0"/>
              <a:t>Сесилия</a:t>
            </a:r>
            <a:r>
              <a:rPr lang="ru-RU" dirty="0" smtClean="0"/>
              <a:t> </a:t>
            </a:r>
            <a:r>
              <a:rPr lang="ru-RU" dirty="0" err="1" smtClean="0"/>
              <a:t>Сандерс</a:t>
            </a:r>
            <a:r>
              <a:rPr lang="ru-RU" dirty="0" smtClean="0"/>
              <a:t> стала первым штатным доктором, в 1967 г. она организует в пригороде Лондона в приюте </a:t>
            </a:r>
            <a:r>
              <a:rPr lang="ru-RU" dirty="0" err="1" smtClean="0"/>
              <a:t>Св.Христофера</a:t>
            </a:r>
            <a:r>
              <a:rPr lang="ru-RU" dirty="0" smtClean="0"/>
              <a:t> первый в мире хоспис современного типа.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1571</Words>
  <PresentationFormat>Экран (4:3)</PresentationFormat>
  <Paragraphs>125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Кафедра сестринского дела и клинического ухода   Тема: Система оказания паллиативной помощи в России и за рубежом. Организационные формы оказания паллиативной помощи </vt:lpstr>
      <vt:lpstr>План лекции</vt:lpstr>
      <vt:lpstr>Паллиативная помощь</vt:lpstr>
      <vt:lpstr>Современное определение ВОЗ</vt:lpstr>
      <vt:lpstr>Паллиативная медицина</vt:lpstr>
      <vt:lpstr>Терминальный уход</vt:lpstr>
      <vt:lpstr>ИСТОРИЯ РАЗВИТИЯ ПАЛЛИАТИВНОЙ ПОМОЩИ</vt:lpstr>
      <vt:lpstr>Слайд 8</vt:lpstr>
      <vt:lpstr>Слайд 9</vt:lpstr>
      <vt:lpstr>ОСНОВАТЕЛЬНИЦА ПЕРВОГО ХОСПИСА В ВИЛИКОБРИТАНИИ</vt:lpstr>
      <vt:lpstr>Слайд 11</vt:lpstr>
      <vt:lpstr>Слайд 12</vt:lpstr>
      <vt:lpstr>Слайд 13</vt:lpstr>
      <vt:lpstr>Слайд 14</vt:lpstr>
      <vt:lpstr>Основатели Паллиативной помощи в РОССИИ</vt:lpstr>
      <vt:lpstr>Слайд 16</vt:lpstr>
      <vt:lpstr>Андрей В. Гнездилов (1940- по н. вр.)</vt:lpstr>
      <vt:lpstr>Основа стратегии оказания паллиативной помощи </vt:lpstr>
      <vt:lpstr>Основные модели оказания паллиативной помощи</vt:lpstr>
      <vt:lpstr>Кодекс прав онкологического больного</vt:lpstr>
      <vt:lpstr>Модель структуры организации паллиативной помощи онкологическим больным в регионах РФ</vt:lpstr>
      <vt:lpstr>Модель координации организационно-методических мероприятий по оказанию паллиативной помощи онкологическим больным в России.</vt:lpstr>
      <vt:lpstr>Организационная структура кабинета противоболевой терапии.</vt:lpstr>
      <vt:lpstr>Функции отделения (центра )паллиативной помощи.</vt:lpstr>
      <vt:lpstr>Функции отделения (центра )паллиативной помощи.</vt:lpstr>
      <vt:lpstr>Организационная структура отделения паллиативной помощи.</vt:lpstr>
      <vt:lpstr>Функции хосписа предусматривают следующее: </vt:lpstr>
      <vt:lpstr>Функции хосписа предусматривают следующее: </vt:lpstr>
      <vt:lpstr>Организационная структура хосписа.</vt:lpstr>
      <vt:lpstr>Организационная структура системы патронажной помощи.</vt:lpstr>
      <vt:lpstr>Направления работы патронажных бригад паллиативной помощи</vt:lpstr>
      <vt:lpstr>Направления работы патронажных бригад паллиативной помощи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сестринского дела и клинического ухода   Тема: Система оказания паллиативной помощи в России и за рубежом</dc:title>
  <dc:creator>Виталя</dc:creator>
  <cp:lastModifiedBy>Виталя</cp:lastModifiedBy>
  <cp:revision>9</cp:revision>
  <dcterms:created xsi:type="dcterms:W3CDTF">2017-12-10T16:54:17Z</dcterms:created>
  <dcterms:modified xsi:type="dcterms:W3CDTF">2017-12-10T18:19:18Z</dcterms:modified>
</cp:coreProperties>
</file>