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61" r:id="rId4"/>
    <p:sldId id="257" r:id="rId5"/>
    <p:sldId id="302" r:id="rId6"/>
    <p:sldId id="292" r:id="rId7"/>
    <p:sldId id="263" r:id="rId8"/>
    <p:sldId id="290" r:id="rId9"/>
    <p:sldId id="291" r:id="rId10"/>
    <p:sldId id="324" r:id="rId11"/>
    <p:sldId id="325" r:id="rId12"/>
    <p:sldId id="326" r:id="rId13"/>
    <p:sldId id="294" r:id="rId14"/>
    <p:sldId id="293" r:id="rId15"/>
    <p:sldId id="307" r:id="rId16"/>
    <p:sldId id="308" r:id="rId17"/>
    <p:sldId id="309" r:id="rId18"/>
    <p:sldId id="310" r:id="rId19"/>
    <p:sldId id="323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60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946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006A41-28FC-486D-B0EF-49274DE2BFA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/>
              </a:rPr>
              <a:t>Аномалии зубов. </a:t>
            </a:r>
            <a:r>
              <a:rPr lang="ru-RU" sz="2800" b="1" dirty="0" err="1" smtClean="0">
                <a:latin typeface="Times New Roman"/>
              </a:rPr>
              <a:t>Классификации,этиология,патогенез</a:t>
            </a:r>
            <a:r>
              <a:rPr lang="ru-RU" sz="2800" b="1" dirty="0" smtClean="0">
                <a:latin typeface="Times New Roman"/>
              </a:rPr>
              <a:t>, клиника, диагностика, лечение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3960440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стоматологии ИПО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«Ортодонтия»</a:t>
            </a:r>
          </a:p>
          <a:p>
            <a:pPr algn="l"/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Полторыхина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Вячеславовна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" y="626439"/>
            <a:ext cx="7776864" cy="13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6165304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21058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ГИГАНСТСКИЕ ЗУБЫ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енген\Desktop\Фото для презентаций\trem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3025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0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Шиповидные зубы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енген\Desktop\Фото для презентаций\2821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223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6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Зубы </a:t>
            </a:r>
            <a:r>
              <a:rPr lang="ru-RU" dirty="0" err="1" smtClean="0"/>
              <a:t>Фурунье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енген\Desktop\Фото для презентаций\The_diseases_of_infancy_and_childhood_(1910)_(147410335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136905" cy="37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1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189DBD-E662-261D-E822-9D5F10FD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7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3 Аномалии структуры твердых тканей зубов: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гипоплазия зубных тканей.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463DEE-3854-6A54-B301-AA1BF61C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924944"/>
            <a:ext cx="8856984" cy="2693708"/>
          </a:xfrm>
        </p:spPr>
        <p:txBody>
          <a:bodyPr>
            <a:normAutofit/>
          </a:bodyPr>
          <a:lstStyle/>
          <a:p>
            <a:pPr algn="just" fontAlgn="base"/>
            <a:endParaRPr lang="ru-RU" dirty="0"/>
          </a:p>
        </p:txBody>
      </p:sp>
      <p:pic>
        <p:nvPicPr>
          <p:cNvPr id="12290" name="Picture 2" descr="C:\Users\Ренген\Desktop\Фото для презентаций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82812"/>
            <a:ext cx="6242050" cy="46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428F6-09A0-196C-1115-CBCA4426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 Нарушение прорезывания зубов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3209B6-EC9C-633C-B01B-8D66F03D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4"/>
            <a:ext cx="4968552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а) преждевременное прорезывание зубов вследствие: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1) болезни (рахит и другие тяжелые заболевания);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2) преждевременного удаления молочных зубов;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3) неправильного положения зачатка зуба (ретенция зубов и персистентные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молочные зубы);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4) сверхкомплектные зубы;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5) неправильного развития зуба (фолликулярные кисты);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б) запоздалое прорезывание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4" name="Picture 2" descr="C:\Users\Ренген\Desktop\Фото для презентаций\slide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82" y="2035858"/>
            <a:ext cx="3830290" cy="31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Этиология и патогенез аномалий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наследственность — нарушения, которые есть у ближайших родственников, часто проявляются и у ребёнка;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приём женщиной во время беременности (особенно с 6 по 10 неделю) лекарственных препаратов, например антибиотиков тетрациклинового ряда;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хронические эндокринные и инфекционные заболевания будущей матери (ОРВИ, </a:t>
            </a:r>
            <a:r>
              <a:rPr lang="ru-RU" dirty="0" smtClean="0">
                <a:solidFill>
                  <a:srgbClr val="181D21"/>
                </a:solidFill>
                <a:latin typeface="Inter"/>
              </a:rPr>
              <a:t>краснуха) повышенная </a:t>
            </a:r>
            <a:r>
              <a:rPr lang="ru-RU" dirty="0">
                <a:solidFill>
                  <a:srgbClr val="181D21"/>
                </a:solidFill>
                <a:latin typeface="Inter"/>
              </a:rPr>
              <a:t>температура при беременности, недостаточное питание, дефицит витаминов и минералов;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экологические факторы, влияющие на будущих родителей (например, экстремальные температуры окружающей среды);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падения и удары в области живота, стрессы в период беременности</a:t>
            </a:r>
            <a:r>
              <a:rPr lang="ru-RU" dirty="0" smtClean="0">
                <a:solidFill>
                  <a:srgbClr val="181D21"/>
                </a:solidFill>
                <a:latin typeface="Inter"/>
              </a:rPr>
              <a:t>;</a:t>
            </a:r>
            <a:endParaRPr lang="ru-RU" dirty="0">
              <a:solidFill>
                <a:srgbClr val="181D21"/>
              </a:solidFill>
              <a:latin typeface="Inter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давление амниотической жидкости на плод, его неправильное положение, несоответствие между объёмом зародышевой оболочки и плода, амниотические тяжи — волокна в плодном пузыре, которые могут сдавливать ребёнка;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обвитие пуповиной и асфиксия;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внутричерепные родовые травмы;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заболевания детского возраста: рахит, гиповитаминоз</a:t>
            </a:r>
            <a:r>
              <a:rPr lang="ru-RU" dirty="0" smtClean="0">
                <a:solidFill>
                  <a:srgbClr val="181D21"/>
                </a:solidFill>
                <a:latin typeface="Inter"/>
              </a:rPr>
              <a:t>, гипертрофия </a:t>
            </a:r>
            <a:r>
              <a:rPr lang="ru-RU" dirty="0">
                <a:solidFill>
                  <a:srgbClr val="181D21"/>
                </a:solidFill>
                <a:latin typeface="Inter"/>
              </a:rPr>
              <a:t>нёбных миндалин;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длительное сосание соски или пальца;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травмы зубов и короткой уздечки верхней губы или языка;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осложнённый кариес, приводящий к раннему удалению зубов;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остеомиелит челюсти, ведущий к гибели зубных зачатков;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Inter"/>
              </a:rPr>
              <a:t>нарушения функций желёз внутренней секреции, например при </a:t>
            </a:r>
            <a:r>
              <a:rPr lang="ru-RU" dirty="0" err="1" smtClean="0">
                <a:solidFill>
                  <a:srgbClr val="181D21"/>
                </a:solidFill>
                <a:latin typeface="Inter"/>
              </a:rPr>
              <a:t>гипотериозе,чрезмерный</a:t>
            </a:r>
            <a:r>
              <a:rPr lang="ru-RU" dirty="0" smtClean="0">
                <a:solidFill>
                  <a:srgbClr val="181D21"/>
                </a:solidFill>
                <a:latin typeface="Inter"/>
              </a:rPr>
              <a:t> </a:t>
            </a:r>
            <a:r>
              <a:rPr lang="ru-RU" dirty="0">
                <a:solidFill>
                  <a:srgbClr val="181D21"/>
                </a:solidFill>
                <a:latin typeface="Inter"/>
              </a:rPr>
              <a:t>радиоактивный фон, дефицит ионов фтора в питьевой воде, недостаток солнечного света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2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Ренген\Desktop\Фото для презентаций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32303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Диагностика </a:t>
            </a:r>
            <a:r>
              <a:rPr lang="ru-RU" dirty="0" err="1" smtClean="0"/>
              <a:t>зубочелюстный</a:t>
            </a:r>
            <a:r>
              <a:rPr lang="ru-RU" dirty="0" smtClean="0"/>
              <a:t> аномалий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 ортодонтии используются как клинические, так и специальные методы диагностики. Клиническое обследование является ведущим при постановке диагноза в ортодонтии. Оно включает в себя опрос (сбор анамнеза), внешний осмотр пациента, осмотр лица, осмотр рта.</a:t>
            </a:r>
          </a:p>
        </p:txBody>
      </p:sp>
    </p:spTree>
    <p:extLst>
      <p:ext uri="{BB962C8B-B14F-4D97-AF65-F5344CB8AC3E}">
        <p14:creationId xmlns:p14="http://schemas.microsoft.com/office/powerpoint/2010/main" val="23931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Ренген\Desktop\Фото для презентаций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-Rgular"/>
              </a:rPr>
              <a:t>При наличии соответствующей наследственности — обращаться к генетикам.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-Rgular"/>
              </a:rPr>
              <a:t>Профилактика заболеваний женщины во время беременности, а также сбалансированный рацион питании и отказ от вредных привычек.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-Rgular"/>
              </a:rPr>
              <a:t>Наблюдения малыша у неонатолога и педиатра.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-Rgular"/>
              </a:rPr>
              <a:t>При искусственном вскармливании следить за размером отверстия в соске. А также за тем, как располагается во время кормления бутылочка. Включать в рацион ребенка жесткую пищу. А если коронки временных зубов недостаточно стираются, обращаться к специалисту для </a:t>
            </a:r>
            <a:r>
              <a:rPr lang="ru-RU" dirty="0" err="1">
                <a:solidFill>
                  <a:srgbClr val="000000"/>
                </a:solidFill>
                <a:latin typeface="Circe-Rgular"/>
              </a:rPr>
              <a:t>пришлифовки</a:t>
            </a:r>
            <a:r>
              <a:rPr lang="ru-RU" dirty="0">
                <a:solidFill>
                  <a:srgbClr val="000000"/>
                </a:solidFill>
                <a:latin typeface="Circe-Rgular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-Rgular"/>
              </a:rPr>
              <a:t>Наблюдение у стоматолога. Первое посещение стоматолога в возрасте 1 года. Далее посещение от 2 до 4 раз в год.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-Rgular"/>
              </a:rPr>
              <a:t>Занятия с логопедом, а также избавление от вредных привычек.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-Rgular"/>
              </a:rPr>
              <a:t>Начиная с 5 лет, консультация у </a:t>
            </a:r>
            <a:r>
              <a:rPr lang="ru-RU" dirty="0" err="1">
                <a:solidFill>
                  <a:srgbClr val="000000"/>
                </a:solidFill>
                <a:latin typeface="Circe-Rgular"/>
              </a:rPr>
              <a:t>ортодонта</a:t>
            </a:r>
            <a:r>
              <a:rPr lang="ru-RU" dirty="0">
                <a:solidFill>
                  <a:srgbClr val="000000"/>
                </a:solidFill>
                <a:latin typeface="Circe-Rgular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0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Разобрать различные аномалии зубов , методы их диагностики и лечение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лечения аномалий.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Аномалии количества зубов- проводится удаление сверхкомплектных или протезирование недостающих зубов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458" name="Picture 2" descr="C:\Users\Ренген\Desktop\Фото для презентаций\sa2-6-1536x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69" y="3717032"/>
            <a:ext cx="5845043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Аномалии </a:t>
            </a:r>
            <a:r>
              <a:rPr lang="ru-RU" dirty="0" err="1" smtClean="0"/>
              <a:t>формы,цвета</a:t>
            </a:r>
            <a:r>
              <a:rPr lang="ru-RU" dirty="0" smtClean="0"/>
              <a:t> зубов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3970784" cy="432511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Чтобы устранить аномалию формы, размера или цвета зубов используется художественная реставрация зубов или ортопедическое лечение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482" name="Picture 2" descr="C:\Users\Ренген\Desktop\Фото для презентаций\fazety01-Daq2pwo03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76670" cy="43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Ренген\Desktop\Фото для презентаций\diast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5057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Лечение в </a:t>
            </a:r>
            <a:r>
              <a:rPr lang="ru-RU" dirty="0" err="1" smtClean="0"/>
              <a:t>сагитальном</a:t>
            </a:r>
            <a:r>
              <a:rPr lang="ru-RU" dirty="0" smtClean="0"/>
              <a:t>, </a:t>
            </a:r>
            <a:r>
              <a:rPr lang="ru-RU" dirty="0" err="1" smtClean="0"/>
              <a:t>трасверсальном</a:t>
            </a:r>
            <a:r>
              <a:rPr lang="ru-RU" dirty="0" smtClean="0"/>
              <a:t>, вертикальном отделах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432511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Лечение проводится с помощью различных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ортодонтических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аппаратов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LM-</a:t>
            </a:r>
            <a:r>
              <a:rPr lang="ru-RU" dirty="0" smtClean="0"/>
              <a:t> активатор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Ренген\Desktop\Фото для презентаций\41dr0r3xj0txwcfzbkakendyqkpipp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62000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</a:t>
            </a:r>
            <a:r>
              <a:rPr lang="en-US" dirty="0" smtClean="0"/>
              <a:t> </a:t>
            </a:r>
            <a:r>
              <a:rPr lang="ru-RU" dirty="0" smtClean="0"/>
              <a:t> «</a:t>
            </a:r>
            <a:r>
              <a:rPr lang="ru-RU" dirty="0" err="1" smtClean="0"/>
              <a:t>Миобрейс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Ренген\Desktop\Фото для презентаций\pr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2960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Лицевая дуга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Ренген\Desktop\Фото для презентаций\13-licevaja-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508777" cy="3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Вестибулярная пластинка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Ренген\Desktop\Фото для презентаций\0532c05a4e102edc8931fd5ad099d9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602744" cy="45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Различные </a:t>
            </a:r>
            <a:r>
              <a:rPr lang="ru-RU" dirty="0" err="1" smtClean="0"/>
              <a:t>сьемные</a:t>
            </a:r>
            <a:r>
              <a:rPr lang="ru-RU" dirty="0" smtClean="0"/>
              <a:t> </a:t>
            </a:r>
            <a:r>
              <a:rPr lang="ru-RU" dirty="0" err="1" smtClean="0"/>
              <a:t>ортодонтические</a:t>
            </a:r>
            <a:r>
              <a:rPr lang="ru-RU" dirty="0" smtClean="0"/>
              <a:t> пластинки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Ренген\Desktop\Фото для презентаций\zdvmht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6552728" cy="43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Несъёмные </a:t>
            </a:r>
            <a:r>
              <a:rPr lang="ru-RU" dirty="0" err="1" smtClean="0"/>
              <a:t>ортодонтические</a:t>
            </a:r>
            <a:r>
              <a:rPr lang="ru-RU" dirty="0" smtClean="0"/>
              <a:t> аппараты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27650" name="Picture 2" descr="C:\Users\Ренген\Desktop\Фото для презентаций\Three-Way-Schwarz-©-DynaF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305539" cy="46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различные классификации аномалий зубо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Выяснить причины появления аномалий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варианты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диагностики и лечения аномалий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Несъёмные </a:t>
            </a:r>
            <a:r>
              <a:rPr lang="ru-RU" dirty="0" err="1" smtClean="0"/>
              <a:t>ортодонтические</a:t>
            </a:r>
            <a:r>
              <a:rPr lang="ru-RU" dirty="0" smtClean="0"/>
              <a:t> конструкции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Ренген\Desktop\Фото для презентаций\Ortodontiy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969001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Необходимо тщательно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сдедить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здороьвем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во время беременности, после родов и в различных возрастных группах.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Осмотр врачом-стоматологом должен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проводиться регулярно!</a:t>
            </a:r>
          </a:p>
          <a:p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профилактики зубочелюстных аномалий рекомендовано: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устранить вредные привычки (сосание, прикусывание пальцев, губ, щёк, языка, предметов);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контролировать осанку, заниматься лечебной и дыхательной гимнастикой для восстановления носового дыхания, тренировать соматическое глотание;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употреблять достаточно твёрдой и грубоволокнистой пищи для усиления активности жевания;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выполнять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миотерапевтические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упражнения;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носить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элайнеры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брекеты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проводить своевременную санацию полости рта и профилактику кариеса для сохранения временных зубов до физиологической смены, при их потере более чем за год до предполагаемого появления постоянных зубов изготавливают замещающий протез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1. Алимова, М. Я.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Ортодонтические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ретенционные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аппараты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учеб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пособие / М. Я. Алимова, И. М. Макеева. – М.: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Медпресс-информ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2009. – 72 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Аникиенко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А. А. Аппаратурное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ортодонтическое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лечение и его подчинение физиологическим законам раздражения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/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А. А.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Аникиенко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Н. В. Панкратова, Л. С.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Персин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– М.: МИА. - 2010. – 112 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Исааксон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К. Г. Съемные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ортодонтические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аппараты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/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К. Г.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Исааксон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Дж. Д.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Мюр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Р. Т. Рид; пер с англ. Я. Ю.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Дьячковой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– М.: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МЕДпресс-информ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2012. – 144 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Персин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Л. С. Ортодонтия. Диагностика и лечение зубочелюстных аномалий [Электронный ресурс]: рук. для врачей / Л. С.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Персин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– М.: Медицина, 2007. – 360 с. – Режим доступа: http://www.studentlibrary.ru/book/ISBN5225048196.html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Виноградова, Т. Ф. Атлас по стоматологическим заболеваниям у детей [Текст]: учеб. пособие / Т. Ф. Виноградова. – 2-е изд. – М.: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МЕДпресс-информ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2010. – 168 с.: ил. + Вложено комп. -диск (1шт.).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Профилактика и эпидемиология стоматологических заболеваний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учеб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пособие / В. М.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Водолацкий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[и др.]. – Ставрополь: Изд-во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СтГМУ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2017. – 204 с.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Ортодонтия [Текст]: учеб. пособие для студ.-стоматологов / М. П.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Водолацкий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В. М.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Водолацкий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Б. Г. Бабанина, Ю. Д.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Христофорандо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– 2-е изд.,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испр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 и доп. – Ставрополь: Изд-во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СтГМУ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2014. – 208 с.</a:t>
            </a:r>
            <a:endParaRPr lang="ru-RU" sz="16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5069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Понятие зубочелюстных</a:t>
            </a:r>
            <a:br>
              <a:rPr lang="ru-RU" dirty="0"/>
            </a:br>
            <a:r>
              <a:rPr lang="ru-RU" dirty="0"/>
              <a:t>аномалий.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E005186B-80AC-2B46-6D70-0C49FE3F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99" y="1772816"/>
            <a:ext cx="8657373" cy="508518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В 1979 году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Ю.М.Малигин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предложил понятие "оптимальной индивидуальной нормы" в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ортодонтии, которая определяется, как состояние достаточно гарантированного по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времени морфологического, функционального и эстетического равновесия в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зубочелюстной системе и лицевого скелета в целом, к которому следует стремиться в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процессе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ортодонтического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лечения. Провести клиническое обследование</a:t>
            </a:r>
          </a:p>
          <a:p>
            <a:r>
              <a:rPr lang="ru-RU" dirty="0" err="1">
                <a:solidFill>
                  <a:srgbClr val="1A1A1A"/>
                </a:solidFill>
                <a:latin typeface="YS Text"/>
              </a:rPr>
              <a:t>ортодонтических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пациентов для выяснения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нормогнатического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соотношения между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челюстями. На фантомах, или диагностических моделях определить признаки</a:t>
            </a:r>
          </a:p>
          <a:p>
            <a:r>
              <a:rPr lang="ru-RU" dirty="0" err="1">
                <a:solidFill>
                  <a:srgbClr val="1A1A1A"/>
                </a:solidFill>
                <a:latin typeface="YS Text"/>
              </a:rPr>
              <a:t>ортогнатического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прикуса, как нормы в ортодонтии. На диагностических моделях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продемонстрировать аномалии зубов, зубных рядов и прикуса. "Аномалия" (от греческого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"отклонение") в биологии и медицине --- это устойчивое, обычно не прогрессирующее со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временем отклонение от нормальной структуры и функции, которое характерно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определенному биологическому виду. У человека аномалии могут возникать до рождения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(антенатальные) и после рождения (постнатальные).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"Деформация" (от латинского “искажение”) --- прогрессирующие со временем изменения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размеров или формы тела под влиянием внешних и внутренних факторов, которые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приводят к нарушению функций. Следует заметить, что в контексте ортодонтии понятие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"аномалия" носит врожденный характер, а понятие "деформация" --- приобретенный. Для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наиболее полной характеристики аномалий и деформаций зубочелюстной системы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целесообразно использовать классификацию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Калвелиса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согласно которой зубочелюстные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аномалии и деформации делятся на три группы: аномалии отдельных зубов, аномалии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зубных рядов и аномалии прикуса.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6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Классификации зубочелюстных</a:t>
            </a:r>
            <a:br>
              <a:rPr lang="ru-RU" dirty="0"/>
            </a:br>
            <a:r>
              <a:rPr lang="ru-RU" dirty="0"/>
              <a:t>аномалий.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Ренген\Desktop\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4950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8D6CC5-5B0A-3F81-5B8B-D9D58634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26CDC1-BB8E-B72E-6CE4-B7D21F0D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1" y="692696"/>
            <a:ext cx="9006205" cy="223224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ТОРТОПОЗИЦИЯ ЗУБОВ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это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поворот зуба вокруг продольной оси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Зуб может быть повернут максимум на 180 градусов, но чаще - на 45.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Тортопозиция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– довольно редкая аномалия, она встречается в 9% случаев из суммарного количества зубочелюстных аномалий.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Ренген\Desktop\Фото для презентаций\be45004474835c4d97252a16ad4c5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1"/>
            <a:ext cx="5544616" cy="33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000" b="1" dirty="0">
                <a:solidFill>
                  <a:srgbClr val="333333"/>
                </a:solidFill>
                <a:latin typeface="YS Text"/>
              </a:rPr>
              <a:t>Инфра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- и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супрапозиция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зубов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— низкое или высокое положение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зубов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, их смещение в вертикальном направлении по отношению к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окклюзионной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 плоскости. На верхней челюсти в положении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супрапозиции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 находятся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зубы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, не достигающие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окклюзионной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 плоскости, а в положении </a:t>
            </a:r>
            <a:r>
              <a:rPr lang="ru-RU" sz="2000" b="1" dirty="0" err="1">
                <a:solidFill>
                  <a:srgbClr val="333333"/>
                </a:solidFill>
                <a:latin typeface="YS Text"/>
              </a:rPr>
              <a:t>инфрапозиции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—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зубы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, выдвинувшиеся и опустившиеся ниже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окклюзионной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 плоскости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69672"/>
          </a:xfrm>
        </p:spPr>
        <p:txBody>
          <a:bodyPr>
            <a:normAutofit/>
          </a:bodyPr>
          <a:lstStyle/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9728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Ренген\Desktop\Фото для презентаций\supraokklyuziya-i-infraokklyuziya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092284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1B1196-C4C9-93E9-181B-0882302E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Д.А. </a:t>
            </a:r>
            <a:r>
              <a:rPr lang="ru-RU" dirty="0" err="1" smtClean="0"/>
              <a:t>Калвелиса</a:t>
            </a:r>
            <a:r>
              <a:rPr lang="ru-RU" dirty="0"/>
              <a:t> </a:t>
            </a:r>
            <a:r>
              <a:rPr lang="ru-RU" dirty="0" smtClean="0"/>
              <a:t>1961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57AB0A-E612-BB36-AF58-64739A7A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4824"/>
            <a:ext cx="2952328" cy="158417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Аномалии отдельных зубов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1) Аномалии числа зубов: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а) Адентия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б) Сверхкомплектные зубы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2" name="Picture 2" descr="C:\Users\Ренген\Desktop\Фото для презентаций\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26" y="2996952"/>
            <a:ext cx="6949899" cy="35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32511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2. Аномалии величины и формы зубов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а)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гигинтские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зубы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б)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шипообразные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зубы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в) уродливой формы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г) зубы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Гетчинсона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Фурунье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Турнера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066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7" name="Picture 3" descr="C:\Users\Ренген\Desktop\Фото для презентаций\getchinson-z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6386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5">
      <a:dk1>
        <a:srgbClr val="92D050"/>
      </a:dk1>
      <a:lt1>
        <a:sysClr val="window" lastClr="FFFFFF"/>
      </a:lt1>
      <a:dk2>
        <a:srgbClr val="00B05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1043</Words>
  <Application>Microsoft Office PowerPoint</Application>
  <PresentationFormat>Экран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Аномалии зубов. Классификации,этиология,патогенез, клиника, диагностика, лечение</vt:lpstr>
      <vt:lpstr>Цель</vt:lpstr>
      <vt:lpstr>Задачи</vt:lpstr>
      <vt:lpstr>Понятие зубочелюстных аномалий. </vt:lpstr>
      <vt:lpstr>Классификации зубочелюстных аномалий.</vt:lpstr>
      <vt:lpstr>Презентация PowerPoint</vt:lpstr>
      <vt:lpstr>  Инфра- и супрапозиция зубов — низкое или высокое положение зубов, их смещение в вертикальном направлении по отношению к окклюзионной плоскости. На верхней челюсти в положении супрапозиции находятся зубы, не достигающие окклюзионной плоскости, а в положении инфрапозиции — зубы, выдвинувшиеся и опустившиеся ниже окклюзионной плоскости</vt:lpstr>
      <vt:lpstr>Классификация Д.А. Калвелиса 1961</vt:lpstr>
      <vt:lpstr>Презентация PowerPoint</vt:lpstr>
      <vt:lpstr>ГИГАНСТСКИЕ ЗУБЫ</vt:lpstr>
      <vt:lpstr>Шиповидные зубы </vt:lpstr>
      <vt:lpstr>Зубы Фурунье</vt:lpstr>
      <vt:lpstr>3 Аномалии структуры твердых тканей зубов: гипоплазия зубных тканей. </vt:lpstr>
      <vt:lpstr>4. Нарушение прорезывания зубов</vt:lpstr>
      <vt:lpstr>Этиология и патогенез аномалий </vt:lpstr>
      <vt:lpstr>Презентация PowerPoint</vt:lpstr>
      <vt:lpstr>Диагностика зубочелюстный аномалий </vt:lpstr>
      <vt:lpstr>Презентация PowerPoint</vt:lpstr>
      <vt:lpstr>Профилактика</vt:lpstr>
      <vt:lpstr>Методы лечения аномалий.</vt:lpstr>
      <vt:lpstr>Аномалии формы,цвета зубов</vt:lpstr>
      <vt:lpstr>Презентация PowerPoint</vt:lpstr>
      <vt:lpstr>Лечение в сагитальном, трасверсальном, вертикальном отделах</vt:lpstr>
      <vt:lpstr>LM- активатор </vt:lpstr>
      <vt:lpstr>Аппарат  «Миобрейс»</vt:lpstr>
      <vt:lpstr>Лицевая дуга</vt:lpstr>
      <vt:lpstr>Вестибулярная пластинка </vt:lpstr>
      <vt:lpstr>Различные сьемные ортодонтические пластинки</vt:lpstr>
      <vt:lpstr>Несъёмные ортодонтические аппараты</vt:lpstr>
      <vt:lpstr>Несъёмные ортодонтические конструкции </vt:lpstr>
      <vt:lpstr>Заключение</vt:lpstr>
      <vt:lpstr>Список литературы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Морфологические и функциональные особенности постоянного прикуса</dc:title>
  <dc:creator>Пользователь</dc:creator>
  <cp:lastModifiedBy>Ренген</cp:lastModifiedBy>
  <cp:revision>44</cp:revision>
  <dcterms:created xsi:type="dcterms:W3CDTF">2022-10-16T14:51:19Z</dcterms:created>
  <dcterms:modified xsi:type="dcterms:W3CDTF">2023-12-26T04:27:52Z</dcterms:modified>
</cp:coreProperties>
</file>