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29237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2500" cy="479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5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5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654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ru-RU" altLang="ru-RU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654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89AB2D61-ED46-4D0B-BD42-44266DC62F6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17E495-CDA8-48E0-BA0A-45273F25AA6C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95000"/>
              </a:lnSpc>
              <a:buClrTx/>
              <a:buFontTx/>
              <a:buNone/>
            </a:pPr>
            <a:fld id="{73C6F8FE-8D8B-46E7-8B2C-530F2108B981}" type="slidenum">
              <a:rPr lang="ru-RU" altLang="ru-RU" sz="1400">
                <a:latin typeface="Times New Roman" panose="02020603050405020304" pitchFamily="18" charset="0"/>
              </a:rPr>
              <a:pPr algn="r" hangingPunct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278313" y="10156825"/>
            <a:ext cx="32702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95000"/>
              </a:lnSpc>
              <a:buClrTx/>
              <a:buFontTx/>
              <a:buNone/>
            </a:pPr>
            <a:fld id="{1BE43B6E-877D-4C74-B276-8969D5F8A372}" type="slidenum">
              <a:rPr lang="ru-RU" altLang="ru-RU" sz="1400">
                <a:latin typeface="Times New Roman" panose="02020603050405020304" pitchFamily="18" charset="0"/>
              </a:rPr>
              <a:pPr algn="r" hangingPunct="1">
                <a:lnSpc>
                  <a:spcPct val="95000"/>
                </a:lnSpc>
                <a:buClrTx/>
                <a:buFontTx/>
                <a:buNone/>
              </a:pPr>
              <a:t>1</a:t>
            </a:fld>
            <a:endParaRPr lang="ru-RU" altLang="ru-RU" sz="1400">
              <a:latin typeface="Times New Roman" panose="02020603050405020304" pitchFamily="18" charset="0"/>
            </a:endParaRPr>
          </a:p>
        </p:txBody>
      </p:sp>
      <p:sp>
        <p:nvSpPr>
          <p:cNvPr id="41987" name="Rectangle 3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4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3A2021-1121-452F-AC68-47B0B2069DE6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783EB0-9CD3-494F-83E6-490FCB69E885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8191D9-735F-4C77-9EB4-38197FE00536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CC6458-A7F5-4C4A-869E-6301962E6652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AB9C92-1B2C-427F-AD43-A2015F23CFEC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A5B756-0226-4D7F-AD93-A523762F2E92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08AF48-9CBD-4F75-83B9-141330941D96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5294F5-2386-4E03-8A6E-8829CF9D73CD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A33DB3-3E00-4E3D-A9AC-B2F37B199630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4A9B58-1C23-4783-8635-7F21B5631D9C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AD63F0-55B4-49BC-A45A-7C82CE1CF4FE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8C8E9A-0E3A-4F59-B081-A88EA1202F6E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ED007E-44DD-4BE4-8DF3-FC45A294355B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624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014C25-977A-4DA9-8D29-D0E105BF3753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634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79AFBA-FA27-44A1-AD46-D0F4B53DE722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645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16A2E6-52EC-4A87-825E-DBEFEC461DAB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655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5037D2-A92D-4A31-8E7E-F77BC60AC7C2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BB72F3-9E9B-4E4E-86C0-D6C760A323DE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675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D0068A-5874-44E2-A6DE-9DC7B49A2E20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2E3358-6264-48E4-B5ED-2182F4ED1B0D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696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246F5B-8CEF-4A4B-9DA4-26240195B70F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706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94B8BB-5019-45A7-9E7C-DC53A22C9F64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0D9264-471E-4A4A-98C3-CEAD5741979C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716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49BEB4-C015-4E0E-A2A5-D681AA6F3636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727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5C387B-2D3F-4826-BE88-DB15EBB7BD49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737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5A8D91-9950-4E06-BB08-857FF9453CEC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747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7175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E4CFA19-8AA3-4EDB-A851-57F34D83CA8F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757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668B75-F5AB-41E6-B550-A7430CCCB77E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768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7175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CB1F6F-47F6-4433-8674-E6F32E39BE96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778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7175" cy="4003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0F6117-5BAB-43AD-B887-94E655050CB4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788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F46BA2-7AE6-4173-B545-4CFC755EF0F5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8075" y="812800"/>
            <a:ext cx="5335588" cy="40020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F31697-66BA-4F31-909D-CCD69D9F917D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BA8CF5-E6A7-452B-8D43-93C7E8A35FC5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203B75-6237-45F0-943A-8A9D551E8113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F0A05B-06CF-44A4-9AF3-8D6934405C0E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E23F98-E4ED-46A0-B182-F8E610B863A5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1C33696-311B-46F1-8169-A26E6E9B79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725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4D3BC4D-50A6-4791-BED9-1D7B0878C1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730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8288" y="1604963"/>
            <a:ext cx="2052637" cy="45100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08688" cy="45100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CADC4BD-EA26-45EA-92D8-BA8E9C757A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3940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4EF7049-3DCC-4FD7-93FD-6815BF3CAD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145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4F595FE-035B-495A-ABE3-1B659D2907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664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2CF3D0B-28FD-4C9A-8B79-BEAF7BC9DA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6251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49663" cy="4857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59263" y="1600200"/>
            <a:ext cx="3649662" cy="4857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C75C377-D538-450E-BA66-4C4367E0FB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5763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1F4AEC-4A01-4BF3-9317-12E9B5FB21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4852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D079DE-3561-4489-B62C-B41A20CF20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1857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55527F8-5A37-44BA-8AE0-355BA34F94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056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AA55CC0-4294-4C3E-9516-87971EAAC4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629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21CD7F8-5B9C-4348-8425-3612A966CD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8336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7DAF285-77A2-4049-AA47-D5474908FC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0973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1ED5CE-1E7D-44B0-A218-35183682B2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016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46788" y="274638"/>
            <a:ext cx="1862137" cy="61833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37188" cy="61833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8205888-9576-4210-93B2-0DD4EC10D5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055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1B6E76E-30FA-45F1-90CF-BFEA8595D2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9257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0663" cy="4510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263" y="1604963"/>
            <a:ext cx="4030662" cy="45100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DCF75E-7407-4A6D-9C2E-08D257102B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089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6C71061-8555-4F8E-9B87-4BA7EA5860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83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4946679-8ABE-4539-A61E-0F5C8C5A9A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580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801592-9456-4F16-94ED-FD61A14A49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294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B500F4-5628-4509-913A-CC496C671C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426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04F487-4382-4980-839F-7868FFC600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80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 cap="flat">
            <a:solidFill>
              <a:srgbClr val="FEC2AE">
                <a:alpha val="92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 cap="flat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 cap="flat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2AE">
              <a:alpha val="8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 cap="flat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8156575" y="5715000"/>
            <a:ext cx="547688" cy="547688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3124200"/>
            <a:ext cx="615632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9097963" y="222250"/>
            <a:ext cx="2270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 rot="5400000">
            <a:off x="7092951" y="4181475"/>
            <a:ext cx="36576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rgbClr val="FEC2AE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rgbClr val="FED9CD">
              <a:alpha val="3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990600" y="0"/>
            <a:ext cx="180975" cy="6858000"/>
          </a:xfrm>
          <a:prstGeom prst="rect">
            <a:avLst/>
          </a:prstGeom>
          <a:solidFill>
            <a:srgbClr val="FED9CD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rgbClr val="FEEDE8">
              <a:alpha val="7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106363" y="0"/>
            <a:ext cx="1587" cy="6858000"/>
          </a:xfrm>
          <a:prstGeom prst="line">
            <a:avLst/>
          </a:prstGeom>
          <a:noFill/>
          <a:ln w="57240" cap="flat">
            <a:solidFill>
              <a:srgbClr val="FEC2AE">
                <a:alpha val="7300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914400" y="0"/>
            <a:ext cx="1588" cy="6858000"/>
          </a:xfrm>
          <a:prstGeom prst="line">
            <a:avLst/>
          </a:prstGeom>
          <a:noFill/>
          <a:ln w="57240" cap="flat">
            <a:solidFill>
              <a:srgbClr val="FEEDE8">
                <a:alpha val="82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854075" y="0"/>
            <a:ext cx="1588" cy="6858000"/>
          </a:xfrm>
          <a:prstGeom prst="line">
            <a:avLst/>
          </a:prstGeom>
          <a:noFill/>
          <a:ln w="57240" cap="flat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1727200" y="0"/>
            <a:ext cx="1588" cy="6858000"/>
          </a:xfrm>
          <a:prstGeom prst="line">
            <a:avLst/>
          </a:prstGeom>
          <a:noFill/>
          <a:ln w="28440" cap="flat">
            <a:solidFill>
              <a:srgbClr val="FEC2AE">
                <a:alpha val="81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1066800" y="0"/>
            <a:ext cx="1588" cy="6858000"/>
          </a:xfrm>
          <a:prstGeom prst="line">
            <a:avLst/>
          </a:prstGeom>
          <a:noFill/>
          <a:ln w="9360" cap="flat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9113838" y="0"/>
            <a:ext cx="1587" cy="6858000"/>
          </a:xfrm>
          <a:prstGeom prst="line">
            <a:avLst/>
          </a:prstGeom>
          <a:noFill/>
          <a:ln w="57240" cap="flat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rgbClr val="FEC2AE">
              <a:alpha val="50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" name="Oval 21"/>
          <p:cNvSpPr>
            <a:spLocks noChangeArrowheads="1"/>
          </p:cNvSpPr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6" name="Oval 22"/>
          <p:cNvSpPr>
            <a:spLocks noChangeArrowheads="1"/>
          </p:cNvSpPr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7" name="Oval 23"/>
          <p:cNvSpPr>
            <a:spLocks noChangeArrowheads="1"/>
          </p:cNvSpPr>
          <p:nvPr/>
        </p:nvSpPr>
        <p:spPr bwMode="auto">
          <a:xfrm>
            <a:off x="1090613" y="5500688"/>
            <a:ext cx="136525" cy="136525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8" name="Oval 24"/>
          <p:cNvSpPr>
            <a:spLocks noChangeArrowheads="1"/>
          </p:cNvSpPr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9" name="Oval 25"/>
          <p:cNvSpPr>
            <a:spLocks noChangeArrowheads="1"/>
          </p:cNvSpPr>
          <p:nvPr/>
        </p:nvSpPr>
        <p:spPr bwMode="auto">
          <a:xfrm>
            <a:off x="1905000" y="4495800"/>
            <a:ext cx="365125" cy="365125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1325563" y="4929188"/>
            <a:ext cx="59372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97B95437-A7C6-4B9C-86CF-80C3F245617F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3725" cy="451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1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/>
  <p:txStyles>
    <p:titleStyle>
      <a:lvl1pPr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8763000" y="0"/>
            <a:ext cx="1588" cy="6858000"/>
          </a:xfrm>
          <a:prstGeom prst="line">
            <a:avLst/>
          </a:prstGeom>
          <a:noFill/>
          <a:ln w="38160" cap="flat">
            <a:solidFill>
              <a:srgbClr val="FEC2AE">
                <a:alpha val="92999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6200" y="0"/>
            <a:ext cx="1588" cy="6858000"/>
          </a:xfrm>
          <a:prstGeom prst="line">
            <a:avLst/>
          </a:prstGeom>
          <a:noFill/>
          <a:ln w="57240" cap="flat">
            <a:solidFill>
              <a:srgbClr val="FEC2A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8991600" y="0"/>
            <a:ext cx="1588" cy="6858000"/>
          </a:xfrm>
          <a:prstGeom prst="line">
            <a:avLst/>
          </a:prstGeom>
          <a:noFill/>
          <a:ln w="19080" cap="flat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FEC2AE">
              <a:alpha val="8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8915400" y="0"/>
            <a:ext cx="1588" cy="6858000"/>
          </a:xfrm>
          <a:prstGeom prst="line">
            <a:avLst/>
          </a:prstGeom>
          <a:noFill/>
          <a:ln w="9360" cap="flat">
            <a:solidFill>
              <a:srgbClr val="FE863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8156575" y="5715000"/>
            <a:ext cx="547688" cy="547688"/>
          </a:xfrm>
          <a:prstGeom prst="ellipse">
            <a:avLst/>
          </a:prstGeom>
          <a:solidFill>
            <a:srgbClr val="FE863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4517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451725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8786813" y="268288"/>
            <a:ext cx="19954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r>
              <a:rPr lang="ru-RU" altLang="ru-RU"/>
              <a:t>9.3.17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129588" y="5734050"/>
            <a:ext cx="5937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fld id="{E0D52A9F-82C3-4797-9FA9-7A4056FB8B7D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 rot="5400000">
            <a:off x="7005638" y="3736975"/>
            <a:ext cx="3200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entury Schoolbook" panose="02040604050505020304" pitchFamily="18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hyperlink" Target="#&#1057;&#1090;&#1088;&#1072;&#1085;&#1080;&#1094;&#1072; 12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6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7650" y="2447925"/>
            <a:ext cx="8751888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44600" y="3525838"/>
            <a:ext cx="5807075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 rot="180000">
            <a:off x="6700838" y="3478213"/>
            <a:ext cx="2112962" cy="83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717550" y="4464050"/>
            <a:ext cx="7994650" cy="239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0480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Практическое занятие</a:t>
            </a:r>
          </a:p>
          <a:p>
            <a:pPr algn="r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для студентов Педиатрического </a:t>
            </a:r>
          </a:p>
          <a:p>
            <a:pPr algn="r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2800">
                <a:latin typeface="Calibri" panose="020F0502020204030204" pitchFamily="34" charset="0"/>
              </a:rPr>
              <a:t>Факультета 1 курс</a:t>
            </a:r>
          </a:p>
          <a:p>
            <a:pPr algn="r" hangingPunct="1">
              <a:lnSpc>
                <a:spcPct val="80000"/>
              </a:lnSpc>
              <a:buClrTx/>
              <a:buFontTx/>
              <a:buNone/>
            </a:pPr>
            <a:endParaRPr lang="ru-RU" altLang="ru-RU" sz="3200" b="1">
              <a:latin typeface="Calibri" panose="020F0502020204030204" pitchFamily="34" charset="0"/>
            </a:endParaRPr>
          </a:p>
          <a:p>
            <a:pPr algn="r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 b="1">
                <a:latin typeface="Calibri" panose="020F0502020204030204" pitchFamily="34" charset="0"/>
              </a:rPr>
              <a:t> </a:t>
            </a:r>
            <a:r>
              <a:rPr lang="ru-RU" altLang="ru-RU" sz="2800">
                <a:latin typeface="Calibri" panose="020F0502020204030204" pitchFamily="34" charset="0"/>
              </a:rPr>
              <a:t>доцент  </a:t>
            </a:r>
          </a:p>
          <a:p>
            <a:pPr algn="r" hangingPunct="1">
              <a:lnSpc>
                <a:spcPct val="80000"/>
              </a:lnSpc>
              <a:buClrTx/>
              <a:buFontTx/>
              <a:buNone/>
            </a:pPr>
            <a:r>
              <a:rPr lang="ru-RU" altLang="ru-RU" sz="3200">
                <a:latin typeface="Calibri" panose="020F0502020204030204" pitchFamily="34" charset="0"/>
              </a:rPr>
              <a:t>Гуров Виктор Александрович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14338" y="296863"/>
            <a:ext cx="5659437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000"/>
              <a:t>Кафедра педагогики и психологии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</a:pPr>
            <a:r>
              <a:rPr lang="ru-RU" altLang="ru-RU" sz="2000"/>
              <a:t> с курсом ПО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88" y="327025"/>
            <a:ext cx="2290762" cy="153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303463" y="2160588"/>
            <a:ext cx="68405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ru-RU" altLang="ru-RU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 и болезнь. Внутренняя картина здоровья/болезни у детей</a:t>
            </a:r>
            <a:r>
              <a:rPr lang="ru-RU" altLang="ru-RU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900"/>
              <a:t>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9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360363" y="266700"/>
            <a:ext cx="8532812" cy="6284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1425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C5000B"/>
                </a:solidFill>
                <a:latin typeface="Times New Roman" panose="02020603050405020304" pitchFamily="18" charset="0"/>
              </a:rPr>
              <a:t>Типы личностных реакций на заболевание: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800" b="1" i="1">
                <a:solidFill>
                  <a:srgbClr val="000066"/>
                </a:solidFill>
                <a:latin typeface="Times New Roman" panose="02020603050405020304" pitchFamily="18" charset="0"/>
              </a:rPr>
              <a:t>Нормонозогнозия</a:t>
            </a:r>
            <a:r>
              <a:rPr lang="ru-RU" altLang="ru-RU" sz="2800">
                <a:latin typeface="Times New Roman" panose="02020603050405020304" pitchFamily="18" charset="0"/>
              </a:rPr>
              <a:t> </a:t>
            </a:r>
            <a:r>
              <a:rPr lang="ru-RU" altLang="ru-RU" sz="2800" i="1">
                <a:latin typeface="Times New Roman" panose="02020603050405020304" pitchFamily="18" charset="0"/>
              </a:rPr>
              <a:t>(адекватная реакция). </a:t>
            </a:r>
            <a:r>
              <a:rPr lang="ru-RU" altLang="ru-RU" sz="2800">
                <a:latin typeface="Times New Roman" panose="02020603050405020304" pitchFamily="18" charset="0"/>
              </a:rPr>
              <a:t>Больные правильно оценивают свое состояние здоровья и перспективы. Их мнение совпадает с мнением врача.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800" b="1" i="1">
                <a:solidFill>
                  <a:srgbClr val="000033"/>
                </a:solidFill>
                <a:latin typeface="Times New Roman" panose="02020603050405020304" pitchFamily="18" charset="0"/>
              </a:rPr>
              <a:t>Гипернозогнозия</a:t>
            </a:r>
            <a:r>
              <a:rPr lang="ru-RU" altLang="ru-RU" sz="2800" i="1">
                <a:latin typeface="Times New Roman" panose="02020603050405020304" pitchFamily="18" charset="0"/>
              </a:rPr>
              <a:t> (паника). </a:t>
            </a:r>
            <a:r>
              <a:rPr lang="ru-RU" altLang="ru-RU" sz="2800">
                <a:latin typeface="Times New Roman" panose="02020603050405020304" pitchFamily="18" charset="0"/>
              </a:rPr>
              <a:t>Больные склонны преувеличивать значимость отдельных симптомов и своего заболевания в целом.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800" b="1" i="1">
                <a:solidFill>
                  <a:srgbClr val="000099"/>
                </a:solidFill>
                <a:latin typeface="Times New Roman" panose="02020603050405020304" pitchFamily="18" charset="0"/>
              </a:rPr>
              <a:t>Гипонозогнозия</a:t>
            </a:r>
            <a:r>
              <a:rPr lang="ru-RU" altLang="ru-RU" sz="2800" i="1">
                <a:latin typeface="Times New Roman" panose="02020603050405020304" pitchFamily="18" charset="0"/>
              </a:rPr>
              <a:t> (отрицание болезни). </a:t>
            </a:r>
            <a:r>
              <a:rPr lang="ru-RU" altLang="ru-RU" sz="2800">
                <a:latin typeface="Times New Roman" panose="02020603050405020304" pitchFamily="18" charset="0"/>
              </a:rPr>
              <a:t>Больные склонны недооценивать тяжесть своего состояния.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800" b="1" i="1">
                <a:solidFill>
                  <a:srgbClr val="000099"/>
                </a:solidFill>
                <a:latin typeface="Times New Roman" panose="02020603050405020304" pitchFamily="18" charset="0"/>
              </a:rPr>
              <a:t>Диснозогнозия.</a:t>
            </a:r>
            <a:r>
              <a:rPr lang="ru-RU" altLang="ru-RU" sz="2800">
                <a:latin typeface="Times New Roman" panose="02020603050405020304" pitchFamily="18" charset="0"/>
              </a:rPr>
              <a:t> Искаженное восприятие своего заболевания с элементами гипер- и гипонозогнозии.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800" b="1" i="1">
                <a:solidFill>
                  <a:srgbClr val="000099"/>
                </a:solidFill>
                <a:latin typeface="Times New Roman" panose="02020603050405020304" pitchFamily="18" charset="0"/>
              </a:rPr>
              <a:t>Анозогнозия.</a:t>
            </a:r>
            <a:r>
              <a:rPr lang="ru-RU" altLang="ru-RU" sz="2800">
                <a:latin typeface="Times New Roman" panose="02020603050405020304" pitchFamily="18" charset="0"/>
              </a:rPr>
              <a:t> Полное отрицание болезни как таковой. (Алкоголизм, онкология).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287338" y="1152525"/>
            <a:ext cx="8424862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  <a:latin typeface="Times New Roman" panose="02020603050405020304" pitchFamily="18" charset="0"/>
              </a:rPr>
              <a:t>Аггравация</a:t>
            </a:r>
            <a:r>
              <a:rPr lang="ru-RU" altLang="ru-RU" sz="28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800" b="1">
                <a:solidFill>
                  <a:srgbClr val="000066"/>
                </a:solidFill>
                <a:latin typeface="Times New Roman" panose="02020603050405020304" pitchFamily="18" charset="0"/>
              </a:rPr>
              <a:t>– </a:t>
            </a:r>
            <a:r>
              <a:rPr lang="ru-RU" altLang="ru-RU" sz="2800">
                <a:solidFill>
                  <a:srgbClr val="000066"/>
                </a:solidFill>
                <a:latin typeface="Times New Roman" panose="02020603050405020304" pitchFamily="18" charset="0"/>
              </a:rPr>
              <a:t>преувеличение признаков имеющегося заболевания и субъективных жалоб</a:t>
            </a:r>
          </a:p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  <a:latin typeface="Times New Roman" panose="02020603050405020304" pitchFamily="18" charset="0"/>
              </a:rPr>
              <a:t>Симуляция</a:t>
            </a:r>
            <a:r>
              <a:rPr lang="ru-RU" altLang="ru-RU" sz="2800" b="1">
                <a:solidFill>
                  <a:srgbClr val="000066"/>
                </a:solidFill>
                <a:latin typeface="Times New Roman" panose="02020603050405020304" pitchFamily="18" charset="0"/>
              </a:rPr>
              <a:t> – </a:t>
            </a:r>
            <a:r>
              <a:rPr lang="ru-RU" altLang="ru-RU" sz="2800">
                <a:solidFill>
                  <a:srgbClr val="000066"/>
                </a:solidFill>
                <a:latin typeface="Times New Roman" panose="02020603050405020304" pitchFamily="18" charset="0"/>
              </a:rPr>
              <a:t>это притворство, при помощи которого стремяться создать впечатление  о наличие болезни и ее признаков</a:t>
            </a:r>
          </a:p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  <a:latin typeface="Times New Roman" panose="02020603050405020304" pitchFamily="18" charset="0"/>
              </a:rPr>
              <a:t>Диссимуляция </a:t>
            </a:r>
            <a:r>
              <a:rPr lang="ru-RU" altLang="ru-RU" sz="2800" b="1">
                <a:solidFill>
                  <a:srgbClr val="000066"/>
                </a:solidFill>
                <a:latin typeface="Times New Roman" panose="02020603050405020304" pitchFamily="18" charset="0"/>
              </a:rPr>
              <a:t>– </a:t>
            </a:r>
            <a:r>
              <a:rPr lang="ru-RU" altLang="ru-RU" sz="2800">
                <a:solidFill>
                  <a:srgbClr val="000066"/>
                </a:solidFill>
                <a:latin typeface="Times New Roman" panose="02020603050405020304" pitchFamily="18" charset="0"/>
              </a:rPr>
              <a:t>это скрывание болезни и ее              признаков</a:t>
            </a:r>
          </a:p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</a:pPr>
            <a:r>
              <a:rPr lang="ru-RU" altLang="ru-RU" sz="2800" b="1" i="1">
                <a:solidFill>
                  <a:srgbClr val="7E0021"/>
                </a:solidFill>
                <a:latin typeface="Times New Roman" panose="02020603050405020304" pitchFamily="18" charset="0"/>
              </a:rPr>
              <a:t>Нозофилия</a:t>
            </a:r>
            <a:r>
              <a:rPr lang="ru-RU" altLang="ru-RU" sz="2800">
                <a:solidFill>
                  <a:srgbClr val="000066"/>
                </a:solidFill>
                <a:latin typeface="Times New Roman" panose="02020603050405020304" pitchFamily="18" charset="0"/>
              </a:rPr>
              <a:t> (буквально «любовь к болезни») — стремление сохранить свой недуг или заболеть, потому что это якобы нужно. 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5900" y="431800"/>
            <a:ext cx="823436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016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5000"/>
              </a:lnSpc>
              <a:spcAft>
                <a:spcPts val="1425"/>
              </a:spcAft>
              <a:buClrTx/>
              <a:buFontTx/>
              <a:buNone/>
            </a:pPr>
            <a:r>
              <a:rPr lang="ru-RU" altLang="ru-RU" sz="3200" b="1">
                <a:solidFill>
                  <a:srgbClr val="C5000B"/>
                </a:solidFill>
                <a:latin typeface="Times New Roman" panose="02020603050405020304" pitchFamily="18" charset="0"/>
              </a:rPr>
              <a:t>Типы личностных реакций на заболевание: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31800" y="936625"/>
            <a:ext cx="8280400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840" rIns="90000" bIns="45000"/>
          <a:lstStyle>
            <a:lvl1pPr indent="547688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На основании ВКБ у больного создается модель заболевания, т.е. представление о ее этиопатогенезе, клинике, лечении и прогнозе, которая определяет «масштаб переживаний».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/>
              <a:t>Масштаб переживаний болезни определяет ту или иную реакцию на болезнь.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 i="1">
                <a:solidFill>
                  <a:srgbClr val="000099"/>
                </a:solidFill>
              </a:rPr>
              <a:t>Задача врача</a:t>
            </a:r>
            <a:r>
              <a:rPr lang="ru-RU" altLang="ru-RU" sz="2800" b="1" i="1">
                <a:solidFill>
                  <a:srgbClr val="7E0021"/>
                </a:solidFill>
              </a:rPr>
              <a:t> — коррекция модели болезни, коррекция «масштаба переживаний», определение группы риска.</a:t>
            </a:r>
            <a:r>
              <a:rPr lang="ru-RU" altLang="ru-RU" sz="1000" b="1" i="1">
                <a:solidFill>
                  <a:srgbClr val="7E0021"/>
                </a:solidFill>
              </a:rPr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 b="1" i="1">
              <a:solidFill>
                <a:srgbClr val="7E00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71220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8496300" cy="64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15900"/>
            <a:ext cx="8640763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240088" y="215900"/>
            <a:ext cx="561657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 </a:t>
            </a:r>
            <a:r>
              <a:rPr lang="ru-RU" altLang="ru-RU" sz="2800" b="1">
                <a:solidFill>
                  <a:srgbClr val="7E0021"/>
                </a:solidFill>
                <a:latin typeface="Times New Roman" panose="02020603050405020304" pitchFamily="18" charset="0"/>
              </a:rPr>
              <a:t>ВКБ в детском возрасте редуцирована: преобладают чувственный и эмоциональный компоненты. </a:t>
            </a: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2000">
              <a:latin typeface="Times New Roman" panose="02020603050405020304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843338"/>
            <a:ext cx="39243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38113"/>
            <a:ext cx="316865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00013" y="3743325"/>
            <a:ext cx="4760912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313"/>
              </a:spcBef>
              <a:spcAft>
                <a:spcPts val="850"/>
              </a:spcAft>
              <a:buClrTx/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</a:rPr>
              <a:t> </a:t>
            </a:r>
            <a:r>
              <a:rPr lang="ru-RU" altLang="ru-RU" sz="2800">
                <a:latin typeface="Times New Roman" panose="02020603050405020304" pitchFamily="18" charset="0"/>
              </a:rPr>
              <a:t>ВКБ формируется с 6 месяцев.</a:t>
            </a:r>
          </a:p>
          <a:p>
            <a:pPr algn="ctr" hangingPunct="1">
              <a:lnSpc>
                <a:spcPct val="100000"/>
              </a:lnSpc>
              <a:spcBef>
                <a:spcPts val="313"/>
              </a:spcBef>
              <a:spcAft>
                <a:spcPts val="850"/>
              </a:spcAft>
              <a:buClrTx/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</a:rPr>
              <a:t> </a:t>
            </a:r>
            <a:r>
              <a:rPr lang="ru-RU" altLang="ru-RU" sz="2800" b="1" i="1">
                <a:latin typeface="Times New Roman" panose="02020603050405020304" pitchFamily="18" charset="0"/>
              </a:rPr>
              <a:t>В раннем возрасте болезнь воспринимается как   ограничение активности.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22238" y="2441575"/>
            <a:ext cx="873283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800">
                <a:solidFill>
                  <a:srgbClr val="006699"/>
                </a:solidFill>
                <a:latin typeface="Times New Roman" panose="02020603050405020304" pitchFamily="18" charset="0"/>
              </a:rPr>
              <a:t>У ребенка с хроническим заболеванием ВКБ становится одним из механизмов формирования Личности.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215900" y="53975"/>
            <a:ext cx="84963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66"/>
                </a:solidFill>
              </a:rPr>
              <a:t>Восприятие болезни детьми </a:t>
            </a:r>
            <a:r>
              <a:rPr lang="ru-RU" altLang="ru-RU" sz="2600" b="1">
                <a:solidFill>
                  <a:srgbClr val="000066"/>
                </a:solidFill>
              </a:rPr>
              <a:t>(7-11 лет)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60363" y="557213"/>
            <a:ext cx="8351837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Aft>
                <a:spcPts val="425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Что такое болезнь?</a:t>
            </a:r>
          </a:p>
          <a:p>
            <a:pPr algn="ctr">
              <a:spcAft>
                <a:spcPts val="425"/>
              </a:spcAft>
              <a:buClrTx/>
              <a:buFontTx/>
              <a:buNone/>
            </a:pPr>
            <a:r>
              <a:rPr lang="ru-RU" altLang="ru-RU" sz="2600"/>
              <a:t>Описание болевых ощущений в основном касается отдельного органа и имеет глагольную форму: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174875"/>
            <a:ext cx="4021138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35488" y="1770063"/>
            <a:ext cx="4679950" cy="303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«колет», «стреляет», «ноет», «сжимает» и т.д.; редко упоминаются сила и продолжительность боли; болезнь не влияет на отношения с друзьями и близкими людьми; не знают возможных причин болезни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76263" y="5149850"/>
            <a:ext cx="8207375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Что поможет выздороветь?</a:t>
            </a:r>
          </a:p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«Не знаю»; врач; лекарства; «после лечения я буду полностью здоров»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215900" y="215900"/>
            <a:ext cx="8496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66"/>
                </a:solidFill>
              </a:rPr>
              <a:t>Восприятие болезни подростками </a:t>
            </a:r>
            <a:r>
              <a:rPr lang="ru-RU" altLang="ru-RU" sz="2600" b="1">
                <a:solidFill>
                  <a:srgbClr val="000066"/>
                </a:solidFill>
              </a:rPr>
              <a:t>(12-15 лет)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392613" y="3959225"/>
            <a:ext cx="4824412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Что поможет выздороветь?</a:t>
            </a:r>
          </a:p>
          <a:p>
            <a:pPr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Соблюдение предписаний врача; лекарства; помощь близких; «</a:t>
            </a:r>
            <a:r>
              <a:rPr lang="ru-RU" altLang="ru-RU" sz="2600" i="1"/>
              <a:t>не верю, что после лечения я буду полностью здоров</a:t>
            </a:r>
            <a:r>
              <a:rPr lang="ru-RU" altLang="ru-RU" sz="2600"/>
              <a:t>».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248150"/>
            <a:ext cx="3455988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60363" y="815975"/>
            <a:ext cx="8712200" cy="334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Что такое болезнь?</a:t>
            </a:r>
          </a:p>
          <a:p>
            <a:pPr indent="285750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 u="sng"/>
              <a:t>Описывают боль</a:t>
            </a:r>
            <a:r>
              <a:rPr lang="ru-RU" altLang="ru-RU" sz="2600"/>
              <a:t> через эмоции и сравнения; эмоции: грусть, тоска, жалость к себе, сожаление; переоценивают тяжесть заболевания; </a:t>
            </a:r>
            <a:r>
              <a:rPr lang="ru-RU" altLang="ru-RU" sz="2600" u="sng"/>
              <a:t>болезнь не влияет на отношения </a:t>
            </a:r>
            <a:r>
              <a:rPr lang="ru-RU" altLang="ru-RU" sz="2600"/>
              <a:t>с друзьями и близкими, НО болезнь-остановка жизни; </a:t>
            </a:r>
            <a:r>
              <a:rPr lang="ru-RU" altLang="ru-RU" sz="2600" u="sng"/>
              <a:t>главные причины</a:t>
            </a:r>
            <a:r>
              <a:rPr lang="ru-RU" altLang="ru-RU" sz="2600"/>
              <a:t> возникновения болезни: неправильное питание и поведение.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215900" y="215900"/>
            <a:ext cx="8496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000066"/>
                </a:solidFill>
              </a:rPr>
              <a:t>Восприятие болезни юношами </a:t>
            </a:r>
            <a:r>
              <a:rPr lang="ru-RU" altLang="ru-RU" sz="2600" b="1">
                <a:solidFill>
                  <a:srgbClr val="000066"/>
                </a:solidFill>
              </a:rPr>
              <a:t>(16-18 лет)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30188" y="733425"/>
            <a:ext cx="8913812" cy="682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6508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Что такое болезнь</a:t>
            </a:r>
            <a:r>
              <a:rPr lang="ru-RU" altLang="ru-RU" sz="2800" b="1"/>
              <a:t>?:</a:t>
            </a:r>
            <a:r>
              <a:rPr lang="ru-RU" altLang="ru-RU" sz="2600" b="1"/>
              <a:t> </a:t>
            </a:r>
            <a:r>
              <a:rPr lang="ru-RU" altLang="ru-RU" sz="2600"/>
              <a:t>«Эмоциональные» ответы почти отсутствуют, описания становятся четкими, определенными, с использованием медицинских терминов, с указанием на интенсивность и длительность ощущений; болезнь «не вызывает никаких чувств»; болезнь не влияет на отношения с друзьями и близкими людьми; главные причины возникновения болезни: неправильное питание и поведение, наследственность, «нервные переживания»</a:t>
            </a:r>
          </a:p>
          <a:p>
            <a:pPr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 b="1">
                <a:solidFill>
                  <a:srgbClr val="7E0021"/>
                </a:solidFill>
              </a:rPr>
              <a:t>Что поможет выздороветь</a:t>
            </a:r>
            <a:r>
              <a:rPr lang="ru-RU" altLang="ru-RU" sz="2800" b="1"/>
              <a:t>?</a:t>
            </a:r>
            <a:r>
              <a:rPr lang="ru-RU" altLang="ru-RU" sz="2600" b="1"/>
              <a:t>: </a:t>
            </a:r>
            <a:r>
              <a:rPr lang="ru-RU" altLang="ru-RU" sz="2600"/>
              <a:t>Сотрудничество с врачом; «надежда и упорство»; организация здорового образа жизни; избегание нервных перегрузок; профилактика болезни; «после лечения я буду стараться поддерживать здоровье»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60375" y="533400"/>
            <a:ext cx="8280400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/>
              <a:t> Занятие:</a:t>
            </a:r>
            <a:r>
              <a:rPr lang="ru-RU" altLang="ru-RU" sz="2400"/>
              <a:t> комбинированное.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/>
              <a:t> Методы обучения:</a:t>
            </a:r>
            <a:r>
              <a:rPr lang="ru-RU" altLang="ru-RU" sz="2400"/>
              <a:t> метод проблемного изложения, исследовательский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/>
              <a:t> </a:t>
            </a:r>
            <a:r>
              <a:rPr lang="ru-RU" altLang="ru-RU" sz="2400" b="1"/>
              <a:t>Значение темы:</a:t>
            </a:r>
            <a:r>
              <a:rPr lang="ru-RU" altLang="ru-RU" sz="2400"/>
              <a:t> Профессиональные достижения врача-педиатра будут во многом определены пониманием психологических особенностей больного ребенка. Понимание влияния родительско-детских отношений на отношение ребенка к своему здоровью позволит врачу более грамотно выстраивать как процесс лечения, так и профилактики. На занятии отрабатываются практические умения по эффективному взаимодействию врача и родителей болеющего ребенка, врача и пациента в зависимости от его возрастных особенностей</a:t>
            </a:r>
            <a:r>
              <a:rPr lang="ru-RU" altLang="ru-RU" sz="100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188913"/>
            <a:ext cx="8255000" cy="62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400" b="1">
                <a:latin typeface="Times New Roman" panose="02020603050405020304" pitchFamily="18" charset="0"/>
              </a:rPr>
              <a:t> </a:t>
            </a:r>
            <a:r>
              <a:rPr lang="ru-RU" altLang="ru-RU" sz="2600" b="1">
                <a:latin typeface="Times New Roman" panose="02020603050405020304" pitchFamily="18" charset="0"/>
              </a:rPr>
              <a:t>                        </a:t>
            </a:r>
            <a:r>
              <a:rPr lang="ru-RU" altLang="ru-RU" sz="2800" b="1">
                <a:solidFill>
                  <a:srgbClr val="C5000B"/>
                </a:solidFill>
                <a:latin typeface="Times New Roman" panose="02020603050405020304" pitchFamily="18" charset="0"/>
              </a:rPr>
              <a:t>Типы реакции на болезнь: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288"/>
              </a:spcAft>
              <a:buClrTx/>
              <a:buFontTx/>
              <a:buNone/>
            </a:pPr>
            <a:r>
              <a:rPr lang="ru-RU" altLang="ru-RU" sz="2600">
                <a:latin typeface="Times New Roman" panose="02020603050405020304" pitchFamily="18" charset="0"/>
              </a:rPr>
              <a:t>При активной жизненной позиции больного к лечению и обследованию говорят о </a:t>
            </a:r>
            <a:r>
              <a:rPr lang="ru-RU" altLang="ru-RU" sz="2600" b="1">
                <a:latin typeface="Times New Roman" panose="02020603050405020304" pitchFamily="18" charset="0"/>
              </a:rPr>
              <a:t>стенической реакции </a:t>
            </a:r>
            <a:r>
              <a:rPr lang="ru-RU" altLang="ru-RU" sz="2600">
                <a:latin typeface="Times New Roman" panose="02020603050405020304" pitchFamily="18" charset="0"/>
              </a:rPr>
              <a:t>на болезнь. Есть, однако, и негативная сторона этого типа поведения, так как больной может быть слабо способным к выполнению необходимых ограничений стереотипа жизни, накладываемых заболеванием.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600">
                <a:latin typeface="Times New Roman" panose="02020603050405020304" pitchFamily="18" charset="0"/>
              </a:rPr>
              <a:t>При </a:t>
            </a:r>
            <a:r>
              <a:rPr lang="ru-RU" altLang="ru-RU" sz="2600" b="1">
                <a:latin typeface="Times New Roman" panose="02020603050405020304" pitchFamily="18" charset="0"/>
              </a:rPr>
              <a:t>астенической реакции </a:t>
            </a:r>
            <a:r>
              <a:rPr lang="ru-RU" altLang="ru-RU" sz="2600">
                <a:latin typeface="Times New Roman" panose="02020603050405020304" pitchFamily="18" charset="0"/>
              </a:rPr>
              <a:t>на заболевание у больных имеется наклонность к пессимизму и мнительности, но они относительно легче, чем больные со стенической реакцией, психологически приспосабливаются к заболеванию.</a:t>
            </a:r>
          </a:p>
          <a:p>
            <a:pPr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ClrTx/>
              <a:buFontTx/>
              <a:buNone/>
            </a:pPr>
            <a:r>
              <a:rPr lang="ru-RU" altLang="ru-RU" sz="2600">
                <a:latin typeface="Times New Roman" panose="02020603050405020304" pitchFamily="18" charset="0"/>
              </a:rPr>
              <a:t>При </a:t>
            </a:r>
            <a:r>
              <a:rPr lang="ru-RU" altLang="ru-RU" sz="2600" b="1">
                <a:latin typeface="Times New Roman" panose="02020603050405020304" pitchFamily="18" charset="0"/>
              </a:rPr>
              <a:t>рациональном типе реакции </a:t>
            </a:r>
            <a:r>
              <a:rPr lang="ru-RU" altLang="ru-RU" sz="2600">
                <a:latin typeface="Times New Roman" panose="02020603050405020304" pitchFamily="18" charset="0"/>
              </a:rPr>
              <a:t>имеет место реальная оценка ситуации и рациональный уход от фрустрации.                                                </a:t>
            </a:r>
            <a:r>
              <a:rPr lang="ru-RU" altLang="ru-RU" sz="2600">
                <a:solidFill>
                  <a:srgbClr val="7E0021"/>
                </a:solidFill>
                <a:latin typeface="Times New Roman" panose="02020603050405020304" pitchFamily="18" charset="0"/>
              </a:rPr>
              <a:t> Видео 2м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WordArt 1"/>
          <p:cNvSpPr>
            <a:spLocks noChangeArrowheads="1" noChangeShapeType="1" noTextEdit="1"/>
          </p:cNvSpPr>
          <p:nvPr/>
        </p:nvSpPr>
        <p:spPr bwMode="auto">
          <a:xfrm>
            <a:off x="431800" y="133350"/>
            <a:ext cx="8532813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>
                <a:solidFill>
                  <a:srgbClr val="3366FF"/>
                </a:solidFill>
                <a:effectLst>
                  <a:outerShdw dist="40186" dir="1096358" algn="ctr" rotWithShape="0">
                    <a:srgbClr val="B2B2B2">
                      <a:alpha val="80011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Типы отношения к болезни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03238" y="1152525"/>
            <a:ext cx="2376487" cy="259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2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Первый блок</a:t>
            </a:r>
          </a:p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200" b="1">
                <a:solidFill>
                  <a:srgbClr val="000066"/>
                </a:solidFill>
                <a:latin typeface="Times New Roman" panose="02020603050405020304" pitchFamily="18" charset="0"/>
              </a:rPr>
              <a:t>(не происходит фиксации на внутренних переживаниях, приспособление к факту болезни)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368425" y="4264025"/>
            <a:ext cx="205263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Гармонический тип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439863" y="5200650"/>
            <a:ext cx="219551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Эргопатический тип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368425" y="5975350"/>
            <a:ext cx="23749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Анозогнозический тип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527425" y="1871663"/>
            <a:ext cx="28797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2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Второй блок</a:t>
            </a:r>
          </a:p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ru-RU" altLang="ru-RU" sz="2200" b="1">
                <a:solidFill>
                  <a:srgbClr val="000066"/>
                </a:solidFill>
                <a:latin typeface="Times New Roman" panose="02020603050405020304" pitchFamily="18" charset="0"/>
              </a:rPr>
              <a:t>интрапсихическая направленность)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478588" y="1871663"/>
            <a:ext cx="2665412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200" b="1" u="sng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Третий блок</a:t>
            </a:r>
          </a:p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(</a:t>
            </a:r>
            <a:r>
              <a:rPr lang="ru-RU" altLang="ru-RU" sz="2200" b="1">
                <a:solidFill>
                  <a:srgbClr val="000066"/>
                </a:solidFill>
                <a:latin typeface="Times New Roman" panose="02020603050405020304" pitchFamily="18" charset="0"/>
              </a:rPr>
              <a:t>интерпсихическая направленность</a:t>
            </a:r>
            <a:r>
              <a:rPr lang="ru-RU" altLang="ru-RU" sz="2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4392613" y="3328988"/>
            <a:ext cx="180022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Тревожный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608513" y="4032250"/>
            <a:ext cx="1582737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Ипохондрический 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752975" y="4832350"/>
            <a:ext cx="165576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Неврастенически 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679950" y="5559425"/>
            <a:ext cx="1620838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Меланхолический 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608513" y="6264275"/>
            <a:ext cx="19081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Апатический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272338" y="3417888"/>
            <a:ext cx="1800225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Сенситивный 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911975" y="3968750"/>
            <a:ext cx="22320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Эгоцентрический 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6983413" y="4641850"/>
            <a:ext cx="21240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Паранойяльный 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7048500" y="5437188"/>
            <a:ext cx="2016125" cy="3984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Дисфорический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4103688" y="952500"/>
            <a:ext cx="475297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200" b="1">
                <a:solidFill>
                  <a:srgbClr val="000066"/>
                </a:solidFill>
                <a:latin typeface="Times New Roman" panose="02020603050405020304" pitchFamily="18" charset="0"/>
              </a:rPr>
              <a:t>Психическая дезадаптация в связи с заболеванием</a:t>
            </a:r>
          </a:p>
        </p:txBody>
      </p:sp>
      <p:grpSp>
        <p:nvGrpSpPr>
          <p:cNvPr id="24594" name="Group 18"/>
          <p:cNvGrpSpPr>
            <a:grpSpLocks/>
          </p:cNvGrpSpPr>
          <p:nvPr/>
        </p:nvGrpSpPr>
        <p:grpSpPr bwMode="auto">
          <a:xfrm>
            <a:off x="800100" y="3854450"/>
            <a:ext cx="741363" cy="2830513"/>
            <a:chOff x="504" y="2428"/>
            <a:chExt cx="467" cy="1783"/>
          </a:xfrm>
        </p:grpSpPr>
        <p:sp>
          <p:nvSpPr>
            <p:cNvPr id="24595" name="Line 19"/>
            <p:cNvSpPr>
              <a:spLocks noChangeShapeType="1"/>
            </p:cNvSpPr>
            <p:nvPr/>
          </p:nvSpPr>
          <p:spPr bwMode="auto">
            <a:xfrm flipH="1">
              <a:off x="503" y="2565"/>
              <a:ext cx="46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6" name="Line 20"/>
            <p:cNvSpPr>
              <a:spLocks noChangeShapeType="1"/>
            </p:cNvSpPr>
            <p:nvPr/>
          </p:nvSpPr>
          <p:spPr bwMode="auto">
            <a:xfrm>
              <a:off x="512" y="2565"/>
              <a:ext cx="0" cy="163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>
              <a:off x="512" y="4212"/>
              <a:ext cx="187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8" name="Line 22"/>
            <p:cNvSpPr>
              <a:spLocks noChangeShapeType="1"/>
            </p:cNvSpPr>
            <p:nvPr/>
          </p:nvSpPr>
          <p:spPr bwMode="auto">
            <a:xfrm>
              <a:off x="512" y="3601"/>
              <a:ext cx="20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99" name="Line 23"/>
            <p:cNvSpPr>
              <a:spLocks noChangeShapeType="1"/>
            </p:cNvSpPr>
            <p:nvPr/>
          </p:nvSpPr>
          <p:spPr bwMode="auto">
            <a:xfrm>
              <a:off x="512" y="3085"/>
              <a:ext cx="119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0" name="Line 24"/>
            <p:cNvSpPr>
              <a:spLocks noChangeShapeType="1"/>
            </p:cNvSpPr>
            <p:nvPr/>
          </p:nvSpPr>
          <p:spPr bwMode="auto">
            <a:xfrm>
              <a:off x="972" y="2428"/>
              <a:ext cx="0" cy="12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601" name="Group 25"/>
          <p:cNvGrpSpPr>
            <a:grpSpLocks/>
          </p:cNvGrpSpPr>
          <p:nvPr/>
        </p:nvGrpSpPr>
        <p:grpSpPr bwMode="auto">
          <a:xfrm>
            <a:off x="1223963" y="549275"/>
            <a:ext cx="6034087" cy="525463"/>
            <a:chOff x="771" y="346"/>
            <a:chExt cx="3801" cy="331"/>
          </a:xfrm>
        </p:grpSpPr>
        <p:sp>
          <p:nvSpPr>
            <p:cNvPr id="24602" name="Line 26"/>
            <p:cNvSpPr>
              <a:spLocks noChangeShapeType="1"/>
            </p:cNvSpPr>
            <p:nvPr/>
          </p:nvSpPr>
          <p:spPr bwMode="auto">
            <a:xfrm>
              <a:off x="2995" y="346"/>
              <a:ext cx="0" cy="12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3" name="Line 27"/>
            <p:cNvSpPr>
              <a:spLocks noChangeShapeType="1"/>
            </p:cNvSpPr>
            <p:nvPr/>
          </p:nvSpPr>
          <p:spPr bwMode="auto">
            <a:xfrm>
              <a:off x="771" y="504"/>
              <a:ext cx="3790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4" name="Line 28"/>
            <p:cNvSpPr>
              <a:spLocks noChangeShapeType="1"/>
            </p:cNvSpPr>
            <p:nvPr/>
          </p:nvSpPr>
          <p:spPr bwMode="auto">
            <a:xfrm>
              <a:off x="771" y="504"/>
              <a:ext cx="0" cy="173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5" name="Line 29"/>
            <p:cNvSpPr>
              <a:spLocks noChangeShapeType="1"/>
            </p:cNvSpPr>
            <p:nvPr/>
          </p:nvSpPr>
          <p:spPr bwMode="auto">
            <a:xfrm>
              <a:off x="4573" y="504"/>
              <a:ext cx="0" cy="12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606" name="Group 30"/>
          <p:cNvGrpSpPr>
            <a:grpSpLocks/>
          </p:cNvGrpSpPr>
          <p:nvPr/>
        </p:nvGrpSpPr>
        <p:grpSpPr bwMode="auto">
          <a:xfrm>
            <a:off x="5651500" y="1592263"/>
            <a:ext cx="2146300" cy="346075"/>
            <a:chOff x="3560" y="1003"/>
            <a:chExt cx="1352" cy="218"/>
          </a:xfrm>
        </p:grpSpPr>
        <p:sp>
          <p:nvSpPr>
            <p:cNvPr id="24607" name="Line 31"/>
            <p:cNvSpPr>
              <a:spLocks noChangeShapeType="1"/>
            </p:cNvSpPr>
            <p:nvPr/>
          </p:nvSpPr>
          <p:spPr bwMode="auto">
            <a:xfrm>
              <a:off x="3560" y="1094"/>
              <a:ext cx="1344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8" name="Line 32"/>
            <p:cNvSpPr>
              <a:spLocks noChangeShapeType="1"/>
            </p:cNvSpPr>
            <p:nvPr/>
          </p:nvSpPr>
          <p:spPr bwMode="auto">
            <a:xfrm>
              <a:off x="4169" y="1003"/>
              <a:ext cx="0" cy="8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9" name="Line 33"/>
            <p:cNvSpPr>
              <a:spLocks noChangeShapeType="1"/>
            </p:cNvSpPr>
            <p:nvPr/>
          </p:nvSpPr>
          <p:spPr bwMode="auto">
            <a:xfrm>
              <a:off x="3560" y="1094"/>
              <a:ext cx="0" cy="104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0" name="Line 34"/>
            <p:cNvSpPr>
              <a:spLocks noChangeShapeType="1"/>
            </p:cNvSpPr>
            <p:nvPr/>
          </p:nvSpPr>
          <p:spPr bwMode="auto">
            <a:xfrm>
              <a:off x="4913" y="1094"/>
              <a:ext cx="0" cy="12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611" name="Group 35"/>
          <p:cNvGrpSpPr>
            <a:grpSpLocks/>
          </p:cNvGrpSpPr>
          <p:nvPr/>
        </p:nvGrpSpPr>
        <p:grpSpPr bwMode="auto">
          <a:xfrm>
            <a:off x="4149725" y="2927350"/>
            <a:ext cx="382588" cy="3694113"/>
            <a:chOff x="2614" y="1844"/>
            <a:chExt cx="241" cy="2327"/>
          </a:xfrm>
        </p:grpSpPr>
        <p:sp>
          <p:nvSpPr>
            <p:cNvPr id="24612" name="Line 36"/>
            <p:cNvSpPr>
              <a:spLocks noChangeShapeType="1"/>
            </p:cNvSpPr>
            <p:nvPr/>
          </p:nvSpPr>
          <p:spPr bwMode="auto">
            <a:xfrm>
              <a:off x="2751" y="1844"/>
              <a:ext cx="0" cy="82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3" name="Line 37"/>
            <p:cNvSpPr>
              <a:spLocks noChangeShapeType="1"/>
            </p:cNvSpPr>
            <p:nvPr/>
          </p:nvSpPr>
          <p:spPr bwMode="auto">
            <a:xfrm flipH="1">
              <a:off x="2613" y="1934"/>
              <a:ext cx="13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4" name="Line 38"/>
            <p:cNvSpPr>
              <a:spLocks noChangeShapeType="1"/>
            </p:cNvSpPr>
            <p:nvPr/>
          </p:nvSpPr>
          <p:spPr bwMode="auto">
            <a:xfrm>
              <a:off x="2621" y="1934"/>
              <a:ext cx="0" cy="2228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5" name="Line 39"/>
            <p:cNvSpPr>
              <a:spLocks noChangeShapeType="1"/>
            </p:cNvSpPr>
            <p:nvPr/>
          </p:nvSpPr>
          <p:spPr bwMode="auto">
            <a:xfrm>
              <a:off x="2621" y="4172"/>
              <a:ext cx="234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6" name="Line 40"/>
            <p:cNvSpPr>
              <a:spLocks noChangeShapeType="1"/>
            </p:cNvSpPr>
            <p:nvPr/>
          </p:nvSpPr>
          <p:spPr bwMode="auto">
            <a:xfrm>
              <a:off x="2621" y="3674"/>
              <a:ext cx="1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7" name="Line 41"/>
            <p:cNvSpPr>
              <a:spLocks noChangeShapeType="1"/>
            </p:cNvSpPr>
            <p:nvPr/>
          </p:nvSpPr>
          <p:spPr bwMode="auto">
            <a:xfrm>
              <a:off x="2621" y="3175"/>
              <a:ext cx="1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8" name="Line 42"/>
            <p:cNvSpPr>
              <a:spLocks noChangeShapeType="1"/>
            </p:cNvSpPr>
            <p:nvPr/>
          </p:nvSpPr>
          <p:spPr bwMode="auto">
            <a:xfrm>
              <a:off x="2621" y="2750"/>
              <a:ext cx="188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9" name="Line 43"/>
            <p:cNvSpPr>
              <a:spLocks noChangeShapeType="1"/>
            </p:cNvSpPr>
            <p:nvPr/>
          </p:nvSpPr>
          <p:spPr bwMode="auto">
            <a:xfrm flipV="1">
              <a:off x="2621" y="2304"/>
              <a:ext cx="189" cy="1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620" name="Group 44"/>
          <p:cNvGrpSpPr>
            <a:grpSpLocks/>
          </p:cNvGrpSpPr>
          <p:nvPr/>
        </p:nvGrpSpPr>
        <p:grpSpPr bwMode="auto">
          <a:xfrm>
            <a:off x="6800850" y="3263900"/>
            <a:ext cx="669925" cy="2867025"/>
            <a:chOff x="4284" y="2056"/>
            <a:chExt cx="422" cy="1806"/>
          </a:xfrm>
        </p:grpSpPr>
        <p:sp>
          <p:nvSpPr>
            <p:cNvPr id="24621" name="Line 45"/>
            <p:cNvSpPr>
              <a:spLocks noChangeShapeType="1"/>
            </p:cNvSpPr>
            <p:nvPr/>
          </p:nvSpPr>
          <p:spPr bwMode="auto">
            <a:xfrm>
              <a:off x="4707" y="2056"/>
              <a:ext cx="0" cy="127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22" name="Line 46"/>
            <p:cNvSpPr>
              <a:spLocks noChangeShapeType="1"/>
            </p:cNvSpPr>
            <p:nvPr/>
          </p:nvSpPr>
          <p:spPr bwMode="auto">
            <a:xfrm flipH="1">
              <a:off x="4283" y="2192"/>
              <a:ext cx="424" cy="0"/>
            </a:xfrm>
            <a:prstGeom prst="line">
              <a:avLst/>
            </a:prstGeom>
            <a:noFill/>
            <a:ln w="9360" cap="sq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623" name="Group 47"/>
            <p:cNvGrpSpPr>
              <a:grpSpLocks/>
            </p:cNvGrpSpPr>
            <p:nvPr/>
          </p:nvGrpSpPr>
          <p:grpSpPr bwMode="auto">
            <a:xfrm>
              <a:off x="4292" y="2192"/>
              <a:ext cx="208" cy="1670"/>
              <a:chOff x="4292" y="2192"/>
              <a:chExt cx="208" cy="1670"/>
            </a:xfrm>
          </p:grpSpPr>
          <p:sp>
            <p:nvSpPr>
              <p:cNvPr id="24624" name="Line 48"/>
              <p:cNvSpPr>
                <a:spLocks noChangeShapeType="1"/>
              </p:cNvSpPr>
              <p:nvPr/>
            </p:nvSpPr>
            <p:spPr bwMode="auto">
              <a:xfrm>
                <a:off x="4292" y="2192"/>
                <a:ext cx="0" cy="1662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5" name="Line 49"/>
              <p:cNvSpPr>
                <a:spLocks noChangeShapeType="1"/>
              </p:cNvSpPr>
              <p:nvPr/>
            </p:nvSpPr>
            <p:spPr bwMode="auto">
              <a:xfrm>
                <a:off x="4292" y="3863"/>
                <a:ext cx="20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6" name="Line 50"/>
              <p:cNvSpPr>
                <a:spLocks noChangeShapeType="1"/>
              </p:cNvSpPr>
              <p:nvPr/>
            </p:nvSpPr>
            <p:spPr bwMode="auto">
              <a:xfrm>
                <a:off x="4292" y="3341"/>
                <a:ext cx="208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7" name="Line 51"/>
              <p:cNvSpPr>
                <a:spLocks noChangeShapeType="1"/>
              </p:cNvSpPr>
              <p:nvPr/>
            </p:nvSpPr>
            <p:spPr bwMode="auto">
              <a:xfrm>
                <a:off x="4292" y="2826"/>
                <a:ext cx="164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628" name="Line 52"/>
              <p:cNvSpPr>
                <a:spLocks noChangeShapeType="1"/>
              </p:cNvSpPr>
              <p:nvPr/>
            </p:nvSpPr>
            <p:spPr bwMode="auto">
              <a:xfrm>
                <a:off x="4292" y="2329"/>
                <a:ext cx="164" cy="0"/>
              </a:xfrm>
              <a:prstGeom prst="line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4629" name="Text Box 5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920038" y="6461125"/>
            <a:ext cx="12239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250"/>
              </a:spcBef>
              <a:buClrTx/>
              <a:buFontTx/>
              <a:buNone/>
            </a:pPr>
            <a:r>
              <a:rPr lang="ru-RU" altLang="ru-RU" sz="2000" b="1">
                <a:solidFill>
                  <a:srgbClr val="CCCCFF"/>
                </a:solidFill>
                <a:latin typeface="Times New Roman" panose="02020603050405020304" pitchFamily="18" charset="0"/>
                <a:hlinkClick r:id="rId4"/>
              </a:rPr>
              <a:t>Назад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1" dur="5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1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1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1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5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9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3" dur="5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5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8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3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87" dur="500"/>
                                        <p:tgtEl>
                                          <p:spTgt spid="24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9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2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0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457200" y="115888"/>
            <a:ext cx="8326438" cy="655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58763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SzPct val="70000"/>
              <a:buFontTx/>
              <a:buNone/>
            </a:pPr>
            <a:r>
              <a:rPr lang="ru-RU" altLang="ru-RU" sz="2800" b="1" i="1">
                <a:solidFill>
                  <a:srgbClr val="C5000B"/>
                </a:solidFill>
                <a:latin typeface="Times New Roman" panose="02020603050405020304" pitchFamily="18" charset="0"/>
              </a:rPr>
              <a:t>Тип отношения к болезни (Личко А.Е.)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700" b="1">
                <a:latin typeface="Times New Roman" panose="02020603050405020304" pitchFamily="18" charset="0"/>
              </a:rPr>
              <a:t>1. Гармоничный (Г)</a:t>
            </a:r>
            <a:r>
              <a:rPr lang="ru-RU" altLang="ru-RU" sz="2700">
                <a:latin typeface="Times New Roman" panose="02020603050405020304" pitchFamily="18" charset="0"/>
              </a:rPr>
              <a:t> (реалистичный, взвешенный). Оценка своего состояния без склонности преувеличивать его тяжесть, но и без недооценки тяжести болезни. Стремление во всем активно содействовать успеху лечения. Стремление облегчить близким тяготы ухода за собой. 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700" b="1">
                <a:latin typeface="Times New Roman" panose="02020603050405020304" pitchFamily="18" charset="0"/>
              </a:rPr>
              <a:t>2. Эргопатический (Р)</a:t>
            </a:r>
            <a:r>
              <a:rPr lang="ru-RU" altLang="ru-RU" sz="2700">
                <a:latin typeface="Times New Roman" panose="02020603050405020304" pitchFamily="18" charset="0"/>
              </a:rPr>
              <a:t> (стенический). «Уход от болезни в работу». Характерно сверхответственное, подчас одержимое, стеничное отношение к работе, которое в ряде случаев выражено еще в большей степени, чем до болезни. Избирательное отношение к обследованию и лечению.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27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60363" y="287338"/>
            <a:ext cx="8351837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692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700" b="1">
                <a:latin typeface="Times New Roman" panose="02020603050405020304" pitchFamily="18" charset="0"/>
              </a:rPr>
              <a:t>3. Анозогнозический (З)</a:t>
            </a:r>
            <a:r>
              <a:rPr lang="ru-RU" altLang="ru-RU" sz="2700">
                <a:latin typeface="Times New Roman" panose="02020603050405020304" pitchFamily="18" charset="0"/>
              </a:rPr>
              <a:t> (эйфорический). Активнее отбрасывание мысли о болезни, о возможных ее последствиях, вплоть до отрицания очевидного. Отчетливые тенденции рассматривать симптомы болезни как проявления «несерьезных» заболеваний. Характерен отказ от врачебного обследования и лечения, желание «разобраться самому» и «обойтись своими средствами», надежда на то, что «само все обойдется».</a:t>
            </a:r>
            <a:r>
              <a:rPr lang="ru-RU" altLang="ru-RU" sz="26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87338" y="3887788"/>
            <a:ext cx="8807450" cy="309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692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700" b="1">
                <a:latin typeface="Times New Roman" panose="02020603050405020304" pitchFamily="18" charset="0"/>
              </a:rPr>
              <a:t>4. Тревожный (Т)</a:t>
            </a:r>
            <a:r>
              <a:rPr lang="ru-RU" altLang="ru-RU" sz="2700">
                <a:latin typeface="Times New Roman" panose="02020603050405020304" pitchFamily="18" charset="0"/>
              </a:rPr>
              <a:t> (тревожно-депрессивный и обсессивно-фобический). Непрерывное беспокойство и мнительность в отношении неблагоприятного течения болезни, возможных осложнений неэффективности и даже опасности лечения. Поиск новых способов лечения, жажда дополнительной информации о болезни и методах лечения, поиск «авторитетов», частая смена лечащего врача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287338" y="260350"/>
            <a:ext cx="8326437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5. Ипохондрический (И).</a:t>
            </a:r>
            <a:r>
              <a:rPr lang="ru-RU" altLang="ru-RU" sz="2800">
                <a:latin typeface="Times New Roman" panose="02020603050405020304" pitchFamily="18" charset="0"/>
              </a:rPr>
              <a:t> Чрезмерное сосредоточение на субъективных болезненных и иных неприятных ощущениях. Стремление постоянно рассказывать о них врачам, медперсоналу и окружающим. Преувеличение действительных и выискивание несуществующих болезней и страданий. 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6. Неврастенический (Н).</a:t>
            </a:r>
            <a:r>
              <a:rPr lang="ru-RU" altLang="ru-RU" sz="2800">
                <a:latin typeface="Times New Roman" panose="02020603050405020304" pitchFamily="18" charset="0"/>
              </a:rPr>
              <a:t> Поведение по типу «раздражительной слабости». Вспышки раздражения, особенно при болях, при неприятных ощущениях, при неудачах лечения. Раздражение нередко изливается на первого попавшегося и завершается раскаянием и угрызениями совести. Неумение и нежелание терпеть болевые ощущения.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565150" y="387350"/>
            <a:ext cx="8147050" cy="580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700" b="1">
                <a:latin typeface="Times New Roman" panose="02020603050405020304" pitchFamily="18" charset="0"/>
              </a:rPr>
              <a:t>7. Меланхолический (М)</a:t>
            </a:r>
            <a:r>
              <a:rPr lang="ru-RU" altLang="ru-RU" sz="2700" i="1">
                <a:latin typeface="Times New Roman" panose="02020603050405020304" pitchFamily="18" charset="0"/>
              </a:rPr>
              <a:t> </a:t>
            </a:r>
            <a:r>
              <a:rPr lang="ru-RU" altLang="ru-RU" sz="2700">
                <a:latin typeface="Times New Roman" panose="02020603050405020304" pitchFamily="18" charset="0"/>
              </a:rPr>
              <a:t>(витально-тоскливый). Сверхудрученность болезнью, неверие в выздоровление, в возможное улучшение, в эффект лечения. Активные депрессивные высказывания вплоть до суицидных мыслей. Пессимистический взгляд на все вокруг. 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700" b="1">
                <a:latin typeface="Times New Roman" panose="02020603050405020304" pitchFamily="18" charset="0"/>
              </a:rPr>
              <a:t>8. Апатический (А).</a:t>
            </a:r>
            <a:r>
              <a:rPr lang="ru-RU" altLang="ru-RU" sz="2700" i="1">
                <a:latin typeface="Times New Roman" panose="02020603050405020304" pitchFamily="18" charset="0"/>
              </a:rPr>
              <a:t> </a:t>
            </a:r>
            <a:r>
              <a:rPr lang="ru-RU" altLang="ru-RU" sz="2700">
                <a:latin typeface="Times New Roman" panose="02020603050405020304" pitchFamily="18" charset="0"/>
              </a:rPr>
              <a:t>Полное безразличие к своей судьбе, к исходу болезни, к результатам лечения. Пассивное подчинение процедурам и лечению при настойчивом побуждении со стороны. Утрата интереса к жизни, ко всему, что ранее волновало. Вялость и апатия в поведении, деятельности и межличностных отношениях.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431800" y="273050"/>
            <a:ext cx="8712200" cy="31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56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6699"/>
                </a:solidFill>
                <a:latin typeface="Times New Roman" panose="02020603050405020304" pitchFamily="18" charset="0"/>
              </a:rPr>
              <a:t>9. Сенситивный (С).</a:t>
            </a:r>
            <a:r>
              <a:rPr lang="ru-RU" altLang="ru-RU" sz="2600">
                <a:latin typeface="Times New Roman" panose="02020603050405020304" pitchFamily="18" charset="0"/>
              </a:rPr>
              <a:t> Чрезмерная ранимость, уязвимость, озабоченность возможными неблагоприятными впечатлениями, которые могут произвести на окружающих сведения о болезни. Опасения, что окружающие станут жалеть, считать неполноценным, пренебрежительно или с опаской относиться, распускать сплетни и неблагоприятные слухи о причине и природе болезни и даже избегать общения с больным</a:t>
            </a:r>
            <a:r>
              <a:rPr lang="ru-RU" altLang="ru-RU" sz="23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87338" y="3600450"/>
            <a:ext cx="8856662" cy="312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656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95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6699"/>
                </a:solidFill>
                <a:latin typeface="Times New Roman" panose="02020603050405020304" pitchFamily="18" charset="0"/>
              </a:rPr>
              <a:t>10. Эгоцентрический (Э)</a:t>
            </a:r>
            <a:r>
              <a:rPr lang="ru-RU" altLang="ru-RU" sz="2600">
                <a:latin typeface="Times New Roman" panose="02020603050405020304" pitchFamily="18" charset="0"/>
              </a:rPr>
              <a:t> (истероидный). «Принятие» болезни и поиски выгод в связи с болезнью. Выставление напоказ близким и окружающим своих страданий и переживаний с целью вызвать сочувствие и полностью завладеть их вниманием. Требование исключительной заботы о себе в ущерб другим делам и заботам, полное невнимание к близким. Разговоры окружающих быстро переводятся «на себя»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457200" y="360363"/>
            <a:ext cx="8183563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600" b="1">
                <a:latin typeface="Times New Roman" panose="02020603050405020304" pitchFamily="18" charset="0"/>
              </a:rPr>
              <a:t>11. Паранойяльный (П).</a:t>
            </a:r>
            <a:r>
              <a:rPr lang="ru-RU" altLang="ru-RU" sz="2600">
                <a:latin typeface="Times New Roman" panose="02020603050405020304" pitchFamily="18" charset="0"/>
              </a:rPr>
              <a:t> Уверенность, что болезнь - результат внешних причин, чьего-то злого умысла. Крайняя подозрительность и настороженность к разговорам о себе, к лекарствам и процедурам. Стремление приписывать возможные осложнения или побочные действия лекарств халатности или злому умыслу врачей и персонала. 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r>
              <a:rPr lang="ru-RU" altLang="ru-RU" sz="2600" b="1">
                <a:latin typeface="Times New Roman" panose="02020603050405020304" pitchFamily="18" charset="0"/>
              </a:rPr>
              <a:t>12. Дисфорический (Д)</a:t>
            </a:r>
            <a:r>
              <a:rPr lang="ru-RU" altLang="ru-RU" sz="2600">
                <a:latin typeface="Times New Roman" panose="02020603050405020304" pitchFamily="18" charset="0"/>
              </a:rPr>
              <a:t> (агрессивный). Доминирует гневливо-мрачное, озлобленное настроение, постоянный угрюмый и недовольный вид. Зависть и ненависть к здоровым, включая родных и близких. Вспышки озлобленности со склонностью винить в своей болезни других. Требование особого внимания к себе и подозрительность к процедурам и лечению</a:t>
            </a:r>
            <a:r>
              <a:rPr lang="ru-RU" altLang="ru-RU" sz="2400">
                <a:latin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503238" y="720725"/>
            <a:ext cx="792003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417513" indent="-312738"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7513" algn="l"/>
                <a:tab pos="865188" algn="l"/>
                <a:tab pos="1314450" algn="l"/>
                <a:tab pos="1763713" algn="l"/>
                <a:tab pos="2212975" algn="l"/>
                <a:tab pos="2662238" algn="l"/>
                <a:tab pos="3111500" algn="l"/>
                <a:tab pos="3560763" algn="l"/>
                <a:tab pos="4010025" algn="l"/>
                <a:tab pos="4459288" algn="l"/>
                <a:tab pos="4908550" algn="l"/>
                <a:tab pos="5357813" algn="l"/>
                <a:tab pos="5807075" algn="l"/>
                <a:tab pos="6256338" algn="l"/>
                <a:tab pos="6705600" algn="l"/>
                <a:tab pos="7154863" algn="l"/>
                <a:tab pos="7604125" algn="l"/>
                <a:tab pos="8053388" algn="l"/>
                <a:tab pos="8502650" algn="l"/>
                <a:tab pos="8951913" algn="l"/>
                <a:tab pos="94011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Aft>
                <a:spcPts val="288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400" b="1">
                <a:latin typeface="Times New Roman" panose="02020603050405020304" pitchFamily="18" charset="0"/>
              </a:rPr>
              <a:t>Детский возраст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ВКБ воспринимается как мешающий, ненужный факт – ограничение активности.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На формирование ВКБ оказывает влияние еще и врач.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400" b="1">
                <a:latin typeface="Times New Roman" panose="02020603050405020304" pitchFamily="18" charset="0"/>
              </a:rPr>
              <a:t>Младший школьный возраст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Ограничение собственной активности и общения.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SzPct val="45000"/>
              <a:buFont typeface="Wingdings" panose="05000000000000000000" pitchFamily="2" charset="2"/>
              <a:buChar char=""/>
            </a:pPr>
            <a:r>
              <a:rPr lang="ru-RU" altLang="ru-RU" sz="2400" b="1">
                <a:latin typeface="Times New Roman" panose="02020603050405020304" pitchFamily="18" charset="0"/>
              </a:rPr>
              <a:t>Подростковый возраст</a:t>
            </a:r>
          </a:p>
          <a:p>
            <a:pPr hangingPunct="1">
              <a:lnSpc>
                <a:spcPct val="100000"/>
              </a:lnSpc>
              <a:spcAft>
                <a:spcPts val="288"/>
              </a:spcAft>
              <a:buClrTx/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Больными себя подростки признавать не хотят. Болезнь, как остановка жизни. </a:t>
            </a: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44463" y="269875"/>
            <a:ext cx="8640762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7E0021"/>
                </a:solidFill>
              </a:rPr>
              <a:t>Возрастные особенности внутренней картины болезни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15900" y="4319588"/>
            <a:ext cx="84963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2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000"/>
              <a:t>Заболевания в</a:t>
            </a:r>
            <a:r>
              <a:rPr lang="ru-RU" altLang="ru-RU" sz="2000" b="1"/>
              <a:t> пожилом возрасте</a:t>
            </a:r>
            <a:r>
              <a:rPr lang="ru-RU" altLang="ru-RU" sz="2000"/>
              <a:t> переносятся физически тяжелее и на длительное время ухудшают общее самочувствие больных. С возрастом к человеку приходит целая гамма возрастных психологических феноменов: возмущение против старости, существенная трансформация личностных реакций и жизненного стереотипа. Появляется неуверенность, пессимизм, обидчивость, страх перед одиночеством, беспомощностью, снижается интерес к новому.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647700" y="431800"/>
            <a:ext cx="8064500" cy="608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Схема описания  исследования</a:t>
            </a:r>
          </a:p>
          <a:p>
            <a:pPr indent="561975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1. Что исследовано</a:t>
            </a:r>
          </a:p>
          <a:p>
            <a:pPr indent="561975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2. Каким методом</a:t>
            </a:r>
            <a:r>
              <a:rPr lang="ru-RU" altLang="ru-RU" sz="2800"/>
              <a:t>: правильное/полное название, кем разработано, в каком году, особенности применения, инструкция.</a:t>
            </a:r>
          </a:p>
          <a:p>
            <a:pPr indent="561975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3. Представление результата</a:t>
            </a:r>
            <a:r>
              <a:rPr lang="ru-RU" altLang="ru-RU" sz="2800"/>
              <a:t> </a:t>
            </a:r>
            <a:r>
              <a:rPr lang="ru-RU" altLang="ru-RU" sz="2600"/>
              <a:t>(запись полученных результатов, чаще в виде протокола).</a:t>
            </a:r>
          </a:p>
          <a:p>
            <a:pPr indent="561975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4. Анализ результата</a:t>
            </a:r>
            <a:r>
              <a:rPr lang="ru-RU" altLang="ru-RU" sz="2800"/>
              <a:t>.</a:t>
            </a:r>
          </a:p>
          <a:p>
            <a:pPr indent="561975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5. Выводы</a:t>
            </a:r>
            <a:r>
              <a:rPr lang="ru-RU" altLang="ru-RU" sz="2800"/>
              <a:t> (заключение): норма/среднее, выше/ниже среднего</a:t>
            </a:r>
          </a:p>
          <a:p>
            <a:pPr indent="561975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6. Рекомендации</a:t>
            </a:r>
            <a:r>
              <a:rPr lang="ru-RU" altLang="ru-RU" sz="2800"/>
              <a:t> - обычно там где что-то не в рамках Нормы.</a:t>
            </a:r>
          </a:p>
          <a:p>
            <a:pPr algn="ctr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28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87338"/>
            <a:ext cx="9017000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76263" y="1368425"/>
            <a:ext cx="7523162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/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44463" y="214313"/>
            <a:ext cx="637381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5619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400"/>
              <a:t>1. Тип отношения к болезни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15900" y="677863"/>
            <a:ext cx="8999538" cy="663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5334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/>
              <a:t>2. Методика ТОБОЛ (тип отношения к болезни) - клиническая тестовая методика, направленная на диагностику типа отношения к болезни.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/>
              <a:t>Была сконструирована в  институте им. В.М.Бехтерева как модель мышления клинического психолога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/>
              <a:t>В основе методики типология отношений к болезни, предложенная А.Е.Личко и Н.Я.Ивановым (1980). Методика позволяет диагностировать  12 типов отношения: </a:t>
            </a:r>
            <a:r>
              <a:rPr lang="ru-RU" altLang="ru-RU" sz="2200"/>
              <a:t>сенситивный, тревожный, ипохондрический, меланхолический, апатический, неврастенический, эгоцентрический, паранойяльный, анозогнозический, дисфорический, эргопатический и гармоничный.</a:t>
            </a:r>
          </a:p>
          <a:p>
            <a:pPr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/>
              <a:t>Отличительной особенностью теста, является необычная структура: он состоит из списков утверждений (12 блоков), в каждом из которых респонденту необходимо выбрать 1 или 2.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31800" y="376238"/>
            <a:ext cx="8423275" cy="628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/>
              <a:t>Процедура проведения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Испытуемому предъявляется бланк с 12 группами утверждений, от 10 до 16 утвержденй в каждой. В каждой группе он должен выбрать одно или максимум два утверждения, которые наиболее полно описывают его состояние. 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Если ни одно из утверждений не подходит, нужно выбрать последнее «Ни одно утверждение мне не подходит». 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Все ответы фиксируются в тетради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/>
              <a:t>Время заполнения не ограничено. 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400"/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4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60363" y="144463"/>
            <a:ext cx="76327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5619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600" b="1"/>
              <a:t>3. Представление результата</a:t>
            </a:r>
            <a:r>
              <a:rPr lang="ru-RU" altLang="ru-RU" sz="2600"/>
              <a:t>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47700"/>
            <a:ext cx="799147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439738" y="1376363"/>
            <a:ext cx="8488362" cy="34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800" b="1"/>
              <a:t>Задание письменно в тетради: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200"/>
              <a:t>В процессе тестирования сформулировать вопросы которые необходимо задать больному во время сбора анамнеза для выяснения типа отношения к болезни, выделения  группы риска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2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008063" y="215900"/>
            <a:ext cx="7488237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indent="56197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38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800" b="1"/>
              <a:t>4. Анализ результата</a:t>
            </a:r>
            <a:r>
              <a:rPr lang="ru-RU" altLang="ru-RU" sz="2800"/>
              <a:t>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079500"/>
            <a:ext cx="6840538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76263" y="5400675"/>
            <a:ext cx="8207375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/>
              <a:t>Диагностируется тревожный тип отношения к болезни (Т)</a:t>
            </a:r>
            <a:r>
              <a:rPr lang="ru-RU" altLang="ru-RU" sz="100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431800"/>
            <a:ext cx="8064500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87338" y="5472113"/>
            <a:ext cx="8351837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/>
              <a:t>Диагностируется смешанный тип отношения к болезни (ТН).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2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60363"/>
            <a:ext cx="80645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428625" y="4895850"/>
            <a:ext cx="828357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/>
              <a:t>Диагностируется диффузный тип отношения к болезни (Д)</a:t>
            </a:r>
            <a:r>
              <a:rPr lang="ru-RU" altLang="ru-RU" sz="1000"/>
              <a:t>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10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215900" y="2016125"/>
            <a:ext cx="3024188" cy="1728788"/>
          </a:xfrm>
          <a:ln/>
        </p:spPr>
        <p:txBody>
          <a:bodyPr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4000">
                <a:solidFill>
                  <a:srgbClr val="C5000B"/>
                </a:solidFill>
              </a:rPr>
              <a:t>Спасибо </a:t>
            </a:r>
            <a:br>
              <a:rPr lang="ru-RU" altLang="ru-RU" sz="4000">
                <a:solidFill>
                  <a:srgbClr val="C5000B"/>
                </a:solidFill>
              </a:rPr>
            </a:br>
            <a:r>
              <a:rPr lang="ru-RU" altLang="ru-RU" sz="4000">
                <a:solidFill>
                  <a:srgbClr val="C5000B"/>
                </a:solidFill>
              </a:rPr>
              <a:t>      за </a:t>
            </a:r>
            <a:br>
              <a:rPr lang="ru-RU" altLang="ru-RU" sz="4000">
                <a:solidFill>
                  <a:srgbClr val="C5000B"/>
                </a:solidFill>
              </a:rPr>
            </a:br>
            <a:r>
              <a:rPr lang="ru-RU" altLang="ru-RU" sz="4000">
                <a:solidFill>
                  <a:srgbClr val="C5000B"/>
                </a:solidFill>
              </a:rPr>
              <a:t>внимание!</a:t>
            </a:r>
            <a:r>
              <a:rPr lang="ru-RU" altLang="ru-RU" sz="4000">
                <a:solidFill>
                  <a:srgbClr val="575F6D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31800" y="506413"/>
            <a:ext cx="8280400" cy="59737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80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</a:rPr>
              <a:t>Виды патогенного влияния соматической болезни на психику человека</a:t>
            </a:r>
          </a:p>
          <a:p>
            <a:pPr marL="677863" indent="-373063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700" b="1" i="1">
                <a:solidFill>
                  <a:srgbClr val="C5000B"/>
                </a:solidFill>
              </a:rPr>
              <a:t>Соматогенное</a:t>
            </a:r>
            <a:r>
              <a:rPr lang="ru-RU" altLang="ru-RU" sz="2700">
                <a:solidFill>
                  <a:srgbClr val="C5000B"/>
                </a:solidFill>
              </a:rPr>
              <a:t> </a:t>
            </a:r>
            <a:r>
              <a:rPr lang="ru-RU" altLang="ru-RU" sz="2600"/>
              <a:t>влияние болезни на психику связано с непосредственным воздействием на ЦНС соматических вредностей (нарушение гемодинамики или интоксикация и т.д.) и самих интенсивных болевых ощущений. </a:t>
            </a:r>
          </a:p>
          <a:p>
            <a:pPr marL="677863" indent="-373063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700" b="1" i="1">
                <a:solidFill>
                  <a:srgbClr val="C5000B"/>
                </a:solidFill>
              </a:rPr>
              <a:t>Психогенное</a:t>
            </a:r>
            <a:r>
              <a:rPr lang="ru-RU" altLang="ru-RU" sz="2800" b="1" i="1">
                <a:solidFill>
                  <a:srgbClr val="C5000B"/>
                </a:solidFill>
              </a:rPr>
              <a:t> </a:t>
            </a:r>
            <a:r>
              <a:rPr lang="ru-RU" altLang="ru-RU" sz="2600"/>
              <a:t>влияние болезни на психику  человека в форме  психологической реакции личности на сам факт заболевания и его последствия, имеющиеся при болезни астению, болезненные ощущения и нарушения общего самочувствия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215900" y="431800"/>
            <a:ext cx="8640763" cy="622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163"/>
              </a:spcBef>
              <a:buClr>
                <a:srgbClr val="000066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600" b="1">
                <a:solidFill>
                  <a:srgbClr val="7E0021"/>
                </a:solidFill>
                <a:latin typeface="Times New Roman" panose="02020603050405020304" pitchFamily="18" charset="0"/>
              </a:rPr>
              <a:t>Премедицинский этап </a:t>
            </a:r>
            <a:r>
              <a:rPr lang="ru-RU" altLang="ru-RU" sz="2600">
                <a:solidFill>
                  <a:srgbClr val="000066"/>
                </a:solidFill>
                <a:latin typeface="Times New Roman" panose="02020603050405020304" pitchFamily="18" charset="0"/>
              </a:rPr>
              <a:t>начинается с проявления первых, едва заметных признаков заболевания</a:t>
            </a:r>
          </a:p>
          <a:p>
            <a:pPr hangingPunct="1">
              <a:lnSpc>
                <a:spcPct val="100000"/>
              </a:lnSpc>
              <a:spcBef>
                <a:spcPts val="1163"/>
              </a:spcBef>
              <a:buClr>
                <a:srgbClr val="000066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600" b="1">
                <a:solidFill>
                  <a:srgbClr val="7E0021"/>
                </a:solidFill>
                <a:latin typeface="Times New Roman" panose="02020603050405020304" pitchFamily="18" charset="0"/>
              </a:rPr>
              <a:t>Этап перемены жизненного стиля </a:t>
            </a:r>
            <a:r>
              <a:rPr lang="ru-RU" altLang="ru-RU" sz="2600">
                <a:solidFill>
                  <a:srgbClr val="000066"/>
                </a:solidFill>
                <a:latin typeface="Times New Roman" panose="02020603050405020304" pitchFamily="18" charset="0"/>
              </a:rPr>
              <a:t>наступает при установлении нетрудоспособности или при госпитализации больного. </a:t>
            </a:r>
          </a:p>
          <a:p>
            <a:pPr hangingPunct="1">
              <a:lnSpc>
                <a:spcPct val="100000"/>
              </a:lnSpc>
              <a:spcBef>
                <a:spcPts val="1163"/>
              </a:spcBef>
              <a:buClr>
                <a:srgbClr val="000066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600" b="1">
                <a:solidFill>
                  <a:srgbClr val="7E0021"/>
                </a:solidFill>
                <a:latin typeface="Times New Roman" panose="02020603050405020304" pitchFamily="18" charset="0"/>
              </a:rPr>
              <a:t>Этап активной адаптации</a:t>
            </a:r>
            <a:r>
              <a:rPr lang="ru-RU" altLang="ru-RU" sz="2600" b="1">
                <a:solidFill>
                  <a:srgbClr val="3366FF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600">
                <a:solidFill>
                  <a:srgbClr val="000066"/>
                </a:solidFill>
                <a:latin typeface="Times New Roman" panose="02020603050405020304" pitchFamily="18" charset="0"/>
              </a:rPr>
              <a:t>включает в себя приспособление и адаптация больного к факту болезни и больничной среде.</a:t>
            </a:r>
          </a:p>
          <a:p>
            <a:pPr hangingPunct="1">
              <a:lnSpc>
                <a:spcPct val="100000"/>
              </a:lnSpc>
              <a:spcBef>
                <a:spcPts val="1163"/>
              </a:spcBef>
              <a:buClr>
                <a:srgbClr val="000066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600" b="1">
                <a:solidFill>
                  <a:srgbClr val="7E0021"/>
                </a:solidFill>
                <a:latin typeface="Times New Roman" panose="02020603050405020304" pitchFamily="18" charset="0"/>
              </a:rPr>
              <a:t>Этап психической декомпенсации</a:t>
            </a:r>
            <a:r>
              <a:rPr lang="ru-RU" altLang="ru-RU" sz="26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600">
                <a:solidFill>
                  <a:srgbClr val="000066"/>
                </a:solidFill>
                <a:latin typeface="Times New Roman" panose="02020603050405020304" pitchFamily="18" charset="0"/>
              </a:rPr>
              <a:t>сопровождается отрицательными ощущениями и утратой веры в лечение и медицинский персонал.</a:t>
            </a:r>
          </a:p>
          <a:p>
            <a:pPr hangingPunct="1">
              <a:lnSpc>
                <a:spcPct val="100000"/>
              </a:lnSpc>
              <a:spcBef>
                <a:spcPts val="1163"/>
              </a:spcBef>
              <a:buClr>
                <a:srgbClr val="000066"/>
              </a:buClr>
              <a:buFont typeface="Times New Roman" panose="02020603050405020304" pitchFamily="18" charset="0"/>
              <a:buAutoNum type="arabicPeriod"/>
            </a:pPr>
            <a:r>
              <a:rPr lang="ru-RU" altLang="ru-RU" sz="2600" b="1">
                <a:solidFill>
                  <a:srgbClr val="7E0021"/>
                </a:solidFill>
                <a:latin typeface="Times New Roman" panose="02020603050405020304" pitchFamily="18" charset="0"/>
              </a:rPr>
              <a:t>Этап пассивной адаптации и капитуляции</a:t>
            </a:r>
            <a:r>
              <a:rPr lang="ru-RU" altLang="ru-RU" sz="26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600">
                <a:solidFill>
                  <a:srgbClr val="000066"/>
                </a:solidFill>
                <a:latin typeface="Times New Roman" panose="02020603050405020304" pitchFamily="18" charset="0"/>
              </a:rPr>
              <a:t>характеризуется появлением равнодушия и угрюмости, примирения с болезнью</a:t>
            </a:r>
            <a:r>
              <a:rPr lang="ru-RU" altLang="ru-RU" sz="23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.</a:t>
            </a:r>
            <a:r>
              <a:rPr lang="ru-RU" altLang="ru-RU" sz="25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altLang="ru-RU" sz="2500">
                <a:solidFill>
                  <a:srgbClr val="000066"/>
                </a:solidFill>
                <a:latin typeface="Times New Roman" panose="02020603050405020304" pitchFamily="18" charset="0"/>
              </a:rPr>
              <a:t>Поиск выгоды.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439863" y="0"/>
            <a:ext cx="748823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175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6600"/>
                </a:solidFill>
                <a:latin typeface="Times New Roman" panose="02020603050405020304" pitchFamily="18" charset="0"/>
              </a:rPr>
              <a:t>Переживание болезни во времени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503238" y="2205038"/>
            <a:ext cx="82073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61938" indent="-261938"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61938" algn="l"/>
                <a:tab pos="709613" algn="l"/>
                <a:tab pos="1158875" algn="l"/>
                <a:tab pos="1608138" algn="l"/>
                <a:tab pos="2057400" algn="l"/>
                <a:tab pos="2506663" algn="l"/>
                <a:tab pos="2955925" algn="l"/>
                <a:tab pos="3405188" algn="l"/>
                <a:tab pos="3854450" algn="l"/>
                <a:tab pos="4303713" algn="l"/>
                <a:tab pos="4752975" algn="l"/>
                <a:tab pos="5202238" algn="l"/>
                <a:tab pos="5651500" algn="l"/>
                <a:tab pos="6100763" algn="l"/>
                <a:tab pos="6550025" algn="l"/>
                <a:tab pos="6999288" algn="l"/>
                <a:tab pos="7448550" algn="l"/>
                <a:tab pos="7897813" algn="l"/>
                <a:tab pos="8347075" algn="l"/>
                <a:tab pos="8796338" algn="l"/>
                <a:tab pos="924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>
                <a:srgbClr val="FE8637"/>
              </a:buClr>
              <a:buSzPct val="70000"/>
              <a:buFont typeface="Wingdings" panose="05000000000000000000" pitchFamily="2" charset="2"/>
              <a:buChar char=""/>
            </a:pPr>
            <a:r>
              <a:rPr lang="ru-RU" altLang="ru-RU" sz="2800" b="1">
                <a:latin typeface="Times New Roman" panose="02020603050405020304" pitchFamily="18" charset="0"/>
              </a:rPr>
              <a:t>Внутренняя картина болезни (ВКБ,</a:t>
            </a:r>
            <a:r>
              <a:rPr lang="ru-RU" altLang="ru-RU" sz="2600" b="1">
                <a:latin typeface="Times New Roman" panose="02020603050405020304" pitchFamily="18" charset="0"/>
              </a:rPr>
              <a:t> Лурия АР)</a:t>
            </a:r>
            <a:r>
              <a:rPr lang="ru-RU" altLang="ru-RU" sz="2800">
                <a:latin typeface="Times New Roman" panose="02020603050405020304" pitchFamily="18" charset="0"/>
              </a:rPr>
              <a:t> – это все то, что испытывает и переживает больной, всю массу его ощущений, его общее самочувствие, самонаблюдение, его представление о своей болезни, о ее причинах.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608513"/>
            <a:ext cx="360045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15888"/>
            <a:ext cx="27717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722813"/>
            <a:ext cx="2663825" cy="168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15888"/>
            <a:ext cx="2555875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2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7003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85763" y="431800"/>
            <a:ext cx="8399462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73050" indent="-258763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SzPct val="70000"/>
              <a:buFontTx/>
              <a:buNone/>
            </a:pPr>
            <a:r>
              <a:rPr lang="ru-RU" altLang="ru-RU" sz="3200" b="1">
                <a:solidFill>
                  <a:srgbClr val="C5000B"/>
                </a:solidFill>
                <a:latin typeface="Times New Roman" panose="02020603050405020304" pitchFamily="18" charset="0"/>
              </a:rPr>
              <a:t>Характеристика ВКБ</a:t>
            </a:r>
            <a:r>
              <a:rPr lang="ru-RU" altLang="ru-RU" sz="3200" b="1">
                <a:latin typeface="Times New Roman" panose="02020603050405020304" pitchFamily="18" charset="0"/>
              </a:rPr>
              <a:t>:</a:t>
            </a:r>
          </a:p>
          <a:p>
            <a:pPr marL="201613" indent="-187325" hangingPunct="1">
              <a:lnSpc>
                <a:spcPct val="100000"/>
              </a:lnSpc>
              <a:spcBef>
                <a:spcPts val="313"/>
              </a:spcBef>
              <a:spcAft>
                <a:spcPts val="288"/>
              </a:spcAft>
              <a:buSzPct val="82000"/>
              <a:buFont typeface="Wingdings" panose="05000000000000000000" pitchFamily="2" charset="2"/>
              <a:buChar char=""/>
            </a:pPr>
            <a:r>
              <a:rPr lang="ru-RU" altLang="ru-RU" sz="2800">
                <a:latin typeface="Times New Roman" panose="02020603050405020304" pitchFamily="18" charset="0"/>
              </a:rPr>
              <a:t> Это психологическое явление (а не биологическое),    поэтому врачи ее видеть не могут.</a:t>
            </a:r>
          </a:p>
          <a:p>
            <a:pPr marL="201613" indent="-187325" hangingPunct="1">
              <a:lnSpc>
                <a:spcPct val="100000"/>
              </a:lnSpc>
              <a:spcBef>
                <a:spcPts val="313"/>
              </a:spcBef>
              <a:spcAft>
                <a:spcPts val="575"/>
              </a:spcAft>
              <a:buSzPct val="82000"/>
              <a:buFont typeface="Wingdings" panose="05000000000000000000" pitchFamily="2" charset="2"/>
              <a:buChar char=""/>
            </a:pPr>
            <a:r>
              <a:rPr lang="ru-RU" altLang="ru-RU" sz="2800">
                <a:latin typeface="Times New Roman" panose="02020603050405020304" pitchFamily="18" charset="0"/>
              </a:rPr>
              <a:t> Вторичность – это производное от самой болезни.</a:t>
            </a:r>
          </a:p>
          <a:p>
            <a:pPr marL="201613" indent="-187325" hangingPunct="1">
              <a:lnSpc>
                <a:spcPct val="100000"/>
              </a:lnSpc>
              <a:spcBef>
                <a:spcPts val="38"/>
              </a:spcBef>
              <a:spcAft>
                <a:spcPts val="288"/>
              </a:spcAft>
              <a:buSzPct val="82000"/>
              <a:buFont typeface="Wingdings" panose="05000000000000000000" pitchFamily="2" charset="2"/>
              <a:buChar char=""/>
            </a:pPr>
            <a:r>
              <a:rPr lang="ru-RU" altLang="ru-RU" sz="2800">
                <a:latin typeface="Times New Roman" panose="02020603050405020304" pitchFamily="18" charset="0"/>
              </a:rPr>
              <a:t> Динамичность – зависит от тяжести, возраста</a:t>
            </a:r>
          </a:p>
          <a:p>
            <a:pPr marL="215900" indent="-201613" hangingPunct="1">
              <a:lnSpc>
                <a:spcPct val="100000"/>
              </a:lnSpc>
              <a:spcBef>
                <a:spcPts val="38"/>
              </a:spcBef>
              <a:spcAft>
                <a:spcPts val="288"/>
              </a:spcAft>
              <a:buClrTx/>
              <a:buSzPct val="82000"/>
              <a:buFontTx/>
              <a:buNone/>
            </a:pPr>
            <a:r>
              <a:rPr lang="ru-RU" altLang="ru-RU" sz="2800">
                <a:latin typeface="Times New Roman" panose="02020603050405020304" pitchFamily="18" charset="0"/>
              </a:rPr>
              <a:t>больного, длительности.</a:t>
            </a:r>
          </a:p>
          <a:p>
            <a:pPr marL="201613" indent="-187325" hangingPunct="1">
              <a:lnSpc>
                <a:spcPct val="100000"/>
              </a:lnSpc>
              <a:spcBef>
                <a:spcPts val="313"/>
              </a:spcBef>
              <a:spcAft>
                <a:spcPts val="288"/>
              </a:spcAft>
              <a:buSzPct val="82000"/>
              <a:buFont typeface="Wingdings" panose="05000000000000000000" pitchFamily="2" charset="2"/>
              <a:buChar char=""/>
            </a:pPr>
            <a:r>
              <a:rPr lang="ru-RU" altLang="ru-RU" sz="2800">
                <a:latin typeface="Times New Roman" panose="02020603050405020304" pitchFamily="18" charset="0"/>
              </a:rPr>
              <a:t> Это продукт творчества Больного, направленного на познание себя.</a:t>
            </a:r>
          </a:p>
          <a:p>
            <a:pPr marL="201613" indent="-187325" hangingPunct="1">
              <a:lnSpc>
                <a:spcPct val="100000"/>
              </a:lnSpc>
              <a:spcBef>
                <a:spcPts val="313"/>
              </a:spcBef>
              <a:spcAft>
                <a:spcPts val="288"/>
              </a:spcAft>
              <a:buSzPct val="82000"/>
              <a:buFont typeface="Wingdings" panose="05000000000000000000" pitchFamily="2" charset="2"/>
              <a:buChar char=""/>
            </a:pPr>
            <a:r>
              <a:rPr lang="ru-RU" altLang="ru-RU" sz="2800">
                <a:latin typeface="Times New Roman" panose="02020603050405020304" pitchFamily="18" charset="0"/>
              </a:rPr>
              <a:t> Оказывает влияние на формирование Личности, ВКБ обуславливает личностные изменения больного и влияет на динамику выздоровления.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spcAft>
                <a:spcPts val="1425"/>
              </a:spcAft>
              <a:buClrTx/>
              <a:buFontTx/>
              <a:buNone/>
            </a:pPr>
            <a:endParaRPr lang="ru-RU" altLang="ru-RU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360363" y="217488"/>
            <a:ext cx="8712200" cy="64595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 b="1">
                <a:solidFill>
                  <a:srgbClr val="C5000B"/>
                </a:solidFill>
              </a:rPr>
              <a:t>Структура внутренней картины болезни (ВКБ):</a:t>
            </a:r>
          </a:p>
          <a:p>
            <a:pPr indent="533400" algn="just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 i="1">
                <a:solidFill>
                  <a:srgbClr val="000099"/>
                </a:solidFill>
              </a:rPr>
              <a:t>Сензитивный</a:t>
            </a:r>
            <a:r>
              <a:rPr lang="ru-RU" altLang="ru-RU" sz="2200" b="1">
                <a:solidFill>
                  <a:srgbClr val="000099"/>
                </a:solidFill>
              </a:rPr>
              <a:t> </a:t>
            </a:r>
            <a:r>
              <a:rPr lang="ru-RU" altLang="ru-RU" sz="2200"/>
              <a:t>(болевая сторона болезни) – совокупность болезненных ощущений больного;</a:t>
            </a:r>
          </a:p>
          <a:p>
            <a:pPr indent="533400" algn="just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 i="1">
                <a:solidFill>
                  <a:srgbClr val="000099"/>
                </a:solidFill>
              </a:rPr>
              <a:t>Эмоциональный</a:t>
            </a:r>
            <a:r>
              <a:rPr lang="ru-RU" altLang="ru-RU" sz="2400">
                <a:solidFill>
                  <a:srgbClr val="000099"/>
                </a:solidFill>
              </a:rPr>
              <a:t> </a:t>
            </a:r>
            <a:r>
              <a:rPr lang="ru-RU" altLang="ru-RU" sz="2200"/>
              <a:t>– переживания болезни и всей ситуации, связанной с ней (страх, тревога, надежда и т.д.).</a:t>
            </a:r>
          </a:p>
          <a:p>
            <a:pPr indent="533400" algn="just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 i="1">
                <a:solidFill>
                  <a:srgbClr val="330099"/>
                </a:solidFill>
              </a:rPr>
              <a:t>Поведенческий</a:t>
            </a:r>
            <a:r>
              <a:rPr lang="ru-RU" altLang="ru-RU" sz="2300">
                <a:solidFill>
                  <a:srgbClr val="330099"/>
                </a:solidFill>
              </a:rPr>
              <a:t> </a:t>
            </a:r>
            <a:r>
              <a:rPr lang="ru-RU" altLang="ru-RU" sz="2300"/>
              <a:t>(мотивационный уровень) – волевая сторона болезни, связана с определенным отношением больного к своему заболеванию, необходимостью изменения поведения и привычного образа жизни, актуализацией деятельности по возвращению и сохранению здоровья.</a:t>
            </a:r>
          </a:p>
          <a:p>
            <a:pPr indent="533400" algn="just">
              <a:lnSpc>
                <a:spcPct val="100000"/>
              </a:lnSpc>
              <a:spcAft>
                <a:spcPts val="425"/>
              </a:spcAft>
              <a:buClrTx/>
              <a:buFontTx/>
              <a:buNone/>
            </a:pPr>
            <a:r>
              <a:rPr lang="ru-RU" altLang="ru-RU" sz="2400" b="1" i="1">
                <a:solidFill>
                  <a:srgbClr val="0000CC"/>
                </a:solidFill>
              </a:rPr>
              <a:t>Когнитивный</a:t>
            </a:r>
            <a:r>
              <a:rPr lang="ru-RU" altLang="ru-RU" sz="2200"/>
              <a:t> </a:t>
            </a:r>
            <a:r>
              <a:rPr lang="ru-RU" altLang="ru-RU" sz="2300"/>
              <a:t>(интеллектуальная сторона болезни) - рационально-информационный уровень, связаный с представлениями и знаниями больного о его заболевании, размышлениями о его причинах и последствиях – знания о болезни, ее осознание, понимание роли болезни и ее влияния на жизненное функционирование, предполагаемые причины и последствия.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Schoolbook"/>
        <a:ea typeface="Microsoft YaHei"/>
        <a:cs typeface=""/>
      </a:majorFont>
      <a:minorFont>
        <a:latin typeface="Century School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34452</TotalTime>
  <Words>1510</Words>
  <Application>Microsoft Office PowerPoint</Application>
  <PresentationFormat>Экран (4:3)</PresentationFormat>
  <Paragraphs>177</Paragraphs>
  <Slides>37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6" baseType="lpstr">
      <vt:lpstr>Times New Roman</vt:lpstr>
      <vt:lpstr>Century Schoolbook</vt:lpstr>
      <vt:lpstr>Microsoft YaHei</vt:lpstr>
      <vt:lpstr>Arial</vt:lpstr>
      <vt:lpstr>Lucida Sans Unicode</vt:lpstr>
      <vt:lpstr>Calibri</vt:lpstr>
      <vt:lpstr>Wingdings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      за 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Гуров</cp:lastModifiedBy>
  <cp:revision>1</cp:revision>
  <cp:lastPrinted>1601-01-01T00:00:00Z</cp:lastPrinted>
  <dcterms:created xsi:type="dcterms:W3CDTF">1601-01-01T00:00:00Z</dcterms:created>
  <dcterms:modified xsi:type="dcterms:W3CDTF">2021-04-04T14:43:27Z</dcterms:modified>
</cp:coreProperties>
</file>