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8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F34572-9AC3-4CE2-8BE0-CDAB9142F7EF}"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151978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F34572-9AC3-4CE2-8BE0-CDAB9142F7EF}"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308067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F34572-9AC3-4CE2-8BE0-CDAB9142F7EF}"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412614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F34572-9AC3-4CE2-8BE0-CDAB9142F7EF}"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113830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F34572-9AC3-4CE2-8BE0-CDAB9142F7EF}"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153629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F34572-9AC3-4CE2-8BE0-CDAB9142F7EF}" type="datetimeFigureOut">
              <a:rPr lang="ru-RU" smtClean="0"/>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272203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F34572-9AC3-4CE2-8BE0-CDAB9142F7EF}" type="datetimeFigureOut">
              <a:rPr lang="ru-RU" smtClean="0"/>
              <a:t>30.03.2017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82973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F34572-9AC3-4CE2-8BE0-CDAB9142F7EF}" type="datetimeFigureOut">
              <a:rPr lang="ru-RU" smtClean="0"/>
              <a:t>30.03.2017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387402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F34572-9AC3-4CE2-8BE0-CDAB9142F7EF}" type="datetimeFigureOut">
              <a:rPr lang="ru-RU" smtClean="0"/>
              <a:t>30.03.2017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335767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9F34572-9AC3-4CE2-8BE0-CDAB9142F7EF}" type="datetimeFigureOut">
              <a:rPr lang="ru-RU" smtClean="0"/>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319018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9F34572-9AC3-4CE2-8BE0-CDAB9142F7EF}" type="datetimeFigureOut">
              <a:rPr lang="ru-RU" smtClean="0"/>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4D3ACC-6D05-4361-8EC7-CFBB55AB34A6}" type="slidenum">
              <a:rPr lang="ru-RU" smtClean="0"/>
              <a:t>‹#›</a:t>
            </a:fld>
            <a:endParaRPr lang="ru-RU"/>
          </a:p>
        </p:txBody>
      </p:sp>
    </p:spTree>
    <p:extLst>
      <p:ext uri="{BB962C8B-B14F-4D97-AF65-F5344CB8AC3E}">
        <p14:creationId xmlns:p14="http://schemas.microsoft.com/office/powerpoint/2010/main" val="66237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34572-9AC3-4CE2-8BE0-CDAB9142F7EF}" type="datetimeFigureOut">
              <a:rPr lang="ru-RU" smtClean="0"/>
              <a:t>30.03.2017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D3ACC-6D05-4361-8EC7-CFBB55AB34A6}" type="slidenum">
              <a:rPr lang="ru-RU" smtClean="0"/>
              <a:t>‹#›</a:t>
            </a:fld>
            <a:endParaRPr lang="ru-RU"/>
          </a:p>
        </p:txBody>
      </p:sp>
    </p:spTree>
    <p:extLst>
      <p:ext uri="{BB962C8B-B14F-4D97-AF65-F5344CB8AC3E}">
        <p14:creationId xmlns:p14="http://schemas.microsoft.com/office/powerpoint/2010/main" val="351867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Презентация по медицинской реабилитации</a:t>
            </a:r>
            <a:endParaRPr lang="ru-RU" dirty="0"/>
          </a:p>
        </p:txBody>
      </p:sp>
      <p:sp>
        <p:nvSpPr>
          <p:cNvPr id="3" name="Подзаголовок 2"/>
          <p:cNvSpPr>
            <a:spLocks noGrp="1"/>
          </p:cNvSpPr>
          <p:nvPr>
            <p:ph type="subTitle" idx="1"/>
          </p:nvPr>
        </p:nvSpPr>
        <p:spPr>
          <a:xfrm>
            <a:off x="1524000" y="3551776"/>
            <a:ext cx="9144000" cy="1655762"/>
          </a:xfrm>
        </p:spPr>
        <p:txBody>
          <a:bodyPr/>
          <a:lstStyle/>
          <a:p>
            <a:r>
              <a:rPr lang="ru-RU" dirty="0" smtClean="0"/>
              <a:t>Автор: </a:t>
            </a:r>
            <a:r>
              <a:rPr lang="ru-RU" dirty="0" err="1" smtClean="0"/>
              <a:t>Горсков</a:t>
            </a:r>
            <a:r>
              <a:rPr lang="ru-RU" dirty="0" smtClean="0"/>
              <a:t> Богдан Вячеславович, 429 группа </a:t>
            </a:r>
            <a:r>
              <a:rPr lang="ru-RU" dirty="0" err="1" smtClean="0"/>
              <a:t>леч</a:t>
            </a:r>
            <a:r>
              <a:rPr lang="ru-RU" dirty="0" smtClean="0"/>
              <a:t>.</a:t>
            </a:r>
            <a:endParaRPr lang="ru-RU" dirty="0"/>
          </a:p>
        </p:txBody>
      </p:sp>
      <p:sp>
        <p:nvSpPr>
          <p:cNvPr id="4" name="Прямоугольник 3"/>
          <p:cNvSpPr/>
          <p:nvPr/>
        </p:nvSpPr>
        <p:spPr>
          <a:xfrm>
            <a:off x="649856" y="153125"/>
            <a:ext cx="6096000" cy="1754326"/>
          </a:xfrm>
          <a:prstGeom prst="rect">
            <a:avLst/>
          </a:prstGeom>
        </p:spPr>
        <p:txBody>
          <a:bodyPr>
            <a:spAutoFit/>
          </a:bodyPr>
          <a:lstStyle/>
          <a:p>
            <a:endParaRPr lang="ru-RU" dirty="0" smtClean="0"/>
          </a:p>
          <a:p>
            <a:r>
              <a:rPr lang="ru-RU" dirty="0" smtClean="0"/>
              <a:t>Красноярский государственный медицинский университет им. проф. </a:t>
            </a:r>
            <a:r>
              <a:rPr lang="ru-RU" dirty="0" err="1" smtClean="0"/>
              <a:t>В.Ф.Войно-Ясенецкого</a:t>
            </a:r>
            <a:r>
              <a:rPr lang="ru-RU" dirty="0" smtClean="0"/>
              <a:t> Минздрава России</a:t>
            </a:r>
          </a:p>
          <a:p>
            <a:r>
              <a:rPr lang="ru-RU" dirty="0" smtClean="0"/>
              <a:t>Лечебный факультет</a:t>
            </a:r>
          </a:p>
          <a:p>
            <a:r>
              <a:rPr lang="ru-RU" dirty="0" smtClean="0"/>
              <a:t>Кафедра нервных болезней с курсом медицинской реабилитации ПО</a:t>
            </a:r>
            <a:endParaRPr lang="ru-RU" dirty="0"/>
          </a:p>
        </p:txBody>
      </p:sp>
      <p:pic>
        <p:nvPicPr>
          <p:cNvPr id="5" name="Рисунок 4"/>
          <p:cNvPicPr>
            <a:picLocks noChangeAspect="1"/>
          </p:cNvPicPr>
          <p:nvPr/>
        </p:nvPicPr>
        <p:blipFill>
          <a:blip r:embed="rId2"/>
          <a:stretch>
            <a:fillRect/>
          </a:stretch>
        </p:blipFill>
        <p:spPr>
          <a:xfrm>
            <a:off x="649856" y="4249375"/>
            <a:ext cx="4931524" cy="2016849"/>
          </a:xfrm>
          <a:prstGeom prst="rect">
            <a:avLst/>
          </a:prstGeom>
        </p:spPr>
      </p:pic>
    </p:spTree>
    <p:extLst>
      <p:ext uri="{BB962C8B-B14F-4D97-AF65-F5344CB8AC3E}">
        <p14:creationId xmlns:p14="http://schemas.microsoft.com/office/powerpoint/2010/main" val="3127511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24287"/>
            <a:ext cx="10515600" cy="5952676"/>
          </a:xfrm>
        </p:spPr>
        <p:txBody>
          <a:bodyPr>
            <a:normAutofit fontScale="62500" lnSpcReduction="20000"/>
          </a:bodyPr>
          <a:lstStyle/>
          <a:p>
            <a:r>
              <a:rPr lang="ru-RU" dirty="0" smtClean="0"/>
              <a:t>Нередко психологическое состояние больного после инфаркта приводит к развитию депрессии. Она может вызываться чувством неполноценности, страхами, переживаниями по поводу случившегося и будущего. Такие длительные состояния нуждаются в квалифицированной врачебной помощи и могут устраняться аутогенными тренировками, сеансами психологической разгрузки и общением с психоаналитиком или психологом.</a:t>
            </a:r>
          </a:p>
          <a:p>
            <a:endParaRPr lang="ru-RU" dirty="0" smtClean="0"/>
          </a:p>
          <a:p>
            <a:r>
              <a:rPr lang="ru-RU" dirty="0" smtClean="0"/>
              <a:t>Важным моментом для больного после перенесенного инфаркта миокарда становится и умение правильно управлять своими эмоциями в повседневной жизни. Такая адаптация к негативным событиям поможет избежать стрессовых ситуаций, которые часто становятся причинами последующих инфарктов и резкого повышения артериального давления.</a:t>
            </a:r>
          </a:p>
          <a:p>
            <a:endParaRPr lang="ru-RU" dirty="0" smtClean="0"/>
          </a:p>
          <a:p>
            <a:r>
              <a:rPr lang="ru-RU" dirty="0" smtClean="0"/>
              <a:t>Многих пациентов с такой патологией в анамнезе интересует вопрос о возможности возвращения на прежнее место работы. Длительность реабилитации после инфаркта может составлять около 1-3 месяцев и после ее завершения необходимо обсудить с врачом возможность продолжения своей карьеры. Для разрешения такого вопроса необходимо учитывать характер профессии больного: график, уровень эмоциональной и физической нагрузки. После оценки всех этих параметров врач сможет порекомендовать вам подходящий вариант решения этого вопроса:</a:t>
            </a:r>
          </a:p>
          <a:p>
            <a:endParaRPr lang="ru-RU" dirty="0" smtClean="0"/>
          </a:p>
          <a:p>
            <a:r>
              <a:rPr lang="ru-RU" dirty="0" smtClean="0"/>
              <a:t>срок возвращения к обычной трудовой деятельности;</a:t>
            </a:r>
          </a:p>
          <a:p>
            <a:r>
              <a:rPr lang="ru-RU" dirty="0" smtClean="0"/>
              <a:t>необходимость перевода на более легкую работу;</a:t>
            </a:r>
          </a:p>
          <a:p>
            <a:r>
              <a:rPr lang="ru-RU" dirty="0" smtClean="0"/>
              <a:t>смену профессии;</a:t>
            </a:r>
          </a:p>
          <a:p>
            <a:r>
              <a:rPr lang="ru-RU" dirty="0" smtClean="0"/>
              <a:t>оформление инвалидности.</a:t>
            </a:r>
            <a:endParaRPr lang="ru-RU" dirty="0"/>
          </a:p>
        </p:txBody>
      </p:sp>
    </p:spTree>
    <p:extLst>
      <p:ext uri="{BB962C8B-B14F-4D97-AF65-F5344CB8AC3E}">
        <p14:creationId xmlns:p14="http://schemas.microsoft.com/office/powerpoint/2010/main" val="266503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Борьба с вредными привычками</a:t>
            </a:r>
            <a:endParaRPr lang="ru-RU" dirty="0"/>
          </a:p>
        </p:txBody>
      </p:sp>
      <p:sp>
        <p:nvSpPr>
          <p:cNvPr id="3" name="Объект 2"/>
          <p:cNvSpPr>
            <a:spLocks noGrp="1"/>
          </p:cNvSpPr>
          <p:nvPr>
            <p:ph idx="1"/>
          </p:nvPr>
        </p:nvSpPr>
        <p:spPr/>
        <p:txBody>
          <a:bodyPr>
            <a:normAutofit fontScale="62500" lnSpcReduction="20000"/>
          </a:bodyPr>
          <a:lstStyle/>
          <a:p>
            <a:r>
              <a:rPr lang="ru-RU" dirty="0" smtClean="0"/>
              <a:t>Перенесенный инфаркт миокарда должен стать причиной для отказа от вредных привычек. Алкоголь, наркотические средства и курение оказывают целый ряд негативных и токсических воздействий на сосуды и миокард, и отказ от них может уберечь больного от развития повторных приступов этой сердечной патологии.</a:t>
            </a:r>
          </a:p>
          <a:p>
            <a:endParaRPr lang="ru-RU" dirty="0" smtClean="0"/>
          </a:p>
          <a:p>
            <a:r>
              <a:rPr lang="ru-RU" dirty="0" smtClean="0"/>
              <a:t>Особенно опасно для лиц с предрасположенностью к инфаркту миокарда курение, т. к. никотин может приводить к </a:t>
            </a:r>
            <a:r>
              <a:rPr lang="ru-RU" dirty="0" err="1" smtClean="0"/>
              <a:t>генерализованному</a:t>
            </a:r>
            <a:r>
              <a:rPr lang="ru-RU" dirty="0" smtClean="0"/>
              <a:t> атеросклерозу сосудов и способствует развитию спазма и склероза коронарных сосудов. Осознание этого факта может стать отличной мотивацией для борьбы с курением, и многие могут оказаться от сигарет самостоятельно. В более сложных случаях для избавления от этой пагубной зависимости можно использовать любые доступные средства:</a:t>
            </a:r>
          </a:p>
          <a:p>
            <a:endParaRPr lang="ru-RU" dirty="0" smtClean="0"/>
          </a:p>
          <a:p>
            <a:r>
              <a:rPr lang="ru-RU" dirty="0" smtClean="0"/>
              <a:t>помощь психолога;</a:t>
            </a:r>
          </a:p>
          <a:p>
            <a:r>
              <a:rPr lang="ru-RU" dirty="0" smtClean="0"/>
              <a:t>кодирование;</a:t>
            </a:r>
          </a:p>
          <a:p>
            <a:r>
              <a:rPr lang="ru-RU" dirty="0" smtClean="0"/>
              <a:t>медикаментозные средства;</a:t>
            </a:r>
          </a:p>
          <a:p>
            <a:r>
              <a:rPr lang="ru-RU" dirty="0" smtClean="0"/>
              <a:t>иглорефлексотерапию.</a:t>
            </a:r>
            <a:endParaRPr lang="ru-RU" dirty="0"/>
          </a:p>
        </p:txBody>
      </p:sp>
    </p:spTree>
    <p:extLst>
      <p:ext uri="{BB962C8B-B14F-4D97-AF65-F5344CB8AC3E}">
        <p14:creationId xmlns:p14="http://schemas.microsoft.com/office/powerpoint/2010/main" val="219849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Диспансерное наблюдение</a:t>
            </a:r>
            <a:endParaRPr lang="ru-RU" dirty="0"/>
          </a:p>
        </p:txBody>
      </p:sp>
      <p:sp>
        <p:nvSpPr>
          <p:cNvPr id="3" name="Объект 2"/>
          <p:cNvSpPr>
            <a:spLocks noGrp="1"/>
          </p:cNvSpPr>
          <p:nvPr>
            <p:ph idx="1"/>
          </p:nvPr>
        </p:nvSpPr>
        <p:spPr/>
        <p:txBody>
          <a:bodyPr>
            <a:normAutofit fontScale="55000" lnSpcReduction="20000"/>
          </a:bodyPr>
          <a:lstStyle/>
          <a:p>
            <a:r>
              <a:rPr lang="ru-RU" dirty="0" smtClean="0"/>
              <a:t>После выписки из стационара пациент, перенесший инфаркт миокарда, должен периодически посещать своего кардиолога и ежедневно проводить измерения пульса и артериального давления. Во время контрольных осмотров у врача проводятся такие исследования:</a:t>
            </a:r>
          </a:p>
          <a:p>
            <a:endParaRPr lang="ru-RU" dirty="0" smtClean="0"/>
          </a:p>
          <a:p>
            <a:r>
              <a:rPr lang="ru-RU" dirty="0" smtClean="0"/>
              <a:t>анализы крови;</a:t>
            </a:r>
          </a:p>
          <a:p>
            <a:r>
              <a:rPr lang="ru-RU" dirty="0" smtClean="0"/>
              <a:t>ЭКГ;</a:t>
            </a:r>
          </a:p>
          <a:p>
            <a:r>
              <a:rPr lang="ru-RU" dirty="0" smtClean="0"/>
              <a:t>Эхо-КГ;</a:t>
            </a:r>
          </a:p>
          <a:p>
            <a:r>
              <a:rPr lang="ru-RU" dirty="0" smtClean="0"/>
              <a:t>нагрузочные пробы.</a:t>
            </a:r>
          </a:p>
          <a:p>
            <a:r>
              <a:rPr lang="ru-RU" dirty="0" smtClean="0"/>
              <a:t>На основании результатов таких диагностических исследований врач может корректировать дальнейший прием лекарственных препаратов и давать рекомендации о возможных физических нагрузках. При необходимости пациенту может рекомендоваться проведение санаторно-курортного лечения, во время которого ему могут назначаться:</a:t>
            </a:r>
          </a:p>
          <a:p>
            <a:endParaRPr lang="ru-RU" dirty="0" smtClean="0"/>
          </a:p>
          <a:p>
            <a:r>
              <a:rPr lang="ru-RU" dirty="0" smtClean="0"/>
              <a:t>ЛФК;</a:t>
            </a:r>
          </a:p>
          <a:p>
            <a:r>
              <a:rPr lang="ru-RU" dirty="0" smtClean="0"/>
              <a:t>массаж;</a:t>
            </a:r>
          </a:p>
          <a:p>
            <a:r>
              <a:rPr lang="ru-RU" dirty="0" smtClean="0"/>
              <a:t>газовые и минеральные ванны;</a:t>
            </a:r>
          </a:p>
          <a:p>
            <a:r>
              <a:rPr lang="ru-RU" dirty="0" smtClean="0"/>
              <a:t>сон на свежем воздухе;</a:t>
            </a:r>
          </a:p>
          <a:p>
            <a:r>
              <a:rPr lang="ru-RU" dirty="0" err="1" smtClean="0"/>
              <a:t>физиопроцедуры</a:t>
            </a:r>
            <a:r>
              <a:rPr lang="ru-RU" dirty="0" smtClean="0"/>
              <a:t> и пр.</a:t>
            </a:r>
            <a:endParaRPr lang="ru-RU" dirty="0"/>
          </a:p>
        </p:txBody>
      </p:sp>
    </p:spTree>
    <p:extLst>
      <p:ext uri="{BB962C8B-B14F-4D97-AF65-F5344CB8AC3E}">
        <p14:creationId xmlns:p14="http://schemas.microsoft.com/office/powerpoint/2010/main" val="3206671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7804"/>
            <a:ext cx="10515600" cy="5849159"/>
          </a:xfrm>
        </p:spPr>
        <p:txBody>
          <a:bodyPr>
            <a:normAutofit fontScale="92500" lnSpcReduction="20000"/>
          </a:bodyPr>
          <a:lstStyle/>
          <a:p>
            <a:r>
              <a:rPr lang="ru-RU" dirty="0" smtClean="0"/>
              <a:t>Соблюдение несложных рекомендаций кардиолога и </a:t>
            </a:r>
            <a:r>
              <a:rPr lang="ru-RU" dirty="0" err="1" smtClean="0"/>
              <a:t>реабилитолога</a:t>
            </a:r>
            <a:r>
              <a:rPr lang="ru-RU" dirty="0" smtClean="0"/>
              <a:t>, внесение адекватных корректировок в образ жизни и регулярные диспансерные осмотры после перенесенного инфаркта миокарда позволят пациентам пройти полный курс реабилитации, который сможет помочь эффективному восстановлению после болезни и предупредит развитие тяжелых осложнений. Все рекомендованные врачом мероприятия позволят больным, перенесшим инфаркт миокарда:</a:t>
            </a:r>
          </a:p>
          <a:p>
            <a:endParaRPr lang="ru-RU" dirty="0" smtClean="0"/>
          </a:p>
          <a:p>
            <a:r>
              <a:rPr lang="ru-RU" dirty="0" smtClean="0"/>
              <a:t>Реабилитация после инфаркта </a:t>
            </a:r>
            <a:r>
              <a:rPr lang="ru-RU" dirty="0" err="1" smtClean="0"/>
              <a:t>миокардапредупредить</a:t>
            </a:r>
            <a:r>
              <a:rPr lang="ru-RU" dirty="0" smtClean="0"/>
              <a:t> осложнения;</a:t>
            </a:r>
          </a:p>
          <a:p>
            <a:r>
              <a:rPr lang="ru-RU" dirty="0" smtClean="0"/>
              <a:t>замедлить прогрессирование ИБС;</a:t>
            </a:r>
          </a:p>
          <a:p>
            <a:r>
              <a:rPr lang="ru-RU" dirty="0" smtClean="0"/>
              <a:t>адаптировать сердечно-сосудистую систему к новому состоянию миокарда;</a:t>
            </a:r>
          </a:p>
          <a:p>
            <a:r>
              <a:rPr lang="ru-RU" dirty="0" smtClean="0"/>
              <a:t>повысить выносливость к физическим нагрузкам и стрессовым ситуациям;</a:t>
            </a:r>
          </a:p>
          <a:p>
            <a:r>
              <a:rPr lang="ru-RU" dirty="0" smtClean="0"/>
              <a:t>избавиться от лишнего веса;</a:t>
            </a:r>
          </a:p>
          <a:p>
            <a:r>
              <a:rPr lang="ru-RU" dirty="0" smtClean="0"/>
              <a:t>улучшить самочувствие.</a:t>
            </a:r>
            <a:endParaRPr lang="ru-RU" dirty="0"/>
          </a:p>
        </p:txBody>
      </p:sp>
    </p:spTree>
    <p:extLst>
      <p:ext uri="{BB962C8B-B14F-4D97-AF65-F5344CB8AC3E}">
        <p14:creationId xmlns:p14="http://schemas.microsoft.com/office/powerpoint/2010/main" val="267462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Реабилитация, инсульт</a:t>
            </a:r>
            <a:endParaRPr lang="ru-RU" dirty="0"/>
          </a:p>
        </p:txBody>
      </p:sp>
      <p:sp>
        <p:nvSpPr>
          <p:cNvPr id="3" name="Объект 2"/>
          <p:cNvSpPr>
            <a:spLocks noGrp="1"/>
          </p:cNvSpPr>
          <p:nvPr>
            <p:ph idx="1"/>
          </p:nvPr>
        </p:nvSpPr>
        <p:spPr/>
        <p:txBody>
          <a:bodyPr>
            <a:normAutofit/>
          </a:bodyPr>
          <a:lstStyle/>
          <a:p>
            <a:r>
              <a:rPr lang="ru-RU" dirty="0" smtClean="0"/>
              <a:t>Инсульт – серьезное заболевание, перенеся которое большинство людей теряет некоторые функции опорно-двигательного, речевого аппарата, памяти. Для предотвращения повторного приступа или осложнений необходимо следовать некоторым медицинским рекомендациям. Даже после тяжелого инсульта у пожилых больных с различными патологиями возможно значительное восстановление потерянных способностей. Благодаря общим усилиям самого пациента, его родных, а также медработников многим больным удается вернуться к полноценной жизни.</a:t>
            </a:r>
          </a:p>
        </p:txBody>
      </p:sp>
    </p:spTree>
    <p:extLst>
      <p:ext uri="{BB962C8B-B14F-4D97-AF65-F5344CB8AC3E}">
        <p14:creationId xmlns:p14="http://schemas.microsoft.com/office/powerpoint/2010/main" val="155279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Сколько длится период реабилитации после инсульта</a:t>
            </a:r>
            <a:br>
              <a:rPr lang="ru-RU" dirty="0" smtClean="0"/>
            </a:br>
            <a:endParaRPr lang="ru-RU" dirty="0"/>
          </a:p>
        </p:txBody>
      </p:sp>
      <p:sp>
        <p:nvSpPr>
          <p:cNvPr id="3" name="Объект 2"/>
          <p:cNvSpPr>
            <a:spLocks noGrp="1"/>
          </p:cNvSpPr>
          <p:nvPr>
            <p:ph idx="1"/>
          </p:nvPr>
        </p:nvSpPr>
        <p:spPr/>
        <p:txBody>
          <a:bodyPr>
            <a:normAutofit/>
          </a:bodyPr>
          <a:lstStyle/>
          <a:p>
            <a:r>
              <a:rPr lang="ru-RU" dirty="0" smtClean="0"/>
              <a:t>Реабилитация после инсульта требует огромных усилий, терпения пациента и его близких, которые должны быть готовы к долгому, трудному процессу восстановления утраченных функций больного. По статистике, лишь в редких случаях человек, перенесший инсульт, может полностью восстановить деятельность головного мозга, чаще пациентам удается реабилитироваться лишь частично. Продолжительность восстановления зависит от типа инсульта и степени тяжести состояния больного.</a:t>
            </a:r>
          </a:p>
        </p:txBody>
      </p:sp>
    </p:spTree>
    <p:extLst>
      <p:ext uri="{BB962C8B-B14F-4D97-AF65-F5344CB8AC3E}">
        <p14:creationId xmlns:p14="http://schemas.microsoft.com/office/powerpoint/2010/main" val="141667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00062"/>
            <a:ext cx="10515600" cy="1325563"/>
          </a:xfrm>
        </p:spPr>
        <p:txBody>
          <a:bodyPr>
            <a:normAutofit fontScale="90000"/>
          </a:bodyPr>
          <a:lstStyle/>
          <a:p>
            <a:r>
              <a:rPr lang="ru-RU" dirty="0" smtClean="0"/>
              <a:t>Срок реабилитации после ишемического инсульта</a:t>
            </a:r>
            <a:br>
              <a:rPr lang="ru-RU" dirty="0" smtClean="0"/>
            </a:br>
            <a:endParaRPr lang="ru-RU" dirty="0"/>
          </a:p>
        </p:txBody>
      </p:sp>
      <p:sp>
        <p:nvSpPr>
          <p:cNvPr id="3" name="Объект 2"/>
          <p:cNvSpPr>
            <a:spLocks noGrp="1"/>
          </p:cNvSpPr>
          <p:nvPr>
            <p:ph idx="1"/>
          </p:nvPr>
        </p:nvSpPr>
        <p:spPr/>
        <p:txBody>
          <a:bodyPr>
            <a:normAutofit lnSpcReduction="10000"/>
          </a:bodyPr>
          <a:lstStyle/>
          <a:p>
            <a:r>
              <a:rPr lang="ru-RU" dirty="0" smtClean="0"/>
              <a:t>Реабилитация больных после приступа ишемического инсульта проводится по индивидуально разработанной для каждого пациента программе. Ее составляют, опираясь на особенности заболевания, наличие разных клинических синдромов или осложнений, тяжесть других соматических болезней (если таковые имеются), возраст пациента. Этапы реабилитации условно делятся на 4 периода:</a:t>
            </a:r>
          </a:p>
          <a:p>
            <a:r>
              <a:rPr lang="ru-RU" dirty="0" smtClean="0"/>
              <a:t>Реабилитационные мероприятия в острый период (первый месяц после перенесенного ишемического приступа). Восстановление на раннем этапе (до 6 месяца после инсульта). Позднее восстановление (6-12 месяцев). Реабилитация в период </a:t>
            </a:r>
            <a:r>
              <a:rPr lang="ru-RU" dirty="0" err="1" smtClean="0"/>
              <a:t>резидуальности</a:t>
            </a:r>
            <a:r>
              <a:rPr lang="ru-RU" dirty="0" smtClean="0"/>
              <a:t> (больше 12 месяцев после инсульта).</a:t>
            </a:r>
          </a:p>
        </p:txBody>
      </p:sp>
    </p:spTree>
    <p:extLst>
      <p:ext uri="{BB962C8B-B14F-4D97-AF65-F5344CB8AC3E}">
        <p14:creationId xmlns:p14="http://schemas.microsoft.com/office/powerpoint/2010/main" val="304414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После геморрагического инсульта</a:t>
            </a:r>
            <a:br>
              <a:rPr lang="ru-RU" dirty="0" smtClean="0"/>
            </a:br>
            <a:endParaRPr lang="ru-RU" dirty="0"/>
          </a:p>
        </p:txBody>
      </p:sp>
      <p:sp>
        <p:nvSpPr>
          <p:cNvPr id="3" name="Объект 2"/>
          <p:cNvSpPr>
            <a:spLocks noGrp="1"/>
          </p:cNvSpPr>
          <p:nvPr>
            <p:ph idx="1"/>
          </p:nvPr>
        </p:nvSpPr>
        <p:spPr/>
        <p:txBody>
          <a:bodyPr>
            <a:normAutofit/>
          </a:bodyPr>
          <a:lstStyle/>
          <a:p>
            <a:r>
              <a:rPr lang="ru-RU" dirty="0" smtClean="0"/>
              <a:t>Время, необходимое на восстановление головного мозга человека, перенесшего геморрагический инсульт, зависит от степени тяжести заболевания. Часто при обширном приступе на реабилитацию уходит несколько лет. Как правило, пациенты сохраняют нарушения опорно-двигательной системы до конца жизни. Согласно статистическим данным только около четверти больных возвращаются к прежней полноценной жизни. Стадия ранней реабилитации длится первые два года после геморрагического инсульта. Дальнейшее восстановление больного проходит медленно, часто растягиваясь на всю жизнь.</a:t>
            </a:r>
          </a:p>
        </p:txBody>
      </p:sp>
    </p:spTree>
    <p:extLst>
      <p:ext uri="{BB962C8B-B14F-4D97-AF65-F5344CB8AC3E}">
        <p14:creationId xmlns:p14="http://schemas.microsoft.com/office/powerpoint/2010/main" val="199018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Этапы и программа реабилитации больных</a:t>
            </a:r>
            <a:br>
              <a:rPr lang="ru-RU" dirty="0" smtClean="0"/>
            </a:br>
            <a:endParaRPr lang="ru-RU" dirty="0"/>
          </a:p>
        </p:txBody>
      </p:sp>
      <p:sp>
        <p:nvSpPr>
          <p:cNvPr id="3" name="Объект 2"/>
          <p:cNvSpPr>
            <a:spLocks noGrp="1"/>
          </p:cNvSpPr>
          <p:nvPr>
            <p:ph idx="1"/>
          </p:nvPr>
        </p:nvSpPr>
        <p:spPr/>
        <p:txBody>
          <a:bodyPr>
            <a:normAutofit fontScale="92500" lnSpcReduction="10000"/>
          </a:bodyPr>
          <a:lstStyle/>
          <a:p>
            <a:r>
              <a:rPr lang="ru-RU" dirty="0" smtClean="0"/>
              <a:t>Чем больше нервных клеток, расположенных вокруг очага повреждения, удается сохранить во время постинсультного лечения, тем эффективнее будет реабилитация. Программа по восстановлению каждого больного должна подбираться и проводиться на основании индивидуальных факторов. Она зависит от разных аспектов, например, степени тяжести перенесенного инсульта, характера нарушений, им вызванных и т.д. Однако существует основные общие направления реабилитации, которые применяются ко всем больным: Лечебные физические упражнения, массаж для восстановления двигательных функций. Психологическая помощь, социальная реабилитация пациента. Восстановление после инсульта памяти, речи. Предупреждение повторного приступа, профилактические меры против осложнений.</a:t>
            </a:r>
          </a:p>
        </p:txBody>
      </p:sp>
    </p:spTree>
    <p:extLst>
      <p:ext uri="{BB962C8B-B14F-4D97-AF65-F5344CB8AC3E}">
        <p14:creationId xmlns:p14="http://schemas.microsoft.com/office/powerpoint/2010/main" val="106017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Восстановление двигательных функций</a:t>
            </a:r>
            <a:br>
              <a:rPr lang="ru-RU" dirty="0" smtClean="0"/>
            </a:br>
            <a:endParaRPr lang="ru-RU" dirty="0"/>
          </a:p>
        </p:txBody>
      </p:sp>
      <p:sp>
        <p:nvSpPr>
          <p:cNvPr id="3" name="Объект 2"/>
          <p:cNvSpPr>
            <a:spLocks noGrp="1"/>
          </p:cNvSpPr>
          <p:nvPr>
            <p:ph idx="1"/>
          </p:nvPr>
        </p:nvSpPr>
        <p:spPr/>
        <p:txBody>
          <a:bodyPr>
            <a:normAutofit fontScale="92500" lnSpcReduction="10000"/>
          </a:bodyPr>
          <a:lstStyle/>
          <a:p>
            <a:r>
              <a:rPr lang="ru-RU" dirty="0" smtClean="0"/>
              <a:t>Самым частым последствием инсульта считается нарушение двигательных функций человека. Это в разной степени выражено абсолютно у всех больных, независимо от того, какого рода приступ случился (геморрагический или ишемический). Такие нарушения выражаются в виде частичной (парез) или полной (паралич) потери двигательных способностей конечностей. Встречаются случаи, когда степень тяжести изменений в разных частях неодинакова, причем восстановить руку тяжелее по причине необходимости заново развивать мелкую моторику и учиться письму. Существуют следующие методики для реабилитации двигательных функций после инсульта: Электростимуляция и массаж. ЛФК (лечебная физкультура). Метод биологической обратной связи (отслеживание при помощи компьютера физиологического состояния больного).</a:t>
            </a:r>
          </a:p>
        </p:txBody>
      </p:sp>
    </p:spTree>
    <p:extLst>
      <p:ext uri="{BB962C8B-B14F-4D97-AF65-F5344CB8AC3E}">
        <p14:creationId xmlns:p14="http://schemas.microsoft.com/office/powerpoint/2010/main" val="132548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                                Реабилитация, инфаркт</a:t>
            </a:r>
            <a:endParaRPr lang="ru-RU" sz="3200" dirty="0"/>
          </a:p>
        </p:txBody>
      </p:sp>
      <p:pic>
        <p:nvPicPr>
          <p:cNvPr id="4" name="Объект 3"/>
          <p:cNvPicPr>
            <a:picLocks noGrp="1" noChangeAspect="1"/>
          </p:cNvPicPr>
          <p:nvPr>
            <p:ph idx="1"/>
          </p:nvPr>
        </p:nvPicPr>
        <p:blipFill>
          <a:blip r:embed="rId2"/>
          <a:stretch>
            <a:fillRect/>
          </a:stretch>
        </p:blipFill>
        <p:spPr>
          <a:xfrm>
            <a:off x="0" y="-43657"/>
            <a:ext cx="2857500" cy="2143125"/>
          </a:xfrm>
          <a:prstGeom prst="rect">
            <a:avLst/>
          </a:prstGeom>
        </p:spPr>
      </p:pic>
      <p:pic>
        <p:nvPicPr>
          <p:cNvPr id="5" name="Рисунок 4"/>
          <p:cNvPicPr>
            <a:picLocks noChangeAspect="1"/>
          </p:cNvPicPr>
          <p:nvPr/>
        </p:nvPicPr>
        <p:blipFill>
          <a:blip r:embed="rId3"/>
          <a:stretch>
            <a:fillRect/>
          </a:stretch>
        </p:blipFill>
        <p:spPr>
          <a:xfrm>
            <a:off x="8911446" y="365125"/>
            <a:ext cx="2857500" cy="2352675"/>
          </a:xfrm>
          <a:prstGeom prst="rect">
            <a:avLst/>
          </a:prstGeom>
        </p:spPr>
      </p:pic>
      <p:sp>
        <p:nvSpPr>
          <p:cNvPr id="6" name="Прямоугольник 5"/>
          <p:cNvSpPr/>
          <p:nvPr/>
        </p:nvSpPr>
        <p:spPr>
          <a:xfrm>
            <a:off x="0" y="2394634"/>
            <a:ext cx="6096000" cy="646331"/>
          </a:xfrm>
          <a:prstGeom prst="rect">
            <a:avLst/>
          </a:prstGeom>
        </p:spPr>
        <p:txBody>
          <a:bodyPr>
            <a:spAutoFit/>
          </a:bodyPr>
          <a:lstStyle/>
          <a:p>
            <a:r>
              <a:rPr lang="ru-RU" smtClean="0"/>
              <a:t>Основные направления восстановления пациента после перенесенного инфаркта миокарда включают в себя:</a:t>
            </a:r>
            <a:endParaRPr lang="ru-RU"/>
          </a:p>
        </p:txBody>
      </p:sp>
      <p:sp>
        <p:nvSpPr>
          <p:cNvPr id="7" name="Прямоугольник 6"/>
          <p:cNvSpPr/>
          <p:nvPr/>
        </p:nvSpPr>
        <p:spPr>
          <a:xfrm>
            <a:off x="0" y="3040965"/>
            <a:ext cx="6096000" cy="3416320"/>
          </a:xfrm>
          <a:prstGeom prst="rect">
            <a:avLst/>
          </a:prstGeom>
        </p:spPr>
        <p:txBody>
          <a:bodyPr>
            <a:spAutoFit/>
          </a:bodyPr>
          <a:lstStyle/>
          <a:p>
            <a:r>
              <a:rPr lang="ru-RU" dirty="0" smtClean="0"/>
              <a:t>Постепенное расширение физической активности.</a:t>
            </a:r>
          </a:p>
          <a:p>
            <a:r>
              <a:rPr lang="ru-RU" dirty="0" smtClean="0"/>
              <a:t>Соблюдение диеты.</a:t>
            </a:r>
          </a:p>
          <a:p>
            <a:r>
              <a:rPr lang="ru-RU" dirty="0" smtClean="0"/>
              <a:t>Предупреждение стрессовых ситуаций и переутомления.</a:t>
            </a:r>
          </a:p>
          <a:p>
            <a:r>
              <a:rPr lang="ru-RU" dirty="0" smtClean="0"/>
              <a:t>Работу с психологом.</a:t>
            </a:r>
          </a:p>
          <a:p>
            <a:r>
              <a:rPr lang="ru-RU" dirty="0" smtClean="0"/>
              <a:t>Борьбу с вредными привычками.</a:t>
            </a:r>
          </a:p>
          <a:p>
            <a:r>
              <a:rPr lang="ru-RU" dirty="0" smtClean="0"/>
              <a:t>Лечение ожирения.</a:t>
            </a:r>
          </a:p>
          <a:p>
            <a:r>
              <a:rPr lang="ru-RU" dirty="0" smtClean="0"/>
              <a:t>Медикаментозную профилактику.</a:t>
            </a:r>
          </a:p>
          <a:p>
            <a:r>
              <a:rPr lang="ru-RU" dirty="0" smtClean="0"/>
              <a:t>Диспансерное наблюдение.</a:t>
            </a:r>
          </a:p>
          <a:p>
            <a:r>
              <a:rPr lang="ru-RU" dirty="0" smtClean="0"/>
              <a:t>Вышеописанные мероприятия должны применяться в комплексе, а их характер подбирается индивидуально для каждого пациента: именно такой подход к восстановлению будет давать наиболее плодотворные результаты.</a:t>
            </a:r>
            <a:endParaRPr lang="ru-RU" dirty="0"/>
          </a:p>
        </p:txBody>
      </p:sp>
    </p:spTree>
    <p:extLst>
      <p:ext uri="{BB962C8B-B14F-4D97-AF65-F5344CB8AC3E}">
        <p14:creationId xmlns:p14="http://schemas.microsoft.com/office/powerpoint/2010/main" val="301985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Функции речи и памяти</a:t>
            </a:r>
            <a:br>
              <a:rPr lang="ru-RU" dirty="0" smtClean="0"/>
            </a:br>
            <a:endParaRPr lang="ru-RU" dirty="0"/>
          </a:p>
        </p:txBody>
      </p:sp>
      <p:sp>
        <p:nvSpPr>
          <p:cNvPr id="3" name="Объект 2"/>
          <p:cNvSpPr>
            <a:spLocks noGrp="1"/>
          </p:cNvSpPr>
          <p:nvPr>
            <p:ph idx="1"/>
          </p:nvPr>
        </p:nvSpPr>
        <p:spPr/>
        <p:txBody>
          <a:bodyPr>
            <a:normAutofit fontScale="77500" lnSpcReduction="20000"/>
          </a:bodyPr>
          <a:lstStyle/>
          <a:p>
            <a:r>
              <a:rPr lang="ru-RU" dirty="0" smtClean="0"/>
              <a:t>инсульт часто влечет нарушения речи и памяти. Когда больные испытывают сложности в изложении собственных мыслей или понимании чужой речи – это афазия. Другим пациентам не удается произносить звуки, что характерно для дизартрии. На восстановление речевых функций, как правило, уходит несколько лет. Поэтому большое внимание стоит уделить домашнему общению с больным – необходимо сформировать правильные навыки взаимодействия с человеком, перенесшим инсульт: Задавайте ему легкие вопросы, на которые больной смог бы ответить односложно. Проговаривайте слова четко, медленно. Если вам непонятно, что говорит пациент – мягко переспросите его. Занимайтесь с больным специальными упражнениями по произношению звуков или слов. Наравне с речью после перенесенного инсульта часто страдает память. Чем раньше вы начнете над ней работать, тем лучше. Как правило, реабилитацию начинают сразу после устранения угрозы жизни больного. Первый шаг – это поддержка пораженных клеток мозга при помощи лекарств, назначаемых врачом. Их прием обязателен и проходит не только во время стационарного лечения, но и после выписки, на дому (однако уже в </a:t>
            </a:r>
            <a:r>
              <a:rPr lang="ru-RU" dirty="0" err="1" smtClean="0"/>
              <a:t>таблетированной</a:t>
            </a:r>
            <a:r>
              <a:rPr lang="ru-RU" dirty="0" smtClean="0"/>
              <a:t> фирме). Поскольку препараты действуют медленно, важно соблюсти длительность их приема. Курс лечения продолжается не меньше 3 месяцев.</a:t>
            </a:r>
          </a:p>
        </p:txBody>
      </p:sp>
    </p:spTree>
    <p:extLst>
      <p:ext uri="{BB962C8B-B14F-4D97-AF65-F5344CB8AC3E}">
        <p14:creationId xmlns:p14="http://schemas.microsoft.com/office/powerpoint/2010/main" val="202796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Специальные упражнения</a:t>
            </a:r>
            <a:br>
              <a:rPr lang="ru-RU" dirty="0" smtClean="0"/>
            </a:br>
            <a:endParaRPr lang="ru-RU" dirty="0"/>
          </a:p>
        </p:txBody>
      </p:sp>
      <p:sp>
        <p:nvSpPr>
          <p:cNvPr id="3" name="Объект 2"/>
          <p:cNvSpPr>
            <a:spLocks noGrp="1"/>
          </p:cNvSpPr>
          <p:nvPr>
            <p:ph idx="1"/>
          </p:nvPr>
        </p:nvSpPr>
        <p:spPr>
          <a:xfrm>
            <a:off x="838200" y="1293962"/>
            <a:ext cx="10515600" cy="5003321"/>
          </a:xfrm>
        </p:spPr>
        <p:txBody>
          <a:bodyPr>
            <a:normAutofit fontScale="62500" lnSpcReduction="20000"/>
          </a:bodyPr>
          <a:lstStyle/>
          <a:p>
            <a:r>
              <a:rPr lang="ru-RU" dirty="0" smtClean="0"/>
              <a:t>Самым распространенным и доступным методом восстановления после инсульта считается ЛФК. Она направлена не только на развитие утраченной силы и тонуса мышц в пораженных параличом конечностях, но и на восстановление возможности удерживать равновесие, ходить, выполнять стандартные бытовые задачи и самостоятельно ухаживать за собой. </a:t>
            </a:r>
          </a:p>
          <a:p>
            <a:r>
              <a:rPr lang="ru-RU" dirty="0" smtClean="0"/>
              <a:t>Существует множество современных аппаратов и тренажеров, помогающих реабилитировать тело пациента, но возможно обойтись без них. Ниже приведены некоторые эффективные лечебные упражнения. Сгибание, разгибание пальцев, локтей, коленей, кистей, поступательные движения в тазобедренных и плечевых суставах. Растягивание конечности посредством лонгет и других приспособлений. Для этого согнутая рука или нога медленно разгибается от пальцев и фиксируется бинтом к дощечке или другому ровному твердому предмету. В таком положении конечность остается на 30 минут или дольше. </a:t>
            </a:r>
          </a:p>
          <a:p>
            <a:r>
              <a:rPr lang="ru-RU" dirty="0" smtClean="0"/>
              <a:t>Для восстановления функционирования кисти используется полотенце. Его подвешивают над лежачим больным, после чего захватывают кистью полотенце и совершают все возможные движения (поднятие, опускание, привидение или отведение, сгибание, разгибание). Со временем полотенце поднимают выше, что делает упражнение более трудновыполнимым. Чтобы устранить мышечный спазм ноги в подколенную зону подкладывают твердый валик. Это растягивает мышц и увеличивает объем движений. Вам понадобится полоска резины, из которой следует сделать кольцо (около 40 см диаметром). </a:t>
            </a:r>
          </a:p>
          <a:p>
            <a:r>
              <a:rPr lang="ru-RU" dirty="0" smtClean="0"/>
              <a:t>С помощью такого приспособления возможно выполнять огромное количество упражнений. Кольцо накидывается между кистями, рукой и ногой, предплечьями, после чего пациент должен стараться растянуть резинку. Сидя на кровати (ноги не опускаются) поднимайте, а затем опускайте правую и левую ногу поочередно. Это упражнение подходит пациентам, которые находятся на реабилитации уже некоторое время и смогли в достаточной степени разработать пораженные конечности.</a:t>
            </a:r>
          </a:p>
          <a:p>
            <a:endParaRPr lang="ru-RU" dirty="0"/>
          </a:p>
        </p:txBody>
      </p:sp>
    </p:spTree>
    <p:extLst>
      <p:ext uri="{BB962C8B-B14F-4D97-AF65-F5344CB8AC3E}">
        <p14:creationId xmlns:p14="http://schemas.microsoft.com/office/powerpoint/2010/main" val="916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Правильное питание</a:t>
            </a:r>
            <a:br>
              <a:rPr lang="ru-RU" dirty="0" smtClean="0"/>
            </a:br>
            <a:endParaRPr lang="ru-RU" dirty="0"/>
          </a:p>
        </p:txBody>
      </p:sp>
      <p:sp>
        <p:nvSpPr>
          <p:cNvPr id="3" name="Объект 2"/>
          <p:cNvSpPr>
            <a:spLocks noGrp="1"/>
          </p:cNvSpPr>
          <p:nvPr>
            <p:ph idx="1"/>
          </p:nvPr>
        </p:nvSpPr>
        <p:spPr/>
        <p:txBody>
          <a:bodyPr>
            <a:normAutofit/>
          </a:bodyPr>
          <a:lstStyle/>
          <a:p>
            <a:r>
              <a:rPr lang="ru-RU" dirty="0" smtClean="0"/>
              <a:t>Для пациентов, находящихся на реабилитации, нет каких-либо строгих ограничений в питании, но при выборе потребляемых продуктов следует учесть сопутствующие патологии. Например, при нарушении работы органов пищеварения у лежачего больного стоит исключить пищу, которая крепит и увеличит количество потребляемой клетчатки, фруктов, овощей. Чтобы устранить проблемы, связанные с мочевыделительной системой, нужно воздержаться от соленой, кислой еды. После ишемического инсульта не стоит употреблять в пищу жареные, жирные блюда и продукты, содержащие простые углеводы.</a:t>
            </a:r>
          </a:p>
        </p:txBody>
      </p:sp>
    </p:spTree>
    <p:extLst>
      <p:ext uri="{BB962C8B-B14F-4D97-AF65-F5344CB8AC3E}">
        <p14:creationId xmlns:p14="http://schemas.microsoft.com/office/powerpoint/2010/main" val="179729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683" y="0"/>
            <a:ext cx="10515600" cy="1325563"/>
          </a:xfrm>
        </p:spPr>
        <p:txBody>
          <a:bodyPr>
            <a:normAutofit fontScale="90000"/>
          </a:bodyPr>
          <a:lstStyle/>
          <a:p>
            <a:r>
              <a:rPr lang="ru-RU" dirty="0" smtClean="0"/>
              <a:t>Восстановление после </a:t>
            </a:r>
            <a:r>
              <a:rPr lang="ru-RU" dirty="0" err="1" smtClean="0"/>
              <a:t>эндопротезирования</a:t>
            </a:r>
            <a:r>
              <a:rPr lang="ru-RU" dirty="0" smtClean="0"/>
              <a:t> тазобедренного сустава</a:t>
            </a:r>
            <a:endParaRPr lang="ru-RU" dirty="0"/>
          </a:p>
        </p:txBody>
      </p:sp>
      <p:sp>
        <p:nvSpPr>
          <p:cNvPr id="3" name="Объект 2"/>
          <p:cNvSpPr>
            <a:spLocks noGrp="1"/>
          </p:cNvSpPr>
          <p:nvPr>
            <p:ph idx="1"/>
          </p:nvPr>
        </p:nvSpPr>
        <p:spPr>
          <a:xfrm>
            <a:off x="0" y="1154831"/>
            <a:ext cx="10515600" cy="4351338"/>
          </a:xfrm>
        </p:spPr>
        <p:txBody>
          <a:bodyPr>
            <a:normAutofit fontScale="92500" lnSpcReduction="20000"/>
          </a:bodyPr>
          <a:lstStyle/>
          <a:p>
            <a:r>
              <a:rPr lang="ru-RU" dirty="0" smtClean="0"/>
              <a:t>Восстановление двигательной функции после </a:t>
            </a:r>
            <a:r>
              <a:rPr lang="ru-RU" dirty="0" err="1" smtClean="0"/>
              <a:t>эндопротезирования</a:t>
            </a:r>
            <a:r>
              <a:rPr lang="ru-RU" dirty="0" smtClean="0"/>
              <a:t> тазобедренного сустава – это длительный процесс, требующий от пациента немалого терпения. Но, тем не менее, при правильном подходе к процессу реабилитации можно гарантировать полное восстановление функциональных возможностей сустава.</a:t>
            </a:r>
          </a:p>
          <a:p>
            <a:endParaRPr lang="ru-RU" dirty="0" smtClean="0"/>
          </a:p>
          <a:p>
            <a:r>
              <a:rPr lang="ru-RU" dirty="0" smtClean="0"/>
              <a:t>Длительность реабилитационного периода напрямую зависит от причины </a:t>
            </a:r>
            <a:r>
              <a:rPr lang="ru-RU" dirty="0" err="1" smtClean="0"/>
              <a:t>эндопротезирования</a:t>
            </a:r>
            <a:r>
              <a:rPr lang="ru-RU" dirty="0" smtClean="0"/>
              <a:t>, а также от состояния </a:t>
            </a:r>
            <a:r>
              <a:rPr lang="ru-RU" dirty="0" err="1" smtClean="0"/>
              <a:t>связочно</a:t>
            </a:r>
            <a:r>
              <a:rPr lang="ru-RU" dirty="0" smtClean="0"/>
              <a:t>-мышечного аппарата в области пораженного тазобедренного сустава. Если протезирование производится по причине травматического разрушения, то крепкие действующие мышцы потребуют гораздо меньшего срока для восстановления, чем мышцы, ослабленные длительным, иногда многолетним развитием </a:t>
            </a:r>
            <a:r>
              <a:rPr lang="ru-RU" dirty="0" err="1" smtClean="0"/>
              <a:t>кокартроза</a:t>
            </a:r>
            <a:r>
              <a:rPr lang="ru-RU" dirty="0" smtClean="0"/>
              <a:t>.</a:t>
            </a:r>
            <a:endParaRPr lang="ru-RU" dirty="0"/>
          </a:p>
        </p:txBody>
      </p:sp>
      <p:pic>
        <p:nvPicPr>
          <p:cNvPr id="4" name="Рисунок 3"/>
          <p:cNvPicPr>
            <a:picLocks noChangeAspect="1"/>
          </p:cNvPicPr>
          <p:nvPr/>
        </p:nvPicPr>
        <p:blipFill>
          <a:blip r:embed="rId2"/>
          <a:stretch>
            <a:fillRect/>
          </a:stretch>
        </p:blipFill>
        <p:spPr>
          <a:xfrm>
            <a:off x="9519070" y="4468483"/>
            <a:ext cx="2506153" cy="2389517"/>
          </a:xfrm>
          <a:prstGeom prst="rect">
            <a:avLst/>
          </a:prstGeom>
        </p:spPr>
      </p:pic>
    </p:spTree>
    <p:extLst>
      <p:ext uri="{BB962C8B-B14F-4D97-AF65-F5344CB8AC3E}">
        <p14:creationId xmlns:p14="http://schemas.microsoft.com/office/powerpoint/2010/main" val="2116544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Предоперацонная</a:t>
            </a:r>
            <a:r>
              <a:rPr lang="ru-RU" dirty="0" smtClean="0"/>
              <a:t> подготовка</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Подготовку пациента к предстоящей реабилитации начинают за несколько дней до операции. Цель такой подготовки – научить человека правильно вести себя в послеоперационный период. Пациент учится ходить при помощи костылей или специальных ходунков, учится выполнять некоторые упражнения, которые потребуются для восстановления функции протезированной ноги. Кроме того, пациент привыкает к мысли, что это начало долгого этапа в его жизни – этапа послеоперационной реабилитации.</a:t>
            </a:r>
          </a:p>
          <a:p>
            <a:endParaRPr lang="ru-RU" dirty="0" smtClean="0"/>
          </a:p>
          <a:p>
            <a:r>
              <a:rPr lang="ru-RU" dirty="0" smtClean="0"/>
              <a:t>Пациента перед операцией обследует не только хирург-ортопед, но и специалисты смежных специальностей, чтобы наиболее подробно определить состояние больного и выработать наилучший план операции и послеоперационной реабилитации. Врач-анестезиолог подбирает наиболее подходящий вид анестезии.</a:t>
            </a:r>
            <a:endParaRPr lang="ru-RU" dirty="0"/>
          </a:p>
        </p:txBody>
      </p:sp>
    </p:spTree>
    <p:extLst>
      <p:ext uri="{BB962C8B-B14F-4D97-AF65-F5344CB8AC3E}">
        <p14:creationId xmlns:p14="http://schemas.microsoft.com/office/powerpoint/2010/main" val="2986275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Первый этап реабилитации</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Операция продолжается в среднем около двух часов. Перед ее завершением в оперированную полость устанавливают дренаж и ушивают рану. Дренаж нужен для выведения послеоперационной гематомы, его обычно удаляют на 3-4 день после операции. Первые сутки пациент находится в палате интенсивной терапии, где следят за его состоянием и восстановлением гемостаза. На вторые сутки при положительной динамике пациента переводят в общую палату.</a:t>
            </a:r>
          </a:p>
          <a:p>
            <a:endParaRPr lang="ru-RU" dirty="0" smtClean="0"/>
          </a:p>
          <a:p>
            <a:r>
              <a:rPr lang="ru-RU" dirty="0" smtClean="0"/>
              <a:t>Начинать реабилитацию после протезирования тазобедренного сустава следует начинать сразу же после операции, в первые часы после выхода пациента из наркоза. Первые упражнения состоят из сгибания и разгибания стопы прооперированной ноги, вращения голеностопного сустава, напряжения и расслаблении передней поверхности бедра и ягодичных мышц. Такие упражнения улучшают кровоток и придают мышцам тонус.</a:t>
            </a:r>
            <a:endParaRPr lang="ru-RU" dirty="0"/>
          </a:p>
        </p:txBody>
      </p:sp>
    </p:spTree>
    <p:extLst>
      <p:ext uri="{BB962C8B-B14F-4D97-AF65-F5344CB8AC3E}">
        <p14:creationId xmlns:p14="http://schemas.microsoft.com/office/powerpoint/2010/main" val="2753916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38023"/>
            <a:ext cx="10515600" cy="6038940"/>
          </a:xfrm>
        </p:spPr>
        <p:txBody>
          <a:bodyPr>
            <a:normAutofit fontScale="85000" lnSpcReduction="20000"/>
          </a:bodyPr>
          <a:lstStyle/>
          <a:p>
            <a:r>
              <a:rPr lang="ru-RU" dirty="0" smtClean="0"/>
              <a:t>Первые сутки пациент не должен вставать с постели. На второй день при помощи врача – специалиста по лечебной физкультуре (ЛФК) больному разрешают подняться и встать на ноги. Обычно пациентам сразу </a:t>
            </a:r>
            <a:r>
              <a:rPr lang="ru-RU" dirty="0" err="1" smtClean="0"/>
              <a:t>разрешаеют</a:t>
            </a:r>
            <a:r>
              <a:rPr lang="ru-RU" dirty="0" smtClean="0"/>
              <a:t> наступать на прооперированную ногу всей тяжестью тела, но в некоторых случаях лечащий врач может ограничить нагрузку на новый сустав. Все движения пациента в послеоперационный период должны быть медленными и плавными.</a:t>
            </a:r>
          </a:p>
          <a:p>
            <a:endParaRPr lang="ru-RU" dirty="0" smtClean="0"/>
          </a:p>
          <a:p>
            <a:r>
              <a:rPr lang="ru-RU" dirty="0" smtClean="0"/>
              <a:t>Вставать с постели нужно со стороны здоровой ноги, постепенно спуская ее вниз с койки и подтягивая к ней прооперированную ногу. При этом надо следить, чтобы бедра не сильно расходились в стороны, а ступня прооперированной ноги не выворачивалась кнаружи. Сидеть можно, только соблюдая правило «прямого угла»: сгиб ноги в тазобедренном суставе не должен превышать 90 º. Другими словами, согнутое колено не должно подниматься выше </a:t>
            </a:r>
            <a:r>
              <a:rPr lang="ru-RU" dirty="0" err="1" smtClean="0"/>
              <a:t>эндопротеза</a:t>
            </a:r>
            <a:r>
              <a:rPr lang="ru-RU" dirty="0" smtClean="0"/>
              <a:t>. Нельзя присаживаться на корточки, нельзя закидывать ногу на ногу. Во время сна лучше использовать две подушки, положенные между ног. Нельзя наклоняться к ногам в положении сидя на кровати, например пытаясь дотянуться до одеяла, лежащего в ногах. Нельзя также наклоняться за обувью, сидя на стуле. Обуваться на первых порах лучше с посторонней помощью, либо носить обувь без задников. Соблюдение этих правил имеет целью предотвратить вывих протезированного сустава.</a:t>
            </a:r>
            <a:endParaRPr lang="ru-RU" dirty="0"/>
          </a:p>
        </p:txBody>
      </p:sp>
    </p:spTree>
    <p:extLst>
      <p:ext uri="{BB962C8B-B14F-4D97-AF65-F5344CB8AC3E}">
        <p14:creationId xmlns:p14="http://schemas.microsoft.com/office/powerpoint/2010/main" val="1034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00332"/>
            <a:ext cx="10515600" cy="5676631"/>
          </a:xfrm>
        </p:spPr>
        <p:txBody>
          <a:bodyPr>
            <a:normAutofit fontScale="92500" lnSpcReduction="20000"/>
          </a:bodyPr>
          <a:lstStyle/>
          <a:p>
            <a:r>
              <a:rPr lang="ru-RU" dirty="0" smtClean="0"/>
              <a:t>Важно помнить, что новый сустав пока еще находится в «свободном плавании», он установлен, но не зафиксирован в правильном физиологическом положении. Для его фиксации необходима реабилитация перерезанных во время операции и сшитых заново мышц и фасции. Сращивание рассеченных тканей происходит примерно за 3-4 недели. В течение этого периода не следует напрягать тазобедренные мышцы, особенно во время сидения или лежания. Для ослабления мышечной нагрузки необходимо отводить прооперированную ногу немного в сторону.</a:t>
            </a:r>
          </a:p>
          <a:p>
            <a:endParaRPr lang="ru-RU" dirty="0" smtClean="0"/>
          </a:p>
          <a:p>
            <a:r>
              <a:rPr lang="ru-RU" dirty="0" smtClean="0"/>
              <a:t>Пациент уже должен быть подготовлен, и, в первую очередь, морально, к боли, которую ему придется испытывать на первых порах после операции. Но, пересиливая эту боль, пациент должен научиться самостоятельно ходить при помощи костылей или ходунков. Также при первых шагах у пациента может появляться головокружение, но, тем не менее, человеку надо не останавливаться и продолжать ходить при поддержке медперсонала.</a:t>
            </a:r>
            <a:endParaRPr lang="ru-RU" dirty="0"/>
          </a:p>
        </p:txBody>
      </p:sp>
    </p:spTree>
    <p:extLst>
      <p:ext uri="{BB962C8B-B14F-4D97-AF65-F5344CB8AC3E}">
        <p14:creationId xmlns:p14="http://schemas.microsoft.com/office/powerpoint/2010/main" val="1111699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Второй этап реабилитации</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Второй этап начинается с 5 дня после операции. Угроза осложнений уже отступила и пациент начинает чувствовать прооперированную ногу. Уходит мышечная слабость, он все увереннее и увереннее наступает на ногу при ходьбе с костылями.</a:t>
            </a:r>
          </a:p>
          <a:p>
            <a:endParaRPr lang="ru-RU" dirty="0" smtClean="0"/>
          </a:p>
          <a:p>
            <a:r>
              <a:rPr lang="ru-RU" dirty="0" smtClean="0"/>
              <a:t>На 5-6 день можно начинать осваивать ходьбу по лестнице. При подъеме надо делать шаг вверх здоровой ногой, затем прооперированной ногой и лишь поле этого переставлять вверх костыль. При спуске все должно происходить в обратном порядке – сначала следует на ступеньку ниже переставить костыль, затем прооперированную ногу, и наконец, здоровую.</a:t>
            </a:r>
          </a:p>
          <a:p>
            <a:r>
              <a:rPr lang="ru-RU" dirty="0" smtClean="0"/>
              <a:t>Нагрузка на новый сустав и мышечный аппарат должна нарастать постепенно. За счет увеличения количество движений будет увеличиваться и мышечная сила мышц бедра. Важно помнить, что до полного восстановления </a:t>
            </a:r>
            <a:r>
              <a:rPr lang="ru-RU" dirty="0" err="1" smtClean="0"/>
              <a:t>связочно</a:t>
            </a:r>
            <a:r>
              <a:rPr lang="ru-RU" dirty="0" smtClean="0"/>
              <a:t>-мышечного корсета вокруг </a:t>
            </a:r>
            <a:r>
              <a:rPr lang="ru-RU" dirty="0" err="1" smtClean="0"/>
              <a:t>эндопротеза</a:t>
            </a:r>
            <a:r>
              <a:rPr lang="ru-RU" dirty="0" smtClean="0"/>
              <a:t>, его необходимо защищать от вывиха, соблюдая правило прямого угла.</a:t>
            </a:r>
            <a:endParaRPr lang="ru-RU" dirty="0"/>
          </a:p>
        </p:txBody>
      </p:sp>
    </p:spTree>
    <p:extLst>
      <p:ext uri="{BB962C8B-B14F-4D97-AF65-F5344CB8AC3E}">
        <p14:creationId xmlns:p14="http://schemas.microsoft.com/office/powerpoint/2010/main" val="3365660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48574"/>
            <a:ext cx="10515600" cy="5728389"/>
          </a:xfrm>
        </p:spPr>
        <p:txBody>
          <a:bodyPr>
            <a:normAutofit fontScale="92500" lnSpcReduction="10000"/>
          </a:bodyPr>
          <a:lstStyle/>
          <a:p>
            <a:r>
              <a:rPr lang="ru-RU" dirty="0" smtClean="0"/>
              <a:t>Ежедневно нужно выполнять весь комплекс упражнений ЛФК, делать по несколько раз в день небольшие проходы по 100-150 метров. В данный период не стоит слишком торопить события и чрезмерно нагружать прооперированную ногу, хотя у пациента и создается обманчивое впечатление выздоровления. Недостаточно хорошо сросшиеся мышцы и фасция могут травмироваться, вызвав сильную боль, и даже возможен также вывих имплантата.</a:t>
            </a:r>
          </a:p>
          <a:p>
            <a:r>
              <a:rPr lang="ru-RU" dirty="0" smtClean="0"/>
              <a:t>К сожалению, российские реалии таковы, что пациент находится в стационаре после операции только 10-12 дней. Длительная реабилитация под наблюдением специалиста-ортопеда в силу организационных причин в нашей стране невозможна. Поэтому после снятия швов и при отсутствии осложнений пациента выписывают из стационара. И с этого момента именно на него ложится вся ответственность за исполнение требований реабилитационной программы. И если человек в этот период проявит лень или слабохарактерность, то процесс его реабилитации может затянуться на неопределенное время.</a:t>
            </a:r>
            <a:endParaRPr lang="ru-RU" dirty="0"/>
          </a:p>
        </p:txBody>
      </p:sp>
    </p:spTree>
    <p:extLst>
      <p:ext uri="{BB962C8B-B14F-4D97-AF65-F5344CB8AC3E}">
        <p14:creationId xmlns:p14="http://schemas.microsoft.com/office/powerpoint/2010/main" val="305417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Физическая активность</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Физическая активность необходима любому человеку, но после инфаркта миокарда ее интенсивность должна расширяться постепенно. Форсировать события при такой патологии нельзя, т. к. это может приводить к тяжелым осложнениям.</a:t>
            </a:r>
          </a:p>
          <a:p>
            <a:endParaRPr lang="ru-RU" dirty="0" smtClean="0"/>
          </a:p>
          <a:p>
            <a:r>
              <a:rPr lang="ru-RU" dirty="0" smtClean="0"/>
              <a:t>Уже в первые дни после острейшего периода инфаркта больному разрешается вставать с постели, а после стабилизации состояния и перевода в обычную палату – совершать первые шаги и пешие прогулки. Расстояния для ходьбы по плоской поверхности увеличиваются постепенно и такие прогулки не должны вызывать у больного усталости и дискомфортных ощущений (одышки, боли в области сердца и пр.).</a:t>
            </a:r>
            <a:endParaRPr lang="ru-RU" dirty="0"/>
          </a:p>
        </p:txBody>
      </p:sp>
    </p:spTree>
    <p:extLst>
      <p:ext uri="{BB962C8B-B14F-4D97-AF65-F5344CB8AC3E}">
        <p14:creationId xmlns:p14="http://schemas.microsoft.com/office/powerpoint/2010/main" val="1768180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00062"/>
            <a:ext cx="10515600" cy="1325563"/>
          </a:xfrm>
        </p:spPr>
        <p:txBody>
          <a:bodyPr/>
          <a:lstStyle/>
          <a:p>
            <a:r>
              <a:rPr lang="ru-RU" dirty="0" smtClean="0"/>
              <a:t>Третий этап реабилитации</a:t>
            </a:r>
            <a:endParaRPr lang="ru-RU" dirty="0"/>
          </a:p>
        </p:txBody>
      </p:sp>
      <p:sp>
        <p:nvSpPr>
          <p:cNvPr id="3" name="Объект 2"/>
          <p:cNvSpPr>
            <a:spLocks noGrp="1"/>
          </p:cNvSpPr>
          <p:nvPr>
            <p:ph idx="1"/>
          </p:nvPr>
        </p:nvSpPr>
        <p:spPr/>
        <p:txBody>
          <a:bodyPr/>
          <a:lstStyle/>
          <a:p>
            <a:r>
              <a:rPr lang="ru-RU" dirty="0" smtClean="0"/>
              <a:t>Через 4-5 недель после </a:t>
            </a:r>
            <a:r>
              <a:rPr lang="ru-RU" dirty="0" err="1" smtClean="0"/>
              <a:t>эндопротезирования</a:t>
            </a:r>
            <a:r>
              <a:rPr lang="ru-RU" dirty="0" smtClean="0"/>
              <a:t> мышцы уже укрепляются настолько, что становятся способны выдерживать более интенсивные нагрузки. Наступает время переходить от костыля к трости. Для этого нужно восстановить согласованную работу всех мышц бедра, а не только тех, что непосредственно окружают </a:t>
            </a:r>
            <a:r>
              <a:rPr lang="ru-RU" dirty="0" err="1" smtClean="0"/>
              <a:t>эндопротез</a:t>
            </a:r>
            <a:r>
              <a:rPr lang="ru-RU" dirty="0" smtClean="0"/>
              <a:t>. До сих пор пациенту предписывалось все движения делать плавно и медленно, зато теперь ему предстоит научиться балансировать и реагировать на резкие толчки и движения.</a:t>
            </a:r>
            <a:endParaRPr lang="ru-RU" dirty="0"/>
          </a:p>
        </p:txBody>
      </p:sp>
    </p:spTree>
    <p:extLst>
      <p:ext uri="{BB962C8B-B14F-4D97-AF65-F5344CB8AC3E}">
        <p14:creationId xmlns:p14="http://schemas.microsoft.com/office/powerpoint/2010/main" val="286543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7804"/>
            <a:ext cx="10515600" cy="5849159"/>
          </a:xfrm>
        </p:spPr>
        <p:txBody>
          <a:bodyPr/>
          <a:lstStyle/>
          <a:p>
            <a:r>
              <a:rPr lang="ru-RU" dirty="0" smtClean="0"/>
              <a:t>На данном этапе очень полезны упражнения с эластичной лентой, которую надо оттягивать прооперированной ногой вперед и назад, а также упражнения на специальных тренажерах. Допускаются тренировки на велотренажере с короткими или длинными педалями при условии соблюдения правила прямого угла. Сначала надо научиться крутить педали назад, и лишь потом вперед.</a:t>
            </a:r>
          </a:p>
          <a:p>
            <a:r>
              <a:rPr lang="ru-RU" dirty="0" smtClean="0"/>
              <a:t>Тренировка баланса заключается в удерживании равновесия, стоя как на здоровой, так и на прооперированной ноге. Для начала можно держаться за поручни или за стену, меняя ноги. Затем можно добавить махи ногой с закрепленной на ней эластичной лентой. Такие упражнения помогут пациенту укреплять всю совокупность мышц бедра в комплексе.</a:t>
            </a:r>
            <a:endParaRPr lang="ru-RU" dirty="0"/>
          </a:p>
        </p:txBody>
      </p:sp>
    </p:spTree>
    <p:extLst>
      <p:ext uri="{BB962C8B-B14F-4D97-AF65-F5344CB8AC3E}">
        <p14:creationId xmlns:p14="http://schemas.microsoft.com/office/powerpoint/2010/main" val="119461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10551"/>
            <a:ext cx="10515600" cy="5866412"/>
          </a:xfrm>
        </p:spPr>
        <p:txBody>
          <a:bodyPr/>
          <a:lstStyle/>
          <a:p>
            <a:r>
              <a:rPr lang="ru-RU" dirty="0" smtClean="0"/>
              <a:t>Для тренировки баланса также очень хорошо подойдет степ – небольшая приподнятая платформа для занятий степ-аэробикой. На невысоком степе пациент может делать шаги вверх и вниз, заставляя работать мышцы. Такие упражнения очень хорошо тренируют равновесие.</a:t>
            </a:r>
          </a:p>
          <a:p>
            <a:endParaRPr lang="ru-RU" dirty="0" smtClean="0"/>
          </a:p>
          <a:p>
            <a:r>
              <a:rPr lang="ru-RU" dirty="0" smtClean="0"/>
              <a:t>В комплекс ЛФК входит также беговая дорожка. Для укрепления способности балансировать на ней нужно двигаться не навстречу движению, а наоборот, по ходу движения. При этом стопа должна перекатываться с носка на пятку, а нога должна полностью распрямляться в тот момент, когда ступня полностью опирается на поверхность дорожки.</a:t>
            </a:r>
            <a:endParaRPr lang="ru-RU" dirty="0"/>
          </a:p>
        </p:txBody>
      </p:sp>
    </p:spTree>
    <p:extLst>
      <p:ext uri="{BB962C8B-B14F-4D97-AF65-F5344CB8AC3E}">
        <p14:creationId xmlns:p14="http://schemas.microsoft.com/office/powerpoint/2010/main" val="2949738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24287"/>
            <a:ext cx="10515600" cy="5952676"/>
          </a:xfrm>
        </p:spPr>
        <p:txBody>
          <a:bodyPr/>
          <a:lstStyle/>
          <a:p>
            <a:r>
              <a:rPr lang="ru-RU" dirty="0" smtClean="0"/>
              <a:t>И обязательное требование реабилитации тазобедренного сустава – ходьба. В самом начале данного этапа время ходьбы должно составлять не более 10 минут. Постепенно следует наращивать продолжительность прогулок, доведя их время до 30-40 минут, совершая их по 2-3 раза в день. С укреплением чувства равновесия следует постепенно отказываться от трости в пользу ходьбы без опоры. После полного выздоровления для пациента будет крайне полезно сохранить за собой привычку пеших прогулок по 30-40 минут, по 3-4 раза в неделю. Это позволит ему поддерживать в тонусе </a:t>
            </a:r>
            <a:r>
              <a:rPr lang="ru-RU" dirty="0" err="1" smtClean="0"/>
              <a:t>связочно</a:t>
            </a:r>
            <a:r>
              <a:rPr lang="ru-RU" dirty="0" smtClean="0"/>
              <a:t>-мышечный аппарат, способствуя общему укреплению организма.</a:t>
            </a:r>
            <a:endParaRPr lang="ru-RU" dirty="0"/>
          </a:p>
        </p:txBody>
      </p:sp>
    </p:spTree>
    <p:extLst>
      <p:ext uri="{BB962C8B-B14F-4D97-AF65-F5344CB8AC3E}">
        <p14:creationId xmlns:p14="http://schemas.microsoft.com/office/powerpoint/2010/main" val="466899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24287"/>
            <a:ext cx="10515600" cy="5952676"/>
          </a:xfrm>
        </p:spPr>
        <p:txBody>
          <a:bodyPr/>
          <a:lstStyle/>
          <a:p>
            <a:r>
              <a:rPr lang="ru-RU" dirty="0" smtClean="0"/>
              <a:t>Можно проводить следующий тест на оценку качества реабилитации на время: по сигналу встать со стула и пройти 3 метра вперед и назад. Если достигнуты следующие показатели – значит можно усиливать интенсивность нагрузки:</a:t>
            </a:r>
          </a:p>
          <a:p>
            <a:r>
              <a:rPr lang="ru-RU" dirty="0" smtClean="0"/>
              <a:t>пациенты в возрасте 40-49 лет – 6,2 секунды;</a:t>
            </a:r>
          </a:p>
          <a:p>
            <a:r>
              <a:rPr lang="ru-RU" dirty="0" smtClean="0"/>
              <a:t>пациенты в возрасте 50-59 лет – 6,4 секунды;</a:t>
            </a:r>
          </a:p>
          <a:p>
            <a:r>
              <a:rPr lang="ru-RU" dirty="0" smtClean="0"/>
              <a:t>пациенты в возрасте 60-69 лет – 7,2 секунды;</a:t>
            </a:r>
          </a:p>
          <a:p>
            <a:r>
              <a:rPr lang="ru-RU" dirty="0" smtClean="0"/>
              <a:t>пациенты в возрасте 70-79 лет – 8,5 секунд.</a:t>
            </a:r>
            <a:endParaRPr lang="ru-RU" dirty="0"/>
          </a:p>
        </p:txBody>
      </p:sp>
    </p:spTree>
    <p:extLst>
      <p:ext uri="{BB962C8B-B14F-4D97-AF65-F5344CB8AC3E}">
        <p14:creationId xmlns:p14="http://schemas.microsoft.com/office/powerpoint/2010/main" val="334243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3298"/>
            <a:ext cx="10515600" cy="5883665"/>
          </a:xfrm>
        </p:spPr>
        <p:txBody>
          <a:bodyPr>
            <a:normAutofit lnSpcReduction="10000"/>
          </a:bodyPr>
          <a:lstStyle/>
          <a:p>
            <a:r>
              <a:rPr lang="ru-RU" dirty="0" smtClean="0"/>
              <a:t>Также для оценки реабилитации можно использовать тест наклона вперед. Суть этого метода заключается в том что на уровне плеча пациента горизонтально на стене укрепляется конец сантиметровой ленты. Пациент встает боком к стене и наклоняется вперед стоя на месте. Для перехода на следующий этап должны быть достигнуты следующие показатели:</a:t>
            </a:r>
          </a:p>
          <a:p>
            <a:endParaRPr lang="ru-RU" dirty="0" smtClean="0"/>
          </a:p>
          <a:p>
            <a:r>
              <a:rPr lang="ru-RU" dirty="0" smtClean="0"/>
              <a:t>мужчины до 70 лет – 38 см;</a:t>
            </a:r>
          </a:p>
          <a:p>
            <a:r>
              <a:rPr lang="ru-RU" dirty="0" smtClean="0"/>
              <a:t>мужчины после 70 лет – 33 см;</a:t>
            </a:r>
          </a:p>
          <a:p>
            <a:r>
              <a:rPr lang="ru-RU" dirty="0" smtClean="0"/>
              <a:t>женщины до 50 лет – 40 см;</a:t>
            </a:r>
          </a:p>
          <a:p>
            <a:r>
              <a:rPr lang="ru-RU" dirty="0" smtClean="0"/>
              <a:t>женщины 50-59 лет – 38 см;</a:t>
            </a:r>
          </a:p>
          <a:p>
            <a:r>
              <a:rPr lang="ru-RU" dirty="0" smtClean="0"/>
              <a:t>женщины 60-69 лет – 37 см;</a:t>
            </a:r>
          </a:p>
          <a:p>
            <a:r>
              <a:rPr lang="ru-RU" dirty="0" smtClean="0"/>
              <a:t>женщины после 70 лет – 34 см.</a:t>
            </a:r>
            <a:endParaRPr lang="ru-RU" dirty="0"/>
          </a:p>
        </p:txBody>
      </p:sp>
    </p:spTree>
    <p:extLst>
      <p:ext uri="{BB962C8B-B14F-4D97-AF65-F5344CB8AC3E}">
        <p14:creationId xmlns:p14="http://schemas.microsoft.com/office/powerpoint/2010/main" val="1257397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Четвертый этап реабилитации</a:t>
            </a:r>
            <a:endParaRPr lang="ru-RU" dirty="0"/>
          </a:p>
        </p:txBody>
      </p:sp>
      <p:sp>
        <p:nvSpPr>
          <p:cNvPr id="3" name="Объект 2"/>
          <p:cNvSpPr>
            <a:spLocks noGrp="1"/>
          </p:cNvSpPr>
          <p:nvPr>
            <p:ph idx="1"/>
          </p:nvPr>
        </p:nvSpPr>
        <p:spPr/>
        <p:txBody>
          <a:bodyPr>
            <a:normAutofit lnSpcReduction="10000"/>
          </a:bodyPr>
          <a:lstStyle/>
          <a:p>
            <a:r>
              <a:rPr lang="ru-RU" dirty="0" smtClean="0"/>
              <a:t>Этот этап начинается примерно с 9-10 недели после операции. К этому моменту у пациента уже заметно укрепились мышцы и чувство баланса, он научился ходить без трости. Но это еще не конец реабилитации и останавливаться на достигнутом ни в коем случае нельзя. Процесс восстановления двигательной функции прооперированного тазобедренного сустава необходимо довести до конца. Если остановиться на данном этапе, то возможно возобновление болей в области </a:t>
            </a:r>
            <a:r>
              <a:rPr lang="ru-RU" dirty="0" err="1" smtClean="0"/>
              <a:t>эндопротеза</a:t>
            </a:r>
            <a:r>
              <a:rPr lang="ru-RU" dirty="0" smtClean="0"/>
              <a:t>. Но многие пациенты в данный период ленятся продолжать тренировки и готовы терпеть незначительную боль, поскольку она намного слабее той боли, которую они испытывали до операции, а также послеоперационной боли.</a:t>
            </a:r>
            <a:endParaRPr lang="ru-RU" dirty="0"/>
          </a:p>
        </p:txBody>
      </p:sp>
    </p:spTree>
    <p:extLst>
      <p:ext uri="{BB962C8B-B14F-4D97-AF65-F5344CB8AC3E}">
        <p14:creationId xmlns:p14="http://schemas.microsoft.com/office/powerpoint/2010/main" val="3881849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2309"/>
            <a:ext cx="10515600" cy="5814654"/>
          </a:xfrm>
        </p:spPr>
        <p:txBody>
          <a:bodyPr/>
          <a:lstStyle/>
          <a:p>
            <a:r>
              <a:rPr lang="ru-RU" dirty="0" smtClean="0"/>
              <a:t>Следует продолжать занятия на велотренажере и беговой дорожке в направлениях вперед и назад. Нужно тренировать отводящие мышцы бедра, растягивая коленями эластичную ленту, а также приводящие мышц, сдавливая между ног подушку. Для укрепления ягодичных мышц их следует сжимать и разжимать. Нужно освоить ходьбу назад, в том числе и по лестнице, для тренировки баланса использовать более высокий степ. Также хорошо укрепляет чувство равновесия балансирование на двух ногах без опоры в автобусе или трамвае. Надо стремиться улучшать нормативы тестов наклона вперед и прохода на время.</a:t>
            </a:r>
            <a:endParaRPr lang="ru-RU" dirty="0"/>
          </a:p>
        </p:txBody>
      </p:sp>
    </p:spTree>
    <p:extLst>
      <p:ext uri="{BB962C8B-B14F-4D97-AF65-F5344CB8AC3E}">
        <p14:creationId xmlns:p14="http://schemas.microsoft.com/office/powerpoint/2010/main" val="628182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45057"/>
            <a:ext cx="10515600" cy="5831906"/>
          </a:xfrm>
        </p:spPr>
        <p:txBody>
          <a:bodyPr/>
          <a:lstStyle/>
          <a:p>
            <a:r>
              <a:rPr lang="ru-RU" dirty="0" smtClean="0"/>
              <a:t>Если пациент серьезно отнесется к четвертому периоду реабилитации, то он может быть уверен, что </a:t>
            </a:r>
            <a:r>
              <a:rPr lang="ru-RU" dirty="0" err="1" smtClean="0"/>
              <a:t>эндопротез</a:t>
            </a:r>
            <a:r>
              <a:rPr lang="ru-RU" dirty="0" smtClean="0"/>
              <a:t>, заменивший ему его собственный тазобедренный сустав никогда его не подведет в критической ситуации, когда потребуется быстрая мышечная реакция: например если он поскользнется в гололед, оступится, или попадет в ДТП. Поддержание мышечного тонуса необходимо даже полностью здоровым людям, а для людей, перенесших операцию по </a:t>
            </a:r>
            <a:r>
              <a:rPr lang="ru-RU" dirty="0" err="1" smtClean="0"/>
              <a:t>эндопротезированию</a:t>
            </a:r>
            <a:r>
              <a:rPr lang="ru-RU" dirty="0" smtClean="0"/>
              <a:t> тазобедренного сустава, это актуально вдвойне.</a:t>
            </a:r>
            <a:endParaRPr lang="ru-RU" dirty="0"/>
          </a:p>
        </p:txBody>
      </p:sp>
    </p:spTree>
    <p:extLst>
      <p:ext uri="{BB962C8B-B14F-4D97-AF65-F5344CB8AC3E}">
        <p14:creationId xmlns:p14="http://schemas.microsoft.com/office/powerpoint/2010/main" val="3189532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Дополнительная информация</a:t>
            </a:r>
            <a:br>
              <a:rPr lang="ru-RU" dirty="0" smtClean="0"/>
            </a:br>
            <a:r>
              <a:rPr lang="ru-RU" dirty="0" smtClean="0"/>
              <a:t>Искусственный коленный сустав</a:t>
            </a:r>
            <a:endParaRPr lang="ru-RU" dirty="0"/>
          </a:p>
        </p:txBody>
      </p:sp>
      <p:sp>
        <p:nvSpPr>
          <p:cNvPr id="3" name="Объект 2"/>
          <p:cNvSpPr>
            <a:spLocks noGrp="1"/>
          </p:cNvSpPr>
          <p:nvPr>
            <p:ph idx="1"/>
          </p:nvPr>
        </p:nvSpPr>
        <p:spPr/>
        <p:txBody>
          <a:bodyPr/>
          <a:lstStyle/>
          <a:p>
            <a:r>
              <a:rPr lang="ru-RU" dirty="0" smtClean="0"/>
              <a:t>Артропластика — операция  по замене коленного сустава, уже более 40 лет успешно применяется в развитых странах по всему миру. Благодаря имплантатам нового поколения, пациент в любом возрасте полностью восстанавливает двигательную функцию колена и возвращается к полноценной жизни.</a:t>
            </a:r>
            <a:endParaRPr lang="ru-RU" dirty="0"/>
          </a:p>
        </p:txBody>
      </p:sp>
    </p:spTree>
    <p:extLst>
      <p:ext uri="{BB962C8B-B14F-4D97-AF65-F5344CB8AC3E}">
        <p14:creationId xmlns:p14="http://schemas.microsoft.com/office/powerpoint/2010/main" val="26318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828136"/>
            <a:ext cx="10515600" cy="5348827"/>
          </a:xfrm>
        </p:spPr>
        <p:txBody>
          <a:bodyPr/>
          <a:lstStyle/>
          <a:p>
            <a:r>
              <a:rPr lang="ru-RU" dirty="0" smtClean="0"/>
              <a:t>Также больным, находящимся в стационаре, назначаются занятия ЛФК, которые в первые дни всегда проводятся под наблюдением опытного врача-физиотерапевта. Впоследствии такие же упражнения пациент сможет выполнять и в домашних условиях – врач обязательно научит его контролировать свое состояние и правильно наращивать интенсивность нагрузки. Занятия ЛФК способствуют стимуляции кровообращения, нормализуют работу сердца, активизируют дыхание, улучшают тонус нервной системы и желудочно-кишечного тракта.</a:t>
            </a:r>
            <a:endParaRPr lang="ru-RU" dirty="0"/>
          </a:p>
        </p:txBody>
      </p:sp>
      <p:pic>
        <p:nvPicPr>
          <p:cNvPr id="4" name="Рисунок 3"/>
          <p:cNvPicPr>
            <a:picLocks noChangeAspect="1"/>
          </p:cNvPicPr>
          <p:nvPr/>
        </p:nvPicPr>
        <p:blipFill>
          <a:blip r:embed="rId2"/>
          <a:stretch>
            <a:fillRect/>
          </a:stretch>
        </p:blipFill>
        <p:spPr>
          <a:xfrm>
            <a:off x="10113264" y="-16611600"/>
            <a:ext cx="7490460" cy="3407664"/>
          </a:xfrm>
          <a:prstGeom prst="rect">
            <a:avLst/>
          </a:prstGeom>
        </p:spPr>
      </p:pic>
      <p:pic>
        <p:nvPicPr>
          <p:cNvPr id="5" name="Рисунок 4"/>
          <p:cNvPicPr>
            <a:picLocks noChangeAspect="1"/>
          </p:cNvPicPr>
          <p:nvPr/>
        </p:nvPicPr>
        <p:blipFill>
          <a:blip r:embed="rId3"/>
          <a:stretch>
            <a:fillRect/>
          </a:stretch>
        </p:blipFill>
        <p:spPr>
          <a:xfrm>
            <a:off x="8341614" y="4370832"/>
            <a:ext cx="2740914" cy="1806131"/>
          </a:xfrm>
          <a:prstGeom prst="rect">
            <a:avLst/>
          </a:prstGeom>
        </p:spPr>
      </p:pic>
    </p:spTree>
    <p:extLst>
      <p:ext uri="{BB962C8B-B14F-4D97-AF65-F5344CB8AC3E}">
        <p14:creationId xmlns:p14="http://schemas.microsoft.com/office/powerpoint/2010/main" val="16210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Эндопротезирование</a:t>
            </a:r>
            <a:r>
              <a:rPr lang="ru-RU" dirty="0" smtClean="0"/>
              <a:t> коленного сустава</a:t>
            </a:r>
            <a:endParaRPr lang="ru-RU" dirty="0"/>
          </a:p>
        </p:txBody>
      </p:sp>
      <p:sp>
        <p:nvSpPr>
          <p:cNvPr id="3" name="Объект 2"/>
          <p:cNvSpPr>
            <a:spLocks noGrp="1"/>
          </p:cNvSpPr>
          <p:nvPr>
            <p:ph idx="1"/>
          </p:nvPr>
        </p:nvSpPr>
        <p:spPr/>
        <p:txBody>
          <a:bodyPr/>
          <a:lstStyle/>
          <a:p>
            <a:r>
              <a:rPr lang="ru-RU" dirty="0" smtClean="0"/>
              <a:t>В каких случаях артропластика является необходимостью? Как правило, пациентам старше 50 лет с диагнозом </a:t>
            </a:r>
            <a:r>
              <a:rPr lang="ru-RU" dirty="0" err="1" smtClean="0"/>
              <a:t>остеоартроз</a:t>
            </a:r>
            <a:r>
              <a:rPr lang="ru-RU" dirty="0" smtClean="0"/>
              <a:t> и </a:t>
            </a:r>
            <a:r>
              <a:rPr lang="ru-RU" dirty="0" err="1" smtClean="0"/>
              <a:t>гонартроз</a:t>
            </a:r>
            <a:r>
              <a:rPr lang="ru-RU" dirty="0" smtClean="0"/>
              <a:t>, при неэффективности консервативного лечения рекомендуется операция.  Хроническая интоксикация, травматизм и врожденная дисплазия, также являются показанием к оперативному вмешательству для любой возрастной группы.</a:t>
            </a:r>
            <a:endParaRPr lang="ru-RU" dirty="0"/>
          </a:p>
        </p:txBody>
      </p:sp>
    </p:spTree>
    <p:extLst>
      <p:ext uri="{BB962C8B-B14F-4D97-AF65-F5344CB8AC3E}">
        <p14:creationId xmlns:p14="http://schemas.microsoft.com/office/powerpoint/2010/main" val="504441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dirty="0" smtClean="0"/>
              <a:t>Консервативное лечение является неэффективным если:</a:t>
            </a:r>
          </a:p>
          <a:p>
            <a:endParaRPr lang="ru-RU" dirty="0" smtClean="0"/>
          </a:p>
          <a:p>
            <a:r>
              <a:rPr lang="ru-RU" dirty="0" smtClean="0"/>
              <a:t>не проходит болевой шок,</a:t>
            </a:r>
          </a:p>
          <a:p>
            <a:r>
              <a:rPr lang="ru-RU" dirty="0" smtClean="0"/>
              <a:t>не восстанавливается полная амплитуда движения.</a:t>
            </a:r>
          </a:p>
          <a:p>
            <a:r>
              <a:rPr lang="ru-RU" dirty="0" smtClean="0"/>
              <a:t>Оперативное лечение состоит из нескольких этапов и включает в себя подготовку к операции, непосредственно артропластику и реабилитацию.</a:t>
            </a:r>
          </a:p>
          <a:p>
            <a:endParaRPr lang="ru-RU" dirty="0" smtClean="0"/>
          </a:p>
          <a:p>
            <a:r>
              <a:rPr lang="ru-RU" dirty="0" smtClean="0"/>
              <a:t>Подготовка к операции заключается в полном обследовании перед госпитализацией и медицинском разрешении на операцию.  Также пациенту необходимо контролировать свой вес и отказаться от курения.</a:t>
            </a:r>
            <a:endParaRPr lang="ru-RU" dirty="0"/>
          </a:p>
        </p:txBody>
      </p:sp>
    </p:spTree>
    <p:extLst>
      <p:ext uri="{BB962C8B-B14F-4D97-AF65-F5344CB8AC3E}">
        <p14:creationId xmlns:p14="http://schemas.microsoft.com/office/powerpoint/2010/main" val="3275271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Артропластика колена: что это такое</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Современная медицина предлагает несколько видов протезирования коленного сустава:</a:t>
            </a:r>
          </a:p>
          <a:p>
            <a:endParaRPr lang="ru-RU" dirty="0" smtClean="0"/>
          </a:p>
          <a:p>
            <a:r>
              <a:rPr lang="ru-RU" dirty="0" smtClean="0"/>
              <a:t>Однополюсная артропластика (ОКА).</a:t>
            </a:r>
          </a:p>
          <a:p>
            <a:r>
              <a:rPr lang="ru-RU" dirty="0" smtClean="0"/>
              <a:t>Тотальная артропластика коленного сустава (ТКА).</a:t>
            </a:r>
          </a:p>
          <a:p>
            <a:r>
              <a:rPr lang="ru-RU" dirty="0" smtClean="0"/>
              <a:t>Однополюсная артропластика представляет собой высокоэффективный метод оперативного вмешательства  по замене наиболее изношенной части сустава. Существуют как сторонники, так и противники данного вида </a:t>
            </a:r>
            <a:r>
              <a:rPr lang="ru-RU" dirty="0" err="1" smtClean="0"/>
              <a:t>эндопротезирования</a:t>
            </a:r>
            <a:r>
              <a:rPr lang="ru-RU" dirty="0" smtClean="0"/>
              <a:t>. Плюсом данного метода является быстрая реабилитация пациента,  такая операция является менее </a:t>
            </a:r>
            <a:r>
              <a:rPr lang="ru-RU" dirty="0" err="1" smtClean="0"/>
              <a:t>травматичной</a:t>
            </a:r>
            <a:r>
              <a:rPr lang="ru-RU" dirty="0" smtClean="0"/>
              <a:t>. Она рекомендована пожилым людям с  массой тела до 65 кг. Критики данного метода считают, что приживаемость имплантата после проведения данной операции составляет только 40%.</a:t>
            </a:r>
            <a:endParaRPr lang="ru-RU" dirty="0"/>
          </a:p>
        </p:txBody>
      </p:sp>
    </p:spTree>
    <p:extLst>
      <p:ext uri="{BB962C8B-B14F-4D97-AF65-F5344CB8AC3E}">
        <p14:creationId xmlns:p14="http://schemas.microsoft.com/office/powerpoint/2010/main" val="406501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45057"/>
            <a:ext cx="10515600" cy="5831906"/>
          </a:xfrm>
        </p:spPr>
        <p:txBody>
          <a:bodyPr/>
          <a:lstStyle/>
          <a:p>
            <a:r>
              <a:rPr lang="ru-RU" dirty="0" smtClean="0"/>
              <a:t>Тотальная артропластика коленного сустава — операция по замене всего сустава полностью. Такая методика подходит людям, ведущим активный образ жизни и занимающихся спортом. По статистическим данным такой протез является более долговечным. Полностью восстанавливается функция коленного сустава, при более длительной реабилитации в сравнении с ОКА.</a:t>
            </a:r>
            <a:endParaRPr lang="ru-RU" dirty="0"/>
          </a:p>
        </p:txBody>
      </p:sp>
    </p:spTree>
    <p:extLst>
      <p:ext uri="{BB962C8B-B14F-4D97-AF65-F5344CB8AC3E}">
        <p14:creationId xmlns:p14="http://schemas.microsoft.com/office/powerpoint/2010/main" val="623052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Эндопротезы</a:t>
            </a:r>
            <a:r>
              <a:rPr lang="ru-RU" dirty="0" smtClean="0"/>
              <a:t>: разновидности и срок службы</a:t>
            </a:r>
            <a:endParaRPr lang="ru-RU" dirty="0"/>
          </a:p>
        </p:txBody>
      </p:sp>
      <p:sp>
        <p:nvSpPr>
          <p:cNvPr id="3" name="Объект 2"/>
          <p:cNvSpPr>
            <a:spLocks noGrp="1"/>
          </p:cNvSpPr>
          <p:nvPr>
            <p:ph idx="1"/>
          </p:nvPr>
        </p:nvSpPr>
        <p:spPr/>
        <p:txBody>
          <a:bodyPr>
            <a:normAutofit fontScale="92500"/>
          </a:bodyPr>
          <a:lstStyle/>
          <a:p>
            <a:r>
              <a:rPr lang="ru-RU" dirty="0" smtClean="0"/>
              <a:t>Долговечность протеза зависит от материала  имплантата. Сегодня существует  несколько видов </a:t>
            </a:r>
            <a:r>
              <a:rPr lang="ru-RU" dirty="0" err="1" smtClean="0"/>
              <a:t>эндопротезов</a:t>
            </a:r>
            <a:r>
              <a:rPr lang="ru-RU" dirty="0" smtClean="0"/>
              <a:t>:</a:t>
            </a:r>
          </a:p>
          <a:p>
            <a:r>
              <a:rPr lang="ru-RU" dirty="0" smtClean="0"/>
              <a:t>протез из металлического сплава и полимера;</a:t>
            </a:r>
          </a:p>
          <a:p>
            <a:r>
              <a:rPr lang="ru-RU" dirty="0" smtClean="0"/>
              <a:t>керамический сплав;</a:t>
            </a:r>
          </a:p>
          <a:p>
            <a:r>
              <a:rPr lang="ru-RU" dirty="0" smtClean="0"/>
              <a:t>металлический сплав;</a:t>
            </a:r>
          </a:p>
          <a:p>
            <a:r>
              <a:rPr lang="ru-RU" dirty="0" smtClean="0"/>
              <a:t>Наиболее распространенным на сегодняшний день является имплантат из металлического сплава и пластика. Он менее дорогой и более функциональный. Единственный недостаток — износостойкость пластика. Долговечность такого протеза составляет в среднем 10—15 лет, и требует повторной операции по замене протеза.</a:t>
            </a:r>
            <a:endParaRPr lang="ru-RU" dirty="0"/>
          </a:p>
        </p:txBody>
      </p:sp>
    </p:spTree>
    <p:extLst>
      <p:ext uri="{BB962C8B-B14F-4D97-AF65-F5344CB8AC3E}">
        <p14:creationId xmlns:p14="http://schemas.microsoft.com/office/powerpoint/2010/main" val="24846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72528"/>
            <a:ext cx="10515600" cy="6004435"/>
          </a:xfrm>
        </p:spPr>
        <p:txBody>
          <a:bodyPr>
            <a:normAutofit fontScale="92500" lnSpcReduction="20000"/>
          </a:bodyPr>
          <a:lstStyle/>
          <a:p>
            <a:r>
              <a:rPr lang="ru-RU" dirty="0" smtClean="0"/>
              <a:t>Керамический протез более долговечный, но менее функциональный и более дорогостоящий. Именно поэтому используется, гораздо реже.</a:t>
            </a:r>
          </a:p>
          <a:p>
            <a:endParaRPr lang="ru-RU" dirty="0" smtClean="0"/>
          </a:p>
          <a:p>
            <a:r>
              <a:rPr lang="ru-RU" dirty="0" smtClean="0"/>
              <a:t>Как правило, при соблюдении рекомендаций специалиста, срок службы </a:t>
            </a:r>
            <a:r>
              <a:rPr lang="ru-RU" dirty="0" err="1" smtClean="0"/>
              <a:t>эндопротеза</a:t>
            </a:r>
            <a:r>
              <a:rPr lang="ru-RU" dirty="0" smtClean="0"/>
              <a:t> может продлиться до 20 лет.</a:t>
            </a:r>
          </a:p>
          <a:p>
            <a:endParaRPr lang="ru-RU" dirty="0"/>
          </a:p>
          <a:p>
            <a:endParaRPr lang="ru-RU" dirty="0" smtClean="0"/>
          </a:p>
          <a:p>
            <a:r>
              <a:rPr lang="ru-RU" dirty="0" smtClean="0"/>
              <a:t>Существует несколько видов фиксации </a:t>
            </a:r>
            <a:r>
              <a:rPr lang="ru-RU" dirty="0" err="1" smtClean="0"/>
              <a:t>эндопротезов</a:t>
            </a:r>
            <a:r>
              <a:rPr lang="ru-RU" dirty="0" smtClean="0"/>
              <a:t>:</a:t>
            </a:r>
          </a:p>
          <a:p>
            <a:endParaRPr lang="ru-RU" dirty="0" smtClean="0"/>
          </a:p>
          <a:p>
            <a:r>
              <a:rPr lang="ru-RU" dirty="0" smtClean="0"/>
              <a:t>Цементный – крепление сустава к кости осуществляется путем нанесения специального полимерного вещества, которое называется косный цемент.</a:t>
            </a:r>
          </a:p>
          <a:p>
            <a:r>
              <a:rPr lang="ru-RU" dirty="0" err="1" smtClean="0"/>
              <a:t>Бесцементный</a:t>
            </a:r>
            <a:r>
              <a:rPr lang="ru-RU" dirty="0" smtClean="0"/>
              <a:t> –  имплантат в процессе изготовления покрывается раствором, который сращивает его с костями.</a:t>
            </a:r>
          </a:p>
          <a:p>
            <a:r>
              <a:rPr lang="ru-RU" dirty="0" smtClean="0"/>
              <a:t>Следует помнить, что подобрать тип </a:t>
            </a:r>
            <a:r>
              <a:rPr lang="ru-RU" dirty="0" err="1" smtClean="0"/>
              <a:t>эндопротеза</a:t>
            </a:r>
            <a:r>
              <a:rPr lang="ru-RU" dirty="0" smtClean="0"/>
              <a:t> и вид фиксации сможет только опытный специалист.</a:t>
            </a:r>
            <a:endParaRPr lang="ru-RU" dirty="0"/>
          </a:p>
        </p:txBody>
      </p:sp>
    </p:spTree>
    <p:extLst>
      <p:ext uri="{BB962C8B-B14F-4D97-AF65-F5344CB8AC3E}">
        <p14:creationId xmlns:p14="http://schemas.microsoft.com/office/powerpoint/2010/main" val="3523731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2309"/>
            <a:ext cx="10515600" cy="5814654"/>
          </a:xfrm>
        </p:spPr>
        <p:txBody>
          <a:bodyPr/>
          <a:lstStyle/>
          <a:p>
            <a:r>
              <a:rPr lang="ru-RU" dirty="0" smtClean="0"/>
              <a:t>Еще один актуальный вопрос относительно </a:t>
            </a:r>
            <a:r>
              <a:rPr lang="ru-RU" dirty="0" err="1" smtClean="0"/>
              <a:t>эндопротезирования</a:t>
            </a:r>
            <a:r>
              <a:rPr lang="ru-RU" dirty="0" smtClean="0"/>
              <a:t> — это цена операции и протеза. Такой вид лечения является высокотехнологическим оперативным вмешательством, стоимость данного вида услуг от 75000, плюс сам протез в среднем стоит от 140000 рублей. Таким образом, большинство граждан нашей страны, нуждающихся в операции такого уровня,  вынуждены не один год копить деньги на лечение.</a:t>
            </a:r>
            <a:endParaRPr lang="ru-RU" dirty="0"/>
          </a:p>
        </p:txBody>
      </p:sp>
      <p:pic>
        <p:nvPicPr>
          <p:cNvPr id="4" name="Рисунок 3"/>
          <p:cNvPicPr>
            <a:picLocks noChangeAspect="1"/>
          </p:cNvPicPr>
          <p:nvPr/>
        </p:nvPicPr>
        <p:blipFill>
          <a:blip r:embed="rId2"/>
          <a:stretch>
            <a:fillRect/>
          </a:stretch>
        </p:blipFill>
        <p:spPr>
          <a:xfrm>
            <a:off x="5227607" y="3019245"/>
            <a:ext cx="6832121" cy="3717985"/>
          </a:xfrm>
          <a:prstGeom prst="rect">
            <a:avLst/>
          </a:prstGeom>
        </p:spPr>
      </p:pic>
    </p:spTree>
    <p:extLst>
      <p:ext uri="{BB962C8B-B14F-4D97-AF65-F5344CB8AC3E}">
        <p14:creationId xmlns:p14="http://schemas.microsoft.com/office/powerpoint/2010/main" val="792234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7804"/>
            <a:ext cx="10515600" cy="5849159"/>
          </a:xfrm>
        </p:spPr>
        <p:txBody>
          <a:bodyPr/>
          <a:lstStyle/>
          <a:p>
            <a:r>
              <a:rPr lang="ru-RU" dirty="0" smtClean="0"/>
              <a:t>Сегодня, Министерство здравоохранения России разработало систему квот, для людей, нуждающихся в таком лечении, но не имеющих средств. Для получения квоты необходимо собрать ряд документов, пройти множество обследований и отстоять очередь. Квота на операцию обеспечит получение необходимой медицинской помощи за счет средств государственного бюджета. Операция по квоте абсолютно бесплатна и включает в себя реабилитационный период в федеральных санаториях страны.</a:t>
            </a:r>
            <a:endParaRPr lang="ru-RU" dirty="0"/>
          </a:p>
        </p:txBody>
      </p:sp>
    </p:spTree>
    <p:extLst>
      <p:ext uri="{BB962C8B-B14F-4D97-AF65-F5344CB8AC3E}">
        <p14:creationId xmlns:p14="http://schemas.microsoft.com/office/powerpoint/2010/main" val="2701028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719762" y="276435"/>
            <a:ext cx="8511116" cy="6383337"/>
          </a:xfrm>
          <a:prstGeom prst="rect">
            <a:avLst/>
          </a:prstGeom>
        </p:spPr>
      </p:pic>
    </p:spTree>
    <p:extLst>
      <p:ext uri="{BB962C8B-B14F-4D97-AF65-F5344CB8AC3E}">
        <p14:creationId xmlns:p14="http://schemas.microsoft.com/office/powerpoint/2010/main" val="2975836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74745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48574"/>
            <a:ext cx="10515600" cy="5728389"/>
          </a:xfrm>
        </p:spPr>
        <p:txBody>
          <a:bodyPr/>
          <a:lstStyle/>
          <a:p>
            <a:r>
              <a:rPr lang="ru-RU" dirty="0" smtClean="0"/>
              <a:t>Благоприятным признаком успешной реабилитации являются показатели пульса после физических нагрузок. Например, если в первые дни пеших прогулок пульс составляет около 120 ударов в минуту, то через 1-2 недели при такой же интенсивности ходьбы его частота будет составлять 90-100 ударов.</a:t>
            </a:r>
          </a:p>
          <a:p>
            <a:endParaRPr lang="ru-RU" dirty="0" smtClean="0"/>
          </a:p>
          <a:p>
            <a:r>
              <a:rPr lang="ru-RU" dirty="0" smtClean="0"/>
              <a:t>Также для реабилитации больных после инфаркта миокарда могут использоваться различные физиотерапевтические процедуры, массаж и дыхательная гимнастика. После стабилизации состояния пациента ему могут рекомендоваться занятия спортом, которые способствуют укреплению и повышению выносливости сердечной мышцы и вызывают ее обогащение кислородом. К ним относятся: спортивная ходьба, плавание и езда на велосипеде.</a:t>
            </a:r>
            <a:endParaRPr lang="ru-RU" dirty="0"/>
          </a:p>
        </p:txBody>
      </p:sp>
    </p:spTree>
    <p:extLst>
      <p:ext uri="{BB962C8B-B14F-4D97-AF65-F5344CB8AC3E}">
        <p14:creationId xmlns:p14="http://schemas.microsoft.com/office/powerpoint/2010/main" val="126683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0770"/>
            <a:ext cx="10515600" cy="6056193"/>
          </a:xfrm>
        </p:spPr>
        <p:txBody>
          <a:bodyPr/>
          <a:lstStyle/>
          <a:p>
            <a:r>
              <a:rPr lang="ru-RU" dirty="0" smtClean="0"/>
              <a:t>Также постепенно должна расширяться физическая активность пациента, перенесшего инфаркт миокарда, в быту и на работе. Людям, профессия которых связана со значительными нагрузками, советуют задуматься о смене рода деятельности. Подобные вопросы пациенты могут обсудить со своим лечащим врачом, который поможет им составить прогнозы о возможности возвращения в ту или иную профессию.</a:t>
            </a:r>
            <a:endParaRPr lang="ru-RU" dirty="0"/>
          </a:p>
        </p:txBody>
      </p:sp>
      <p:pic>
        <p:nvPicPr>
          <p:cNvPr id="4" name="Рисунок 3"/>
          <p:cNvPicPr>
            <a:picLocks noChangeAspect="1"/>
          </p:cNvPicPr>
          <p:nvPr/>
        </p:nvPicPr>
        <p:blipFill>
          <a:blip r:embed="rId2"/>
          <a:stretch>
            <a:fillRect/>
          </a:stretch>
        </p:blipFill>
        <p:spPr>
          <a:xfrm>
            <a:off x="8277225" y="3440232"/>
            <a:ext cx="3076575" cy="2047875"/>
          </a:xfrm>
          <a:prstGeom prst="rect">
            <a:avLst/>
          </a:prstGeom>
        </p:spPr>
      </p:pic>
    </p:spTree>
    <p:extLst>
      <p:ext uri="{BB962C8B-B14F-4D97-AF65-F5344CB8AC3E}">
        <p14:creationId xmlns:p14="http://schemas.microsoft.com/office/powerpoint/2010/main" val="90481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Диета</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Первый рацион такой диеты назначается в остром периоде (т. е. 1-я неделя после приступа). Блюда из разрешенных продуктов готовят без добавления соли на пару или путем отваривания. Пища должна быть протертой и приниматься небольшими порциями 6-7 раз в день. В течение суток больной может потреблять около 0,7-0,8 л свободной жидкости.</a:t>
            </a:r>
          </a:p>
          <a:p>
            <a:r>
              <a:rPr lang="ru-RU" dirty="0" smtClean="0"/>
              <a:t>Второй рацион диеты назначается на второй и третьей неделе заболевания. Блюда готовятся все также без соли и путем отваривания или на пару, но уже могут подаваться не протертыми, а измельченными. Питание остается дробным – до 6-5 раз в день. В течение суток больной может потреблять до 1 л свободной жидкости.</a:t>
            </a:r>
          </a:p>
          <a:p>
            <a:r>
              <a:rPr lang="ru-RU" dirty="0" smtClean="0"/>
              <a:t>Третий рацион назначается больным в периоде рубцевания зоны инфаркта (после 3-й недели после приступа). Блюда готовятся все также без соли и путем отваривания или на пару, но уже могут подаваться измельченными или куском. Питание остается дробным – до 5-4 раз в день. В течение суток больной может потреблять до 1,1 л свободной жидкости. По разрешению врача в рацион пациента может вводиться небольшое количество соли (около 4 г).</a:t>
            </a:r>
            <a:endParaRPr lang="ru-RU" dirty="0"/>
          </a:p>
        </p:txBody>
      </p:sp>
    </p:spTree>
    <p:extLst>
      <p:ext uri="{BB962C8B-B14F-4D97-AF65-F5344CB8AC3E}">
        <p14:creationId xmlns:p14="http://schemas.microsoft.com/office/powerpoint/2010/main" val="39488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07034"/>
            <a:ext cx="10515600" cy="5969929"/>
          </a:xfrm>
        </p:spPr>
        <p:txBody>
          <a:bodyPr>
            <a:normAutofit fontScale="47500" lnSpcReduction="20000"/>
          </a:bodyPr>
          <a:lstStyle/>
          <a:p>
            <a:r>
              <a:rPr lang="ru-RU" dirty="0" smtClean="0"/>
              <a:t>Рекомендуемые для I-III рациона блюда и продукты:</a:t>
            </a:r>
          </a:p>
          <a:p>
            <a:endParaRPr lang="ru-RU" dirty="0" smtClean="0"/>
          </a:p>
          <a:p>
            <a:r>
              <a:rPr lang="ru-RU" dirty="0" smtClean="0"/>
              <a:t>протертые овощные и крупяные супы (во время III рациона допускается их приготовление на легком мясном бульоне);</a:t>
            </a:r>
          </a:p>
          <a:p>
            <a:r>
              <a:rPr lang="ru-RU" dirty="0" smtClean="0"/>
              <a:t>нежирная рыба;</a:t>
            </a:r>
          </a:p>
          <a:p>
            <a:r>
              <a:rPr lang="ru-RU" dirty="0" smtClean="0"/>
              <a:t>Реабилитация после инфаркта </a:t>
            </a:r>
            <a:r>
              <a:rPr lang="ru-RU" dirty="0" err="1" smtClean="0"/>
              <a:t>миокардателятина</a:t>
            </a:r>
            <a:r>
              <a:rPr lang="ru-RU" dirty="0" smtClean="0"/>
              <a:t>;</a:t>
            </a:r>
          </a:p>
          <a:p>
            <a:r>
              <a:rPr lang="ru-RU" dirty="0" smtClean="0"/>
              <a:t>куриное мясо (без жира и кожи);</a:t>
            </a:r>
          </a:p>
          <a:p>
            <a:r>
              <a:rPr lang="ru-RU" dirty="0" smtClean="0"/>
              <a:t>крупы (манка, овсянка, гречка и рис);</a:t>
            </a:r>
          </a:p>
          <a:p>
            <a:r>
              <a:rPr lang="ru-RU" dirty="0" smtClean="0"/>
              <a:t>омлет из белков яиц, приготовленный на пару;</a:t>
            </a:r>
          </a:p>
          <a:p>
            <a:r>
              <a:rPr lang="ru-RU" dirty="0" smtClean="0"/>
              <a:t>кисломолочные напитки;</a:t>
            </a:r>
          </a:p>
          <a:p>
            <a:r>
              <a:rPr lang="ru-RU" dirty="0" smtClean="0"/>
              <a:t>обезжиренная сметана для заправки супов;</a:t>
            </a:r>
          </a:p>
          <a:p>
            <a:r>
              <a:rPr lang="ru-RU" dirty="0" smtClean="0"/>
              <a:t>сливочное масло (с постепенным увеличение его количества до 10 г к III периоду);</a:t>
            </a:r>
          </a:p>
          <a:p>
            <a:r>
              <a:rPr lang="ru-RU" dirty="0" smtClean="0"/>
              <a:t>обезжиренное молоко для добавления в чай и каши;</a:t>
            </a:r>
          </a:p>
          <a:p>
            <a:r>
              <a:rPr lang="ru-RU" dirty="0" smtClean="0"/>
              <a:t>пшеничные сухари и хлеб;</a:t>
            </a:r>
          </a:p>
          <a:p>
            <a:r>
              <a:rPr lang="ru-RU" dirty="0" smtClean="0"/>
              <a:t>обезжиренная сметана для заправки супов;</a:t>
            </a:r>
          </a:p>
          <a:p>
            <a:r>
              <a:rPr lang="ru-RU" dirty="0" smtClean="0"/>
              <a:t>растительные рафинированные масла;</a:t>
            </a:r>
          </a:p>
          <a:p>
            <a:r>
              <a:rPr lang="ru-RU" dirty="0" smtClean="0"/>
              <a:t>овощи и фрукты (вначале отварные, далее возможно введение сырых салатов и пюре из них);</a:t>
            </a:r>
          </a:p>
          <a:p>
            <a:r>
              <a:rPr lang="ru-RU" dirty="0" smtClean="0"/>
              <a:t>отвар шиповника;</a:t>
            </a:r>
          </a:p>
          <a:p>
            <a:r>
              <a:rPr lang="ru-RU" dirty="0" smtClean="0"/>
              <a:t>морсы;</a:t>
            </a:r>
          </a:p>
          <a:p>
            <a:r>
              <a:rPr lang="ru-RU" dirty="0" smtClean="0"/>
              <a:t>компоты;</a:t>
            </a:r>
          </a:p>
          <a:p>
            <a:r>
              <a:rPr lang="ru-RU" dirty="0" smtClean="0"/>
              <a:t>кисели;</a:t>
            </a:r>
          </a:p>
          <a:p>
            <a:r>
              <a:rPr lang="ru-RU" dirty="0" smtClean="0"/>
              <a:t>некрепкий чай;</a:t>
            </a:r>
          </a:p>
          <a:p>
            <a:r>
              <a:rPr lang="ru-RU" dirty="0" smtClean="0"/>
              <a:t>мед.</a:t>
            </a:r>
            <a:endParaRPr lang="ru-RU" dirty="0"/>
          </a:p>
        </p:txBody>
      </p:sp>
      <p:pic>
        <p:nvPicPr>
          <p:cNvPr id="4" name="Рисунок 3"/>
          <p:cNvPicPr>
            <a:picLocks noChangeAspect="1"/>
          </p:cNvPicPr>
          <p:nvPr/>
        </p:nvPicPr>
        <p:blipFill>
          <a:blip r:embed="rId2"/>
          <a:stretch>
            <a:fillRect/>
          </a:stretch>
        </p:blipFill>
        <p:spPr>
          <a:xfrm>
            <a:off x="7528344" y="1094296"/>
            <a:ext cx="4381500" cy="2495550"/>
          </a:xfrm>
          <a:prstGeom prst="rect">
            <a:avLst/>
          </a:prstGeom>
        </p:spPr>
      </p:pic>
    </p:spTree>
    <p:extLst>
      <p:ext uri="{BB962C8B-B14F-4D97-AF65-F5344CB8AC3E}">
        <p14:creationId xmlns:p14="http://schemas.microsoft.com/office/powerpoint/2010/main" val="415028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Предупреждение стрессовых ситуаций, переутомления и работа с психологом</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После перенесенного инфаркта миокарда многие пациенты после появления любых болей в области сердца испытывают различные негативные эмоции, страх смерти, гнев, чувство неполноценности, растерянность и волнение. Такое состояние может наблюдаться около 2-6 месяцев после приступа, но затем оно постепенно стабилизируется и человек возвращается к привычному ритму жизни.</a:t>
            </a:r>
          </a:p>
          <a:p>
            <a:endParaRPr lang="ru-RU" dirty="0" smtClean="0"/>
          </a:p>
          <a:p>
            <a:r>
              <a:rPr lang="ru-RU" dirty="0" smtClean="0"/>
              <a:t>Реабилитация после инфаркта </a:t>
            </a:r>
            <a:r>
              <a:rPr lang="ru-RU" dirty="0" err="1" smtClean="0"/>
              <a:t>миокардаУстранение</a:t>
            </a:r>
            <a:r>
              <a:rPr lang="ru-RU" dirty="0" smtClean="0"/>
              <a:t> частых приступов страха и волнения во время болей в сердце может достигаться путем разъяснения пациенту причины таких симптомов. В более сложных случаях ему может рекомендоваться работа с психологом или прием специальных успокоительных средств. В этом периоде для больного важно, чтобы близкие и родственники всячески поддерживали его, поощряли его попытки к адекватным физическим нагрузкам и не относились к нему, как к неполноценному и тяжелобольному.</a:t>
            </a:r>
            <a:endParaRPr lang="ru-RU" dirty="0"/>
          </a:p>
        </p:txBody>
      </p:sp>
    </p:spTree>
    <p:extLst>
      <p:ext uri="{BB962C8B-B14F-4D97-AF65-F5344CB8AC3E}">
        <p14:creationId xmlns:p14="http://schemas.microsoft.com/office/powerpoint/2010/main" val="11384063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4907</Words>
  <Application>Microsoft Office PowerPoint</Application>
  <PresentationFormat>Широкоэкранный</PresentationFormat>
  <Paragraphs>205</Paragraphs>
  <Slides>49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49</vt:i4>
      </vt:variant>
    </vt:vector>
  </HeadingPairs>
  <TitlesOfParts>
    <vt:vector size="53" baseType="lpstr">
      <vt:lpstr>Arial</vt:lpstr>
      <vt:lpstr>Calibri</vt:lpstr>
      <vt:lpstr>Calibri Light</vt:lpstr>
      <vt:lpstr>Тема Office</vt:lpstr>
      <vt:lpstr>Презентация по медицинской реабилитации</vt:lpstr>
      <vt:lpstr>                                Реабилитация, инфаркт</vt:lpstr>
      <vt:lpstr>Физическая активность</vt:lpstr>
      <vt:lpstr>Презентация PowerPoint</vt:lpstr>
      <vt:lpstr>Презентация PowerPoint</vt:lpstr>
      <vt:lpstr>Презентация PowerPoint</vt:lpstr>
      <vt:lpstr>                                 Диета</vt:lpstr>
      <vt:lpstr>Презентация PowerPoint</vt:lpstr>
      <vt:lpstr>Предупреждение стрессовых ситуаций, переутомления и работа с психологом</vt:lpstr>
      <vt:lpstr>Презентация PowerPoint</vt:lpstr>
      <vt:lpstr>Борьба с вредными привычками</vt:lpstr>
      <vt:lpstr>Диспансерное наблюдение</vt:lpstr>
      <vt:lpstr>Презентация PowerPoint</vt:lpstr>
      <vt:lpstr>Реабилитация, инсульт</vt:lpstr>
      <vt:lpstr>Сколько длится период реабилитации после инсульта </vt:lpstr>
      <vt:lpstr>Срок реабилитации после ишемического инсульта </vt:lpstr>
      <vt:lpstr>После геморрагического инсульта </vt:lpstr>
      <vt:lpstr>Этапы и программа реабилитации больных </vt:lpstr>
      <vt:lpstr>Восстановление двигательных функций </vt:lpstr>
      <vt:lpstr>Функции речи и памяти </vt:lpstr>
      <vt:lpstr>Специальные упражнения </vt:lpstr>
      <vt:lpstr>Правильное питание </vt:lpstr>
      <vt:lpstr>Восстановление после эндопротезирования тазобедренного сустава</vt:lpstr>
      <vt:lpstr>Предоперацонная подготовка</vt:lpstr>
      <vt:lpstr>Первый этап реабилитации</vt:lpstr>
      <vt:lpstr>Презентация PowerPoint</vt:lpstr>
      <vt:lpstr>Презентация PowerPoint</vt:lpstr>
      <vt:lpstr>Второй этап реабилитации</vt:lpstr>
      <vt:lpstr>Презентация PowerPoint</vt:lpstr>
      <vt:lpstr>Третий этап реабилитации</vt:lpstr>
      <vt:lpstr>Презентация PowerPoint</vt:lpstr>
      <vt:lpstr>Презентация PowerPoint</vt:lpstr>
      <vt:lpstr>Презентация PowerPoint</vt:lpstr>
      <vt:lpstr>Презентация PowerPoint</vt:lpstr>
      <vt:lpstr>Презентация PowerPoint</vt:lpstr>
      <vt:lpstr>Четвертый этап реабилитации</vt:lpstr>
      <vt:lpstr>Презентация PowerPoint</vt:lpstr>
      <vt:lpstr>Презентация PowerPoint</vt:lpstr>
      <vt:lpstr>Дополнительная информация Искусственный коленный сустав</vt:lpstr>
      <vt:lpstr>Эндопротезирование коленного сустава</vt:lpstr>
      <vt:lpstr>Презентация PowerPoint</vt:lpstr>
      <vt:lpstr>Артропластика колена: что это такое</vt:lpstr>
      <vt:lpstr>Презентация PowerPoint</vt:lpstr>
      <vt:lpstr>Эндопротезы: разновидности и срок службы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медицинской реабилитации</dc:title>
  <dc:creator>Анна</dc:creator>
  <cp:lastModifiedBy>Анна</cp:lastModifiedBy>
  <cp:revision>6</cp:revision>
  <dcterms:created xsi:type="dcterms:W3CDTF">2017-03-30T11:21:52Z</dcterms:created>
  <dcterms:modified xsi:type="dcterms:W3CDTF">2017-03-30T12:12:45Z</dcterms:modified>
</cp:coreProperties>
</file>