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47" r:id="rId3"/>
    <p:sldId id="283" r:id="rId4"/>
    <p:sldId id="284" r:id="rId5"/>
    <p:sldId id="285" r:id="rId6"/>
    <p:sldId id="294" r:id="rId7"/>
    <p:sldId id="287" r:id="rId8"/>
    <p:sldId id="288" r:id="rId9"/>
    <p:sldId id="289" r:id="rId10"/>
    <p:sldId id="290" r:id="rId11"/>
    <p:sldId id="291" r:id="rId12"/>
    <p:sldId id="292" r:id="rId13"/>
    <p:sldId id="293" r:id="rId14"/>
    <p:sldId id="298" r:id="rId15"/>
    <p:sldId id="299" r:id="rId16"/>
    <p:sldId id="300" r:id="rId17"/>
    <p:sldId id="301" r:id="rId18"/>
    <p:sldId id="349" r:id="rId19"/>
    <p:sldId id="350" r:id="rId20"/>
    <p:sldId id="302" r:id="rId21"/>
    <p:sldId id="351" r:id="rId22"/>
    <p:sldId id="348"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2267" autoAdjust="0"/>
  </p:normalViewPr>
  <p:slideViewPr>
    <p:cSldViewPr>
      <p:cViewPr varScale="1">
        <p:scale>
          <a:sx n="88" d="100"/>
          <a:sy n="88" d="100"/>
        </p:scale>
        <p:origin x="1205"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96F55-5736-4876-97F7-70846D67D343}" type="datetimeFigureOut">
              <a:rPr lang="ru-RU" smtClean="0"/>
              <a:t>02.03.2022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AD2B8-4507-4EF2-856C-684A5E24FA8B}" type="slidenum">
              <a:rPr lang="ru-RU" smtClean="0"/>
              <a:t>‹#›</a:t>
            </a:fld>
            <a:endParaRPr lang="ru-RU"/>
          </a:p>
        </p:txBody>
      </p:sp>
    </p:spTree>
    <p:extLst>
      <p:ext uri="{BB962C8B-B14F-4D97-AF65-F5344CB8AC3E}">
        <p14:creationId xmlns:p14="http://schemas.microsoft.com/office/powerpoint/2010/main" val="312129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FAD2B8-4507-4EF2-856C-684A5E24FA8B}" type="slidenum">
              <a:rPr lang="ru-RU" smtClean="0"/>
              <a:t>4</a:t>
            </a:fld>
            <a:endParaRPr lang="ru-RU"/>
          </a:p>
        </p:txBody>
      </p:sp>
    </p:spTree>
    <p:extLst>
      <p:ext uri="{BB962C8B-B14F-4D97-AF65-F5344CB8AC3E}">
        <p14:creationId xmlns:p14="http://schemas.microsoft.com/office/powerpoint/2010/main" val="204860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1" dirty="0"/>
          </a:p>
        </p:txBody>
      </p:sp>
      <p:sp>
        <p:nvSpPr>
          <p:cNvPr id="4" name="Номер слайда 3"/>
          <p:cNvSpPr>
            <a:spLocks noGrp="1"/>
          </p:cNvSpPr>
          <p:nvPr>
            <p:ph type="sldNum" sz="quarter" idx="10"/>
          </p:nvPr>
        </p:nvSpPr>
        <p:spPr/>
        <p:txBody>
          <a:bodyPr/>
          <a:lstStyle/>
          <a:p>
            <a:fld id="{1DFAD2B8-4507-4EF2-856C-684A5E24FA8B}" type="slidenum">
              <a:rPr lang="ru-RU" smtClean="0"/>
              <a:t>10</a:t>
            </a:fld>
            <a:endParaRPr lang="ru-RU"/>
          </a:p>
        </p:txBody>
      </p:sp>
    </p:spTree>
    <p:extLst>
      <p:ext uri="{BB962C8B-B14F-4D97-AF65-F5344CB8AC3E}">
        <p14:creationId xmlns:p14="http://schemas.microsoft.com/office/powerpoint/2010/main" val="133365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1DFAD2B8-4507-4EF2-856C-684A5E24FA8B}" type="slidenum">
              <a:rPr lang="ru-RU" smtClean="0"/>
              <a:t>11</a:t>
            </a:fld>
            <a:endParaRPr lang="ru-RU"/>
          </a:p>
        </p:txBody>
      </p:sp>
    </p:spTree>
    <p:extLst>
      <p:ext uri="{BB962C8B-B14F-4D97-AF65-F5344CB8AC3E}">
        <p14:creationId xmlns:p14="http://schemas.microsoft.com/office/powerpoint/2010/main" val="7194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FAD2B8-4507-4EF2-856C-684A5E24FA8B}" type="slidenum">
              <a:rPr lang="ru-RU" smtClean="0"/>
              <a:t>12</a:t>
            </a:fld>
            <a:endParaRPr lang="ru-RU"/>
          </a:p>
        </p:txBody>
      </p:sp>
    </p:spTree>
    <p:extLst>
      <p:ext uri="{BB962C8B-B14F-4D97-AF65-F5344CB8AC3E}">
        <p14:creationId xmlns:p14="http://schemas.microsoft.com/office/powerpoint/2010/main" val="203337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FAD2B8-4507-4EF2-856C-684A5E24FA8B}" type="slidenum">
              <a:rPr lang="ru-RU" smtClean="0"/>
              <a:t>15</a:t>
            </a:fld>
            <a:endParaRPr lang="ru-RU"/>
          </a:p>
        </p:txBody>
      </p:sp>
    </p:spTree>
    <p:extLst>
      <p:ext uri="{BB962C8B-B14F-4D97-AF65-F5344CB8AC3E}">
        <p14:creationId xmlns:p14="http://schemas.microsoft.com/office/powerpoint/2010/main" val="332295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1" dirty="0"/>
          </a:p>
        </p:txBody>
      </p:sp>
      <p:sp>
        <p:nvSpPr>
          <p:cNvPr id="4" name="Номер слайда 3"/>
          <p:cNvSpPr>
            <a:spLocks noGrp="1"/>
          </p:cNvSpPr>
          <p:nvPr>
            <p:ph type="sldNum" sz="quarter" idx="10"/>
          </p:nvPr>
        </p:nvSpPr>
        <p:spPr/>
        <p:txBody>
          <a:bodyPr/>
          <a:lstStyle/>
          <a:p>
            <a:fld id="{1DFAD2B8-4507-4EF2-856C-684A5E24FA8B}" type="slidenum">
              <a:rPr lang="ru-RU" smtClean="0"/>
              <a:t>16</a:t>
            </a:fld>
            <a:endParaRPr lang="ru-RU"/>
          </a:p>
        </p:txBody>
      </p:sp>
    </p:spTree>
    <p:extLst>
      <p:ext uri="{BB962C8B-B14F-4D97-AF65-F5344CB8AC3E}">
        <p14:creationId xmlns:p14="http://schemas.microsoft.com/office/powerpoint/2010/main" val="112491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050" name="Picture 2" descr="D:\Мои сайты\ProPowerPoint\Добавить\Шаблоны\Коронавирус Covid 19\Coronavirus-COVID19-Tit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779912" y="3435846"/>
            <a:ext cx="5256584" cy="814487"/>
          </a:xfrm>
        </p:spPr>
        <p:txBody>
          <a:bodyPr/>
          <a:lstStyle>
            <a:lvl1pPr>
              <a:defRPr>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743200" y="4299942"/>
            <a:ext cx="6293296" cy="6149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7" name="TextBox 6"/>
          <p:cNvSpPr txBox="1"/>
          <p:nvPr userDrawn="1"/>
        </p:nvSpPr>
        <p:spPr>
          <a:xfrm>
            <a:off x="26769" y="5263935"/>
            <a:ext cx="1660968" cy="338554"/>
          </a:xfrm>
          <a:prstGeom prst="rect">
            <a:avLst/>
          </a:prstGeom>
          <a:noFill/>
        </p:spPr>
        <p:txBody>
          <a:bodyPr wrap="none" rtlCol="0">
            <a:spAutoFit/>
          </a:bodyPr>
          <a:lstStyle/>
          <a:p>
            <a:r>
              <a:rPr lang="en-US" sz="1600" dirty="0">
                <a:solidFill>
                  <a:schemeClr val="bg1">
                    <a:lumMod val="65000"/>
                  </a:schemeClr>
                </a:solidFill>
              </a:rPr>
              <a:t>ProPowerPoint.ru</a:t>
            </a:r>
            <a:endParaRPr lang="ru-RU" sz="1600" dirty="0">
              <a:solidFill>
                <a:schemeClr val="bg1">
                  <a:lumMod val="65000"/>
                </a:schemeClr>
              </a:solidFill>
            </a:endParaRPr>
          </a:p>
        </p:txBody>
      </p:sp>
    </p:spTree>
    <p:extLst>
      <p:ext uri="{BB962C8B-B14F-4D97-AF65-F5344CB8AC3E}">
        <p14:creationId xmlns:p14="http://schemas.microsoft.com/office/powerpoint/2010/main" val="24192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85495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06001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773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874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3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7560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6995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0684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28780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53171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15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0645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929413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15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89751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3546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7022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402100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7153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8" name="Нижний колонтитул 7"/>
          <p:cNvSpPr>
            <a:spLocks noGrp="1"/>
          </p:cNvSpPr>
          <p:nvPr>
            <p:ph type="ftr" sz="quarter" idx="11"/>
          </p:nvPr>
        </p:nvSpPr>
        <p:spPr>
          <a:xfrm>
            <a:off x="3124200" y="4767263"/>
            <a:ext cx="2895600" cy="273844"/>
          </a:xfrm>
          <a:prstGeom prst="rect">
            <a:avLst/>
          </a:prstGeom>
        </p:spPr>
        <p:txBody>
          <a:bodyPr/>
          <a:lstStyle/>
          <a:p>
            <a:endParaRPr lang="ru-RU"/>
          </a:p>
        </p:txBody>
      </p:sp>
      <p:sp>
        <p:nvSpPr>
          <p:cNvPr id="9" name="Номер слайда 8"/>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413010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4" name="Нижний колонтитул 3"/>
          <p:cNvSpPr>
            <a:spLocks noGrp="1"/>
          </p:cNvSpPr>
          <p:nvPr>
            <p:ph type="ftr" sz="quarter" idx="11"/>
          </p:nvPr>
        </p:nvSpPr>
        <p:spPr>
          <a:xfrm>
            <a:off x="3124200" y="4767263"/>
            <a:ext cx="2895600" cy="273844"/>
          </a:xfrm>
          <a:prstGeom prst="rect">
            <a:avLst/>
          </a:prstGeom>
        </p:spPr>
        <p:txBody>
          <a:bodyPr/>
          <a:lstStyle/>
          <a:p>
            <a:endParaRPr lang="ru-RU"/>
          </a:p>
        </p:txBody>
      </p:sp>
      <p:sp>
        <p:nvSpPr>
          <p:cNvPr id="5" name="Номер слайда 4"/>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59626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97934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17980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66182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Мои сайты\ProPowerPoint\Добавить\Шаблоны\Коронавирус Covid 19\Mastr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547664" y="205979"/>
            <a:ext cx="7139136" cy="85725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547664" y="1200151"/>
            <a:ext cx="7139136" cy="339447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16402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596515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ru.wikipedia.org/wiki/%D0%94%D0%BE%D0%BF%D0%BB%D0%B5%D1%80%D0%BE%D0%B3%D1%80%D0%B0%D1%84%D0%B8%D1%8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u.wikipedia.org/wiki/%D0%94%D0%BE%D0%BF%D0%BB%D0%B5%D1%80%D0%BE%D0%B3%D1%80%D0%B0%D1%84%D0%B8%D1%8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Профилактика коронавируса"/>
          <p:cNvPicPr>
            <a:picLocks noChangeAspect="1" noChangeArrowheads="1"/>
          </p:cNvPicPr>
          <p:nvPr/>
        </p:nvPicPr>
        <p:blipFill>
          <a:blip r:embed="rId2" cstate="print">
            <a:lum bright="-10000"/>
          </a:blip>
          <a:srcRect r="68995"/>
          <a:stretch>
            <a:fillRect/>
          </a:stretch>
        </p:blipFill>
        <p:spPr bwMode="auto">
          <a:xfrm>
            <a:off x="0" y="126784"/>
            <a:ext cx="1053499" cy="3637238"/>
          </a:xfrm>
          <a:prstGeom prst="rect">
            <a:avLst/>
          </a:prstGeom>
          <a:noFill/>
          <a:effectLst>
            <a:softEdge rad="317500"/>
          </a:effectLst>
        </p:spPr>
      </p:pic>
      <p:sp>
        <p:nvSpPr>
          <p:cNvPr id="5" name="TextBox 4"/>
          <p:cNvSpPr txBox="1"/>
          <p:nvPr/>
        </p:nvSpPr>
        <p:spPr>
          <a:xfrm>
            <a:off x="1385646" y="141480"/>
            <a:ext cx="6372708" cy="90024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a:t>
            </a:r>
            <a:b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имени профессора В.Ф. </a:t>
            </a:r>
            <a:r>
              <a:rPr kumimoji="0" lang="ru-RU" sz="105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Войно-Ясенецкого</a:t>
            </a: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Министерства здравоохранения Российской Федерации.</a:t>
            </a:r>
            <a:endParaRPr kumimoji="0" lang="en-US"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Кафедра Лучевой диагностики ИПО.</a:t>
            </a:r>
          </a:p>
        </p:txBody>
      </p:sp>
      <p:pic>
        <p:nvPicPr>
          <p:cNvPr id="1027" name="Picture 3"/>
          <p:cNvPicPr>
            <a:picLocks noChangeAspect="1" noChangeArrowheads="1"/>
          </p:cNvPicPr>
          <p:nvPr/>
        </p:nvPicPr>
        <p:blipFill>
          <a:blip r:embed="rId3" cstate="print"/>
          <a:srcRect l="10153" t="14563" r="38378" b="28344"/>
          <a:stretch>
            <a:fillRect/>
          </a:stretch>
        </p:blipFill>
        <p:spPr bwMode="auto">
          <a:xfrm>
            <a:off x="4706634" y="2997160"/>
            <a:ext cx="3078342" cy="1919826"/>
          </a:xfrm>
          <a:prstGeom prst="rect">
            <a:avLst/>
          </a:prstGeom>
          <a:noFill/>
          <a:ln w="9525">
            <a:noFill/>
            <a:miter lim="800000"/>
            <a:headEnd/>
            <a:tailEnd/>
          </a:ln>
        </p:spPr>
      </p:pic>
      <p:sp>
        <p:nvSpPr>
          <p:cNvPr id="4" name="Заголовок 3">
            <a:extLst>
              <a:ext uri="{FF2B5EF4-FFF2-40B4-BE49-F238E27FC236}">
                <a16:creationId xmlns:a16="http://schemas.microsoft.com/office/drawing/2014/main" id="{B00FDB48-219B-4950-B05B-F83A3355D9D2}"/>
              </a:ext>
            </a:extLst>
          </p:cNvPr>
          <p:cNvSpPr>
            <a:spLocks noGrp="1"/>
          </p:cNvSpPr>
          <p:nvPr>
            <p:ph type="title"/>
          </p:nvPr>
        </p:nvSpPr>
        <p:spPr>
          <a:xfrm>
            <a:off x="683568" y="1369514"/>
            <a:ext cx="8064896" cy="1418260"/>
          </a:xfrm>
        </p:spPr>
        <p:txBody>
          <a:bodyPr>
            <a:noAutofit/>
          </a:bodyPr>
          <a:lstStyle/>
          <a:p>
            <a:r>
              <a:rPr lang="ru-RU" sz="2400" dirty="0" err="1"/>
              <a:t>Мультисистемная</a:t>
            </a:r>
            <a:r>
              <a:rPr lang="ru-RU" sz="2400" dirty="0"/>
              <a:t> визуализация проявлений </a:t>
            </a:r>
            <a:r>
              <a:rPr lang="en-US" sz="2400" dirty="0"/>
              <a:t>COVID 19.</a:t>
            </a:r>
            <a:r>
              <a:rPr lang="ru-RU" sz="2400" dirty="0"/>
              <a:t>Часть 2: Вирусный патогенез и осложнения со стороны легочной и сосудистой систем</a:t>
            </a:r>
            <a:br>
              <a:rPr lang="ru-RU" sz="2400" dirty="0"/>
            </a:br>
            <a:endParaRPr lang="ru-RU" sz="2400" dirty="0"/>
          </a:p>
        </p:txBody>
      </p:sp>
      <p:sp>
        <p:nvSpPr>
          <p:cNvPr id="3" name="Подзаголовок 2"/>
          <p:cNvSpPr>
            <a:spLocks noGrp="1"/>
          </p:cNvSpPr>
          <p:nvPr>
            <p:ph type="subTitle" idx="4294967295"/>
          </p:nvPr>
        </p:nvSpPr>
        <p:spPr>
          <a:xfrm>
            <a:off x="0" y="2914650"/>
            <a:ext cx="6400800" cy="1314450"/>
          </a:xfrm>
        </p:spPr>
        <p:txBody>
          <a:bodyPr>
            <a:normAutofit/>
          </a:bodyPr>
          <a:lstStyle/>
          <a:p>
            <a:r>
              <a:rPr lang="ru-RU" altLang="ru-RU" sz="1350" dirty="0">
                <a:solidFill>
                  <a:schemeClr val="tx1"/>
                </a:solidFill>
                <a:latin typeface="Times New Roman" pitchFamily="18" charset="0"/>
                <a:cs typeface="Times New Roman" pitchFamily="18" charset="0"/>
              </a:rPr>
              <a:t>Выполнила: ординатор кафедры лучевой диагностики ИПО</a:t>
            </a:r>
          </a:p>
          <a:p>
            <a:r>
              <a:rPr lang="ru-RU" altLang="ru-RU" sz="1350" dirty="0">
                <a:solidFill>
                  <a:schemeClr val="tx1"/>
                </a:solidFill>
                <a:latin typeface="Times New Roman" pitchFamily="18" charset="0"/>
                <a:cs typeface="Times New Roman" pitchFamily="18" charset="0"/>
              </a:rPr>
              <a:t>Эржена Доржиева </a:t>
            </a:r>
            <a:r>
              <a:rPr lang="ru-RU" altLang="ru-RU" sz="1350" dirty="0" err="1">
                <a:solidFill>
                  <a:schemeClr val="tx1"/>
                </a:solidFill>
                <a:latin typeface="Times New Roman" pitchFamily="18" charset="0"/>
                <a:cs typeface="Times New Roman" pitchFamily="18" charset="0"/>
              </a:rPr>
              <a:t>Цыденешиевна</a:t>
            </a:r>
            <a:endParaRPr lang="ru-RU" altLang="ru-RU" sz="135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D8087A-F370-4E8A-B18B-A9A5B04E07DB}"/>
              </a:ext>
            </a:extLst>
          </p:cNvPr>
          <p:cNvSpPr>
            <a:spLocks noGrp="1"/>
          </p:cNvSpPr>
          <p:nvPr>
            <p:ph type="title"/>
          </p:nvPr>
        </p:nvSpPr>
        <p:spPr/>
        <p:txBody>
          <a:bodyPr>
            <a:noAutofit/>
          </a:bodyPr>
          <a:lstStyle/>
          <a:p>
            <a:r>
              <a:rPr lang="ru-RU" sz="2800" b="1" dirty="0">
                <a:cs typeface="Times New Roman" pitchFamily="18" charset="0"/>
              </a:rPr>
              <a:t>Обзорная рентгенографии органов грудной полости в прямой проекции</a:t>
            </a:r>
            <a:endParaRPr lang="ru-RU" sz="2800" dirty="0"/>
          </a:p>
        </p:txBody>
      </p:sp>
      <p:pic>
        <p:nvPicPr>
          <p:cNvPr id="3" name="Рисунок 2">
            <a:extLst>
              <a:ext uri="{FF2B5EF4-FFF2-40B4-BE49-F238E27FC236}">
                <a16:creationId xmlns:a16="http://schemas.microsoft.com/office/drawing/2014/main" id="{8CDDB03A-DBE0-4B32-B8F8-5FFE67AB70D8}"/>
              </a:ext>
            </a:extLst>
          </p:cNvPr>
          <p:cNvPicPr>
            <a:picLocks noChangeAspect="1"/>
          </p:cNvPicPr>
          <p:nvPr/>
        </p:nvPicPr>
        <p:blipFill>
          <a:blip r:embed="rId3"/>
          <a:stretch>
            <a:fillRect/>
          </a:stretch>
        </p:blipFill>
        <p:spPr>
          <a:xfrm>
            <a:off x="3533056" y="1275606"/>
            <a:ext cx="3168352" cy="2088232"/>
          </a:xfrm>
          <a:prstGeom prst="rect">
            <a:avLst/>
          </a:prstGeom>
        </p:spPr>
      </p:pic>
      <p:sp>
        <p:nvSpPr>
          <p:cNvPr id="5" name="Содержимое 2">
            <a:extLst>
              <a:ext uri="{FF2B5EF4-FFF2-40B4-BE49-F238E27FC236}">
                <a16:creationId xmlns:a16="http://schemas.microsoft.com/office/drawing/2014/main" id="{87FFB9C3-0D8A-4A40-9B9D-EDBA5FF727DA}"/>
              </a:ext>
            </a:extLst>
          </p:cNvPr>
          <p:cNvSpPr txBox="1">
            <a:spLocks/>
          </p:cNvSpPr>
          <p:nvPr/>
        </p:nvSpPr>
        <p:spPr>
          <a:xfrm>
            <a:off x="1403648" y="3136822"/>
            <a:ext cx="7740352" cy="2006679"/>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buFont typeface="Arial" pitchFamily="34" charset="0"/>
              <a:buNone/>
            </a:pPr>
            <a:r>
              <a:rPr lang="ru-RU" sz="2600" dirty="0">
                <a:latin typeface="Times New Roman" pitchFamily="18" charset="0"/>
                <a:cs typeface="Times New Roman" pitchFamily="18" charset="0"/>
              </a:rPr>
              <a:t>       </a:t>
            </a:r>
          </a:p>
          <a:p>
            <a:pPr algn="just">
              <a:lnSpc>
                <a:spcPct val="120000"/>
              </a:lnSpc>
              <a:buFont typeface="Arial" pitchFamily="34" charset="0"/>
              <a:buNone/>
            </a:pPr>
            <a:endParaRPr lang="ru-RU" sz="2600" dirty="0">
              <a:latin typeface="Times New Roman" pitchFamily="18" charset="0"/>
              <a:cs typeface="Times New Roman" pitchFamily="18" charset="0"/>
            </a:endParaRPr>
          </a:p>
          <a:p>
            <a:pPr algn="just">
              <a:lnSpc>
                <a:spcPct val="120000"/>
              </a:lnSpc>
              <a:buFont typeface="Arial" pitchFamily="34" charset="0"/>
              <a:buNone/>
            </a:pPr>
            <a:r>
              <a:rPr lang="ru-RU" sz="2600" dirty="0">
                <a:latin typeface="Times New Roman" pitchFamily="18" charset="0"/>
                <a:cs typeface="Times New Roman" pitchFamily="18" charset="0"/>
              </a:rPr>
              <a:t>  </a:t>
            </a:r>
            <a:r>
              <a:rPr lang="ru-RU" sz="6800" dirty="0">
                <a:cs typeface="Times New Roman" pitchFamily="18" charset="0"/>
              </a:rPr>
              <a:t>Визуализируются </a:t>
            </a:r>
            <a:r>
              <a:rPr lang="ru-RU" sz="6800" b="0" i="0" dirty="0">
                <a:solidFill>
                  <a:srgbClr val="000000"/>
                </a:solidFill>
                <a:effectLst/>
                <a:cs typeface="Times New Roman" panose="02020603050405020304" pitchFamily="18" charset="0"/>
              </a:rPr>
              <a:t> двусторонние диффузные затемнения  с преобладанием в нижних долях (стрелки)</a:t>
            </a:r>
            <a:endParaRPr lang="ru-RU" sz="6800" dirty="0">
              <a:cs typeface="Times New Roman" pitchFamily="18" charset="0"/>
            </a:endParaRPr>
          </a:p>
          <a:p>
            <a:pPr algn="just">
              <a:lnSpc>
                <a:spcPct val="120000"/>
              </a:lnSpc>
              <a:buFont typeface="Arial" pitchFamily="34" charset="0"/>
              <a:buNone/>
            </a:pPr>
            <a:r>
              <a:rPr lang="ru-RU" sz="6800" dirty="0">
                <a:cs typeface="Times New Roman" pitchFamily="18" charset="0"/>
              </a:rPr>
              <a:t> </a:t>
            </a:r>
          </a:p>
        </p:txBody>
      </p:sp>
    </p:spTree>
    <p:extLst>
      <p:ext uri="{BB962C8B-B14F-4D97-AF65-F5344CB8AC3E}">
        <p14:creationId xmlns:p14="http://schemas.microsoft.com/office/powerpoint/2010/main" val="361503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126A69-2A7B-471F-94AA-B764F6FBA3B4}"/>
              </a:ext>
            </a:extLst>
          </p:cNvPr>
          <p:cNvSpPr>
            <a:spLocks noGrp="1"/>
          </p:cNvSpPr>
          <p:nvPr>
            <p:ph type="title"/>
          </p:nvPr>
        </p:nvSpPr>
        <p:spPr/>
        <p:txBody>
          <a:bodyPr>
            <a:noAutofit/>
          </a:bodyPr>
          <a:lstStyle/>
          <a:p>
            <a:r>
              <a:rPr lang="ru-RU" sz="2800" b="1" dirty="0">
                <a:cs typeface="Times New Roman" pitchFamily="18" charset="0"/>
              </a:rPr>
              <a:t>Обзорная рентгенография органов грудной полости в прямой проекции</a:t>
            </a:r>
            <a:endParaRPr lang="ru-RU" sz="2800" dirty="0"/>
          </a:p>
        </p:txBody>
      </p:sp>
      <p:pic>
        <p:nvPicPr>
          <p:cNvPr id="4" name="Рисунок 3">
            <a:extLst>
              <a:ext uri="{FF2B5EF4-FFF2-40B4-BE49-F238E27FC236}">
                <a16:creationId xmlns:a16="http://schemas.microsoft.com/office/drawing/2014/main" id="{D4FA5953-7FF9-483E-A7FA-6F063A8B74D6}"/>
              </a:ext>
            </a:extLst>
          </p:cNvPr>
          <p:cNvPicPr>
            <a:picLocks noChangeAspect="1"/>
          </p:cNvPicPr>
          <p:nvPr/>
        </p:nvPicPr>
        <p:blipFill>
          <a:blip r:embed="rId3"/>
          <a:stretch>
            <a:fillRect/>
          </a:stretch>
        </p:blipFill>
        <p:spPr>
          <a:xfrm>
            <a:off x="3347864" y="1182545"/>
            <a:ext cx="3816424" cy="2149746"/>
          </a:xfrm>
          <a:prstGeom prst="rect">
            <a:avLst/>
          </a:prstGeom>
        </p:spPr>
      </p:pic>
      <p:sp>
        <p:nvSpPr>
          <p:cNvPr id="5" name="Содержимое 2">
            <a:extLst>
              <a:ext uri="{FF2B5EF4-FFF2-40B4-BE49-F238E27FC236}">
                <a16:creationId xmlns:a16="http://schemas.microsoft.com/office/drawing/2014/main" id="{47513EB8-3550-40FE-B36D-0D312FD0EBC9}"/>
              </a:ext>
            </a:extLst>
          </p:cNvPr>
          <p:cNvSpPr txBox="1">
            <a:spLocks/>
          </p:cNvSpPr>
          <p:nvPr/>
        </p:nvSpPr>
        <p:spPr>
          <a:xfrm>
            <a:off x="1547664" y="3497361"/>
            <a:ext cx="7596336" cy="13066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ru-RU" sz="2600" dirty="0">
                <a:latin typeface="Times New Roman" pitchFamily="18" charset="0"/>
                <a:cs typeface="Times New Roman" pitchFamily="18" charset="0"/>
              </a:rPr>
              <a:t>Визуализируются </a:t>
            </a:r>
            <a:r>
              <a:rPr lang="ru-RU" sz="2600" dirty="0">
                <a:cs typeface="Times New Roman" panose="02020603050405020304" pitchFamily="18" charset="0"/>
              </a:rPr>
              <a:t>множественные двусторонние периферические  консолидации</a:t>
            </a:r>
          </a:p>
        </p:txBody>
      </p:sp>
    </p:spTree>
    <p:extLst>
      <p:ext uri="{BB962C8B-B14F-4D97-AF65-F5344CB8AC3E}">
        <p14:creationId xmlns:p14="http://schemas.microsoft.com/office/powerpoint/2010/main" val="310036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22FA22-871E-4E79-BC1C-948F25908ECE}"/>
              </a:ext>
            </a:extLst>
          </p:cNvPr>
          <p:cNvSpPr>
            <a:spLocks noGrp="1"/>
          </p:cNvSpPr>
          <p:nvPr>
            <p:ph type="title"/>
          </p:nvPr>
        </p:nvSpPr>
        <p:spPr>
          <a:xfrm>
            <a:off x="1547664" y="957"/>
            <a:ext cx="7139136" cy="1213644"/>
          </a:xfrm>
        </p:spPr>
        <p:txBody>
          <a:bodyPr>
            <a:noAutofit/>
          </a:bodyPr>
          <a:lstStyle/>
          <a:p>
            <a:br>
              <a:rPr lang="ru-RU" sz="4000" b="1" dirty="0">
                <a:latin typeface="Times New Roman" panose="02020603050405020304" pitchFamily="18" charset="0"/>
                <a:cs typeface="Times New Roman" pitchFamily="18" charset="0"/>
              </a:rPr>
            </a:br>
            <a:r>
              <a:rPr lang="ru-RU" sz="2800" b="1" dirty="0">
                <a:cs typeface="Times New Roman" pitchFamily="18" charset="0"/>
              </a:rPr>
              <a:t>Обзорная рентгенография органов грудной полости</a:t>
            </a:r>
            <a:r>
              <a:rPr lang="ru-RU" sz="2800" dirty="0">
                <a:cs typeface="Times New Roman" pitchFamily="18" charset="0"/>
              </a:rPr>
              <a:t> </a:t>
            </a:r>
            <a:br>
              <a:rPr lang="ru-RU" sz="4000" b="1" dirty="0">
                <a:latin typeface="Times New Roman" panose="02020603050405020304" pitchFamily="18" charset="0"/>
                <a:cs typeface="Times New Roman" pitchFamily="18" charset="0"/>
              </a:rPr>
            </a:br>
            <a:r>
              <a:rPr lang="ru-RU" sz="4000" b="1" dirty="0">
                <a:latin typeface="Times New Roman" panose="02020603050405020304" pitchFamily="18" charset="0"/>
                <a:cs typeface="Times New Roman" pitchFamily="18" charset="0"/>
              </a:rPr>
              <a:t> </a:t>
            </a:r>
            <a:endParaRPr lang="ru-RU" sz="4000" dirty="0">
              <a:latin typeface="Times New Roman" panose="02020603050405020304" pitchFamily="18" charset="0"/>
              <a:cs typeface="Times New Roman" panose="02020603050405020304" pitchFamily="18" charset="0"/>
            </a:endParaRPr>
          </a:p>
        </p:txBody>
      </p:sp>
      <p:sp>
        <p:nvSpPr>
          <p:cNvPr id="5" name="Содержимое 2">
            <a:extLst>
              <a:ext uri="{FF2B5EF4-FFF2-40B4-BE49-F238E27FC236}">
                <a16:creationId xmlns:a16="http://schemas.microsoft.com/office/drawing/2014/main" id="{882EF819-D41B-49B2-AAE9-E1820B59CD8C}"/>
              </a:ext>
            </a:extLst>
          </p:cNvPr>
          <p:cNvSpPr txBox="1">
            <a:spLocks/>
          </p:cNvSpPr>
          <p:nvPr/>
        </p:nvSpPr>
        <p:spPr>
          <a:xfrm>
            <a:off x="1187624" y="3497361"/>
            <a:ext cx="7704856" cy="164613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600" dirty="0">
                <a:latin typeface="Times New Roman" pitchFamily="18" charset="0"/>
                <a:cs typeface="Times New Roman" pitchFamily="18" charset="0"/>
              </a:rPr>
              <a:t>         </a:t>
            </a:r>
            <a:r>
              <a:rPr lang="ru-RU" sz="4500" dirty="0">
                <a:latin typeface="Times New Roman" pitchFamily="18" charset="0"/>
                <a:cs typeface="Times New Roman" pitchFamily="18" charset="0"/>
              </a:rPr>
              <a:t> </a:t>
            </a:r>
          </a:p>
        </p:txBody>
      </p:sp>
      <p:pic>
        <p:nvPicPr>
          <p:cNvPr id="6" name="Рисунок 5">
            <a:extLst>
              <a:ext uri="{FF2B5EF4-FFF2-40B4-BE49-F238E27FC236}">
                <a16:creationId xmlns:a16="http://schemas.microsoft.com/office/drawing/2014/main" id="{616DC48D-618A-413C-BCB0-52A657C4E120}"/>
              </a:ext>
            </a:extLst>
          </p:cNvPr>
          <p:cNvPicPr>
            <a:picLocks noChangeAspect="1"/>
          </p:cNvPicPr>
          <p:nvPr/>
        </p:nvPicPr>
        <p:blipFill>
          <a:blip r:embed="rId3"/>
          <a:stretch>
            <a:fillRect/>
          </a:stretch>
        </p:blipFill>
        <p:spPr>
          <a:xfrm>
            <a:off x="3170430" y="1212465"/>
            <a:ext cx="4248472" cy="1861204"/>
          </a:xfrm>
          <a:prstGeom prst="rect">
            <a:avLst/>
          </a:prstGeom>
        </p:spPr>
      </p:pic>
      <p:sp>
        <p:nvSpPr>
          <p:cNvPr id="7" name="Содержимое 2">
            <a:extLst>
              <a:ext uri="{FF2B5EF4-FFF2-40B4-BE49-F238E27FC236}">
                <a16:creationId xmlns:a16="http://schemas.microsoft.com/office/drawing/2014/main" id="{4196F80C-0B00-4C28-B5CC-D834864961FF}"/>
              </a:ext>
            </a:extLst>
          </p:cNvPr>
          <p:cNvSpPr txBox="1">
            <a:spLocks/>
          </p:cNvSpPr>
          <p:nvPr/>
        </p:nvSpPr>
        <p:spPr>
          <a:xfrm>
            <a:off x="1475656" y="2859782"/>
            <a:ext cx="7494004" cy="2066639"/>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ru-RU" sz="2600" dirty="0">
                <a:latin typeface="Times New Roman" pitchFamily="18" charset="0"/>
                <a:cs typeface="Times New Roman" pitchFamily="18" charset="0"/>
              </a:rPr>
              <a:t>         </a:t>
            </a:r>
          </a:p>
          <a:p>
            <a:pPr algn="just">
              <a:buFont typeface="Arial" pitchFamily="34" charset="0"/>
              <a:buNone/>
            </a:pPr>
            <a:endParaRPr lang="ru-RU" sz="2600" dirty="0">
              <a:latin typeface="Times New Roman" pitchFamily="18" charset="0"/>
              <a:cs typeface="Times New Roman" pitchFamily="18" charset="0"/>
            </a:endParaRPr>
          </a:p>
          <a:p>
            <a:pPr algn="just">
              <a:buFont typeface="Arial" pitchFamily="34" charset="0"/>
              <a:buNone/>
            </a:pPr>
            <a:endParaRPr lang="ru-RU" sz="5100" dirty="0">
              <a:latin typeface="Times New Roman" panose="02020603050405020304" pitchFamily="18" charset="0"/>
              <a:cs typeface="Times New Roman" pitchFamily="18" charset="0"/>
            </a:endParaRPr>
          </a:p>
          <a:p>
            <a:pPr marL="182563" indent="0" algn="just">
              <a:buFont typeface="Arial" pitchFamily="34" charset="0"/>
              <a:buNone/>
            </a:pPr>
            <a:r>
              <a:rPr lang="ru-RU" sz="8000" dirty="0" err="1">
                <a:solidFill>
                  <a:srgbClr val="000000"/>
                </a:solidFill>
                <a:latin typeface="Times New Roman" panose="02020603050405020304" pitchFamily="18" charset="0"/>
                <a:cs typeface="Times New Roman" panose="02020603050405020304" pitchFamily="18" charset="0"/>
              </a:rPr>
              <a:t>П</a:t>
            </a:r>
            <a:r>
              <a:rPr lang="ru-RU" sz="8000" b="0" i="0" dirty="0" err="1">
                <a:solidFill>
                  <a:srgbClr val="000000"/>
                </a:solidFill>
                <a:effectLst/>
                <a:latin typeface="Times New Roman" panose="02020603050405020304" pitchFamily="18" charset="0"/>
                <a:cs typeface="Times New Roman" panose="02020603050405020304" pitchFamily="18" charset="0"/>
              </a:rPr>
              <a:t>ередне</a:t>
            </a:r>
            <a:r>
              <a:rPr lang="ru-RU" sz="8000" b="0" i="0" dirty="0">
                <a:solidFill>
                  <a:srgbClr val="000000"/>
                </a:solidFill>
                <a:effectLst/>
                <a:latin typeface="Times New Roman" panose="02020603050405020304" pitchFamily="18" charset="0"/>
                <a:cs typeface="Times New Roman" panose="02020603050405020304" pitchFamily="18" charset="0"/>
              </a:rPr>
              <a:t>-задняя  рентгенограмма в горизонтальном (лежачем)</a:t>
            </a:r>
          </a:p>
          <a:p>
            <a:pPr marL="182563" indent="0" algn="just">
              <a:buFont typeface="Arial" pitchFamily="34" charset="0"/>
              <a:buNone/>
            </a:pPr>
            <a:r>
              <a:rPr lang="ru-RU" sz="8000" b="0" i="0" dirty="0">
                <a:solidFill>
                  <a:srgbClr val="000000"/>
                </a:solidFill>
                <a:effectLst/>
                <a:latin typeface="Times New Roman" panose="02020603050405020304" pitchFamily="18" charset="0"/>
                <a:cs typeface="Times New Roman" panose="02020603050405020304" pitchFamily="18" charset="0"/>
              </a:rPr>
              <a:t>положении пациента </a:t>
            </a:r>
            <a:r>
              <a:rPr lang="ru-RU" sz="8000" dirty="0">
                <a:latin typeface="Times New Roman" panose="02020603050405020304" pitchFamily="18" charset="0"/>
                <a:cs typeface="Times New Roman" panose="02020603050405020304" pitchFamily="18" charset="0"/>
              </a:rPr>
              <a:t>визуализируется  правый пневмоторакс средней величины и небольшой верхушечный пневмоторакс слева (черные стрелки). </a:t>
            </a:r>
            <a:r>
              <a:rPr lang="ru-RU" sz="8000" dirty="0" err="1">
                <a:latin typeface="Times New Roman" panose="02020603050405020304" pitchFamily="18" charset="0"/>
                <a:cs typeface="Times New Roman" panose="02020603050405020304" pitchFamily="18" charset="0"/>
              </a:rPr>
              <a:t>Пневмомедиастинум</a:t>
            </a:r>
            <a:r>
              <a:rPr lang="ru-RU" sz="8000" dirty="0">
                <a:latin typeface="Times New Roman" panose="02020603050405020304" pitchFamily="18" charset="0"/>
                <a:cs typeface="Times New Roman" panose="02020603050405020304" pitchFamily="18" charset="0"/>
              </a:rPr>
              <a:t> проявляется наличием воздуха вокруг дуги аорты и под сердцем (красные стрелки). Подкожная эмфизема (белые стрелки)</a:t>
            </a:r>
          </a:p>
        </p:txBody>
      </p:sp>
    </p:spTree>
    <p:extLst>
      <p:ext uri="{BB962C8B-B14F-4D97-AF65-F5344CB8AC3E}">
        <p14:creationId xmlns:p14="http://schemas.microsoft.com/office/powerpoint/2010/main" val="107070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D3DC7F-D53C-404C-97A1-07566ECC767F}"/>
              </a:ext>
            </a:extLst>
          </p:cNvPr>
          <p:cNvSpPr>
            <a:spLocks noGrp="1"/>
          </p:cNvSpPr>
          <p:nvPr>
            <p:ph type="title"/>
          </p:nvPr>
        </p:nvSpPr>
        <p:spPr>
          <a:xfrm>
            <a:off x="1475656" y="1059582"/>
            <a:ext cx="7139136" cy="3661916"/>
          </a:xfrm>
        </p:spPr>
        <p:txBody>
          <a:bodyPr>
            <a:normAutofit/>
          </a:bodyPr>
          <a:lstStyle/>
          <a:p>
            <a:r>
              <a:rPr lang="ru-RU" sz="2800" b="1" i="0" dirty="0">
                <a:solidFill>
                  <a:srgbClr val="000000"/>
                </a:solidFill>
                <a:effectLst/>
                <a:cs typeface="Times New Roman" panose="02020603050405020304" pitchFamily="18" charset="0"/>
              </a:rPr>
              <a:t>Периферические и центральные сосудистые проявления COVID-19</a:t>
            </a:r>
            <a:br>
              <a:rPr lang="ru-RU" sz="2800" b="1" i="0" dirty="0">
                <a:solidFill>
                  <a:srgbClr val="000000"/>
                </a:solidFill>
                <a:effectLst/>
              </a:rPr>
            </a:br>
            <a:endParaRPr lang="ru-RU" sz="2800" dirty="0"/>
          </a:p>
        </p:txBody>
      </p:sp>
    </p:spTree>
    <p:extLst>
      <p:ext uri="{BB962C8B-B14F-4D97-AF65-F5344CB8AC3E}">
        <p14:creationId xmlns:p14="http://schemas.microsoft.com/office/powerpoint/2010/main" val="153804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DA16978-4A79-4171-A09C-F37945D71A8C}"/>
              </a:ext>
            </a:extLst>
          </p:cNvPr>
          <p:cNvSpPr>
            <a:spLocks noGrp="1"/>
          </p:cNvSpPr>
          <p:nvPr>
            <p:ph type="title"/>
          </p:nvPr>
        </p:nvSpPr>
        <p:spPr>
          <a:xfrm>
            <a:off x="1547664" y="1"/>
            <a:ext cx="7139136" cy="843558"/>
          </a:xfrm>
        </p:spPr>
        <p:txBody>
          <a:bodyPr>
            <a:normAutofit fontScale="90000"/>
          </a:bodyPr>
          <a:lstStyle/>
          <a:p>
            <a:br>
              <a:rPr lang="ru-RU" b="1" i="0" dirty="0">
                <a:solidFill>
                  <a:srgbClr val="000000"/>
                </a:solidFill>
                <a:effectLst/>
                <a:latin typeface="Times New Roman" panose="02020603050405020304" pitchFamily="18" charset="0"/>
                <a:cs typeface="Times New Roman" panose="02020603050405020304" pitchFamily="18" charset="0"/>
              </a:rPr>
            </a:br>
            <a:r>
              <a:rPr lang="ru-RU" sz="3100" b="1" i="0" dirty="0">
                <a:solidFill>
                  <a:srgbClr val="000000"/>
                </a:solidFill>
                <a:effectLst/>
                <a:cs typeface="Times New Roman" panose="02020603050405020304" pitchFamily="18" charset="0"/>
              </a:rPr>
              <a:t>Венозная тромбоэмболия</a:t>
            </a:r>
            <a:br>
              <a:rPr lang="ru-RU" sz="3100" b="1" i="0" dirty="0">
                <a:solidFill>
                  <a:srgbClr val="000000"/>
                </a:solidFill>
                <a:effectLst/>
                <a:cs typeface="Times New Roman" panose="02020603050405020304" pitchFamily="18" charset="0"/>
              </a:rPr>
            </a:br>
            <a:r>
              <a:rPr lang="ru-RU" sz="3100" b="1" i="0" u="none" strike="noStrike" dirty="0">
                <a:effectLst/>
                <a:hlinkClick r:id="rId2">
                  <a:extLst>
                    <a:ext uri="{A12FA001-AC4F-418D-AE19-62706E023703}">
                      <ahyp:hlinkClr xmlns:ahyp="http://schemas.microsoft.com/office/drawing/2018/hyperlinkcolor" val="tx"/>
                    </a:ext>
                  </a:extLst>
                </a:hlinkClick>
              </a:rPr>
              <a:t>Доплерография</a:t>
            </a:r>
            <a:br>
              <a:rPr lang="ru-RU" b="1" i="0" dirty="0">
                <a:solidFill>
                  <a:srgbClr val="000000"/>
                </a:solidFill>
                <a:effectLst/>
                <a:latin typeface="Open Sans" panose="020B0606030504020204" pitchFamily="34" charset="0"/>
              </a:rPr>
            </a:br>
            <a:endParaRPr lang="ru-RU" dirty="0"/>
          </a:p>
        </p:txBody>
      </p:sp>
      <p:pic>
        <p:nvPicPr>
          <p:cNvPr id="1026" name="Picture 2" descr="Occlusive DVT of the femoral vein in an 88-year-old man who had been                         hospitalized with COVID-19. Gray-scale (left) and color Doppler (right) US                         images obtained in the transverse plane show dilated femoral veins (white                         arrows), with internal heterogeneous echogenic material and absence of flow                         on the color Doppler US image, findings compatible with occlusion. The veins                         were noncompressible (not shown). Note that the femoral artery is filled                         with color, indicative of patency (black arrows).">
            <a:extLst>
              <a:ext uri="{FF2B5EF4-FFF2-40B4-BE49-F238E27FC236}">
                <a16:creationId xmlns:a16="http://schemas.microsoft.com/office/drawing/2014/main" id="{4D0171D9-99CE-40F5-8B38-213FD70986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5" y="895026"/>
            <a:ext cx="5010127" cy="2324796"/>
          </a:xfrm>
          <a:prstGeom prst="rect">
            <a:avLst/>
          </a:prstGeom>
          <a:noFill/>
          <a:extLst>
            <a:ext uri="{909E8E84-426E-40DD-AFC4-6F175D3DCCD1}">
              <a14:hiddenFill xmlns:a14="http://schemas.microsoft.com/office/drawing/2010/main">
                <a:solidFill>
                  <a:srgbClr val="FFFFFF"/>
                </a:solidFill>
              </a14:hiddenFill>
            </a:ext>
          </a:extLst>
        </p:spPr>
      </p:pic>
      <p:sp>
        <p:nvSpPr>
          <p:cNvPr id="8" name="Содержимое 2">
            <a:extLst>
              <a:ext uri="{FF2B5EF4-FFF2-40B4-BE49-F238E27FC236}">
                <a16:creationId xmlns:a16="http://schemas.microsoft.com/office/drawing/2014/main" id="{DF840895-A5E6-41ED-852C-DC7DE1A4BD04}"/>
              </a:ext>
            </a:extLst>
          </p:cNvPr>
          <p:cNvSpPr txBox="1">
            <a:spLocks/>
          </p:cNvSpPr>
          <p:nvPr/>
        </p:nvSpPr>
        <p:spPr>
          <a:xfrm>
            <a:off x="1403648" y="3219822"/>
            <a:ext cx="7632848" cy="17281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ru-RU" sz="2200" dirty="0">
                <a:cs typeface="Times New Roman" pitchFamily="18" charset="0"/>
              </a:rPr>
              <a:t>         Визуализируется  расширенные бедренные вены (белые стрелки) с внутренним гетерогенным </a:t>
            </a:r>
            <a:r>
              <a:rPr lang="ru-RU" sz="2200" dirty="0" err="1">
                <a:cs typeface="Times New Roman" pitchFamily="18" charset="0"/>
              </a:rPr>
              <a:t>эхогенным</a:t>
            </a:r>
            <a:r>
              <a:rPr lang="ru-RU" sz="2200" dirty="0">
                <a:cs typeface="Times New Roman" pitchFamily="18" charset="0"/>
              </a:rPr>
              <a:t> материалом и отсутствием потока на цветном доплеровском изображении УЗИ</a:t>
            </a:r>
          </a:p>
        </p:txBody>
      </p:sp>
    </p:spTree>
    <p:extLst>
      <p:ext uri="{BB962C8B-B14F-4D97-AF65-F5344CB8AC3E}">
        <p14:creationId xmlns:p14="http://schemas.microsoft.com/office/powerpoint/2010/main" val="276383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CFC729-2282-4226-9CBA-9765DD232BC6}"/>
              </a:ext>
            </a:extLst>
          </p:cNvPr>
          <p:cNvSpPr>
            <a:spLocks noGrp="1"/>
          </p:cNvSpPr>
          <p:nvPr>
            <p:ph type="title"/>
          </p:nvPr>
        </p:nvSpPr>
        <p:spPr>
          <a:xfrm>
            <a:off x="1547664" y="205978"/>
            <a:ext cx="7139136" cy="1213643"/>
          </a:xfrm>
        </p:spPr>
        <p:txBody>
          <a:bodyPr>
            <a:normAutofit/>
          </a:bodyPr>
          <a:lstStyle/>
          <a:p>
            <a:r>
              <a:rPr lang="ru-RU" sz="2800" b="1" i="0" dirty="0">
                <a:effectLst/>
                <a:cs typeface="Times New Roman" panose="02020603050405020304" pitchFamily="18" charset="0"/>
              </a:rPr>
              <a:t>Артериальный тромбоз</a:t>
            </a:r>
            <a:br>
              <a:rPr lang="ru-RU" sz="2800" b="1" i="0" dirty="0">
                <a:effectLst/>
              </a:rPr>
            </a:br>
            <a:r>
              <a:rPr lang="ru-RU" sz="2800" b="1" i="0" u="none" strike="noStrike" dirty="0">
                <a:effectLst/>
                <a:hlinkClick r:id="rId3">
                  <a:extLst>
                    <a:ext uri="{A12FA001-AC4F-418D-AE19-62706E023703}">
                      <ahyp:hlinkClr xmlns:ahyp="http://schemas.microsoft.com/office/drawing/2018/hyperlinkcolor" val="tx"/>
                    </a:ext>
                  </a:extLst>
                </a:hlinkClick>
              </a:rPr>
              <a:t>Доплерография</a:t>
            </a:r>
            <a:endParaRPr lang="ru-RU" sz="2800" dirty="0"/>
          </a:p>
        </p:txBody>
      </p:sp>
      <p:pic>
        <p:nvPicPr>
          <p:cNvPr id="4" name="Объект 3">
            <a:extLst>
              <a:ext uri="{FF2B5EF4-FFF2-40B4-BE49-F238E27FC236}">
                <a16:creationId xmlns:a16="http://schemas.microsoft.com/office/drawing/2014/main" id="{CD324719-1D30-484B-AA2F-9B9F54E583C6}"/>
              </a:ext>
            </a:extLst>
          </p:cNvPr>
          <p:cNvPicPr>
            <a:picLocks noGrp="1" noChangeAspect="1"/>
          </p:cNvPicPr>
          <p:nvPr>
            <p:ph idx="1"/>
          </p:nvPr>
        </p:nvPicPr>
        <p:blipFill>
          <a:blip r:embed="rId4"/>
          <a:stretch>
            <a:fillRect/>
          </a:stretch>
        </p:blipFill>
        <p:spPr>
          <a:xfrm>
            <a:off x="3101008" y="1275606"/>
            <a:ext cx="4032448" cy="2304256"/>
          </a:xfrm>
          <a:prstGeom prst="rect">
            <a:avLst/>
          </a:prstGeom>
        </p:spPr>
      </p:pic>
      <p:sp>
        <p:nvSpPr>
          <p:cNvPr id="5" name="Содержимое 2">
            <a:extLst>
              <a:ext uri="{FF2B5EF4-FFF2-40B4-BE49-F238E27FC236}">
                <a16:creationId xmlns:a16="http://schemas.microsoft.com/office/drawing/2014/main" id="{CB9A6F7F-8B86-45E1-8CCA-4BFC9603929F}"/>
              </a:ext>
            </a:extLst>
          </p:cNvPr>
          <p:cNvSpPr txBox="1">
            <a:spLocks/>
          </p:cNvSpPr>
          <p:nvPr/>
        </p:nvSpPr>
        <p:spPr>
          <a:xfrm>
            <a:off x="1403648" y="3579862"/>
            <a:ext cx="7566012" cy="134655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0" algn="just">
              <a:buFont typeface="Arial" pitchFamily="34" charset="0"/>
              <a:buNone/>
              <a:tabLst>
                <a:tab pos="87313" algn="l"/>
              </a:tabLst>
            </a:pPr>
            <a:r>
              <a:rPr lang="ru-RU" sz="2600" dirty="0">
                <a:cs typeface="Times New Roman" pitchFamily="18" charset="0"/>
              </a:rPr>
              <a:t>        Тромбоз подколенной и задней большеберцовой артерий в сагиттальной проекции</a:t>
            </a:r>
          </a:p>
        </p:txBody>
      </p:sp>
    </p:spTree>
    <p:extLst>
      <p:ext uri="{BB962C8B-B14F-4D97-AF65-F5344CB8AC3E}">
        <p14:creationId xmlns:p14="http://schemas.microsoft.com/office/powerpoint/2010/main" val="373988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AE8C1-EEFC-4F4C-B715-CCA7556047F5}"/>
              </a:ext>
            </a:extLst>
          </p:cNvPr>
          <p:cNvSpPr>
            <a:spLocks noGrp="1"/>
          </p:cNvSpPr>
          <p:nvPr>
            <p:ph type="title"/>
          </p:nvPr>
        </p:nvSpPr>
        <p:spPr/>
        <p:txBody>
          <a:bodyPr>
            <a:normAutofit fontScale="90000"/>
          </a:bodyPr>
          <a:lstStyle/>
          <a:p>
            <a:r>
              <a:rPr lang="ru-RU" dirty="0"/>
              <a:t>Выводы</a:t>
            </a:r>
            <a:br>
              <a:rPr lang="ru-RU" dirty="0"/>
            </a:br>
            <a:endParaRPr lang="ru-RU" dirty="0"/>
          </a:p>
        </p:txBody>
      </p:sp>
      <p:sp>
        <p:nvSpPr>
          <p:cNvPr id="3" name="Объект 2">
            <a:extLst>
              <a:ext uri="{FF2B5EF4-FFF2-40B4-BE49-F238E27FC236}">
                <a16:creationId xmlns:a16="http://schemas.microsoft.com/office/drawing/2014/main" id="{13709E32-76F3-45E0-B2CC-FFE602676BBB}"/>
              </a:ext>
            </a:extLst>
          </p:cNvPr>
          <p:cNvSpPr>
            <a:spLocks noGrp="1"/>
          </p:cNvSpPr>
          <p:nvPr>
            <p:ph idx="1"/>
          </p:nvPr>
        </p:nvSpPr>
        <p:spPr>
          <a:xfrm>
            <a:off x="1547664" y="915566"/>
            <a:ext cx="7139136" cy="4176464"/>
          </a:xfrm>
        </p:spPr>
        <p:txBody>
          <a:bodyPr>
            <a:normAutofit fontScale="62500" lnSpcReduction="20000"/>
          </a:bodyPr>
          <a:lstStyle/>
          <a:p>
            <a:pPr algn="just">
              <a:lnSpc>
                <a:spcPct val="170000"/>
              </a:lnSpc>
            </a:pPr>
            <a:r>
              <a:rPr lang="ru-RU" sz="5100" dirty="0">
                <a:cs typeface="Times New Roman" pitchFamily="18" charset="0"/>
              </a:rPr>
              <a:t>SARS-CoV-2 - </a:t>
            </a:r>
            <a:r>
              <a:rPr lang="ru-RU" sz="5100" b="0" i="0" dirty="0">
                <a:solidFill>
                  <a:srgbClr val="000000"/>
                </a:solidFill>
                <a:effectLst/>
                <a:cs typeface="Times New Roman" panose="02020603050405020304" pitchFamily="18" charset="0"/>
              </a:rPr>
              <a:t>-это новый коронавирус, который быстро привел к Всемирной пандемии и стал причиной чрезвычайной заболеваемости и смертности </a:t>
            </a:r>
          </a:p>
          <a:p>
            <a:pPr marL="0" indent="0" algn="just">
              <a:buNone/>
            </a:pPr>
            <a:endParaRPr lang="ru-RU" sz="9600" b="0" i="0" dirty="0">
              <a:solidFill>
                <a:srgbClr val="000000"/>
              </a:solidFill>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7405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639E66F-9003-40D5-8DB8-5B43D553A350}"/>
              </a:ext>
            </a:extLst>
          </p:cNvPr>
          <p:cNvSpPr>
            <a:spLocks noGrp="1"/>
          </p:cNvSpPr>
          <p:nvPr>
            <p:ph idx="1"/>
          </p:nvPr>
        </p:nvSpPr>
        <p:spPr>
          <a:xfrm>
            <a:off x="1547664" y="51470"/>
            <a:ext cx="7139136" cy="4543153"/>
          </a:xfrm>
        </p:spPr>
        <p:txBody>
          <a:bodyPr>
            <a:normAutofit fontScale="25000" lnSpcReduction="20000"/>
          </a:bodyPr>
          <a:lstStyle/>
          <a:p>
            <a:pPr algn="just"/>
            <a:endParaRPr lang="ru-RU" sz="8600" b="0" i="0" dirty="0">
              <a:solidFill>
                <a:srgbClr val="000000"/>
              </a:solidFill>
              <a:effectLst/>
              <a:cs typeface="Times New Roman" panose="02020603050405020304" pitchFamily="18" charset="0"/>
            </a:endParaRPr>
          </a:p>
          <a:p>
            <a:pPr algn="just">
              <a:lnSpc>
                <a:spcPct val="170000"/>
              </a:lnSpc>
            </a:pPr>
            <a:r>
              <a:rPr lang="ru-RU" sz="12800" b="0" i="0" dirty="0">
                <a:solidFill>
                  <a:srgbClr val="000000"/>
                </a:solidFill>
                <a:effectLst/>
                <a:cs typeface="Times New Roman" panose="02020603050405020304" pitchFamily="18" charset="0"/>
              </a:rPr>
              <a:t>Поражает дыхательную систему, но также может повлиять на множество других систем человеческого организма, что приводит к полиорганным  травмам </a:t>
            </a:r>
          </a:p>
          <a:p>
            <a:pPr algn="just"/>
            <a:endParaRPr lang="ru-RU" sz="12800" b="0" i="0" dirty="0">
              <a:solidFill>
                <a:srgbClr val="000000"/>
              </a:solidFill>
              <a:effectLst/>
              <a:cs typeface="Times New Roman" panose="02020603050405020304" pitchFamily="18" charset="0"/>
            </a:endParaRPr>
          </a:p>
          <a:p>
            <a:endParaRPr lang="ru-RU" dirty="0"/>
          </a:p>
        </p:txBody>
      </p:sp>
    </p:spTree>
    <p:extLst>
      <p:ext uri="{BB962C8B-B14F-4D97-AF65-F5344CB8AC3E}">
        <p14:creationId xmlns:p14="http://schemas.microsoft.com/office/powerpoint/2010/main" val="159369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3AFC8C-E628-4578-BA28-BEB03C825BD1}"/>
              </a:ext>
            </a:extLst>
          </p:cNvPr>
          <p:cNvSpPr>
            <a:spLocks noGrp="1"/>
          </p:cNvSpPr>
          <p:nvPr>
            <p:ph idx="1"/>
          </p:nvPr>
        </p:nvSpPr>
        <p:spPr>
          <a:xfrm>
            <a:off x="1547664" y="339502"/>
            <a:ext cx="7139136" cy="4032448"/>
          </a:xfrm>
        </p:spPr>
        <p:txBody>
          <a:bodyPr/>
          <a:lstStyle/>
          <a:p>
            <a:pPr>
              <a:lnSpc>
                <a:spcPct val="150000"/>
              </a:lnSpc>
            </a:pPr>
            <a:r>
              <a:rPr lang="ru-RU" sz="3200" b="0" i="0" dirty="0">
                <a:solidFill>
                  <a:srgbClr val="000000"/>
                </a:solidFill>
                <a:effectLst/>
                <a:cs typeface="Times New Roman" panose="02020603050405020304" pitchFamily="18" charset="0"/>
              </a:rPr>
              <a:t>Визуализация играет важную роль в выявлении, диагностике и оценке вызванного вирусом повреждения, а также связанных с ним осложнений</a:t>
            </a:r>
          </a:p>
          <a:p>
            <a:endParaRPr lang="ru-RU" dirty="0"/>
          </a:p>
        </p:txBody>
      </p:sp>
    </p:spTree>
    <p:extLst>
      <p:ext uri="{BB962C8B-B14F-4D97-AF65-F5344CB8AC3E}">
        <p14:creationId xmlns:p14="http://schemas.microsoft.com/office/powerpoint/2010/main" val="79696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7AC65D1C-0CA9-4775-A940-FEF3CAF2E9BA}"/>
              </a:ext>
            </a:extLst>
          </p:cNvPr>
          <p:cNvSpPr>
            <a:spLocks noGrp="1"/>
          </p:cNvSpPr>
          <p:nvPr>
            <p:ph idx="1"/>
          </p:nvPr>
        </p:nvSpPr>
        <p:spPr>
          <a:xfrm>
            <a:off x="1547813" y="-164554"/>
            <a:ext cx="7138987" cy="5400600"/>
          </a:xfrm>
        </p:spPr>
        <p:txBody>
          <a:bodyPr>
            <a:normAutofit fontScale="85000" lnSpcReduction="10000"/>
          </a:bodyPr>
          <a:lstStyle/>
          <a:p>
            <a:pPr marL="0" indent="0" algn="l">
              <a:buNone/>
            </a:pPr>
            <a:endParaRPr lang="ru-RU" sz="6000" b="0" i="0" dirty="0">
              <a:solidFill>
                <a:srgbClr val="000000"/>
              </a:solidFill>
              <a:effectLst/>
              <a:latin typeface="Times New Roman" panose="02020603050405020304" pitchFamily="18" charset="0"/>
              <a:cs typeface="Times New Roman" panose="02020603050405020304" pitchFamily="18" charset="0"/>
            </a:endParaRPr>
          </a:p>
          <a:p>
            <a:pPr algn="l">
              <a:lnSpc>
                <a:spcPct val="150000"/>
              </a:lnSpc>
            </a:pPr>
            <a:r>
              <a:rPr lang="ru-RU" sz="3000" b="0" i="0" dirty="0">
                <a:solidFill>
                  <a:srgbClr val="000000"/>
                </a:solidFill>
                <a:effectLst/>
                <a:cs typeface="Times New Roman" panose="02020603050405020304" pitchFamily="18" charset="0"/>
              </a:rPr>
              <a:t>Надлежащее применение описанных систем оценки рентгенографии грудной клетки и компьютерной томографии при оценке поражения легких, включая автоматизированную оценку, может повысить согласованность представленных результатов и помочь в стратификации риска, а также предоставить прогностическую информацию</a:t>
            </a:r>
          </a:p>
          <a:p>
            <a:endParaRPr lang="ru-RU" dirty="0"/>
          </a:p>
        </p:txBody>
      </p:sp>
    </p:spTree>
    <p:extLst>
      <p:ext uri="{BB962C8B-B14F-4D97-AF65-F5344CB8AC3E}">
        <p14:creationId xmlns:p14="http://schemas.microsoft.com/office/powerpoint/2010/main" val="40378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B35DD32-D5DD-4A47-9CDE-8FF80B70C12C}"/>
              </a:ext>
            </a:extLst>
          </p:cNvPr>
          <p:cNvSpPr>
            <a:spLocks noGrp="1"/>
          </p:cNvSpPr>
          <p:nvPr>
            <p:ph type="title"/>
          </p:nvPr>
        </p:nvSpPr>
        <p:spPr>
          <a:xfrm>
            <a:off x="2411760" y="195486"/>
            <a:ext cx="5328592" cy="1440160"/>
          </a:xfrm>
        </p:spPr>
        <p:txBody>
          <a:bodyPr>
            <a:normAutofit/>
          </a:bodyPr>
          <a:lstStyle/>
          <a:p>
            <a:r>
              <a:rPr lang="ru-RU" sz="2800" b="1" dirty="0">
                <a:cs typeface="Times New Roman" panose="02020603050405020304" pitchFamily="18" charset="0"/>
              </a:rPr>
              <a:t>УЗИ легких </a:t>
            </a:r>
          </a:p>
        </p:txBody>
      </p:sp>
      <p:pic>
        <p:nvPicPr>
          <p:cNvPr id="7" name="Рисунок 6">
            <a:extLst>
              <a:ext uri="{FF2B5EF4-FFF2-40B4-BE49-F238E27FC236}">
                <a16:creationId xmlns:a16="http://schemas.microsoft.com/office/drawing/2014/main" id="{4E178A25-3DA6-450B-9815-0682140EFDBA}"/>
              </a:ext>
            </a:extLst>
          </p:cNvPr>
          <p:cNvPicPr>
            <a:picLocks noChangeAspect="1"/>
          </p:cNvPicPr>
          <p:nvPr/>
        </p:nvPicPr>
        <p:blipFill>
          <a:blip r:embed="rId2"/>
          <a:stretch>
            <a:fillRect/>
          </a:stretch>
        </p:blipFill>
        <p:spPr>
          <a:xfrm>
            <a:off x="2123728" y="1506262"/>
            <a:ext cx="6408712" cy="3456384"/>
          </a:xfrm>
          <a:prstGeom prst="rect">
            <a:avLst/>
          </a:prstGeom>
        </p:spPr>
      </p:pic>
    </p:spTree>
    <p:extLst>
      <p:ext uri="{BB962C8B-B14F-4D97-AF65-F5344CB8AC3E}">
        <p14:creationId xmlns:p14="http://schemas.microsoft.com/office/powerpoint/2010/main" val="870792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403CC7-94F8-441D-83BD-79B7E32FDE37}"/>
              </a:ext>
            </a:extLst>
          </p:cNvPr>
          <p:cNvSpPr>
            <a:spLocks noGrp="1"/>
          </p:cNvSpPr>
          <p:nvPr>
            <p:ph idx="1"/>
          </p:nvPr>
        </p:nvSpPr>
        <p:spPr>
          <a:xfrm>
            <a:off x="1547664" y="123478"/>
            <a:ext cx="7596336" cy="4752528"/>
          </a:xfrm>
        </p:spPr>
        <p:txBody>
          <a:bodyPr>
            <a:normAutofit fontScale="92500" lnSpcReduction="10000"/>
          </a:bodyPr>
          <a:lstStyle/>
          <a:p>
            <a:pPr algn="just">
              <a:lnSpc>
                <a:spcPct val="150000"/>
              </a:lnSpc>
            </a:pPr>
            <a:r>
              <a:rPr lang="ru-RU" sz="3200" b="0" i="0" dirty="0">
                <a:solidFill>
                  <a:srgbClr val="000000"/>
                </a:solidFill>
                <a:effectLst/>
                <a:cs typeface="Times New Roman" panose="02020603050405020304" pitchFamily="18" charset="0"/>
              </a:rPr>
              <a:t>Глубокое знание диагностических признаков визуализации, атипичных особенностей визуализации, </a:t>
            </a:r>
            <a:r>
              <a:rPr lang="ru-RU" sz="3200" b="0" i="0" dirty="0" err="1">
                <a:solidFill>
                  <a:srgbClr val="000000"/>
                </a:solidFill>
                <a:effectLst/>
                <a:cs typeface="Times New Roman" panose="02020603050405020304" pitchFamily="18" charset="0"/>
              </a:rPr>
              <a:t>мультисистемных</a:t>
            </a:r>
            <a:r>
              <a:rPr lang="ru-RU" sz="3200" b="0" i="0" dirty="0">
                <a:solidFill>
                  <a:srgbClr val="000000"/>
                </a:solidFill>
                <a:effectLst/>
                <a:cs typeface="Times New Roman" panose="02020603050405020304" pitchFamily="18" charset="0"/>
              </a:rPr>
              <a:t> проявлений и результатов визуализации имеет важное значение для оптимизации ухода за пациентами</a:t>
            </a:r>
          </a:p>
          <a:p>
            <a:pPr algn="just"/>
            <a:endParaRPr lang="ru-RU" dirty="0"/>
          </a:p>
        </p:txBody>
      </p:sp>
    </p:spTree>
    <p:extLst>
      <p:ext uri="{BB962C8B-B14F-4D97-AF65-F5344CB8AC3E}">
        <p14:creationId xmlns:p14="http://schemas.microsoft.com/office/powerpoint/2010/main" val="196779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4A5409-1194-437F-9602-2841FA500823}"/>
              </a:ext>
            </a:extLst>
          </p:cNvPr>
          <p:cNvSpPr>
            <a:spLocks noGrp="1"/>
          </p:cNvSpPr>
          <p:nvPr>
            <p:ph idx="1"/>
          </p:nvPr>
        </p:nvSpPr>
        <p:spPr/>
        <p:txBody>
          <a:bodyPr>
            <a:normAutofit/>
          </a:bodyPr>
          <a:lstStyle/>
          <a:p>
            <a:pPr marL="0" indent="0" algn="ctr">
              <a:buNone/>
            </a:pPr>
            <a:r>
              <a:rPr lang="ru-RU" sz="4400" b="1" dirty="0">
                <a:latin typeface="Gabriola" pitchFamily="82" charset="0"/>
              </a:rPr>
              <a:t>   Спасибо за внимание!</a:t>
            </a:r>
            <a:endParaRPr lang="ru-RU" sz="4400" dirty="0"/>
          </a:p>
        </p:txBody>
      </p:sp>
    </p:spTree>
    <p:extLst>
      <p:ext uri="{BB962C8B-B14F-4D97-AF65-F5344CB8AC3E}">
        <p14:creationId xmlns:p14="http://schemas.microsoft.com/office/powerpoint/2010/main" val="105950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30E8DD-413A-422D-92FE-3DA11806B660}"/>
              </a:ext>
            </a:extLst>
          </p:cNvPr>
          <p:cNvSpPr>
            <a:spLocks noGrp="1"/>
          </p:cNvSpPr>
          <p:nvPr>
            <p:ph type="title"/>
          </p:nvPr>
        </p:nvSpPr>
        <p:spPr>
          <a:xfrm>
            <a:off x="1547664" y="205978"/>
            <a:ext cx="7139136" cy="3949948"/>
          </a:xfrm>
        </p:spPr>
        <p:txBody>
          <a:bodyPr>
            <a:noAutofit/>
          </a:bodyPr>
          <a:lstStyle/>
          <a:p>
            <a:pPr>
              <a:lnSpc>
                <a:spcPct val="150000"/>
              </a:lnSpc>
            </a:pPr>
            <a:r>
              <a:rPr lang="ru-RU" sz="2800" b="1" dirty="0">
                <a:latin typeface="+mn-lt"/>
                <a:cs typeface="Times New Roman" panose="02020603050405020304" pitchFamily="18" charset="0"/>
              </a:rPr>
              <a:t>УЗИ легких </a:t>
            </a:r>
            <a:r>
              <a:rPr lang="ru-RU" sz="2800" dirty="0">
                <a:latin typeface="+mn-lt"/>
                <a:cs typeface="Times New Roman" panose="02020603050405020304" pitchFamily="18" charset="0"/>
              </a:rPr>
              <a:t>– один из методов визуализации . </a:t>
            </a:r>
            <a:br>
              <a:rPr lang="ru-RU" sz="2800" dirty="0">
                <a:latin typeface="+mn-lt"/>
                <a:cs typeface="Times New Roman" panose="02020603050405020304" pitchFamily="18" charset="0"/>
              </a:rPr>
            </a:br>
            <a:r>
              <a:rPr lang="ru-RU" sz="2800" dirty="0">
                <a:latin typeface="+mn-lt"/>
                <a:cs typeface="Times New Roman" panose="02020603050405020304" pitchFamily="18" charset="0"/>
              </a:rPr>
              <a:t> Метод полезен при оценке тяжелобольных пациентов с </a:t>
            </a:r>
            <a:r>
              <a:rPr kumimoji="0" lang="en-US" sz="2800" b="0" i="0" u="none" strike="noStrike" kern="1200" cap="none" spc="0" normalizeH="0" baseline="0" noProof="0" dirty="0">
                <a:ln>
                  <a:noFill/>
                </a:ln>
                <a:solidFill>
                  <a:prstClr val="black"/>
                </a:solidFill>
                <a:effectLst/>
                <a:uLnTx/>
                <a:uFillTx/>
                <a:latin typeface="+mn-lt"/>
                <a:cs typeface="Times New Roman" panose="02020603050405020304" pitchFamily="18" charset="0"/>
              </a:rPr>
              <a:t>COVID-19</a:t>
            </a:r>
            <a:r>
              <a:rPr kumimoji="0" lang="ru-RU" sz="2800" b="0" i="0" u="none" strike="noStrike" kern="1200" cap="none" spc="0" normalizeH="0" baseline="0" noProof="0" dirty="0">
                <a:ln>
                  <a:noFill/>
                </a:ln>
                <a:solidFill>
                  <a:prstClr val="black"/>
                </a:solidFill>
                <a:effectLst/>
                <a:uLnTx/>
                <a:uFillTx/>
                <a:latin typeface="+mn-lt"/>
                <a:cs typeface="Times New Roman" panose="02020603050405020304" pitchFamily="18" charset="0"/>
              </a:rPr>
              <a:t>, </a:t>
            </a:r>
            <a:r>
              <a:rPr lang="ru-RU" sz="2800" dirty="0">
                <a:latin typeface="+mn-lt"/>
                <a:cs typeface="Times New Roman" panose="02020603050405020304" pitchFamily="18" charset="0"/>
              </a:rPr>
              <a:t> поскольку он может быть выполнен у постели больного и позволяет выявить  пневмонию</a:t>
            </a:r>
          </a:p>
        </p:txBody>
      </p:sp>
    </p:spTree>
    <p:extLst>
      <p:ext uri="{BB962C8B-B14F-4D97-AF65-F5344CB8AC3E}">
        <p14:creationId xmlns:p14="http://schemas.microsoft.com/office/powerpoint/2010/main" val="149090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3D5AC21-FE0C-48F3-9A09-22132A86CF42}"/>
              </a:ext>
            </a:extLst>
          </p:cNvPr>
          <p:cNvSpPr>
            <a:spLocks noGrp="1"/>
          </p:cNvSpPr>
          <p:nvPr>
            <p:ph idx="1"/>
          </p:nvPr>
        </p:nvSpPr>
        <p:spPr>
          <a:xfrm>
            <a:off x="1475656" y="2715766"/>
            <a:ext cx="7488832" cy="2595871"/>
          </a:xfrm>
        </p:spPr>
        <p:txBody>
          <a:bodyPr>
            <a:normAutofit fontScale="70000" lnSpcReduction="20000"/>
          </a:bodyPr>
          <a:lstStyle/>
          <a:p>
            <a:pPr marL="0" indent="0" algn="just">
              <a:buNone/>
            </a:pPr>
            <a:endParaRPr lang="ru-RU" sz="3200" dirty="0">
              <a:cs typeface="Times New Roman" panose="02020603050405020304" pitchFamily="18" charset="0"/>
            </a:endParaRPr>
          </a:p>
          <a:p>
            <a:pPr marL="0" indent="0" algn="just">
              <a:buNone/>
            </a:pPr>
            <a:r>
              <a:rPr lang="ru-RU" sz="3200" dirty="0">
                <a:cs typeface="Times New Roman" panose="02020603050405020304" pitchFamily="18" charset="0"/>
              </a:rPr>
              <a:t>Визуализируется несколько (более трех) вертикальных </a:t>
            </a:r>
            <a:r>
              <a:rPr lang="ru-RU" sz="3200" dirty="0" err="1">
                <a:cs typeface="Times New Roman" panose="02020603050405020304" pitchFamily="18" charset="0"/>
              </a:rPr>
              <a:t>эхогенных</a:t>
            </a:r>
            <a:r>
              <a:rPr lang="ru-RU" sz="3200" dirty="0">
                <a:cs typeface="Times New Roman" panose="02020603050405020304" pitchFamily="18" charset="0"/>
              </a:rPr>
              <a:t> полос (белые стрелки), простирающихся от плевральной поверхности до более глубоких участков легкого, что соответствует артефактам В линии, указывающим на </a:t>
            </a:r>
            <a:r>
              <a:rPr lang="ru-RU" sz="3200" dirty="0" err="1">
                <a:cs typeface="Times New Roman" panose="02020603050405020304" pitchFamily="18" charset="0"/>
              </a:rPr>
              <a:t>субплевральный</a:t>
            </a:r>
            <a:r>
              <a:rPr lang="ru-RU" sz="3200" dirty="0">
                <a:cs typeface="Times New Roman" panose="02020603050405020304" pitchFamily="18" charset="0"/>
              </a:rPr>
              <a:t> интерстициальный отек. Плевра легкого утолщена и имеет неправильную форму (черная стрелка)</a:t>
            </a:r>
            <a:endParaRPr lang="ru-RU" dirty="0"/>
          </a:p>
        </p:txBody>
      </p:sp>
      <p:pic>
        <p:nvPicPr>
          <p:cNvPr id="5" name="Рисунок 4">
            <a:extLst>
              <a:ext uri="{FF2B5EF4-FFF2-40B4-BE49-F238E27FC236}">
                <a16:creationId xmlns:a16="http://schemas.microsoft.com/office/drawing/2014/main" id="{0CBFB2FC-C3A4-427D-8B23-04EA4C945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1" y="681223"/>
            <a:ext cx="3945707" cy="2322575"/>
          </a:xfrm>
          <a:prstGeom prst="rect">
            <a:avLst/>
          </a:prstGeom>
        </p:spPr>
      </p:pic>
      <p:sp>
        <p:nvSpPr>
          <p:cNvPr id="4" name="Заголовок 1">
            <a:extLst>
              <a:ext uri="{FF2B5EF4-FFF2-40B4-BE49-F238E27FC236}">
                <a16:creationId xmlns:a16="http://schemas.microsoft.com/office/drawing/2014/main" id="{9A74608C-2616-4A1E-BD76-34EA86877BAF}"/>
              </a:ext>
            </a:extLst>
          </p:cNvPr>
          <p:cNvSpPr txBox="1">
            <a:spLocks/>
          </p:cNvSpPr>
          <p:nvPr/>
        </p:nvSpPr>
        <p:spPr>
          <a:xfrm>
            <a:off x="2051720" y="58157"/>
            <a:ext cx="5472608" cy="4973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cs typeface="Times New Roman" pitchFamily="18" charset="0"/>
              </a:rPr>
              <a:t>УЗИ легких в продольной плоскости В режиме</a:t>
            </a:r>
            <a:endParaRPr lang="ru-RU" sz="2800" dirty="0">
              <a:cs typeface="Times New Roman" pitchFamily="18" charset="0"/>
            </a:endParaRPr>
          </a:p>
        </p:txBody>
      </p:sp>
    </p:spTree>
    <p:extLst>
      <p:ext uri="{BB962C8B-B14F-4D97-AF65-F5344CB8AC3E}">
        <p14:creationId xmlns:p14="http://schemas.microsoft.com/office/powerpoint/2010/main" val="365009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g200149suppm1">
            <a:hlinkClick r:id="" action="ppaction://media"/>
            <a:extLst>
              <a:ext uri="{FF2B5EF4-FFF2-40B4-BE49-F238E27FC236}">
                <a16:creationId xmlns:a16="http://schemas.microsoft.com/office/drawing/2014/main" id="{7BC7A371-A447-4CB8-B7E4-D28F40E2033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63688" y="1131590"/>
            <a:ext cx="6953008" cy="3528392"/>
          </a:xfrm>
          <a:prstGeom prst="rect">
            <a:avLst/>
          </a:prstGeom>
        </p:spPr>
      </p:pic>
      <p:sp>
        <p:nvSpPr>
          <p:cNvPr id="5" name="Заголовок 1">
            <a:extLst>
              <a:ext uri="{FF2B5EF4-FFF2-40B4-BE49-F238E27FC236}">
                <a16:creationId xmlns:a16="http://schemas.microsoft.com/office/drawing/2014/main" id="{E4BE217D-31CF-4F78-81C3-6DA304FE642C}"/>
              </a:ext>
            </a:extLst>
          </p:cNvPr>
          <p:cNvSpPr txBox="1">
            <a:spLocks/>
          </p:cNvSpPr>
          <p:nvPr/>
        </p:nvSpPr>
        <p:spPr>
          <a:xfrm>
            <a:off x="2051720" y="58157"/>
            <a:ext cx="547260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latin typeface="+mn-lt"/>
                <a:cs typeface="Times New Roman" pitchFamily="18" charset="0"/>
              </a:rPr>
              <a:t>УЗИ легких в </a:t>
            </a:r>
            <a:r>
              <a:rPr lang="ru-RU" sz="2800" b="1" dirty="0" err="1">
                <a:latin typeface="+mn-lt"/>
                <a:cs typeface="Times New Roman" pitchFamily="18" charset="0"/>
              </a:rPr>
              <a:t>В</a:t>
            </a:r>
            <a:r>
              <a:rPr lang="ru-RU" sz="2800" b="1" dirty="0">
                <a:latin typeface="+mn-lt"/>
                <a:cs typeface="Times New Roman" pitchFamily="18" charset="0"/>
              </a:rPr>
              <a:t> режиме</a:t>
            </a:r>
            <a:endParaRPr lang="ru-RU" sz="2800" dirty="0">
              <a:latin typeface="+mn-lt"/>
              <a:cs typeface="Times New Roman" pitchFamily="18" charset="0"/>
            </a:endParaRPr>
          </a:p>
        </p:txBody>
      </p:sp>
    </p:spTree>
    <p:extLst>
      <p:ext uri="{BB962C8B-B14F-4D97-AF65-F5344CB8AC3E}">
        <p14:creationId xmlns:p14="http://schemas.microsoft.com/office/powerpoint/2010/main" val="13394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CCD0CB-7F76-4A32-A143-1EFB2D8C9F16}"/>
              </a:ext>
            </a:extLst>
          </p:cNvPr>
          <p:cNvSpPr>
            <a:spLocks noGrp="1"/>
          </p:cNvSpPr>
          <p:nvPr>
            <p:ph type="title"/>
          </p:nvPr>
        </p:nvSpPr>
        <p:spPr>
          <a:xfrm>
            <a:off x="1547664" y="205978"/>
            <a:ext cx="7139136" cy="1141635"/>
          </a:xfrm>
        </p:spPr>
        <p:txBody>
          <a:bodyPr>
            <a:normAutofit fontScale="90000"/>
          </a:bodyPr>
          <a:lstStyle/>
          <a:p>
            <a:br>
              <a:rPr lang="ru-RU" sz="4400" dirty="0">
                <a:latin typeface="Times New Roman" panose="02020603050405020304" pitchFamily="18" charset="0"/>
                <a:cs typeface="Times New Roman" panose="02020603050405020304" pitchFamily="18" charset="0"/>
              </a:rPr>
            </a:br>
            <a:endParaRPr lang="ru-RU" dirty="0"/>
          </a:p>
        </p:txBody>
      </p:sp>
      <p:sp>
        <p:nvSpPr>
          <p:cNvPr id="6" name="TextBox 5">
            <a:extLst>
              <a:ext uri="{FF2B5EF4-FFF2-40B4-BE49-F238E27FC236}">
                <a16:creationId xmlns:a16="http://schemas.microsoft.com/office/drawing/2014/main" id="{E322F57E-7E84-4069-AB57-C1554096F600}"/>
              </a:ext>
            </a:extLst>
          </p:cNvPr>
          <p:cNvSpPr txBox="1"/>
          <p:nvPr/>
        </p:nvSpPr>
        <p:spPr>
          <a:xfrm>
            <a:off x="1475656" y="401925"/>
            <a:ext cx="7416824" cy="3235950"/>
          </a:xfrm>
          <a:prstGeom prst="rect">
            <a:avLst/>
          </a:prstGeom>
          <a:noFill/>
        </p:spPr>
        <p:txBody>
          <a:bodyPr wrap="square">
            <a:spAutoFit/>
          </a:bodyPr>
          <a:lstStyle/>
          <a:p>
            <a:pPr algn="ctr"/>
            <a:r>
              <a:rPr lang="ru-RU" sz="2800" b="1" dirty="0">
                <a:latin typeface="+mj-lt"/>
                <a:cs typeface="Times New Roman" panose="02020603050405020304" pitchFamily="18" charset="0"/>
              </a:rPr>
              <a:t>КТ—ангиография легких</a:t>
            </a:r>
          </a:p>
          <a:p>
            <a:pPr marL="457200" indent="-457200">
              <a:lnSpc>
                <a:spcPct val="150000"/>
              </a:lnSpc>
              <a:buFont typeface="Wingdings" panose="05000000000000000000" pitchFamily="2" charset="2"/>
              <a:buChar char="Ø"/>
            </a:pPr>
            <a:r>
              <a:rPr lang="ru-RU" sz="2400" dirty="0">
                <a:cs typeface="Times New Roman" panose="02020603050405020304" pitchFamily="18" charset="0"/>
              </a:rPr>
              <a:t>Для диагностики тромбоэмболии легочной артерии  у пациентов , у которых отмечается нарастание дыхательной недостаточности или усиление респираторных симптомов. </a:t>
            </a:r>
          </a:p>
          <a:p>
            <a:pPr marL="457200" indent="-457200">
              <a:lnSpc>
                <a:spcPct val="150000"/>
              </a:lnSpc>
              <a:buFont typeface="Wingdings" panose="05000000000000000000" pitchFamily="2" charset="2"/>
              <a:buChar char="Ø"/>
            </a:pPr>
            <a:r>
              <a:rPr lang="ru-RU" sz="2400" dirty="0">
                <a:cs typeface="Times New Roman" panose="02020603050405020304" pitchFamily="18" charset="0"/>
              </a:rPr>
              <a:t>При повышении маркеров  D-</a:t>
            </a:r>
            <a:r>
              <a:rPr lang="ru-RU" sz="2400" dirty="0" err="1">
                <a:cs typeface="Times New Roman" panose="02020603050405020304" pitchFamily="18" charset="0"/>
              </a:rPr>
              <a:t>димера</a:t>
            </a:r>
            <a:endParaRPr lang="ru-RU" sz="2400" dirty="0"/>
          </a:p>
        </p:txBody>
      </p:sp>
    </p:spTree>
    <p:extLst>
      <p:ext uri="{BB962C8B-B14F-4D97-AF65-F5344CB8AC3E}">
        <p14:creationId xmlns:p14="http://schemas.microsoft.com/office/powerpoint/2010/main" val="263777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39F223-A10F-43EF-B606-760380AAB87E}"/>
              </a:ext>
            </a:extLst>
          </p:cNvPr>
          <p:cNvSpPr>
            <a:spLocks noGrp="1"/>
          </p:cNvSpPr>
          <p:nvPr>
            <p:ph type="title"/>
          </p:nvPr>
        </p:nvSpPr>
        <p:spPr>
          <a:xfrm>
            <a:off x="1547664" y="699542"/>
            <a:ext cx="7139136" cy="300062"/>
          </a:xfrm>
        </p:spPr>
        <p:txBody>
          <a:bodyPr>
            <a:noAutofit/>
          </a:bodyPr>
          <a:lstStyle/>
          <a:p>
            <a:r>
              <a:rPr lang="ru-RU" sz="2800" dirty="0">
                <a:cs typeface="Times New Roman" panose="02020603050405020304" pitchFamily="18" charset="0"/>
              </a:rPr>
              <a:t>КТ —ангиография легких</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11228176-2237-49F3-A8F8-10A8C1D48D35}"/>
              </a:ext>
            </a:extLst>
          </p:cNvPr>
          <p:cNvPicPr>
            <a:picLocks noChangeAspect="1"/>
          </p:cNvPicPr>
          <p:nvPr/>
        </p:nvPicPr>
        <p:blipFill>
          <a:blip r:embed="rId2"/>
          <a:stretch>
            <a:fillRect/>
          </a:stretch>
        </p:blipFill>
        <p:spPr>
          <a:xfrm>
            <a:off x="2627784" y="915566"/>
            <a:ext cx="5159858" cy="2442257"/>
          </a:xfrm>
          <a:prstGeom prst="rect">
            <a:avLst/>
          </a:prstGeom>
        </p:spPr>
      </p:pic>
      <p:sp>
        <p:nvSpPr>
          <p:cNvPr id="6" name="Заголовок 3">
            <a:extLst>
              <a:ext uri="{FF2B5EF4-FFF2-40B4-BE49-F238E27FC236}">
                <a16:creationId xmlns:a16="http://schemas.microsoft.com/office/drawing/2014/main" id="{046F2479-5B81-42AA-B87F-5E1735CB11D1}"/>
              </a:ext>
            </a:extLst>
          </p:cNvPr>
          <p:cNvSpPr txBox="1">
            <a:spLocks/>
          </p:cNvSpPr>
          <p:nvPr/>
        </p:nvSpPr>
        <p:spPr>
          <a:xfrm>
            <a:off x="1619672" y="3795886"/>
            <a:ext cx="7139136" cy="13576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ru-RU" sz="900" dirty="0"/>
          </a:p>
        </p:txBody>
      </p:sp>
      <p:sp>
        <p:nvSpPr>
          <p:cNvPr id="7" name="Заголовок 3">
            <a:extLst>
              <a:ext uri="{FF2B5EF4-FFF2-40B4-BE49-F238E27FC236}">
                <a16:creationId xmlns:a16="http://schemas.microsoft.com/office/drawing/2014/main" id="{07B339F0-9E85-4958-8145-3D7AD51B83C4}"/>
              </a:ext>
            </a:extLst>
          </p:cNvPr>
          <p:cNvSpPr txBox="1">
            <a:spLocks/>
          </p:cNvSpPr>
          <p:nvPr/>
        </p:nvSpPr>
        <p:spPr>
          <a:xfrm>
            <a:off x="1772072" y="3182894"/>
            <a:ext cx="7139136" cy="1991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300" dirty="0">
                <a:latin typeface="+mn-lt"/>
                <a:cs typeface="Times New Roman" panose="02020603050405020304" pitchFamily="18" charset="0"/>
              </a:rPr>
              <a:t>Визуализируется обширное двустороннее расширение бронхов с утолщением стенки бронхов (черные стрелки) и двусторонним диффузным уплотнением  по типу «матового стекла» легких, а также утолщение  перегородки (белые стрелки)</a:t>
            </a:r>
          </a:p>
        </p:txBody>
      </p:sp>
    </p:spTree>
    <p:extLst>
      <p:ext uri="{BB962C8B-B14F-4D97-AF65-F5344CB8AC3E}">
        <p14:creationId xmlns:p14="http://schemas.microsoft.com/office/powerpoint/2010/main" val="123142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BAD8B5-E575-44B0-8E01-DD2F5DE4418B}"/>
              </a:ext>
            </a:extLst>
          </p:cNvPr>
          <p:cNvSpPr>
            <a:spLocks noGrp="1"/>
          </p:cNvSpPr>
          <p:nvPr>
            <p:ph type="title"/>
          </p:nvPr>
        </p:nvSpPr>
        <p:spPr>
          <a:xfrm>
            <a:off x="1547664" y="205978"/>
            <a:ext cx="7139136" cy="997619"/>
          </a:xfrm>
        </p:spPr>
        <p:txBody>
          <a:bodyPr>
            <a:normAutofit fontScale="90000"/>
          </a:bodyPr>
          <a:lstStyle/>
          <a:p>
            <a:pPr>
              <a:lnSpc>
                <a:spcPct val="150000"/>
              </a:lnSpc>
            </a:pPr>
            <a:br>
              <a:rPr lang="ru-RU" sz="4000" b="1" i="0" dirty="0">
                <a:solidFill>
                  <a:srgbClr val="000000"/>
                </a:solidFill>
                <a:effectLst/>
                <a:latin typeface="Times New Roman" panose="02020603050405020304" pitchFamily="18" charset="0"/>
                <a:cs typeface="Times New Roman" panose="02020603050405020304" pitchFamily="18" charset="0"/>
              </a:rPr>
            </a:br>
            <a:br>
              <a:rPr lang="ru-RU" sz="4000" b="1" i="0" dirty="0">
                <a:solidFill>
                  <a:srgbClr val="000000"/>
                </a:solidFill>
                <a:effectLst/>
                <a:latin typeface="Times New Roman" panose="02020603050405020304" pitchFamily="18" charset="0"/>
                <a:cs typeface="Times New Roman" panose="02020603050405020304" pitchFamily="18" charset="0"/>
              </a:rPr>
            </a:br>
            <a:br>
              <a:rPr lang="ru-RU" sz="4000" b="1" i="0" dirty="0">
                <a:solidFill>
                  <a:srgbClr val="000000"/>
                </a:solidFill>
                <a:effectLst/>
                <a:latin typeface="Times New Roman" panose="02020603050405020304" pitchFamily="18" charset="0"/>
                <a:cs typeface="Times New Roman" panose="02020603050405020304" pitchFamily="18" charset="0"/>
              </a:rPr>
            </a:br>
            <a:br>
              <a:rPr lang="ru-RU" sz="4000" b="1" i="0" dirty="0">
                <a:solidFill>
                  <a:srgbClr val="000000"/>
                </a:solidFill>
                <a:effectLst/>
                <a:latin typeface="Times New Roman" panose="02020603050405020304" pitchFamily="18" charset="0"/>
                <a:cs typeface="Times New Roman" panose="02020603050405020304" pitchFamily="18" charset="0"/>
              </a:rPr>
            </a:br>
            <a:r>
              <a:rPr lang="ru-RU" sz="3100" b="1" dirty="0">
                <a:solidFill>
                  <a:srgbClr val="000000"/>
                </a:solidFill>
                <a:cs typeface="Times New Roman" panose="02020603050405020304" pitchFamily="18" charset="0"/>
              </a:rPr>
              <a:t>Острый респираторный дистресс-синдром</a:t>
            </a:r>
            <a:br>
              <a:rPr lang="ru-RU" sz="3100" b="1" dirty="0">
                <a:solidFill>
                  <a:srgbClr val="000000"/>
                </a:solidFill>
                <a:cs typeface="Times New Roman" panose="02020603050405020304" pitchFamily="18" charset="0"/>
              </a:rPr>
            </a:br>
            <a:r>
              <a:rPr lang="ru-RU" sz="2700" dirty="0">
                <a:solidFill>
                  <a:srgbClr val="000000"/>
                </a:solidFill>
                <a:latin typeface="+mn-lt"/>
                <a:cs typeface="Times New Roman" panose="02020603050405020304" pitchFamily="18" charset="0"/>
              </a:rPr>
              <a:t>Я</a:t>
            </a:r>
            <a:r>
              <a:rPr lang="ru-RU" sz="2700" b="0" i="0" dirty="0">
                <a:solidFill>
                  <a:srgbClr val="000000"/>
                </a:solidFill>
                <a:effectLst/>
                <a:latin typeface="+mn-lt"/>
                <a:cs typeface="Times New Roman" panose="02020603050405020304" pitchFamily="18" charset="0"/>
              </a:rPr>
              <a:t>вляется клиническим диагнозом.</a:t>
            </a:r>
            <a:br>
              <a:rPr lang="ru-RU" sz="2700" b="0" i="0" dirty="0">
                <a:solidFill>
                  <a:srgbClr val="000000"/>
                </a:solidFill>
                <a:effectLst/>
                <a:latin typeface="+mn-lt"/>
                <a:cs typeface="Times New Roman" panose="02020603050405020304" pitchFamily="18" charset="0"/>
              </a:rPr>
            </a:br>
            <a:r>
              <a:rPr lang="ru-RU" sz="2700" b="0" i="0" dirty="0">
                <a:solidFill>
                  <a:srgbClr val="000000"/>
                </a:solidFill>
                <a:effectLst/>
                <a:latin typeface="+mn-lt"/>
                <a:cs typeface="Times New Roman" panose="02020603050405020304" pitchFamily="18" charset="0"/>
              </a:rPr>
              <a:t>Наличие нарушения </a:t>
            </a:r>
            <a:r>
              <a:rPr lang="ru-RU" sz="2700" b="0" i="0" dirty="0" err="1">
                <a:solidFill>
                  <a:srgbClr val="000000"/>
                </a:solidFill>
                <a:effectLst/>
                <a:latin typeface="+mn-lt"/>
                <a:cs typeface="Times New Roman" panose="02020603050405020304" pitchFamily="18" charset="0"/>
              </a:rPr>
              <a:t>вазорегуляции</a:t>
            </a:r>
            <a:r>
              <a:rPr lang="ru-RU" sz="2700" b="0" i="0" dirty="0">
                <a:solidFill>
                  <a:srgbClr val="000000"/>
                </a:solidFill>
                <a:effectLst/>
                <a:latin typeface="+mn-lt"/>
                <a:cs typeface="Times New Roman" panose="02020603050405020304" pitchFamily="18" charset="0"/>
              </a:rPr>
              <a:t> подтверждается частотой выраженного расширения сосудистой сети пораженного легкого, что приводит к значительным нарушениям вентиляции и перфузии на ранних стадиях заболевания</a:t>
            </a:r>
            <a:endParaRPr lang="ru-RU" sz="2700" dirty="0">
              <a:latin typeface="+mn-lt"/>
              <a:cs typeface="Times New Roman" panose="02020603050405020304" pitchFamily="18" charset="0"/>
            </a:endParaRPr>
          </a:p>
        </p:txBody>
      </p:sp>
    </p:spTree>
    <p:extLst>
      <p:ext uri="{BB962C8B-B14F-4D97-AF65-F5344CB8AC3E}">
        <p14:creationId xmlns:p14="http://schemas.microsoft.com/office/powerpoint/2010/main" val="76679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0AE9D0-2088-4043-AB24-87712CD2E99F}"/>
              </a:ext>
            </a:extLst>
          </p:cNvPr>
          <p:cNvSpPr>
            <a:spLocks noGrp="1"/>
          </p:cNvSpPr>
          <p:nvPr>
            <p:ph type="title"/>
          </p:nvPr>
        </p:nvSpPr>
        <p:spPr/>
        <p:txBody>
          <a:bodyPr/>
          <a:lstStyle/>
          <a:p>
            <a:r>
              <a:rPr lang="ru-RU" dirty="0" err="1"/>
              <a:t>Цитокиновый</a:t>
            </a:r>
            <a:r>
              <a:rPr lang="ru-RU" dirty="0"/>
              <a:t> шторм</a:t>
            </a:r>
          </a:p>
        </p:txBody>
      </p:sp>
      <p:pic>
        <p:nvPicPr>
          <p:cNvPr id="4" name="Рисунок 3">
            <a:extLst>
              <a:ext uri="{FF2B5EF4-FFF2-40B4-BE49-F238E27FC236}">
                <a16:creationId xmlns:a16="http://schemas.microsoft.com/office/drawing/2014/main" id="{F00E49B6-BA8B-4CF3-8E64-FD2CCE88657E}"/>
              </a:ext>
            </a:extLst>
          </p:cNvPr>
          <p:cNvPicPr>
            <a:picLocks noChangeAspect="1"/>
          </p:cNvPicPr>
          <p:nvPr/>
        </p:nvPicPr>
        <p:blipFill>
          <a:blip r:embed="rId2"/>
          <a:stretch>
            <a:fillRect/>
          </a:stretch>
        </p:blipFill>
        <p:spPr>
          <a:xfrm>
            <a:off x="1403648" y="1275606"/>
            <a:ext cx="7560840" cy="3454814"/>
          </a:xfrm>
          <a:prstGeom prst="rect">
            <a:avLst/>
          </a:prstGeom>
        </p:spPr>
      </p:pic>
    </p:spTree>
    <p:extLst>
      <p:ext uri="{BB962C8B-B14F-4D97-AF65-F5344CB8AC3E}">
        <p14:creationId xmlns:p14="http://schemas.microsoft.com/office/powerpoint/2010/main" val="1298422948"/>
      </p:ext>
    </p:extLst>
  </p:cSld>
  <p:clrMapOvr>
    <a:masterClrMapping/>
  </p:clrMapOvr>
</p:sld>
</file>

<file path=ppt/theme/theme1.xml><?xml version="1.0" encoding="utf-8"?>
<a:theme xmlns:a="http://schemas.openxmlformats.org/drawingml/2006/main" name="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Coronavirus 16</Template>
  <TotalTime>928</TotalTime>
  <Words>528</Words>
  <Application>Microsoft Office PowerPoint</Application>
  <PresentationFormat>Экран (16:9)</PresentationFormat>
  <Paragraphs>53</Paragraphs>
  <Slides>21</Slides>
  <Notes>6</Notes>
  <HiddenSlides>0</HiddenSlides>
  <MMClips>1</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21</vt:i4>
      </vt:variant>
    </vt:vector>
  </HeadingPairs>
  <TitlesOfParts>
    <vt:vector size="29" baseType="lpstr">
      <vt:lpstr>Arial</vt:lpstr>
      <vt:lpstr>Calibri</vt:lpstr>
      <vt:lpstr>Gabriola</vt:lpstr>
      <vt:lpstr>Open Sans</vt:lpstr>
      <vt:lpstr>Times New Roman</vt:lpstr>
      <vt:lpstr>Wingdings</vt:lpstr>
      <vt:lpstr>1</vt:lpstr>
      <vt:lpstr>Тема Office</vt:lpstr>
      <vt:lpstr>Мультисистемная визуализация проявлений COVID 19.Часть 2: Вирусный патогенез и осложнения со стороны легочной и сосудистой систем </vt:lpstr>
      <vt:lpstr>УЗИ легких </vt:lpstr>
      <vt:lpstr>УЗИ легких – один из методов визуализации .   Метод полезен при оценке тяжелобольных пациентов с COVID-19,  поскольку он может быть выполнен у постели больного и позволяет выявить  пневмонию</vt:lpstr>
      <vt:lpstr>Презентация PowerPoint</vt:lpstr>
      <vt:lpstr>Презентация PowerPoint</vt:lpstr>
      <vt:lpstr> </vt:lpstr>
      <vt:lpstr>КТ —ангиография легких </vt:lpstr>
      <vt:lpstr>    Острый респираторный дистресс-синдром Является клиническим диагнозом. Наличие нарушения вазорегуляции подтверждается частотой выраженного расширения сосудистой сети пораженного легкого, что приводит к значительным нарушениям вентиляции и перфузии на ранних стадиях заболевания</vt:lpstr>
      <vt:lpstr>Цитокиновый шторм</vt:lpstr>
      <vt:lpstr>Обзорная рентгенографии органов грудной полости в прямой проекции</vt:lpstr>
      <vt:lpstr>Обзорная рентгенография органов грудной полости в прямой проекции</vt:lpstr>
      <vt:lpstr> Обзорная рентгенография органов грудной полости   </vt:lpstr>
      <vt:lpstr>Периферические и центральные сосудистые проявления COVID-19 </vt:lpstr>
      <vt:lpstr> Венозная тромбоэмболия Доплерография </vt:lpstr>
      <vt:lpstr>Артериальный тромбоз Доплерография</vt:lpstr>
      <vt:lpstr>Выводы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Эржена Доржиева</dc:creator>
  <cp:lastModifiedBy>Эржена Доржиева</cp:lastModifiedBy>
  <cp:revision>24</cp:revision>
  <dcterms:created xsi:type="dcterms:W3CDTF">2021-11-07T13:29:13Z</dcterms:created>
  <dcterms:modified xsi:type="dcterms:W3CDTF">2022-03-02T09:45:55Z</dcterms:modified>
</cp:coreProperties>
</file>