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60" r:id="rId13"/>
    <p:sldId id="261" r:id="rId14"/>
    <p:sldId id="272" r:id="rId15"/>
    <p:sldId id="262" r:id="rId16"/>
    <p:sldId id="275" r:id="rId17"/>
    <p:sldId id="276" r:id="rId18"/>
    <p:sldId id="277" r:id="rId19"/>
    <p:sldId id="278" r:id="rId20"/>
    <p:sldId id="279" r:id="rId21"/>
    <p:sldId id="281" r:id="rId22"/>
    <p:sldId id="280" r:id="rId23"/>
  </p:sldIdLst>
  <p:sldSz cx="12192000" cy="6858000"/>
  <p:notesSz cx="6858000" cy="9144000"/>
  <p:custDataLst>
    <p:tags r:id="rId2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-86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1DF5A3-64CF-474C-A2C7-987ED3FDE92F}" type="doc">
      <dgm:prSet loTypeId="urn:microsoft.com/office/officeart/2005/8/layout/vList5" loCatId="list" qsTypeId="urn:microsoft.com/office/officeart/2005/8/quickstyle/3d9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CD2A8AB8-0F84-41A6-A501-182D839B84C6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808E2B34-BEB7-47EA-BF4B-AEC523146A2B}" type="parTrans" cxnId="{6ED04040-E352-4894-98B8-5741EE35D9FE}">
      <dgm:prSet/>
      <dgm:spPr/>
      <dgm:t>
        <a:bodyPr/>
        <a:lstStyle/>
        <a:p>
          <a:endParaRPr lang="ru-RU"/>
        </a:p>
      </dgm:t>
    </dgm:pt>
    <dgm:pt modelId="{9495C482-2787-46D3-9D2E-D7E2FBBB7AB0}" type="sibTrans" cxnId="{6ED04040-E352-4894-98B8-5741EE35D9FE}">
      <dgm:prSet/>
      <dgm:spPr/>
      <dgm:t>
        <a:bodyPr/>
        <a:lstStyle/>
        <a:p>
          <a:endParaRPr lang="ru-RU"/>
        </a:p>
      </dgm:t>
    </dgm:pt>
    <dgm:pt modelId="{88FCF197-4A47-410C-9E6C-F58609E7185B}">
      <dgm:prSet phldrT="[Текст]" custT="1"/>
      <dgm:spPr/>
      <dgm:t>
        <a:bodyPr/>
        <a:lstStyle/>
        <a:p>
          <a:pPr algn="l"/>
          <a:r>
            <a:rPr lang="ru-RU" sz="1500" b="1" i="0" dirty="0" smtClean="0">
              <a:effectLst/>
              <a:latin typeface="Trebuchet MS"/>
            </a:rPr>
            <a:t>  </a:t>
          </a:r>
          <a:r>
            <a:rPr lang="ru-RU" sz="1600" b="1" i="0" dirty="0" smtClean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Дистанционного обучения</a:t>
          </a:r>
          <a:r>
            <a:rPr lang="ru-RU" sz="1600" b="1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- при котором преподаватель и ученик большую часть времени не встречаются лично друг с другом.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9D99D7-3ABC-47B2-9095-5EC01891CE10}" type="parTrans" cxnId="{18D47C5C-43BE-42FF-B172-A532F3FAAE4D}">
      <dgm:prSet/>
      <dgm:spPr/>
      <dgm:t>
        <a:bodyPr/>
        <a:lstStyle/>
        <a:p>
          <a:endParaRPr lang="ru-RU"/>
        </a:p>
      </dgm:t>
    </dgm:pt>
    <dgm:pt modelId="{123E5F09-4169-4557-B5DA-36E894FF524C}" type="sibTrans" cxnId="{18D47C5C-43BE-42FF-B172-A532F3FAAE4D}">
      <dgm:prSet/>
      <dgm:spPr/>
      <dgm:t>
        <a:bodyPr/>
        <a:lstStyle/>
        <a:p>
          <a:endParaRPr lang="ru-RU"/>
        </a:p>
      </dgm:t>
    </dgm:pt>
    <dgm:pt modelId="{3B9C22C2-E000-491A-9E38-5F52906A14A6}">
      <dgm:prSet phldrT="[Текст]" phldr="1"/>
      <dgm:spPr/>
      <dgm:t>
        <a:bodyPr/>
        <a:lstStyle/>
        <a:p>
          <a:pPr algn="l"/>
          <a:endParaRPr lang="ru-RU" sz="1500" dirty="0"/>
        </a:p>
      </dgm:t>
    </dgm:pt>
    <dgm:pt modelId="{1BA79991-4DB9-42E1-A7DB-FF7441C9CA4B}" type="parTrans" cxnId="{49C9A4BC-8CE6-4029-B841-387DBCF99534}">
      <dgm:prSet/>
      <dgm:spPr/>
      <dgm:t>
        <a:bodyPr/>
        <a:lstStyle/>
        <a:p>
          <a:endParaRPr lang="ru-RU"/>
        </a:p>
      </dgm:t>
    </dgm:pt>
    <dgm:pt modelId="{AF62C4F9-A5B7-4CE9-813E-7E77389A181E}" type="sibTrans" cxnId="{49C9A4BC-8CE6-4029-B841-387DBCF99534}">
      <dgm:prSet/>
      <dgm:spPr/>
      <dgm:t>
        <a:bodyPr/>
        <a:lstStyle/>
        <a:p>
          <a:endParaRPr lang="ru-RU"/>
        </a:p>
      </dgm:t>
    </dgm:pt>
    <dgm:pt modelId="{0D0103B0-87CB-4C32-9FFE-44AEA4A6201F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2358B769-7BCB-4D19-878C-840115DFF7CC}" type="parTrans" cxnId="{B4A02603-915C-485B-B3E8-88C19AF94482}">
      <dgm:prSet/>
      <dgm:spPr/>
      <dgm:t>
        <a:bodyPr/>
        <a:lstStyle/>
        <a:p>
          <a:endParaRPr lang="ru-RU"/>
        </a:p>
      </dgm:t>
    </dgm:pt>
    <dgm:pt modelId="{FB286A08-31BB-451D-AB42-1E51041089AE}" type="sibTrans" cxnId="{B4A02603-915C-485B-B3E8-88C19AF94482}">
      <dgm:prSet/>
      <dgm:spPr/>
      <dgm:t>
        <a:bodyPr/>
        <a:lstStyle/>
        <a:p>
          <a:endParaRPr lang="ru-RU"/>
        </a:p>
      </dgm:t>
    </dgm:pt>
    <dgm:pt modelId="{1D01570D-D0C2-4563-ABFD-C5B7D411CFA6}">
      <dgm:prSet phldrT="[Текст]" phldr="1"/>
      <dgm:spPr/>
      <dgm:t>
        <a:bodyPr/>
        <a:lstStyle/>
        <a:p>
          <a:pPr algn="just"/>
          <a:endParaRPr lang="ru-RU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B844CC-8B83-40F4-A67D-4E6107FFE343}" type="parTrans" cxnId="{26F44D7D-1BFA-4B20-A38C-BCDC4CF62196}">
      <dgm:prSet/>
      <dgm:spPr/>
      <dgm:t>
        <a:bodyPr/>
        <a:lstStyle/>
        <a:p>
          <a:endParaRPr lang="ru-RU"/>
        </a:p>
      </dgm:t>
    </dgm:pt>
    <dgm:pt modelId="{EC92902E-64EA-448E-93DD-6978197239DD}" type="sibTrans" cxnId="{26F44D7D-1BFA-4B20-A38C-BCDC4CF62196}">
      <dgm:prSet/>
      <dgm:spPr/>
      <dgm:t>
        <a:bodyPr/>
        <a:lstStyle/>
        <a:p>
          <a:endParaRPr lang="ru-RU"/>
        </a:p>
      </dgm:t>
    </dgm:pt>
    <dgm:pt modelId="{C2718E62-0492-4655-BA08-010B6578BAB9}">
      <dgm:prSet phldrT="[Текст]" phldr="1"/>
      <dgm:spPr/>
      <dgm:t>
        <a:bodyPr/>
        <a:lstStyle/>
        <a:p>
          <a:pPr algn="l"/>
          <a:endParaRPr lang="ru-RU" sz="1500" dirty="0"/>
        </a:p>
      </dgm:t>
    </dgm:pt>
    <dgm:pt modelId="{AC732189-7D7B-4AB4-B691-298E968688F9}" type="parTrans" cxnId="{017E3022-BD31-4BCC-8699-7C78C479864E}">
      <dgm:prSet/>
      <dgm:spPr/>
      <dgm:t>
        <a:bodyPr/>
        <a:lstStyle/>
        <a:p>
          <a:endParaRPr lang="ru-RU"/>
        </a:p>
      </dgm:t>
    </dgm:pt>
    <dgm:pt modelId="{1FB3B414-28E6-4DF3-A029-52B09636D0E8}" type="sibTrans" cxnId="{017E3022-BD31-4BCC-8699-7C78C479864E}">
      <dgm:prSet/>
      <dgm:spPr/>
      <dgm:t>
        <a:bodyPr/>
        <a:lstStyle/>
        <a:p>
          <a:endParaRPr lang="ru-RU"/>
        </a:p>
      </dgm:t>
    </dgm:pt>
    <dgm:pt modelId="{1CBF3A37-7BAA-4559-B0A3-FF77953C2FE3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60649820-1036-4D92-9433-1AEE5A79CE41}" type="parTrans" cxnId="{855258FC-077D-452F-BD50-BC4A43A9A866}">
      <dgm:prSet/>
      <dgm:spPr/>
      <dgm:t>
        <a:bodyPr/>
        <a:lstStyle/>
        <a:p>
          <a:endParaRPr lang="ru-RU"/>
        </a:p>
      </dgm:t>
    </dgm:pt>
    <dgm:pt modelId="{EBD90D68-E3AC-45C2-BC32-C99D87C50A71}" type="sibTrans" cxnId="{855258FC-077D-452F-BD50-BC4A43A9A866}">
      <dgm:prSet/>
      <dgm:spPr/>
      <dgm:t>
        <a:bodyPr/>
        <a:lstStyle/>
        <a:p>
          <a:endParaRPr lang="ru-RU"/>
        </a:p>
      </dgm:t>
    </dgm:pt>
    <dgm:pt modelId="{0612F489-6252-48E4-B250-A8DAF0030490}">
      <dgm:prSet phldrT="[Текст]" phldr="1"/>
      <dgm:spPr/>
      <dgm:t>
        <a:bodyPr/>
        <a:lstStyle/>
        <a:p>
          <a:pPr algn="just"/>
          <a:endParaRPr lang="ru-RU" sz="1500" dirty="0">
            <a:solidFill>
              <a:schemeClr val="bg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750BC5-B2A1-43E5-ABF7-1D4231A6BC18}" type="parTrans" cxnId="{D6983072-E5FF-4BEC-9EEC-54E8F8CF10DF}">
      <dgm:prSet/>
      <dgm:spPr/>
      <dgm:t>
        <a:bodyPr/>
        <a:lstStyle/>
        <a:p>
          <a:endParaRPr lang="ru-RU"/>
        </a:p>
      </dgm:t>
    </dgm:pt>
    <dgm:pt modelId="{C6B12382-CFD9-44EC-B7EB-DA1C777F2EC5}" type="sibTrans" cxnId="{D6983072-E5FF-4BEC-9EEC-54E8F8CF10DF}">
      <dgm:prSet/>
      <dgm:spPr/>
      <dgm:t>
        <a:bodyPr/>
        <a:lstStyle/>
        <a:p>
          <a:endParaRPr lang="ru-RU"/>
        </a:p>
      </dgm:t>
    </dgm:pt>
    <dgm:pt modelId="{2EDAB468-A57B-47BD-BADF-EF2928EC12BA}">
      <dgm:prSet phldrT="[Текст]" phldr="1"/>
      <dgm:spPr/>
      <dgm:t>
        <a:bodyPr/>
        <a:lstStyle/>
        <a:p>
          <a:pPr algn="l"/>
          <a:endParaRPr lang="ru-RU" sz="1500" dirty="0">
            <a:solidFill>
              <a:schemeClr val="bg2">
                <a:lumMod val="75000"/>
              </a:schemeClr>
            </a:solidFill>
          </a:endParaRPr>
        </a:p>
      </dgm:t>
    </dgm:pt>
    <dgm:pt modelId="{2FAD3517-0AD9-48A2-8C1F-9E483109EA95}" type="parTrans" cxnId="{25914E23-08C3-4322-B9E6-03F7148E5A5D}">
      <dgm:prSet/>
      <dgm:spPr/>
      <dgm:t>
        <a:bodyPr/>
        <a:lstStyle/>
        <a:p>
          <a:endParaRPr lang="ru-RU"/>
        </a:p>
      </dgm:t>
    </dgm:pt>
    <dgm:pt modelId="{D558E13E-336E-4EE0-8681-E3115CD7534D}" type="sibTrans" cxnId="{25914E23-08C3-4322-B9E6-03F7148E5A5D}">
      <dgm:prSet/>
      <dgm:spPr/>
      <dgm:t>
        <a:bodyPr/>
        <a:lstStyle/>
        <a:p>
          <a:endParaRPr lang="ru-RU"/>
        </a:p>
      </dgm:t>
    </dgm:pt>
    <dgm:pt modelId="{82AD0A1C-4C80-4EF0-A151-EA5BAE5D2F23}">
      <dgm:prSet custT="1"/>
      <dgm:spPr/>
      <dgm:t>
        <a:bodyPr/>
        <a:lstStyle/>
        <a:p>
          <a:pPr algn="just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Дистанционной поддержки </a:t>
          </a:r>
          <a:r>
            <a:rPr lang="ru-RU" sz="16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очного обучения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 используя средства электронного обучения, учащийся может получать задания и отправлять их на проверку, используя систему 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Moodle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D4C407-8003-458B-8815-B385B4C9BBDD}" type="parTrans" cxnId="{451E5D40-AB23-4966-8730-3F6A30AD4012}">
      <dgm:prSet/>
      <dgm:spPr/>
      <dgm:t>
        <a:bodyPr/>
        <a:lstStyle/>
        <a:p>
          <a:endParaRPr lang="ru-RU"/>
        </a:p>
      </dgm:t>
    </dgm:pt>
    <dgm:pt modelId="{96D4F733-18DF-4BC5-9F3D-2C7A754DE70D}" type="sibTrans" cxnId="{451E5D40-AB23-4966-8730-3F6A30AD4012}">
      <dgm:prSet/>
      <dgm:spPr/>
      <dgm:t>
        <a:bodyPr/>
        <a:lstStyle/>
        <a:p>
          <a:endParaRPr lang="ru-RU"/>
        </a:p>
      </dgm:t>
    </dgm:pt>
    <dgm:pt modelId="{C391FE88-6D2B-4EF5-AD54-4985158FBBB7}">
      <dgm:prSet custT="1"/>
      <dgm:spPr/>
      <dgm:t>
        <a:bodyPr/>
        <a:lstStyle/>
        <a:p>
          <a:pPr algn="just"/>
          <a:r>
            <a: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Поддержки </a:t>
          </a:r>
          <a:r>
            <a:rPr lang="ru-RU" sz="16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очного обучения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 выполнение отдельных практических заданий, тестов проходит во время учебных занятий в системе электронного обучения 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Moodle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AB6540-A05A-452C-99B2-1DE27C830A32}" type="parTrans" cxnId="{335DA60A-924C-4A8E-986B-AA3C0B10CD95}">
      <dgm:prSet/>
      <dgm:spPr/>
      <dgm:t>
        <a:bodyPr/>
        <a:lstStyle/>
        <a:p>
          <a:endParaRPr lang="ru-RU"/>
        </a:p>
      </dgm:t>
    </dgm:pt>
    <dgm:pt modelId="{6FA0DA4E-FA88-412F-9589-1E92281A92F7}" type="sibTrans" cxnId="{335DA60A-924C-4A8E-986B-AA3C0B10CD95}">
      <dgm:prSet/>
      <dgm:spPr/>
      <dgm:t>
        <a:bodyPr/>
        <a:lstStyle/>
        <a:p>
          <a:endParaRPr lang="ru-RU"/>
        </a:p>
      </dgm:t>
    </dgm:pt>
    <dgm:pt modelId="{007BEFC1-D081-4D78-B790-8B81F202E062}" type="pres">
      <dgm:prSet presAssocID="{EF1DF5A3-64CF-474C-A2C7-987ED3FDE9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318B1A-7710-4F26-93A5-EE37AF496442}" type="pres">
      <dgm:prSet presAssocID="{CD2A8AB8-0F84-41A6-A501-182D839B84C6}" presName="linNode" presStyleCnt="0"/>
      <dgm:spPr/>
      <dgm:t>
        <a:bodyPr/>
        <a:lstStyle/>
        <a:p>
          <a:endParaRPr lang="ru-RU"/>
        </a:p>
      </dgm:t>
    </dgm:pt>
    <dgm:pt modelId="{9E7C4090-674E-4DCF-8596-E7CE42C5DCCC}" type="pres">
      <dgm:prSet presAssocID="{CD2A8AB8-0F84-41A6-A501-182D839B84C6}" presName="parentText" presStyleLbl="node1" presStyleIdx="0" presStyleCnt="3" custScaleX="41669" custScaleY="60649" custLinFactNeighborX="197" custLinFactNeighborY="-5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12E5A-0BA2-481E-9C48-91F99B404E3C}" type="pres">
      <dgm:prSet presAssocID="{CD2A8AB8-0F84-41A6-A501-182D839B84C6}" presName="descendantText" presStyleLbl="alignAccFollowNode1" presStyleIdx="0" presStyleCnt="3" custLinFactNeighborX="-2980" custLinFactNeighborY="32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6964B1-7E7A-4FA8-9A42-F37E2E8E6AA8}" type="pres">
      <dgm:prSet presAssocID="{9495C482-2787-46D3-9D2E-D7E2FBBB7AB0}" presName="sp" presStyleCnt="0"/>
      <dgm:spPr/>
      <dgm:t>
        <a:bodyPr/>
        <a:lstStyle/>
        <a:p>
          <a:endParaRPr lang="ru-RU"/>
        </a:p>
      </dgm:t>
    </dgm:pt>
    <dgm:pt modelId="{8D314BC5-FD76-4D59-A090-9A6F823076C8}" type="pres">
      <dgm:prSet presAssocID="{0D0103B0-87CB-4C32-9FFE-44AEA4A6201F}" presName="linNode" presStyleCnt="0"/>
      <dgm:spPr/>
      <dgm:t>
        <a:bodyPr/>
        <a:lstStyle/>
        <a:p>
          <a:endParaRPr lang="ru-RU"/>
        </a:p>
      </dgm:t>
    </dgm:pt>
    <dgm:pt modelId="{0A594E28-6792-44EB-8EFB-DC42AB7B3E46}" type="pres">
      <dgm:prSet presAssocID="{0D0103B0-87CB-4C32-9FFE-44AEA4A6201F}" presName="parentText" presStyleLbl="node1" presStyleIdx="1" presStyleCnt="3" custScaleX="40968" custScaleY="58321" custLinFactNeighborX="197" custLinFactNeighborY="-35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B3AD3C-62DA-4999-95C4-FF479D6E4EF0}" type="pres">
      <dgm:prSet presAssocID="{0D0103B0-87CB-4C32-9FFE-44AEA4A6201F}" presName="descendantText" presStyleLbl="alignAccFollowNode1" presStyleIdx="1" presStyleCnt="3" custLinFactNeighborX="-4160" custLinFactNeighborY="7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C5269F-65E9-42C2-9FB5-4AA62B1E846E}" type="pres">
      <dgm:prSet presAssocID="{FB286A08-31BB-451D-AB42-1E51041089AE}" presName="sp" presStyleCnt="0"/>
      <dgm:spPr/>
      <dgm:t>
        <a:bodyPr/>
        <a:lstStyle/>
        <a:p>
          <a:endParaRPr lang="ru-RU"/>
        </a:p>
      </dgm:t>
    </dgm:pt>
    <dgm:pt modelId="{57F8E116-E18D-4578-A0F6-F4074384EFFE}" type="pres">
      <dgm:prSet presAssocID="{1CBF3A37-7BAA-4559-B0A3-FF77953C2FE3}" presName="linNode" presStyleCnt="0"/>
      <dgm:spPr/>
      <dgm:t>
        <a:bodyPr/>
        <a:lstStyle/>
        <a:p>
          <a:endParaRPr lang="ru-RU"/>
        </a:p>
      </dgm:t>
    </dgm:pt>
    <dgm:pt modelId="{6B82E7EC-D86D-4E41-A2C4-4F01BFC67261}" type="pres">
      <dgm:prSet presAssocID="{1CBF3A37-7BAA-4559-B0A3-FF77953C2FE3}" presName="parentText" presStyleLbl="node1" presStyleIdx="2" presStyleCnt="3" custScaleX="41669" custScaleY="60417" custLinFactNeighborX="1564" custLinFactNeighborY="-621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50D1F2-9BFC-4AB2-A238-D1C65A4B0E46}" type="pres">
      <dgm:prSet presAssocID="{1CBF3A37-7BAA-4559-B0A3-FF77953C2FE3}" presName="descendantText" presStyleLbl="alignAccFollowNode1" presStyleIdx="2" presStyleCnt="3" custLinFactNeighborX="2519" custLinFactNeighborY="10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1E2589-D2C8-4AC8-999F-BD970BC3DE58}" type="presOf" srcId="{1D01570D-D0C2-4563-ABFD-C5B7D411CFA6}" destId="{AAB3AD3C-62DA-4999-95C4-FF479D6E4EF0}" srcOrd="0" destOrd="0" presId="urn:microsoft.com/office/officeart/2005/8/layout/vList5"/>
    <dgm:cxn modelId="{6B7EC390-B3B4-4180-AA79-F0165124CA38}" type="presOf" srcId="{3B9C22C2-E000-491A-9E38-5F52906A14A6}" destId="{6AF12E5A-0BA2-481E-9C48-91F99B404E3C}" srcOrd="0" destOrd="1" presId="urn:microsoft.com/office/officeart/2005/8/layout/vList5"/>
    <dgm:cxn modelId="{017E3022-BD31-4BCC-8699-7C78C479864E}" srcId="{0D0103B0-87CB-4C32-9FFE-44AEA4A6201F}" destId="{C2718E62-0492-4655-BA08-010B6578BAB9}" srcOrd="2" destOrd="0" parTransId="{AC732189-7D7B-4AB4-B691-298E968688F9}" sibTransId="{1FB3B414-28E6-4DF3-A029-52B09636D0E8}"/>
    <dgm:cxn modelId="{4030CECB-4B0D-4F17-AAFD-7AB893E57874}" type="presOf" srcId="{0612F489-6252-48E4-B250-A8DAF0030490}" destId="{3550D1F2-9BFC-4AB2-A238-D1C65A4B0E46}" srcOrd="0" destOrd="0" presId="urn:microsoft.com/office/officeart/2005/8/layout/vList5"/>
    <dgm:cxn modelId="{49C9A4BC-8CE6-4029-B841-387DBCF99534}" srcId="{CD2A8AB8-0F84-41A6-A501-182D839B84C6}" destId="{3B9C22C2-E000-491A-9E38-5F52906A14A6}" srcOrd="1" destOrd="0" parTransId="{1BA79991-4DB9-42E1-A7DB-FF7441C9CA4B}" sibTransId="{AF62C4F9-A5B7-4CE9-813E-7E77389A181E}"/>
    <dgm:cxn modelId="{451E5D40-AB23-4966-8730-3F6A30AD4012}" srcId="{0D0103B0-87CB-4C32-9FFE-44AEA4A6201F}" destId="{82AD0A1C-4C80-4EF0-A151-EA5BAE5D2F23}" srcOrd="1" destOrd="0" parTransId="{2AD4C407-8003-458B-8815-B385B4C9BBDD}" sibTransId="{96D4F733-18DF-4BC5-9F3D-2C7A754DE70D}"/>
    <dgm:cxn modelId="{6ED04040-E352-4894-98B8-5741EE35D9FE}" srcId="{EF1DF5A3-64CF-474C-A2C7-987ED3FDE92F}" destId="{CD2A8AB8-0F84-41A6-A501-182D839B84C6}" srcOrd="0" destOrd="0" parTransId="{808E2B34-BEB7-47EA-BF4B-AEC523146A2B}" sibTransId="{9495C482-2787-46D3-9D2E-D7E2FBBB7AB0}"/>
    <dgm:cxn modelId="{335DA60A-924C-4A8E-986B-AA3C0B10CD95}" srcId="{1CBF3A37-7BAA-4559-B0A3-FF77953C2FE3}" destId="{C391FE88-6D2B-4EF5-AD54-4985158FBBB7}" srcOrd="1" destOrd="0" parTransId="{A1AB6540-A05A-452C-99B2-1DE27C830A32}" sibTransId="{6FA0DA4E-FA88-412F-9589-1E92281A92F7}"/>
    <dgm:cxn modelId="{FDCCFC47-DE97-41EB-9047-2BC25D2EACC5}" type="presOf" srcId="{1CBF3A37-7BAA-4559-B0A3-FF77953C2FE3}" destId="{6B82E7EC-D86D-4E41-A2C4-4F01BFC67261}" srcOrd="0" destOrd="0" presId="urn:microsoft.com/office/officeart/2005/8/layout/vList5"/>
    <dgm:cxn modelId="{855258FC-077D-452F-BD50-BC4A43A9A866}" srcId="{EF1DF5A3-64CF-474C-A2C7-987ED3FDE92F}" destId="{1CBF3A37-7BAA-4559-B0A3-FF77953C2FE3}" srcOrd="2" destOrd="0" parTransId="{60649820-1036-4D92-9433-1AEE5A79CE41}" sibTransId="{EBD90D68-E3AC-45C2-BC32-C99D87C50A71}"/>
    <dgm:cxn modelId="{5841CD9D-779B-4888-83CF-40DAF44ADAC5}" type="presOf" srcId="{82AD0A1C-4C80-4EF0-A151-EA5BAE5D2F23}" destId="{AAB3AD3C-62DA-4999-95C4-FF479D6E4EF0}" srcOrd="0" destOrd="1" presId="urn:microsoft.com/office/officeart/2005/8/layout/vList5"/>
    <dgm:cxn modelId="{D6983072-E5FF-4BEC-9EEC-54E8F8CF10DF}" srcId="{1CBF3A37-7BAA-4559-B0A3-FF77953C2FE3}" destId="{0612F489-6252-48E4-B250-A8DAF0030490}" srcOrd="0" destOrd="0" parTransId="{3A750BC5-B2A1-43E5-ABF7-1D4231A6BC18}" sibTransId="{C6B12382-CFD9-44EC-B7EB-DA1C777F2EC5}"/>
    <dgm:cxn modelId="{A7E947A3-E16D-4744-92FA-57F045BFCE8F}" type="presOf" srcId="{C391FE88-6D2B-4EF5-AD54-4985158FBBB7}" destId="{3550D1F2-9BFC-4AB2-A238-D1C65A4B0E46}" srcOrd="0" destOrd="1" presId="urn:microsoft.com/office/officeart/2005/8/layout/vList5"/>
    <dgm:cxn modelId="{26F44D7D-1BFA-4B20-A38C-BCDC4CF62196}" srcId="{0D0103B0-87CB-4C32-9FFE-44AEA4A6201F}" destId="{1D01570D-D0C2-4563-ABFD-C5B7D411CFA6}" srcOrd="0" destOrd="0" parTransId="{84B844CC-8B83-40F4-A67D-4E6107FFE343}" sibTransId="{EC92902E-64EA-448E-93DD-6978197239DD}"/>
    <dgm:cxn modelId="{B4A02603-915C-485B-B3E8-88C19AF94482}" srcId="{EF1DF5A3-64CF-474C-A2C7-987ED3FDE92F}" destId="{0D0103B0-87CB-4C32-9FFE-44AEA4A6201F}" srcOrd="1" destOrd="0" parTransId="{2358B769-7BCB-4D19-878C-840115DFF7CC}" sibTransId="{FB286A08-31BB-451D-AB42-1E51041089AE}"/>
    <dgm:cxn modelId="{2E40DCAB-3A9E-4B34-B4F5-BAABD23630B2}" type="presOf" srcId="{EF1DF5A3-64CF-474C-A2C7-987ED3FDE92F}" destId="{007BEFC1-D081-4D78-B790-8B81F202E062}" srcOrd="0" destOrd="0" presId="urn:microsoft.com/office/officeart/2005/8/layout/vList5"/>
    <dgm:cxn modelId="{1639C131-1E94-4841-B3E5-A70AE89B2AB4}" type="presOf" srcId="{88FCF197-4A47-410C-9E6C-F58609E7185B}" destId="{6AF12E5A-0BA2-481E-9C48-91F99B404E3C}" srcOrd="0" destOrd="0" presId="urn:microsoft.com/office/officeart/2005/8/layout/vList5"/>
    <dgm:cxn modelId="{4B4A8026-8896-4AA1-8AA9-1DFB97CC88A9}" type="presOf" srcId="{2EDAB468-A57B-47BD-BADF-EF2928EC12BA}" destId="{3550D1F2-9BFC-4AB2-A238-D1C65A4B0E46}" srcOrd="0" destOrd="2" presId="urn:microsoft.com/office/officeart/2005/8/layout/vList5"/>
    <dgm:cxn modelId="{F4167820-D67F-4DC6-8C31-DEB69AB42B04}" type="presOf" srcId="{CD2A8AB8-0F84-41A6-A501-182D839B84C6}" destId="{9E7C4090-674E-4DCF-8596-E7CE42C5DCCC}" srcOrd="0" destOrd="0" presId="urn:microsoft.com/office/officeart/2005/8/layout/vList5"/>
    <dgm:cxn modelId="{18D47C5C-43BE-42FF-B172-A532F3FAAE4D}" srcId="{CD2A8AB8-0F84-41A6-A501-182D839B84C6}" destId="{88FCF197-4A47-410C-9E6C-F58609E7185B}" srcOrd="0" destOrd="0" parTransId="{FB9D99D7-3ABC-47B2-9095-5EC01891CE10}" sibTransId="{123E5F09-4169-4557-B5DA-36E894FF524C}"/>
    <dgm:cxn modelId="{BDD4324F-5B91-4950-BDEC-09D067F65F68}" type="presOf" srcId="{0D0103B0-87CB-4C32-9FFE-44AEA4A6201F}" destId="{0A594E28-6792-44EB-8EFB-DC42AB7B3E46}" srcOrd="0" destOrd="0" presId="urn:microsoft.com/office/officeart/2005/8/layout/vList5"/>
    <dgm:cxn modelId="{879DC9B1-9D5A-4717-AAC7-0CE92848BA71}" type="presOf" srcId="{C2718E62-0492-4655-BA08-010B6578BAB9}" destId="{AAB3AD3C-62DA-4999-95C4-FF479D6E4EF0}" srcOrd="0" destOrd="2" presId="urn:microsoft.com/office/officeart/2005/8/layout/vList5"/>
    <dgm:cxn modelId="{25914E23-08C3-4322-B9E6-03F7148E5A5D}" srcId="{1CBF3A37-7BAA-4559-B0A3-FF77953C2FE3}" destId="{2EDAB468-A57B-47BD-BADF-EF2928EC12BA}" srcOrd="2" destOrd="0" parTransId="{2FAD3517-0AD9-48A2-8C1F-9E483109EA95}" sibTransId="{D558E13E-336E-4EE0-8681-E3115CD7534D}"/>
    <dgm:cxn modelId="{89AB0C4D-7545-4834-96B7-246CE4DC61D5}" type="presParOf" srcId="{007BEFC1-D081-4D78-B790-8B81F202E062}" destId="{AC318B1A-7710-4F26-93A5-EE37AF496442}" srcOrd="0" destOrd="0" presId="urn:microsoft.com/office/officeart/2005/8/layout/vList5"/>
    <dgm:cxn modelId="{19D58B9F-11A1-4C7B-94D6-972DCF04BCB8}" type="presParOf" srcId="{AC318B1A-7710-4F26-93A5-EE37AF496442}" destId="{9E7C4090-674E-4DCF-8596-E7CE42C5DCCC}" srcOrd="0" destOrd="0" presId="urn:microsoft.com/office/officeart/2005/8/layout/vList5"/>
    <dgm:cxn modelId="{53392F8B-3FC4-4D4C-B6BE-4DFEC861E684}" type="presParOf" srcId="{AC318B1A-7710-4F26-93A5-EE37AF496442}" destId="{6AF12E5A-0BA2-481E-9C48-91F99B404E3C}" srcOrd="1" destOrd="0" presId="urn:microsoft.com/office/officeart/2005/8/layout/vList5"/>
    <dgm:cxn modelId="{38942520-44B0-4DC6-AF31-D2E11A926B1E}" type="presParOf" srcId="{007BEFC1-D081-4D78-B790-8B81F202E062}" destId="{0C6964B1-7E7A-4FA8-9A42-F37E2E8E6AA8}" srcOrd="1" destOrd="0" presId="urn:microsoft.com/office/officeart/2005/8/layout/vList5"/>
    <dgm:cxn modelId="{275AA696-1019-41DF-A757-5807739E6AEA}" type="presParOf" srcId="{007BEFC1-D081-4D78-B790-8B81F202E062}" destId="{8D314BC5-FD76-4D59-A090-9A6F823076C8}" srcOrd="2" destOrd="0" presId="urn:microsoft.com/office/officeart/2005/8/layout/vList5"/>
    <dgm:cxn modelId="{893E193D-8BEB-4BD6-A215-189CBF6F3429}" type="presParOf" srcId="{8D314BC5-FD76-4D59-A090-9A6F823076C8}" destId="{0A594E28-6792-44EB-8EFB-DC42AB7B3E46}" srcOrd="0" destOrd="0" presId="urn:microsoft.com/office/officeart/2005/8/layout/vList5"/>
    <dgm:cxn modelId="{7611E9FC-913E-4884-9BC8-20560666F1A0}" type="presParOf" srcId="{8D314BC5-FD76-4D59-A090-9A6F823076C8}" destId="{AAB3AD3C-62DA-4999-95C4-FF479D6E4EF0}" srcOrd="1" destOrd="0" presId="urn:microsoft.com/office/officeart/2005/8/layout/vList5"/>
    <dgm:cxn modelId="{3E86D527-1AC2-4F2D-991E-0D1861F6E58A}" type="presParOf" srcId="{007BEFC1-D081-4D78-B790-8B81F202E062}" destId="{C6C5269F-65E9-42C2-9FB5-4AA62B1E846E}" srcOrd="3" destOrd="0" presId="urn:microsoft.com/office/officeart/2005/8/layout/vList5"/>
    <dgm:cxn modelId="{5FF69F68-3F27-4489-902E-1522D945000F}" type="presParOf" srcId="{007BEFC1-D081-4D78-B790-8B81F202E062}" destId="{57F8E116-E18D-4578-A0F6-F4074384EFFE}" srcOrd="4" destOrd="0" presId="urn:microsoft.com/office/officeart/2005/8/layout/vList5"/>
    <dgm:cxn modelId="{3B7F8C0D-94D6-445A-B6F3-F361B0A70E6E}" type="presParOf" srcId="{57F8E116-E18D-4578-A0F6-F4074384EFFE}" destId="{6B82E7EC-D86D-4E41-A2C4-4F01BFC67261}" srcOrd="0" destOrd="0" presId="urn:microsoft.com/office/officeart/2005/8/layout/vList5"/>
    <dgm:cxn modelId="{B96830C4-BD2A-4FCF-932B-FD701F6B8B85}" type="presParOf" srcId="{57F8E116-E18D-4578-A0F6-F4074384EFFE}" destId="{3550D1F2-9BFC-4AB2-A238-D1C65A4B0E4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45308D-9E52-4F02-8025-5FFFCEFC80E1}" type="doc">
      <dgm:prSet loTypeId="urn:microsoft.com/office/officeart/2005/8/layout/chevron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537BB5-9E5B-466C-8D55-94F24A5839BE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196F5BBE-60E3-4B08-B256-CFBD2C39DE70}" type="parTrans" cxnId="{23ABDC62-7671-4E2D-B658-FEBB26698FB5}">
      <dgm:prSet/>
      <dgm:spPr/>
      <dgm:t>
        <a:bodyPr/>
        <a:lstStyle/>
        <a:p>
          <a:endParaRPr lang="ru-RU"/>
        </a:p>
      </dgm:t>
    </dgm:pt>
    <dgm:pt modelId="{6D77D79E-B08B-445D-80DF-9C64FFDE7295}" type="sibTrans" cxnId="{23ABDC62-7671-4E2D-B658-FEBB26698FB5}">
      <dgm:prSet/>
      <dgm:spPr/>
      <dgm:t>
        <a:bodyPr/>
        <a:lstStyle/>
        <a:p>
          <a:endParaRPr lang="ru-RU"/>
        </a:p>
      </dgm:t>
    </dgm:pt>
    <dgm:pt modelId="{FDB4B450-3A28-4450-A334-EF54BAFAC7D8}">
      <dgm:prSet phldrT="[Текст]" custT="1"/>
      <dgm:spPr/>
      <dgm:t>
        <a:bodyPr/>
        <a:lstStyle/>
        <a:p>
          <a:pPr algn="l"/>
          <a:endParaRPr lang="ru-RU" sz="4000" b="0" dirty="0">
            <a:solidFill>
              <a:schemeClr val="bg2">
                <a:lumMod val="60000"/>
                <a:lumOff val="40000"/>
              </a:schemeClr>
            </a:solidFill>
          </a:endParaRPr>
        </a:p>
      </dgm:t>
    </dgm:pt>
    <dgm:pt modelId="{BD29501B-933E-48AC-9DB1-C5910DE63B22}" type="parTrans" cxnId="{0E916CE7-FB72-490A-AEB6-A3FA65F57E8B}">
      <dgm:prSet/>
      <dgm:spPr/>
      <dgm:t>
        <a:bodyPr/>
        <a:lstStyle/>
        <a:p>
          <a:endParaRPr lang="ru-RU"/>
        </a:p>
      </dgm:t>
    </dgm:pt>
    <dgm:pt modelId="{1EC012B9-D2D4-4E50-A277-5E9F24E0A16C}" type="sibTrans" cxnId="{0E916CE7-FB72-490A-AEB6-A3FA65F57E8B}">
      <dgm:prSet/>
      <dgm:spPr/>
      <dgm:t>
        <a:bodyPr/>
        <a:lstStyle/>
        <a:p>
          <a:endParaRPr lang="ru-RU"/>
        </a:p>
      </dgm:t>
    </dgm:pt>
    <dgm:pt modelId="{B9C96176-02A6-4EDA-8079-E846E2227BD7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5F8AF414-2AF0-4ED4-909F-7C0D00056488}" type="parTrans" cxnId="{3AB82A1F-9DA2-4EFF-967F-C64F0435F26D}">
      <dgm:prSet/>
      <dgm:spPr/>
      <dgm:t>
        <a:bodyPr/>
        <a:lstStyle/>
        <a:p>
          <a:endParaRPr lang="ru-RU"/>
        </a:p>
      </dgm:t>
    </dgm:pt>
    <dgm:pt modelId="{D3CF37B2-9118-4AD3-BC46-0F6DC7F80CCD}" type="sibTrans" cxnId="{3AB82A1F-9DA2-4EFF-967F-C64F0435F26D}">
      <dgm:prSet/>
      <dgm:spPr/>
      <dgm:t>
        <a:bodyPr/>
        <a:lstStyle/>
        <a:p>
          <a:endParaRPr lang="ru-RU"/>
        </a:p>
      </dgm:t>
    </dgm:pt>
    <dgm:pt modelId="{4647E31B-B206-4CDD-AECA-A3108BBB60D3}">
      <dgm:prSet phldrT="[Текст]" custT="1"/>
      <dgm:spPr/>
      <dgm:t>
        <a:bodyPr/>
        <a:lstStyle/>
        <a:p>
          <a:pPr algn="l"/>
          <a:endParaRPr lang="ru-RU" sz="4100" b="0" dirty="0">
            <a:solidFill>
              <a:schemeClr val="bg2">
                <a:lumMod val="60000"/>
                <a:lumOff val="40000"/>
              </a:schemeClr>
            </a:solidFill>
          </a:endParaRPr>
        </a:p>
      </dgm:t>
    </dgm:pt>
    <dgm:pt modelId="{61284B57-14A0-44B5-950A-0F3104E015F4}" type="parTrans" cxnId="{ADF3B5D0-B702-4E5D-9E75-C9FAB3EE66E2}">
      <dgm:prSet/>
      <dgm:spPr/>
      <dgm:t>
        <a:bodyPr/>
        <a:lstStyle/>
        <a:p>
          <a:endParaRPr lang="ru-RU"/>
        </a:p>
      </dgm:t>
    </dgm:pt>
    <dgm:pt modelId="{B0111005-36D0-4961-9C53-063D6276E308}" type="sibTrans" cxnId="{ADF3B5D0-B702-4E5D-9E75-C9FAB3EE66E2}">
      <dgm:prSet/>
      <dgm:spPr/>
      <dgm:t>
        <a:bodyPr/>
        <a:lstStyle/>
        <a:p>
          <a:endParaRPr lang="ru-RU"/>
        </a:p>
      </dgm:t>
    </dgm:pt>
    <dgm:pt modelId="{418B6525-7919-4486-AA3C-1434F93F1613}">
      <dgm:prSet phldrT="[Текст]"/>
      <dgm:spPr/>
      <dgm:t>
        <a:bodyPr/>
        <a:lstStyle/>
        <a:p>
          <a:r>
            <a:rPr lang="ru-RU" dirty="0" smtClean="0"/>
            <a:t> 3</a:t>
          </a:r>
          <a:endParaRPr lang="ru-RU" dirty="0"/>
        </a:p>
      </dgm:t>
    </dgm:pt>
    <dgm:pt modelId="{BF2FF3A2-AB06-4FFD-B0BD-6D87A20B8FEA}" type="parTrans" cxnId="{B791A690-05E0-4B90-915C-F7471F2C0D99}">
      <dgm:prSet/>
      <dgm:spPr/>
      <dgm:t>
        <a:bodyPr/>
        <a:lstStyle/>
        <a:p>
          <a:endParaRPr lang="ru-RU"/>
        </a:p>
      </dgm:t>
    </dgm:pt>
    <dgm:pt modelId="{A331D653-750F-42F2-B251-F07569890D69}" type="sibTrans" cxnId="{B791A690-05E0-4B90-915C-F7471F2C0D99}">
      <dgm:prSet/>
      <dgm:spPr/>
      <dgm:t>
        <a:bodyPr/>
        <a:lstStyle/>
        <a:p>
          <a:endParaRPr lang="ru-RU"/>
        </a:p>
      </dgm:t>
    </dgm:pt>
    <dgm:pt modelId="{33BABF7D-2E95-4DB4-AC24-665F9F3A34F1}">
      <dgm:prSet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содержания учебного курса (лекции, задания, тесты и т.д.);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ECF05A-5740-4910-9A9C-EBBB1227B3B8}" type="parTrans" cxnId="{B189CB72-E6A0-456C-B8E5-7F9665D673B2}">
      <dgm:prSet/>
      <dgm:spPr/>
      <dgm:t>
        <a:bodyPr/>
        <a:lstStyle/>
        <a:p>
          <a:endParaRPr lang="ru-RU"/>
        </a:p>
      </dgm:t>
    </dgm:pt>
    <dgm:pt modelId="{85B40C03-D670-4BF9-9BCB-74AC4BAE52BC}" type="sibTrans" cxnId="{B189CB72-E6A0-456C-B8E5-7F9665D673B2}">
      <dgm:prSet/>
      <dgm:spPr/>
      <dgm:t>
        <a:bodyPr/>
        <a:lstStyle/>
        <a:p>
          <a:endParaRPr lang="ru-RU"/>
        </a:p>
      </dgm:t>
    </dgm:pt>
    <dgm:pt modelId="{3DB1B367-2767-4700-99A1-0D9ED65C374B}">
      <dgm:prSet custT="1"/>
      <dgm:spPr/>
      <dgm:t>
        <a:bodyPr/>
        <a:lstStyle/>
        <a:p>
          <a:endParaRPr lang="ru-RU" sz="4000" b="0" dirty="0">
            <a:solidFill>
              <a:schemeClr val="bg2">
                <a:lumMod val="60000"/>
                <a:lumOff val="40000"/>
              </a:schemeClr>
            </a:solidFill>
          </a:endParaRPr>
        </a:p>
      </dgm:t>
    </dgm:pt>
    <dgm:pt modelId="{9615D837-2894-4AD9-83BC-4D13AAA8E7F8}" type="parTrans" cxnId="{659BAEDE-DA7E-4FA3-BE53-9185D4BF0009}">
      <dgm:prSet/>
      <dgm:spPr/>
      <dgm:t>
        <a:bodyPr/>
        <a:lstStyle/>
        <a:p>
          <a:endParaRPr lang="ru-RU"/>
        </a:p>
      </dgm:t>
    </dgm:pt>
    <dgm:pt modelId="{287841AE-49E4-47AE-845F-FFEA0FE516CC}" type="sibTrans" cxnId="{659BAEDE-DA7E-4FA3-BE53-9185D4BF0009}">
      <dgm:prSet/>
      <dgm:spPr/>
      <dgm:t>
        <a:bodyPr/>
        <a:lstStyle/>
        <a:p>
          <a:endParaRPr lang="ru-RU"/>
        </a:p>
      </dgm:t>
    </dgm:pt>
    <dgm:pt modelId="{EF815AA6-CD0A-42C3-8A4C-427892D6D0B7}">
      <dgm:prSet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доставка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курса обучающимся – размещение на сайте ДО;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BBF62F-53A4-40FD-97D2-2730B59CE083}" type="parTrans" cxnId="{C083129F-24C7-44EB-8FBA-EE0E3236F0C5}">
      <dgm:prSet/>
      <dgm:spPr/>
      <dgm:t>
        <a:bodyPr/>
        <a:lstStyle/>
        <a:p>
          <a:endParaRPr lang="ru-RU"/>
        </a:p>
      </dgm:t>
    </dgm:pt>
    <dgm:pt modelId="{C0E7A2B6-9198-4A4F-B313-1F01C4324E8C}" type="sibTrans" cxnId="{C083129F-24C7-44EB-8FBA-EE0E3236F0C5}">
      <dgm:prSet/>
      <dgm:spPr/>
      <dgm:t>
        <a:bodyPr/>
        <a:lstStyle/>
        <a:p>
          <a:endParaRPr lang="ru-RU"/>
        </a:p>
      </dgm:t>
    </dgm:pt>
    <dgm:pt modelId="{02D83AA9-4C27-40DC-B55A-88C93D7CA517}">
      <dgm:prSet phldrT="[Текст]" custT="1"/>
      <dgm:spPr/>
      <dgm:t>
        <a:bodyPr/>
        <a:lstStyle/>
        <a:p>
          <a:pPr algn="l"/>
          <a:r>
            <a:rPr lang="ru-RU" sz="16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администрирование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курса (посещаемость и текущий контроль, итоговые тесты и проверки,  т.д.).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0ABBD5-010A-456A-8B85-DCE5740E4A7C}" type="sibTrans" cxnId="{F9F7FC11-73B3-4202-9BD4-1BC99B6D3C80}">
      <dgm:prSet/>
      <dgm:spPr/>
      <dgm:t>
        <a:bodyPr/>
        <a:lstStyle/>
        <a:p>
          <a:endParaRPr lang="ru-RU"/>
        </a:p>
      </dgm:t>
    </dgm:pt>
    <dgm:pt modelId="{7F7B3A09-2EB4-44B5-B974-C3AF272767F6}" type="parTrans" cxnId="{F9F7FC11-73B3-4202-9BD4-1BC99B6D3C80}">
      <dgm:prSet/>
      <dgm:spPr/>
      <dgm:t>
        <a:bodyPr/>
        <a:lstStyle/>
        <a:p>
          <a:endParaRPr lang="ru-RU"/>
        </a:p>
      </dgm:t>
    </dgm:pt>
    <dgm:pt modelId="{C85CAA7D-5A0B-47A7-8022-5B418D85783E}">
      <dgm:prSet custT="1"/>
      <dgm:spPr/>
      <dgm:t>
        <a:bodyPr/>
        <a:lstStyle/>
        <a:p>
          <a:endParaRPr lang="ru-RU" sz="1600" b="1" dirty="0">
            <a:solidFill>
              <a:schemeClr val="bg2">
                <a:lumMod val="75000"/>
              </a:schemeClr>
            </a:solidFill>
            <a:latin typeface="+mj-lt"/>
          </a:endParaRPr>
        </a:p>
      </dgm:t>
    </dgm:pt>
    <dgm:pt modelId="{FA7644E7-A566-4314-9018-03559D6755DB}" type="parTrans" cxnId="{43DB8E22-5424-4C13-8C9E-1D14F5CD251B}">
      <dgm:prSet/>
      <dgm:spPr/>
      <dgm:t>
        <a:bodyPr/>
        <a:lstStyle/>
        <a:p>
          <a:endParaRPr lang="ru-RU"/>
        </a:p>
      </dgm:t>
    </dgm:pt>
    <dgm:pt modelId="{C4136019-28E7-49AD-8054-A85814DBD43B}" type="sibTrans" cxnId="{43DB8E22-5424-4C13-8C9E-1D14F5CD251B}">
      <dgm:prSet/>
      <dgm:spPr/>
      <dgm:t>
        <a:bodyPr/>
        <a:lstStyle/>
        <a:p>
          <a:endParaRPr lang="ru-RU"/>
        </a:p>
      </dgm:t>
    </dgm:pt>
    <dgm:pt modelId="{F07C8FF4-DF96-4E8B-AC44-91F9C33215C4}">
      <dgm:prSet custT="1"/>
      <dgm:spPr/>
      <dgm:t>
        <a:bodyPr/>
        <a:lstStyle/>
        <a:p>
          <a:endParaRPr lang="ru-RU" sz="1600" b="1" dirty="0">
            <a:solidFill>
              <a:schemeClr val="bg2">
                <a:lumMod val="75000"/>
              </a:schemeClr>
            </a:solidFill>
            <a:latin typeface="+mj-lt"/>
          </a:endParaRPr>
        </a:p>
      </dgm:t>
    </dgm:pt>
    <dgm:pt modelId="{AD340226-F49D-4744-9E46-B4477FE58855}" type="parTrans" cxnId="{5F8C8339-15ED-41D5-A257-8A811B3D8668}">
      <dgm:prSet/>
      <dgm:spPr/>
      <dgm:t>
        <a:bodyPr/>
        <a:lstStyle/>
        <a:p>
          <a:endParaRPr lang="ru-RU"/>
        </a:p>
      </dgm:t>
    </dgm:pt>
    <dgm:pt modelId="{BD6C951C-D0EF-43AE-9A79-8010495342EE}" type="sibTrans" cxnId="{5F8C8339-15ED-41D5-A257-8A811B3D8668}">
      <dgm:prSet/>
      <dgm:spPr/>
      <dgm:t>
        <a:bodyPr/>
        <a:lstStyle/>
        <a:p>
          <a:endParaRPr lang="ru-RU"/>
        </a:p>
      </dgm:t>
    </dgm:pt>
    <dgm:pt modelId="{9B5B8E28-CDD6-483E-9E7F-A2A11388B630}" type="pres">
      <dgm:prSet presAssocID="{FE45308D-9E52-4F02-8025-5FFFCEFC80E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189154-C910-431A-B8AC-7F0476A9AF9D}" type="pres">
      <dgm:prSet presAssocID="{15537BB5-9E5B-466C-8D55-94F24A5839BE}" presName="composite" presStyleCnt="0"/>
      <dgm:spPr/>
      <dgm:t>
        <a:bodyPr/>
        <a:lstStyle/>
        <a:p>
          <a:endParaRPr lang="ru-RU"/>
        </a:p>
      </dgm:t>
    </dgm:pt>
    <dgm:pt modelId="{EF9A3544-0FD2-4260-B1B2-568BB3F96E4A}" type="pres">
      <dgm:prSet presAssocID="{15537BB5-9E5B-466C-8D55-94F24A5839B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C4FD5F-04A7-4C1F-B198-A9CDA8F5092A}" type="pres">
      <dgm:prSet presAssocID="{15537BB5-9E5B-466C-8D55-94F24A5839BE}" presName="descendantText" presStyleLbl="alignAcc1" presStyleIdx="0" presStyleCnt="3" custLinFactNeighborY="-81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0E9565-50AC-4E70-9AB1-E6900C13278A}" type="pres">
      <dgm:prSet presAssocID="{6D77D79E-B08B-445D-80DF-9C64FFDE7295}" presName="sp" presStyleCnt="0"/>
      <dgm:spPr/>
      <dgm:t>
        <a:bodyPr/>
        <a:lstStyle/>
        <a:p>
          <a:endParaRPr lang="ru-RU"/>
        </a:p>
      </dgm:t>
    </dgm:pt>
    <dgm:pt modelId="{C0847970-BA47-49FB-B482-721517720CE8}" type="pres">
      <dgm:prSet presAssocID="{B9C96176-02A6-4EDA-8079-E846E2227BD7}" presName="composite" presStyleCnt="0"/>
      <dgm:spPr/>
      <dgm:t>
        <a:bodyPr/>
        <a:lstStyle/>
        <a:p>
          <a:endParaRPr lang="ru-RU"/>
        </a:p>
      </dgm:t>
    </dgm:pt>
    <dgm:pt modelId="{AFB4882B-C197-4D8E-BA54-91B3A9BDF36F}" type="pres">
      <dgm:prSet presAssocID="{B9C96176-02A6-4EDA-8079-E846E2227BD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0DBF9F-7652-4C55-B4B2-B0AAA2AA06D5}" type="pres">
      <dgm:prSet presAssocID="{B9C96176-02A6-4EDA-8079-E846E2227BD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78C01D-15F1-4F07-9D44-9FA82B66DB84}" type="pres">
      <dgm:prSet presAssocID="{D3CF37B2-9118-4AD3-BC46-0F6DC7F80CCD}" presName="sp" presStyleCnt="0"/>
      <dgm:spPr/>
      <dgm:t>
        <a:bodyPr/>
        <a:lstStyle/>
        <a:p>
          <a:endParaRPr lang="ru-RU"/>
        </a:p>
      </dgm:t>
    </dgm:pt>
    <dgm:pt modelId="{64E89177-811B-443D-AB03-B6A4AECB36FB}" type="pres">
      <dgm:prSet presAssocID="{418B6525-7919-4486-AA3C-1434F93F1613}" presName="composite" presStyleCnt="0"/>
      <dgm:spPr/>
      <dgm:t>
        <a:bodyPr/>
        <a:lstStyle/>
        <a:p>
          <a:endParaRPr lang="ru-RU"/>
        </a:p>
      </dgm:t>
    </dgm:pt>
    <dgm:pt modelId="{5062AF3B-912A-4C39-A2EA-67F36BBDE85D}" type="pres">
      <dgm:prSet presAssocID="{418B6525-7919-4486-AA3C-1434F93F161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8B566-76C0-40EC-ADAB-26EFE76D71AA}" type="pres">
      <dgm:prSet presAssocID="{418B6525-7919-4486-AA3C-1434F93F1613}" presName="descendantText" presStyleLbl="alignAcc1" presStyleIdx="2" presStyleCnt="3" custScaleY="113579" custLinFactNeighborX="146" custLinFactNeighborY="4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91A690-05E0-4B90-915C-F7471F2C0D99}" srcId="{FE45308D-9E52-4F02-8025-5FFFCEFC80E1}" destId="{418B6525-7919-4486-AA3C-1434F93F1613}" srcOrd="2" destOrd="0" parTransId="{BF2FF3A2-AB06-4FFD-B0BD-6D87A20B8FEA}" sibTransId="{A331D653-750F-42F2-B251-F07569890D69}"/>
    <dgm:cxn modelId="{78843B25-D857-4B2F-8F09-5B83C5B66DF9}" type="presOf" srcId="{C85CAA7D-5A0B-47A7-8022-5B418D85783E}" destId="{790DBF9F-7652-4C55-B4B2-B0AAA2AA06D5}" srcOrd="0" destOrd="3" presId="urn:microsoft.com/office/officeart/2005/8/layout/chevron2"/>
    <dgm:cxn modelId="{0E916CE7-FB72-490A-AEB6-A3FA65F57E8B}" srcId="{15537BB5-9E5B-466C-8D55-94F24A5839BE}" destId="{FDB4B450-3A28-4450-A334-EF54BAFAC7D8}" srcOrd="0" destOrd="0" parTransId="{BD29501B-933E-48AC-9DB1-C5910DE63B22}" sibTransId="{1EC012B9-D2D4-4E50-A277-5E9F24E0A16C}"/>
    <dgm:cxn modelId="{4EA5BDAA-F892-4C5C-B1CA-FFB42C3CD9EA}" type="presOf" srcId="{15537BB5-9E5B-466C-8D55-94F24A5839BE}" destId="{EF9A3544-0FD2-4260-B1B2-568BB3F96E4A}" srcOrd="0" destOrd="0" presId="urn:microsoft.com/office/officeart/2005/8/layout/chevron2"/>
    <dgm:cxn modelId="{F7583EA3-35F6-4861-A216-99DEEAD6DFEE}" type="presOf" srcId="{02D83AA9-4C27-40DC-B55A-88C93D7CA517}" destId="{6718B566-76C0-40EC-ADAB-26EFE76D71AA}" srcOrd="0" destOrd="0" presId="urn:microsoft.com/office/officeart/2005/8/layout/chevron2"/>
    <dgm:cxn modelId="{0A5B7ABB-4603-4A5E-8448-0BBA9200AF11}" type="presOf" srcId="{FE45308D-9E52-4F02-8025-5FFFCEFC80E1}" destId="{9B5B8E28-CDD6-483E-9E7F-A2A11388B630}" srcOrd="0" destOrd="0" presId="urn:microsoft.com/office/officeart/2005/8/layout/chevron2"/>
    <dgm:cxn modelId="{659BAEDE-DA7E-4FA3-BE53-9185D4BF0009}" srcId="{15537BB5-9E5B-466C-8D55-94F24A5839BE}" destId="{3DB1B367-2767-4700-99A1-0D9ED65C374B}" srcOrd="2" destOrd="0" parTransId="{9615D837-2894-4AD9-83BC-4D13AAA8E7F8}" sibTransId="{287841AE-49E4-47AE-845F-FFEA0FE516CC}"/>
    <dgm:cxn modelId="{33E52577-F5F0-4984-8547-D37C53CB08AD}" type="presOf" srcId="{4647E31B-B206-4CDD-AECA-A3108BBB60D3}" destId="{790DBF9F-7652-4C55-B4B2-B0AAA2AA06D5}" srcOrd="0" destOrd="0" presId="urn:microsoft.com/office/officeart/2005/8/layout/chevron2"/>
    <dgm:cxn modelId="{E3945F45-DB77-45EC-9534-234044A62485}" type="presOf" srcId="{F07C8FF4-DF96-4E8B-AC44-91F9C33215C4}" destId="{790DBF9F-7652-4C55-B4B2-B0AAA2AA06D5}" srcOrd="0" destOrd="2" presId="urn:microsoft.com/office/officeart/2005/8/layout/chevron2"/>
    <dgm:cxn modelId="{3AB82A1F-9DA2-4EFF-967F-C64F0435F26D}" srcId="{FE45308D-9E52-4F02-8025-5FFFCEFC80E1}" destId="{B9C96176-02A6-4EDA-8079-E846E2227BD7}" srcOrd="1" destOrd="0" parTransId="{5F8AF414-2AF0-4ED4-909F-7C0D00056488}" sibTransId="{D3CF37B2-9118-4AD3-BC46-0F6DC7F80CCD}"/>
    <dgm:cxn modelId="{ADF3B5D0-B702-4E5D-9E75-C9FAB3EE66E2}" srcId="{B9C96176-02A6-4EDA-8079-E846E2227BD7}" destId="{4647E31B-B206-4CDD-AECA-A3108BBB60D3}" srcOrd="0" destOrd="0" parTransId="{61284B57-14A0-44B5-950A-0F3104E015F4}" sibTransId="{B0111005-36D0-4961-9C53-063D6276E308}"/>
    <dgm:cxn modelId="{F9F7FC11-73B3-4202-9BD4-1BC99B6D3C80}" srcId="{418B6525-7919-4486-AA3C-1434F93F1613}" destId="{02D83AA9-4C27-40DC-B55A-88C93D7CA517}" srcOrd="0" destOrd="0" parTransId="{7F7B3A09-2EB4-44B5-B974-C3AF272767F6}" sibTransId="{D80ABBD5-010A-456A-8B85-DCE5740E4A7C}"/>
    <dgm:cxn modelId="{B189CB72-E6A0-456C-B8E5-7F9665D673B2}" srcId="{15537BB5-9E5B-466C-8D55-94F24A5839BE}" destId="{33BABF7D-2E95-4DB4-AC24-665F9F3A34F1}" srcOrd="1" destOrd="0" parTransId="{E9ECF05A-5740-4910-9A9C-EBBB1227B3B8}" sibTransId="{85B40C03-D670-4BF9-9BCB-74AC4BAE52BC}"/>
    <dgm:cxn modelId="{FCB27637-5411-43D8-8AD2-D7B9E5F08FAF}" type="presOf" srcId="{3DB1B367-2767-4700-99A1-0D9ED65C374B}" destId="{71C4FD5F-04A7-4C1F-B198-A9CDA8F5092A}" srcOrd="0" destOrd="2" presId="urn:microsoft.com/office/officeart/2005/8/layout/chevron2"/>
    <dgm:cxn modelId="{C083129F-24C7-44EB-8FBA-EE0E3236F0C5}" srcId="{B9C96176-02A6-4EDA-8079-E846E2227BD7}" destId="{EF815AA6-CD0A-42C3-8A4C-427892D6D0B7}" srcOrd="1" destOrd="0" parTransId="{71BBF62F-53A4-40FD-97D2-2730B59CE083}" sibTransId="{C0E7A2B6-9198-4A4F-B313-1F01C4324E8C}"/>
    <dgm:cxn modelId="{43DB8E22-5424-4C13-8C9E-1D14F5CD251B}" srcId="{B9C96176-02A6-4EDA-8079-E846E2227BD7}" destId="{C85CAA7D-5A0B-47A7-8022-5B418D85783E}" srcOrd="3" destOrd="0" parTransId="{FA7644E7-A566-4314-9018-03559D6755DB}" sibTransId="{C4136019-28E7-49AD-8054-A85814DBD43B}"/>
    <dgm:cxn modelId="{B4932431-3B6A-4BF0-A691-19BEA2A52112}" type="presOf" srcId="{EF815AA6-CD0A-42C3-8A4C-427892D6D0B7}" destId="{790DBF9F-7652-4C55-B4B2-B0AAA2AA06D5}" srcOrd="0" destOrd="1" presId="urn:microsoft.com/office/officeart/2005/8/layout/chevron2"/>
    <dgm:cxn modelId="{7BE5033E-7DA8-45A0-949A-379766EF6B50}" type="presOf" srcId="{FDB4B450-3A28-4450-A334-EF54BAFAC7D8}" destId="{71C4FD5F-04A7-4C1F-B198-A9CDA8F5092A}" srcOrd="0" destOrd="0" presId="urn:microsoft.com/office/officeart/2005/8/layout/chevron2"/>
    <dgm:cxn modelId="{23ABDC62-7671-4E2D-B658-FEBB26698FB5}" srcId="{FE45308D-9E52-4F02-8025-5FFFCEFC80E1}" destId="{15537BB5-9E5B-466C-8D55-94F24A5839BE}" srcOrd="0" destOrd="0" parTransId="{196F5BBE-60E3-4B08-B256-CFBD2C39DE70}" sibTransId="{6D77D79E-B08B-445D-80DF-9C64FFDE7295}"/>
    <dgm:cxn modelId="{5F8C8339-15ED-41D5-A257-8A811B3D8668}" srcId="{B9C96176-02A6-4EDA-8079-E846E2227BD7}" destId="{F07C8FF4-DF96-4E8B-AC44-91F9C33215C4}" srcOrd="2" destOrd="0" parTransId="{AD340226-F49D-4744-9E46-B4477FE58855}" sibTransId="{BD6C951C-D0EF-43AE-9A79-8010495342EE}"/>
    <dgm:cxn modelId="{C711D923-835F-4330-BD0B-5BF3FDC028B5}" type="presOf" srcId="{B9C96176-02A6-4EDA-8079-E846E2227BD7}" destId="{AFB4882B-C197-4D8E-BA54-91B3A9BDF36F}" srcOrd="0" destOrd="0" presId="urn:microsoft.com/office/officeart/2005/8/layout/chevron2"/>
    <dgm:cxn modelId="{1AFA2031-CECB-40F7-9FF7-D72E5DFF0B12}" type="presOf" srcId="{418B6525-7919-4486-AA3C-1434F93F1613}" destId="{5062AF3B-912A-4C39-A2EA-67F36BBDE85D}" srcOrd="0" destOrd="0" presId="urn:microsoft.com/office/officeart/2005/8/layout/chevron2"/>
    <dgm:cxn modelId="{0CBCAF29-47F3-4C01-A7A9-7545F4A6A37F}" type="presOf" srcId="{33BABF7D-2E95-4DB4-AC24-665F9F3A34F1}" destId="{71C4FD5F-04A7-4C1F-B198-A9CDA8F5092A}" srcOrd="0" destOrd="1" presId="urn:microsoft.com/office/officeart/2005/8/layout/chevron2"/>
    <dgm:cxn modelId="{79ED7AEF-EF8D-48B1-B0CB-07E4BAA8C05B}" type="presParOf" srcId="{9B5B8E28-CDD6-483E-9E7F-A2A11388B630}" destId="{FA189154-C910-431A-B8AC-7F0476A9AF9D}" srcOrd="0" destOrd="0" presId="urn:microsoft.com/office/officeart/2005/8/layout/chevron2"/>
    <dgm:cxn modelId="{617033DF-92F7-488C-9EB5-A4C3B28392F9}" type="presParOf" srcId="{FA189154-C910-431A-B8AC-7F0476A9AF9D}" destId="{EF9A3544-0FD2-4260-B1B2-568BB3F96E4A}" srcOrd="0" destOrd="0" presId="urn:microsoft.com/office/officeart/2005/8/layout/chevron2"/>
    <dgm:cxn modelId="{80A6D4AF-9431-4E45-A5C8-377D7ED5DC3C}" type="presParOf" srcId="{FA189154-C910-431A-B8AC-7F0476A9AF9D}" destId="{71C4FD5F-04A7-4C1F-B198-A9CDA8F5092A}" srcOrd="1" destOrd="0" presId="urn:microsoft.com/office/officeart/2005/8/layout/chevron2"/>
    <dgm:cxn modelId="{86676D20-D972-4BED-BD1F-BD2A7EAEF718}" type="presParOf" srcId="{9B5B8E28-CDD6-483E-9E7F-A2A11388B630}" destId="{F00E9565-50AC-4E70-9AB1-E6900C13278A}" srcOrd="1" destOrd="0" presId="urn:microsoft.com/office/officeart/2005/8/layout/chevron2"/>
    <dgm:cxn modelId="{BB1B6938-6E81-4E85-BF59-E563FCC3EAFB}" type="presParOf" srcId="{9B5B8E28-CDD6-483E-9E7F-A2A11388B630}" destId="{C0847970-BA47-49FB-B482-721517720CE8}" srcOrd="2" destOrd="0" presId="urn:microsoft.com/office/officeart/2005/8/layout/chevron2"/>
    <dgm:cxn modelId="{8D784732-CD37-4DDA-B449-A70C7B7F6E98}" type="presParOf" srcId="{C0847970-BA47-49FB-B482-721517720CE8}" destId="{AFB4882B-C197-4D8E-BA54-91B3A9BDF36F}" srcOrd="0" destOrd="0" presId="urn:microsoft.com/office/officeart/2005/8/layout/chevron2"/>
    <dgm:cxn modelId="{7735B4D6-1A8C-4FA6-92CE-FBB26CA31330}" type="presParOf" srcId="{C0847970-BA47-49FB-B482-721517720CE8}" destId="{790DBF9F-7652-4C55-B4B2-B0AAA2AA06D5}" srcOrd="1" destOrd="0" presId="urn:microsoft.com/office/officeart/2005/8/layout/chevron2"/>
    <dgm:cxn modelId="{880F35DD-B3A4-4977-BEDE-A05AC40DF5E9}" type="presParOf" srcId="{9B5B8E28-CDD6-483E-9E7F-A2A11388B630}" destId="{1678C01D-15F1-4F07-9D44-9FA82B66DB84}" srcOrd="3" destOrd="0" presId="urn:microsoft.com/office/officeart/2005/8/layout/chevron2"/>
    <dgm:cxn modelId="{628C19CB-4040-49A2-9B31-57CBCA015E07}" type="presParOf" srcId="{9B5B8E28-CDD6-483E-9E7F-A2A11388B630}" destId="{64E89177-811B-443D-AB03-B6A4AECB36FB}" srcOrd="4" destOrd="0" presId="urn:microsoft.com/office/officeart/2005/8/layout/chevron2"/>
    <dgm:cxn modelId="{8A242712-7E67-43A5-ADCC-E56D148239DB}" type="presParOf" srcId="{64E89177-811B-443D-AB03-B6A4AECB36FB}" destId="{5062AF3B-912A-4C39-A2EA-67F36BBDE85D}" srcOrd="0" destOrd="0" presId="urn:microsoft.com/office/officeart/2005/8/layout/chevron2"/>
    <dgm:cxn modelId="{49BAE0D3-DB56-46DF-AF4B-3348FF8087A6}" type="presParOf" srcId="{64E89177-811B-443D-AB03-B6A4AECB36FB}" destId="{6718B566-76C0-40EC-ADAB-26EFE76D71A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D02B1E-B6AD-4AC7-85A6-F2F8E38D3DE9}" type="doc">
      <dgm:prSet loTypeId="urn:microsoft.com/office/officeart/2005/8/layout/vList5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A1577C8-7198-4B42-BA87-1C5CAF041410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C00000"/>
              </a:solidFill>
              <a:latin typeface="+mj-lt"/>
            </a:rPr>
            <a:t>Задания</a:t>
          </a:r>
          <a:endParaRPr lang="ru-RU" sz="2400" b="1" dirty="0">
            <a:solidFill>
              <a:srgbClr val="C00000"/>
            </a:solidFill>
            <a:latin typeface="+mj-lt"/>
          </a:endParaRPr>
        </a:p>
      </dgm:t>
    </dgm:pt>
    <dgm:pt modelId="{DA098A7E-5417-4151-84AE-E0BA0BFBC861}" type="parTrans" cxnId="{0FC50610-1CFF-468E-A753-70418C21ABB2}">
      <dgm:prSet/>
      <dgm:spPr/>
      <dgm:t>
        <a:bodyPr/>
        <a:lstStyle/>
        <a:p>
          <a:endParaRPr lang="ru-RU"/>
        </a:p>
      </dgm:t>
    </dgm:pt>
    <dgm:pt modelId="{F547DE6B-94BE-418F-8AF2-5C917C7E4F6E}" type="sibTrans" cxnId="{0FC50610-1CFF-468E-A753-70418C21ABB2}">
      <dgm:prSet/>
      <dgm:spPr/>
      <dgm:t>
        <a:bodyPr/>
        <a:lstStyle/>
        <a:p>
          <a:endParaRPr lang="ru-RU"/>
        </a:p>
      </dgm:t>
    </dgm:pt>
    <dgm:pt modelId="{94137D72-B2D3-4478-BB1B-D3776C02443A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задачи, ответ на которые должен быть предоставлен в электронном виде (ответ должен быть направлен в виде одного или нескольких файлов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A7ABA6-3C0A-45C1-B936-3AF564BEE50B}" type="parTrans" cxnId="{7025AF3E-FF37-4F5F-92FC-A1F7B9FFA611}">
      <dgm:prSet/>
      <dgm:spPr/>
      <dgm:t>
        <a:bodyPr/>
        <a:lstStyle/>
        <a:p>
          <a:endParaRPr lang="ru-RU"/>
        </a:p>
      </dgm:t>
    </dgm:pt>
    <dgm:pt modelId="{105D2688-C931-407F-819F-8A34CF5621F8}" type="sibTrans" cxnId="{7025AF3E-FF37-4F5F-92FC-A1F7B9FFA611}">
      <dgm:prSet/>
      <dgm:spPr/>
      <dgm:t>
        <a:bodyPr/>
        <a:lstStyle/>
        <a:p>
          <a:endParaRPr lang="ru-RU"/>
        </a:p>
      </dgm:t>
    </dgm:pt>
    <dgm:pt modelId="{F5B27215-EBB2-4608-BEDD-1BC7CCA1D139}">
      <dgm:prSet phldrT="[Текст]" phldr="1"/>
      <dgm:spPr/>
      <dgm:t>
        <a:bodyPr/>
        <a:lstStyle/>
        <a:p>
          <a:endParaRPr lang="ru-RU" sz="1300" dirty="0"/>
        </a:p>
      </dgm:t>
    </dgm:pt>
    <dgm:pt modelId="{2B240EAC-A5FB-48C8-9166-F5149B2B4893}" type="parTrans" cxnId="{D7C6BF74-5512-47C4-994A-60565AE3D388}">
      <dgm:prSet/>
      <dgm:spPr/>
      <dgm:t>
        <a:bodyPr/>
        <a:lstStyle/>
        <a:p>
          <a:endParaRPr lang="ru-RU"/>
        </a:p>
      </dgm:t>
    </dgm:pt>
    <dgm:pt modelId="{3C9B4B12-BC0C-46C9-BA84-34E3F142BAC2}" type="sibTrans" cxnId="{D7C6BF74-5512-47C4-994A-60565AE3D388}">
      <dgm:prSet/>
      <dgm:spPr/>
      <dgm:t>
        <a:bodyPr/>
        <a:lstStyle/>
        <a:p>
          <a:endParaRPr lang="ru-RU"/>
        </a:p>
      </dgm:t>
    </dgm:pt>
    <dgm:pt modelId="{69F9E0B7-76EC-438F-8BDA-C1C29010F42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C00000"/>
              </a:solidFill>
              <a:latin typeface="+mj-lt"/>
            </a:rPr>
            <a:t>Рабочая тетрадь </a:t>
          </a:r>
          <a:endParaRPr lang="ru-RU" sz="2400" b="1" dirty="0">
            <a:solidFill>
              <a:srgbClr val="C00000"/>
            </a:solidFill>
            <a:latin typeface="+mj-lt"/>
          </a:endParaRPr>
        </a:p>
      </dgm:t>
    </dgm:pt>
    <dgm:pt modelId="{0DCD6336-919C-421F-9628-FFF66AB59340}" type="parTrans" cxnId="{7173A650-9A2E-4548-835C-426C8EFDE5F6}">
      <dgm:prSet/>
      <dgm:spPr/>
      <dgm:t>
        <a:bodyPr/>
        <a:lstStyle/>
        <a:p>
          <a:endParaRPr lang="ru-RU"/>
        </a:p>
      </dgm:t>
    </dgm:pt>
    <dgm:pt modelId="{375873AB-E2B7-4200-909A-F4B9572EC793}" type="sibTrans" cxnId="{7173A650-9A2E-4548-835C-426C8EFDE5F6}">
      <dgm:prSet/>
      <dgm:spPr/>
      <dgm:t>
        <a:bodyPr/>
        <a:lstStyle/>
        <a:p>
          <a:endParaRPr lang="ru-RU"/>
        </a:p>
      </dgm:t>
    </dgm:pt>
    <dgm:pt modelId="{B2F149B5-6A3E-498C-A30E-05FA5549638F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письменная контрольная работа или реферат. Преподаватель дает задание, обучающийся дистанционного обучения должен внести ответ и может изменять его в течение некоторого времени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84457C-382E-4A97-97FD-7A0726F82745}" type="parTrans" cxnId="{F559B916-2640-4484-BD8A-8973FDF9903E}">
      <dgm:prSet/>
      <dgm:spPr/>
      <dgm:t>
        <a:bodyPr/>
        <a:lstStyle/>
        <a:p>
          <a:endParaRPr lang="ru-RU"/>
        </a:p>
      </dgm:t>
    </dgm:pt>
    <dgm:pt modelId="{52EA4BAC-0BD5-4627-A8FF-53FB5885B4C6}" type="sibTrans" cxnId="{F559B916-2640-4484-BD8A-8973FDF9903E}">
      <dgm:prSet/>
      <dgm:spPr/>
      <dgm:t>
        <a:bodyPr/>
        <a:lstStyle/>
        <a:p>
          <a:endParaRPr lang="ru-RU"/>
        </a:p>
      </dgm:t>
    </dgm:pt>
    <dgm:pt modelId="{1BFCBCC0-3D19-4093-8AD6-B056FAF8B8EB}">
      <dgm:prSet phldrT="[Текст]" phldr="1"/>
      <dgm:spPr/>
      <dgm:t>
        <a:bodyPr/>
        <a:lstStyle/>
        <a:p>
          <a:endParaRPr lang="ru-RU" sz="1500" dirty="0"/>
        </a:p>
      </dgm:t>
    </dgm:pt>
    <dgm:pt modelId="{3306F9C9-9D62-4A50-8675-16415E1A7ADB}" type="parTrans" cxnId="{D54310C6-D321-4100-B361-0581B15D402E}">
      <dgm:prSet/>
      <dgm:spPr/>
      <dgm:t>
        <a:bodyPr/>
        <a:lstStyle/>
        <a:p>
          <a:endParaRPr lang="ru-RU"/>
        </a:p>
      </dgm:t>
    </dgm:pt>
    <dgm:pt modelId="{7948033C-5B0A-4D7C-905C-3B475FA87224}" type="sibTrans" cxnId="{D54310C6-D321-4100-B361-0581B15D402E}">
      <dgm:prSet/>
      <dgm:spPr/>
      <dgm:t>
        <a:bodyPr/>
        <a:lstStyle/>
        <a:p>
          <a:endParaRPr lang="ru-RU"/>
        </a:p>
      </dgm:t>
    </dgm:pt>
    <dgm:pt modelId="{E9013F6C-C477-4D8D-A4C0-5DB3A4669E38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C00000"/>
              </a:solidFill>
              <a:latin typeface="+mj-lt"/>
            </a:rPr>
            <a:t>Тесты</a:t>
          </a:r>
          <a:endParaRPr lang="ru-RU" sz="2400" b="1" dirty="0">
            <a:solidFill>
              <a:srgbClr val="C00000"/>
            </a:solidFill>
            <a:latin typeface="+mj-lt"/>
          </a:endParaRPr>
        </a:p>
      </dgm:t>
    </dgm:pt>
    <dgm:pt modelId="{BA936F25-562E-4441-BB29-D7F9DDAE0323}" type="parTrans" cxnId="{1B244ACA-5DFD-4FFB-9B66-64A9A4FEF587}">
      <dgm:prSet/>
      <dgm:spPr/>
      <dgm:t>
        <a:bodyPr/>
        <a:lstStyle/>
        <a:p>
          <a:endParaRPr lang="ru-RU"/>
        </a:p>
      </dgm:t>
    </dgm:pt>
    <dgm:pt modelId="{5F92917F-92F4-4D15-A7F7-B92F08BC2B2A}" type="sibTrans" cxnId="{1B244ACA-5DFD-4FFB-9B66-64A9A4FEF587}">
      <dgm:prSet/>
      <dgm:spPr/>
      <dgm:t>
        <a:bodyPr/>
        <a:lstStyle/>
        <a:p>
          <a:endParaRPr lang="ru-RU"/>
        </a:p>
      </dgm:t>
    </dgm:pt>
    <dgm:pt modelId="{2540A517-F71E-4D58-AD18-D7E9C836574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основное средство контроля знаний в среде </a:t>
          </a:r>
          <a:r>
            <a:rPr lang="ru-RU" sz="1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Moodle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A3731E-D98C-4486-874C-9D4E126E8FCF}" type="parTrans" cxnId="{97D4D599-36F3-44A0-9D05-D24AFC4BCAA7}">
      <dgm:prSet/>
      <dgm:spPr/>
      <dgm:t>
        <a:bodyPr/>
        <a:lstStyle/>
        <a:p>
          <a:endParaRPr lang="ru-RU"/>
        </a:p>
      </dgm:t>
    </dgm:pt>
    <dgm:pt modelId="{BA491784-4D7B-499F-A01E-302EFD618454}" type="sibTrans" cxnId="{97D4D599-36F3-44A0-9D05-D24AFC4BCAA7}">
      <dgm:prSet/>
      <dgm:spPr/>
      <dgm:t>
        <a:bodyPr/>
        <a:lstStyle/>
        <a:p>
          <a:endParaRPr lang="ru-RU"/>
        </a:p>
      </dgm:t>
    </dgm:pt>
    <dgm:pt modelId="{D184D9AB-1BA8-425C-8B1C-FCEFE86AE2CD}">
      <dgm:prSet phldrT="[Текст]" phldr="1" custT="1"/>
      <dgm:spPr/>
      <dgm:t>
        <a:bodyPr/>
        <a:lstStyle/>
        <a:p>
          <a:endParaRPr lang="ru-RU" sz="1200" b="1" dirty="0">
            <a:solidFill>
              <a:schemeClr val="bg2">
                <a:lumMod val="75000"/>
              </a:schemeClr>
            </a:solidFill>
            <a:latin typeface="+mj-lt"/>
          </a:endParaRPr>
        </a:p>
      </dgm:t>
    </dgm:pt>
    <dgm:pt modelId="{BE453B85-76CF-40F4-AC90-7BADCEABD9D3}" type="parTrans" cxnId="{3EF4493B-E5EB-4CB3-B7DD-6017C5E891AA}">
      <dgm:prSet/>
      <dgm:spPr/>
      <dgm:t>
        <a:bodyPr/>
        <a:lstStyle/>
        <a:p>
          <a:endParaRPr lang="ru-RU"/>
        </a:p>
      </dgm:t>
    </dgm:pt>
    <dgm:pt modelId="{8B79D98F-8AF5-475F-8973-17BB66EE5E3C}" type="sibTrans" cxnId="{3EF4493B-E5EB-4CB3-B7DD-6017C5E891AA}">
      <dgm:prSet/>
      <dgm:spPr/>
      <dgm:t>
        <a:bodyPr/>
        <a:lstStyle/>
        <a:p>
          <a:endParaRPr lang="ru-RU"/>
        </a:p>
      </dgm:t>
    </dgm:pt>
    <dgm:pt modelId="{77BE3175-CE46-4740-A3AC-680A1D0D7E2A}" type="pres">
      <dgm:prSet presAssocID="{3CD02B1E-B6AD-4AC7-85A6-F2F8E38D3DE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20154C-6247-4257-88A0-1BE1DB585763}" type="pres">
      <dgm:prSet presAssocID="{6A1577C8-7198-4B42-BA87-1C5CAF041410}" presName="linNode" presStyleCnt="0"/>
      <dgm:spPr/>
    </dgm:pt>
    <dgm:pt modelId="{CB11D502-7C14-4616-8E85-B99B345568F0}" type="pres">
      <dgm:prSet presAssocID="{6A1577C8-7198-4B42-BA87-1C5CAF04141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3A9C23-C7EE-4D8B-AD8B-DE4262743B98}" type="pres">
      <dgm:prSet presAssocID="{6A1577C8-7198-4B42-BA87-1C5CAF04141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4233E7-AB4C-4404-99AE-27DDCC2ADACD}" type="pres">
      <dgm:prSet presAssocID="{F547DE6B-94BE-418F-8AF2-5C917C7E4F6E}" presName="sp" presStyleCnt="0"/>
      <dgm:spPr/>
    </dgm:pt>
    <dgm:pt modelId="{8026AEED-C602-45D0-AEFF-8DC6D17E79C4}" type="pres">
      <dgm:prSet presAssocID="{69F9E0B7-76EC-438F-8BDA-C1C29010F426}" presName="linNode" presStyleCnt="0"/>
      <dgm:spPr/>
    </dgm:pt>
    <dgm:pt modelId="{27B12DED-CC88-4B1E-9210-BFF6A457033B}" type="pres">
      <dgm:prSet presAssocID="{69F9E0B7-76EC-438F-8BDA-C1C29010F42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10B8B7-ABA8-457F-BA07-E67D5B386176}" type="pres">
      <dgm:prSet presAssocID="{69F9E0B7-76EC-438F-8BDA-C1C29010F426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93CB90-DF69-48A2-B302-08E661D5E822}" type="pres">
      <dgm:prSet presAssocID="{375873AB-E2B7-4200-909A-F4B9572EC793}" presName="sp" presStyleCnt="0"/>
      <dgm:spPr/>
    </dgm:pt>
    <dgm:pt modelId="{3DD2A1B9-AE8B-45EA-A176-889A44C309D2}" type="pres">
      <dgm:prSet presAssocID="{E9013F6C-C477-4D8D-A4C0-5DB3A4669E38}" presName="linNode" presStyleCnt="0"/>
      <dgm:spPr/>
    </dgm:pt>
    <dgm:pt modelId="{545B4BF5-C005-45CE-9A24-CB86BACD152E}" type="pres">
      <dgm:prSet presAssocID="{E9013F6C-C477-4D8D-A4C0-5DB3A4669E38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CD6EF8-A4B7-4B74-A18E-7AE57FCD8579}" type="pres">
      <dgm:prSet presAssocID="{E9013F6C-C477-4D8D-A4C0-5DB3A4669E3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73A650-9A2E-4548-835C-426C8EFDE5F6}" srcId="{3CD02B1E-B6AD-4AC7-85A6-F2F8E38D3DE9}" destId="{69F9E0B7-76EC-438F-8BDA-C1C29010F426}" srcOrd="1" destOrd="0" parTransId="{0DCD6336-919C-421F-9628-FFF66AB59340}" sibTransId="{375873AB-E2B7-4200-909A-F4B9572EC793}"/>
    <dgm:cxn modelId="{4F7350AC-BBB6-488B-9898-BB02FC9B6E04}" type="presOf" srcId="{3CD02B1E-B6AD-4AC7-85A6-F2F8E38D3DE9}" destId="{77BE3175-CE46-4740-A3AC-680A1D0D7E2A}" srcOrd="0" destOrd="0" presId="urn:microsoft.com/office/officeart/2005/8/layout/vList5"/>
    <dgm:cxn modelId="{7025AF3E-FF37-4F5F-92FC-A1F7B9FFA611}" srcId="{6A1577C8-7198-4B42-BA87-1C5CAF041410}" destId="{94137D72-B2D3-4478-BB1B-D3776C02443A}" srcOrd="0" destOrd="0" parTransId="{4CA7ABA6-3C0A-45C1-B936-3AF564BEE50B}" sibTransId="{105D2688-C931-407F-819F-8A34CF5621F8}"/>
    <dgm:cxn modelId="{0FC50610-1CFF-468E-A753-70418C21ABB2}" srcId="{3CD02B1E-B6AD-4AC7-85A6-F2F8E38D3DE9}" destId="{6A1577C8-7198-4B42-BA87-1C5CAF041410}" srcOrd="0" destOrd="0" parTransId="{DA098A7E-5417-4151-84AE-E0BA0BFBC861}" sibTransId="{F547DE6B-94BE-418F-8AF2-5C917C7E4F6E}"/>
    <dgm:cxn modelId="{D7C6BF74-5512-47C4-994A-60565AE3D388}" srcId="{6A1577C8-7198-4B42-BA87-1C5CAF041410}" destId="{F5B27215-EBB2-4608-BEDD-1BC7CCA1D139}" srcOrd="1" destOrd="0" parTransId="{2B240EAC-A5FB-48C8-9166-F5149B2B4893}" sibTransId="{3C9B4B12-BC0C-46C9-BA84-34E3F142BAC2}"/>
    <dgm:cxn modelId="{D54310C6-D321-4100-B361-0581B15D402E}" srcId="{69F9E0B7-76EC-438F-8BDA-C1C29010F426}" destId="{1BFCBCC0-3D19-4093-8AD6-B056FAF8B8EB}" srcOrd="1" destOrd="0" parTransId="{3306F9C9-9D62-4A50-8675-16415E1A7ADB}" sibTransId="{7948033C-5B0A-4D7C-905C-3B475FA87224}"/>
    <dgm:cxn modelId="{1B244ACA-5DFD-4FFB-9B66-64A9A4FEF587}" srcId="{3CD02B1E-B6AD-4AC7-85A6-F2F8E38D3DE9}" destId="{E9013F6C-C477-4D8D-A4C0-5DB3A4669E38}" srcOrd="2" destOrd="0" parTransId="{BA936F25-562E-4441-BB29-D7F9DDAE0323}" sibTransId="{5F92917F-92F4-4D15-A7F7-B92F08BC2B2A}"/>
    <dgm:cxn modelId="{65700233-9CF7-478F-8DC7-D83C84771BEE}" type="presOf" srcId="{2540A517-F71E-4D58-AD18-D7E9C8365749}" destId="{A7CD6EF8-A4B7-4B74-A18E-7AE57FCD8579}" srcOrd="0" destOrd="0" presId="urn:microsoft.com/office/officeart/2005/8/layout/vList5"/>
    <dgm:cxn modelId="{F559B916-2640-4484-BD8A-8973FDF9903E}" srcId="{69F9E0B7-76EC-438F-8BDA-C1C29010F426}" destId="{B2F149B5-6A3E-498C-A30E-05FA5549638F}" srcOrd="0" destOrd="0" parTransId="{B984457C-382E-4A97-97FD-7A0726F82745}" sibTransId="{52EA4BAC-0BD5-4627-A8FF-53FB5885B4C6}"/>
    <dgm:cxn modelId="{532D180E-FDE6-4C24-97F6-CEA2395F23D8}" type="presOf" srcId="{6A1577C8-7198-4B42-BA87-1C5CAF041410}" destId="{CB11D502-7C14-4616-8E85-B99B345568F0}" srcOrd="0" destOrd="0" presId="urn:microsoft.com/office/officeart/2005/8/layout/vList5"/>
    <dgm:cxn modelId="{60D88F32-90A6-44F8-B14C-7CC217367880}" type="presOf" srcId="{F5B27215-EBB2-4608-BEDD-1BC7CCA1D139}" destId="{A13A9C23-C7EE-4D8B-AD8B-DE4262743B98}" srcOrd="0" destOrd="1" presId="urn:microsoft.com/office/officeart/2005/8/layout/vList5"/>
    <dgm:cxn modelId="{B694BC6B-B0B2-40F8-94A5-EB75064BDFC7}" type="presOf" srcId="{E9013F6C-C477-4D8D-A4C0-5DB3A4669E38}" destId="{545B4BF5-C005-45CE-9A24-CB86BACD152E}" srcOrd="0" destOrd="0" presId="urn:microsoft.com/office/officeart/2005/8/layout/vList5"/>
    <dgm:cxn modelId="{3EF4493B-E5EB-4CB3-B7DD-6017C5E891AA}" srcId="{E9013F6C-C477-4D8D-A4C0-5DB3A4669E38}" destId="{D184D9AB-1BA8-425C-8B1C-FCEFE86AE2CD}" srcOrd="1" destOrd="0" parTransId="{BE453B85-76CF-40F4-AC90-7BADCEABD9D3}" sibTransId="{8B79D98F-8AF5-475F-8973-17BB66EE5E3C}"/>
    <dgm:cxn modelId="{BCC7F060-64E7-491B-AA2A-7708841062FD}" type="presOf" srcId="{94137D72-B2D3-4478-BB1B-D3776C02443A}" destId="{A13A9C23-C7EE-4D8B-AD8B-DE4262743B98}" srcOrd="0" destOrd="0" presId="urn:microsoft.com/office/officeart/2005/8/layout/vList5"/>
    <dgm:cxn modelId="{02AE7BE0-7F54-42CE-94E4-7FBB243250DE}" type="presOf" srcId="{D184D9AB-1BA8-425C-8B1C-FCEFE86AE2CD}" destId="{A7CD6EF8-A4B7-4B74-A18E-7AE57FCD8579}" srcOrd="0" destOrd="1" presId="urn:microsoft.com/office/officeart/2005/8/layout/vList5"/>
    <dgm:cxn modelId="{97D4D599-36F3-44A0-9D05-D24AFC4BCAA7}" srcId="{E9013F6C-C477-4D8D-A4C0-5DB3A4669E38}" destId="{2540A517-F71E-4D58-AD18-D7E9C8365749}" srcOrd="0" destOrd="0" parTransId="{A5A3731E-D98C-4486-874C-9D4E126E8FCF}" sibTransId="{BA491784-4D7B-499F-A01E-302EFD618454}"/>
    <dgm:cxn modelId="{12B89A0F-1EA6-4982-9EFB-36CEE0253D18}" type="presOf" srcId="{69F9E0B7-76EC-438F-8BDA-C1C29010F426}" destId="{27B12DED-CC88-4B1E-9210-BFF6A457033B}" srcOrd="0" destOrd="0" presId="urn:microsoft.com/office/officeart/2005/8/layout/vList5"/>
    <dgm:cxn modelId="{59C32A84-1CB9-43C0-A4D7-B2998083CE9B}" type="presOf" srcId="{1BFCBCC0-3D19-4093-8AD6-B056FAF8B8EB}" destId="{4410B8B7-ABA8-457F-BA07-E67D5B386176}" srcOrd="0" destOrd="1" presId="urn:microsoft.com/office/officeart/2005/8/layout/vList5"/>
    <dgm:cxn modelId="{C705408D-248E-46A8-A4C7-967CE037D263}" type="presOf" srcId="{B2F149B5-6A3E-498C-A30E-05FA5549638F}" destId="{4410B8B7-ABA8-457F-BA07-E67D5B386176}" srcOrd="0" destOrd="0" presId="urn:microsoft.com/office/officeart/2005/8/layout/vList5"/>
    <dgm:cxn modelId="{182110C0-1FAE-40B7-A419-438847A780B1}" type="presParOf" srcId="{77BE3175-CE46-4740-A3AC-680A1D0D7E2A}" destId="{3120154C-6247-4257-88A0-1BE1DB585763}" srcOrd="0" destOrd="0" presId="urn:microsoft.com/office/officeart/2005/8/layout/vList5"/>
    <dgm:cxn modelId="{62A2CE41-9DD2-4526-9197-6F991A7B88BD}" type="presParOf" srcId="{3120154C-6247-4257-88A0-1BE1DB585763}" destId="{CB11D502-7C14-4616-8E85-B99B345568F0}" srcOrd="0" destOrd="0" presId="urn:microsoft.com/office/officeart/2005/8/layout/vList5"/>
    <dgm:cxn modelId="{655D92A8-3987-4267-ACC7-0883F73FD0DB}" type="presParOf" srcId="{3120154C-6247-4257-88A0-1BE1DB585763}" destId="{A13A9C23-C7EE-4D8B-AD8B-DE4262743B98}" srcOrd="1" destOrd="0" presId="urn:microsoft.com/office/officeart/2005/8/layout/vList5"/>
    <dgm:cxn modelId="{7402DA32-EB55-44A2-A01E-B0EFE984AAAC}" type="presParOf" srcId="{77BE3175-CE46-4740-A3AC-680A1D0D7E2A}" destId="{EB4233E7-AB4C-4404-99AE-27DDCC2ADACD}" srcOrd="1" destOrd="0" presId="urn:microsoft.com/office/officeart/2005/8/layout/vList5"/>
    <dgm:cxn modelId="{E28A6975-1D3C-4E42-A96C-71FC55753640}" type="presParOf" srcId="{77BE3175-CE46-4740-A3AC-680A1D0D7E2A}" destId="{8026AEED-C602-45D0-AEFF-8DC6D17E79C4}" srcOrd="2" destOrd="0" presId="urn:microsoft.com/office/officeart/2005/8/layout/vList5"/>
    <dgm:cxn modelId="{86F3663F-5EA6-460A-A9D0-0DB3CEA68145}" type="presParOf" srcId="{8026AEED-C602-45D0-AEFF-8DC6D17E79C4}" destId="{27B12DED-CC88-4B1E-9210-BFF6A457033B}" srcOrd="0" destOrd="0" presId="urn:microsoft.com/office/officeart/2005/8/layout/vList5"/>
    <dgm:cxn modelId="{190192CA-BAEA-473F-9724-942694BB45A0}" type="presParOf" srcId="{8026AEED-C602-45D0-AEFF-8DC6D17E79C4}" destId="{4410B8B7-ABA8-457F-BA07-E67D5B386176}" srcOrd="1" destOrd="0" presId="urn:microsoft.com/office/officeart/2005/8/layout/vList5"/>
    <dgm:cxn modelId="{B656D840-BEC9-4F55-BEF5-19F36DEC99AE}" type="presParOf" srcId="{77BE3175-CE46-4740-A3AC-680A1D0D7E2A}" destId="{8393CB90-DF69-48A2-B302-08E661D5E822}" srcOrd="3" destOrd="0" presId="urn:microsoft.com/office/officeart/2005/8/layout/vList5"/>
    <dgm:cxn modelId="{C8D98A03-EDF6-4676-A51E-3531ABC0D342}" type="presParOf" srcId="{77BE3175-CE46-4740-A3AC-680A1D0D7E2A}" destId="{3DD2A1B9-AE8B-45EA-A176-889A44C309D2}" srcOrd="4" destOrd="0" presId="urn:microsoft.com/office/officeart/2005/8/layout/vList5"/>
    <dgm:cxn modelId="{96E33160-ED4A-4963-9DE1-8DC09281C7DB}" type="presParOf" srcId="{3DD2A1B9-AE8B-45EA-A176-889A44C309D2}" destId="{545B4BF5-C005-45CE-9A24-CB86BACD152E}" srcOrd="0" destOrd="0" presId="urn:microsoft.com/office/officeart/2005/8/layout/vList5"/>
    <dgm:cxn modelId="{4268DB12-0916-4471-85CF-E3063A6AFCDE}" type="presParOf" srcId="{3DD2A1B9-AE8B-45EA-A176-889A44C309D2}" destId="{A7CD6EF8-A4B7-4B74-A18E-7AE57FCD857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F12E5A-0BA2-481E-9C48-91F99B404E3C}">
      <dsp:nvSpPr>
        <dsp:cNvPr id="0" name=""/>
        <dsp:cNvSpPr/>
      </dsp:nvSpPr>
      <dsp:spPr>
        <a:xfrm rot="5400000">
          <a:off x="3740933" y="-1655744"/>
          <a:ext cx="1867763" cy="530215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i="0" kern="1200" dirty="0" smtClean="0">
              <a:effectLst/>
              <a:latin typeface="Trebuchet MS"/>
            </a:rPr>
            <a:t>  </a:t>
          </a:r>
          <a:r>
            <a:rPr lang="ru-RU" sz="1600" b="1" i="0" kern="1200" dirty="0" smtClean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Дистанционного обучения</a:t>
          </a:r>
          <a:r>
            <a:rPr lang="ru-RU" sz="1600" b="1" i="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- при котором преподаватель и ученик большую часть времени не встречаются лично друг с другом.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 rot="-5400000">
        <a:off x="2023736" y="152630"/>
        <a:ext cx="5210981" cy="1685409"/>
      </dsp:txXfrm>
    </dsp:sp>
    <dsp:sp modelId="{9E7C4090-674E-4DCF-8596-E7CE42C5DCCC}">
      <dsp:nvSpPr>
        <dsp:cNvPr id="0" name=""/>
        <dsp:cNvSpPr/>
      </dsp:nvSpPr>
      <dsp:spPr>
        <a:xfrm>
          <a:off x="880295" y="214022"/>
          <a:ext cx="1242762" cy="14159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  <a:sp3d extrusionH="28000" prstMaterial="matte"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1</a:t>
          </a:r>
          <a:endParaRPr lang="ru-RU" sz="6500" kern="1200" dirty="0"/>
        </a:p>
      </dsp:txBody>
      <dsp:txXfrm>
        <a:off x="940962" y="274689"/>
        <a:ext cx="1121428" cy="1294641"/>
      </dsp:txXfrm>
    </dsp:sp>
    <dsp:sp modelId="{AAB3AD3C-62DA-4999-95C4-FF479D6E4EF0}">
      <dsp:nvSpPr>
        <dsp:cNvPr id="0" name=""/>
        <dsp:cNvSpPr/>
      </dsp:nvSpPr>
      <dsp:spPr>
        <a:xfrm rot="5400000">
          <a:off x="3684833" y="282508"/>
          <a:ext cx="1867763" cy="530215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Дистанционной поддержки </a:t>
          </a:r>
          <a:r>
            <a:rPr lang="ru-RU" sz="1600" b="1" kern="12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очного обучения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 используя средства электронного обучения, учащийся может получать задания и отправлять их на проверку, используя систему </a:t>
          </a: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Moodle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 rot="-5400000">
        <a:off x="1967636" y="2090883"/>
        <a:ext cx="5210981" cy="1685409"/>
      </dsp:txXfrm>
    </dsp:sp>
    <dsp:sp modelId="{0A594E28-6792-44EB-8EFB-DC42AB7B3E46}">
      <dsp:nvSpPr>
        <dsp:cNvPr id="0" name=""/>
        <dsp:cNvSpPr/>
      </dsp:nvSpPr>
      <dsp:spPr>
        <a:xfrm>
          <a:off x="880295" y="2155913"/>
          <a:ext cx="1221855" cy="136162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  <a:sp3d extrusionH="28000" prstMaterial="matte"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2</a:t>
          </a:r>
          <a:endParaRPr lang="ru-RU" sz="6500" kern="1200" dirty="0"/>
        </a:p>
      </dsp:txBody>
      <dsp:txXfrm>
        <a:off x="939941" y="2215559"/>
        <a:ext cx="1102563" cy="1242331"/>
      </dsp:txXfrm>
    </dsp:sp>
    <dsp:sp modelId="{3550D1F2-9BFC-4AB2-A238-D1C65A4B0E46}">
      <dsp:nvSpPr>
        <dsp:cNvPr id="0" name=""/>
        <dsp:cNvSpPr/>
      </dsp:nvSpPr>
      <dsp:spPr>
        <a:xfrm rot="5400000">
          <a:off x="3904938" y="2253226"/>
          <a:ext cx="1867763" cy="530215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>
            <a:solidFill>
              <a:schemeClr val="bg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Поддержки </a:t>
          </a:r>
          <a:r>
            <a:rPr lang="ru-RU" sz="1600" b="1" kern="12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очного обучения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 выполнение отдельных практических заданий, тестов проходит во время учебных занятий в системе электронного обучения </a:t>
          </a: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Moodle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>
            <a:solidFill>
              <a:schemeClr val="bg2">
                <a:lumMod val="75000"/>
              </a:schemeClr>
            </a:solidFill>
          </a:endParaRPr>
        </a:p>
      </dsp:txBody>
      <dsp:txXfrm rot="-5400000">
        <a:off x="2187741" y="4061601"/>
        <a:ext cx="5210981" cy="1685409"/>
      </dsp:txXfrm>
    </dsp:sp>
    <dsp:sp modelId="{6B82E7EC-D86D-4E41-A2C4-4F01BFC67261}">
      <dsp:nvSpPr>
        <dsp:cNvPr id="0" name=""/>
        <dsp:cNvSpPr/>
      </dsp:nvSpPr>
      <dsp:spPr>
        <a:xfrm>
          <a:off x="952776" y="4053234"/>
          <a:ext cx="1242762" cy="141055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  <a:sp3d extrusionH="28000" prstMaterial="matte"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3</a:t>
          </a:r>
          <a:endParaRPr lang="ru-RU" sz="6500" kern="1200" dirty="0"/>
        </a:p>
      </dsp:txBody>
      <dsp:txXfrm>
        <a:off x="1013443" y="4113901"/>
        <a:ext cx="1121428" cy="12892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9A3544-0FD2-4260-B1B2-568BB3F96E4A}">
      <dsp:nvSpPr>
        <dsp:cNvPr id="0" name=""/>
        <dsp:cNvSpPr/>
      </dsp:nvSpPr>
      <dsp:spPr>
        <a:xfrm rot="5400000">
          <a:off x="-240321" y="253444"/>
          <a:ext cx="1602143" cy="112150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1</a:t>
          </a:r>
          <a:endParaRPr lang="ru-RU" sz="3100" kern="1200" dirty="0"/>
        </a:p>
      </dsp:txBody>
      <dsp:txXfrm rot="-5400000">
        <a:off x="1" y="573872"/>
        <a:ext cx="1121500" cy="480643"/>
      </dsp:txXfrm>
    </dsp:sp>
    <dsp:sp modelId="{71C4FD5F-04A7-4C1F-B198-A9CDA8F5092A}">
      <dsp:nvSpPr>
        <dsp:cNvPr id="0" name=""/>
        <dsp:cNvSpPr/>
      </dsp:nvSpPr>
      <dsp:spPr>
        <a:xfrm rot="5400000">
          <a:off x="1981942" y="-860441"/>
          <a:ext cx="1041393" cy="27622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000" b="0" kern="1200" dirty="0">
            <a:solidFill>
              <a:schemeClr val="bg2">
                <a:lumMod val="60000"/>
                <a:lumOff val="4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содержания учебного курса (лекции, задания, тесты и т.д.);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000" b="0" kern="1200" dirty="0">
            <a:solidFill>
              <a:schemeClr val="bg2">
                <a:lumMod val="60000"/>
                <a:lumOff val="40000"/>
              </a:schemeClr>
            </a:solidFill>
          </a:endParaRPr>
        </a:p>
      </dsp:txBody>
      <dsp:txXfrm rot="-5400000">
        <a:off x="1121501" y="50837"/>
        <a:ext cx="2711439" cy="939719"/>
      </dsp:txXfrm>
    </dsp:sp>
    <dsp:sp modelId="{AFB4882B-C197-4D8E-BA54-91B3A9BDF36F}">
      <dsp:nvSpPr>
        <dsp:cNvPr id="0" name=""/>
        <dsp:cNvSpPr/>
      </dsp:nvSpPr>
      <dsp:spPr>
        <a:xfrm rot="5400000">
          <a:off x="-240321" y="1665878"/>
          <a:ext cx="1602143" cy="112150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2</a:t>
          </a:r>
          <a:endParaRPr lang="ru-RU" sz="3100" kern="1200" dirty="0"/>
        </a:p>
      </dsp:txBody>
      <dsp:txXfrm rot="-5400000">
        <a:off x="1" y="1986306"/>
        <a:ext cx="1121500" cy="480643"/>
      </dsp:txXfrm>
    </dsp:sp>
    <dsp:sp modelId="{790DBF9F-7652-4C55-B4B2-B0AAA2AA06D5}">
      <dsp:nvSpPr>
        <dsp:cNvPr id="0" name=""/>
        <dsp:cNvSpPr/>
      </dsp:nvSpPr>
      <dsp:spPr>
        <a:xfrm rot="5400000">
          <a:off x="1981942" y="565115"/>
          <a:ext cx="1041393" cy="27622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91592" tIns="26035" rIns="26035" bIns="26035" numCol="1" spcCol="1270" anchor="ctr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100" b="0" kern="1200" dirty="0">
            <a:solidFill>
              <a:schemeClr val="bg2">
                <a:lumMod val="60000"/>
                <a:lumOff val="4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доставка 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курса обучающимся – размещение на сайте ДО;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 dirty="0">
            <a:solidFill>
              <a:schemeClr val="bg2">
                <a:lumMod val="75000"/>
              </a:schemeClr>
            </a:solidFill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 dirty="0">
            <a:solidFill>
              <a:schemeClr val="bg2">
                <a:lumMod val="75000"/>
              </a:schemeClr>
            </a:solidFill>
            <a:latin typeface="+mj-lt"/>
          </a:endParaRPr>
        </a:p>
      </dsp:txBody>
      <dsp:txXfrm rot="-5400000">
        <a:off x="1121501" y="1476394"/>
        <a:ext cx="2711439" cy="939719"/>
      </dsp:txXfrm>
    </dsp:sp>
    <dsp:sp modelId="{5062AF3B-912A-4C39-A2EA-67F36BBDE85D}">
      <dsp:nvSpPr>
        <dsp:cNvPr id="0" name=""/>
        <dsp:cNvSpPr/>
      </dsp:nvSpPr>
      <dsp:spPr>
        <a:xfrm rot="5400000">
          <a:off x="-240321" y="3149019"/>
          <a:ext cx="1602143" cy="112150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 3</a:t>
          </a:r>
          <a:endParaRPr lang="ru-RU" sz="3100" kern="1200" dirty="0"/>
        </a:p>
      </dsp:txBody>
      <dsp:txXfrm rot="-5400000">
        <a:off x="1" y="3469447"/>
        <a:ext cx="1121500" cy="480643"/>
      </dsp:txXfrm>
    </dsp:sp>
    <dsp:sp modelId="{6718B566-76C0-40EC-ADAB-26EFE76D71AA}">
      <dsp:nvSpPr>
        <dsp:cNvPr id="0" name=""/>
        <dsp:cNvSpPr/>
      </dsp:nvSpPr>
      <dsp:spPr>
        <a:xfrm rot="5400000">
          <a:off x="1911236" y="2098972"/>
          <a:ext cx="1182804" cy="27622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6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администрирование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курса (посещаемость и текущий контроль, итоговые тесты и проверки,  т.д.).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121500" y="2946448"/>
        <a:ext cx="2704536" cy="10673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3A9C23-C7EE-4D8B-AD8B-DE4262743B98}">
      <dsp:nvSpPr>
        <dsp:cNvPr id="0" name=""/>
        <dsp:cNvSpPr/>
      </dsp:nvSpPr>
      <dsp:spPr>
        <a:xfrm rot="5400000">
          <a:off x="4937278" y="-1836343"/>
          <a:ext cx="1243825" cy="523218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задачи, ответ на которые должен быть предоставлен в электронном виде (ответ должен быть направлен в виде одного или нескольких файлов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</dsp:txBody>
      <dsp:txXfrm rot="-5400000">
        <a:off x="2943101" y="218553"/>
        <a:ext cx="5171461" cy="1122387"/>
      </dsp:txXfrm>
    </dsp:sp>
    <dsp:sp modelId="{CB11D502-7C14-4616-8E85-B99B345568F0}">
      <dsp:nvSpPr>
        <dsp:cNvPr id="0" name=""/>
        <dsp:cNvSpPr/>
      </dsp:nvSpPr>
      <dsp:spPr>
        <a:xfrm>
          <a:off x="0" y="2355"/>
          <a:ext cx="2943101" cy="155478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  <a:latin typeface="+mj-lt"/>
            </a:rPr>
            <a:t>Задания</a:t>
          </a:r>
          <a:endParaRPr lang="ru-RU" sz="2400" b="1" kern="1200" dirty="0">
            <a:solidFill>
              <a:srgbClr val="C00000"/>
            </a:solidFill>
            <a:latin typeface="+mj-lt"/>
          </a:endParaRPr>
        </a:p>
      </dsp:txBody>
      <dsp:txXfrm>
        <a:off x="75898" y="78253"/>
        <a:ext cx="2791305" cy="1402986"/>
      </dsp:txXfrm>
    </dsp:sp>
    <dsp:sp modelId="{4410B8B7-ABA8-457F-BA07-E67D5B386176}">
      <dsp:nvSpPr>
        <dsp:cNvPr id="0" name=""/>
        <dsp:cNvSpPr/>
      </dsp:nvSpPr>
      <dsp:spPr>
        <a:xfrm rot="5400000">
          <a:off x="4937278" y="-203822"/>
          <a:ext cx="1243825" cy="523218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письменная контрольная работа или реферат. Преподаватель дает задание, </a:t>
          </a: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обучающийся дистанционного </a:t>
          </a: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обучения должен внести ответ и может изменять его в течение некоторого времени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 rot="-5400000">
        <a:off x="2943101" y="1851074"/>
        <a:ext cx="5171461" cy="1122387"/>
      </dsp:txXfrm>
    </dsp:sp>
    <dsp:sp modelId="{27B12DED-CC88-4B1E-9210-BFF6A457033B}">
      <dsp:nvSpPr>
        <dsp:cNvPr id="0" name=""/>
        <dsp:cNvSpPr/>
      </dsp:nvSpPr>
      <dsp:spPr>
        <a:xfrm>
          <a:off x="0" y="1634876"/>
          <a:ext cx="2943101" cy="155478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  <a:latin typeface="+mj-lt"/>
            </a:rPr>
            <a:t>Рабочая тетрадь </a:t>
          </a:r>
          <a:endParaRPr lang="ru-RU" sz="2400" b="1" kern="1200" dirty="0">
            <a:solidFill>
              <a:srgbClr val="C00000"/>
            </a:solidFill>
            <a:latin typeface="+mj-lt"/>
          </a:endParaRPr>
        </a:p>
      </dsp:txBody>
      <dsp:txXfrm>
        <a:off x="75898" y="1710774"/>
        <a:ext cx="2791305" cy="1402986"/>
      </dsp:txXfrm>
    </dsp:sp>
    <dsp:sp modelId="{A7CD6EF8-A4B7-4B74-A18E-7AE57FCD8579}">
      <dsp:nvSpPr>
        <dsp:cNvPr id="0" name=""/>
        <dsp:cNvSpPr/>
      </dsp:nvSpPr>
      <dsp:spPr>
        <a:xfrm rot="5400000">
          <a:off x="4937278" y="1428698"/>
          <a:ext cx="1243825" cy="523218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основное средство контроля знаний в среде </a:t>
          </a:r>
          <a:r>
            <a:rPr lang="ru-RU" sz="14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Moodle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kern="1200" dirty="0">
            <a:solidFill>
              <a:schemeClr val="bg2">
                <a:lumMod val="75000"/>
              </a:schemeClr>
            </a:solidFill>
            <a:latin typeface="+mj-lt"/>
          </a:endParaRPr>
        </a:p>
      </dsp:txBody>
      <dsp:txXfrm rot="-5400000">
        <a:off x="2943101" y="3483595"/>
        <a:ext cx="5171461" cy="1122387"/>
      </dsp:txXfrm>
    </dsp:sp>
    <dsp:sp modelId="{545B4BF5-C005-45CE-9A24-CB86BACD152E}">
      <dsp:nvSpPr>
        <dsp:cNvPr id="0" name=""/>
        <dsp:cNvSpPr/>
      </dsp:nvSpPr>
      <dsp:spPr>
        <a:xfrm>
          <a:off x="0" y="3267398"/>
          <a:ext cx="2943101" cy="155478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  <a:latin typeface="+mj-lt"/>
            </a:rPr>
            <a:t>Тесты</a:t>
          </a:r>
          <a:endParaRPr lang="ru-RU" sz="2400" b="1" kern="1200" dirty="0">
            <a:solidFill>
              <a:srgbClr val="C00000"/>
            </a:solidFill>
            <a:latin typeface="+mj-lt"/>
          </a:endParaRPr>
        </a:p>
      </dsp:txBody>
      <dsp:txXfrm>
        <a:off x="75898" y="3343296"/>
        <a:ext cx="2791305" cy="14029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7505-B5CD-4050-B892-B597677FF525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3F1F7-6365-4ACE-A66F-B7A002DDB2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4097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7505-B5CD-4050-B892-B597677FF525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3F1F7-6365-4ACE-A66F-B7A002DDB2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80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7505-B5CD-4050-B892-B597677FF525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3F1F7-6365-4ACE-A66F-B7A002DDB2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0428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81096560-3F80-4AC3-99DA-410E392A967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972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7505-B5CD-4050-B892-B597677FF525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3F1F7-6365-4ACE-A66F-B7A002DDB2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8804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7505-B5CD-4050-B892-B597677FF525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3F1F7-6365-4ACE-A66F-B7A002DDB2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2408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7505-B5CD-4050-B892-B597677FF525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3F1F7-6365-4ACE-A66F-B7A002DDB2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11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7505-B5CD-4050-B892-B597677FF525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3F1F7-6365-4ACE-A66F-B7A002DDB2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2538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7505-B5CD-4050-B892-B597677FF525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3F1F7-6365-4ACE-A66F-B7A002DDB2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7431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7505-B5CD-4050-B892-B597677FF525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3F1F7-6365-4ACE-A66F-B7A002DDB2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4232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7505-B5CD-4050-B892-B597677FF525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3F1F7-6365-4ACE-A66F-B7A002DDB2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7517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7505-B5CD-4050-B892-B597677FF525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3F1F7-6365-4ACE-A66F-B7A002DDB2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54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67505-B5CD-4050-B892-B597677FF525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3F1F7-6365-4ACE-A66F-B7A002DDB2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516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79977" y="2321142"/>
            <a:ext cx="94627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системой дистанционного обучения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04907" y="369185"/>
            <a:ext cx="6096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1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</a:t>
            </a:r>
            <a:endParaRPr lang="ru-RU" sz="11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1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ОБРАЗОВАТЕЛЬНОЕ УЧРЕЖДЕНИЕ ВЫСШЕГО ОБРАЗОВАНИЯ</a:t>
            </a:r>
            <a:endParaRPr lang="ru-RU" sz="11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1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«КРАСНОЯРСКИЙ ГОСУДАРСТВЕННЫЙ МЕДИЦИНСКИЙ </a:t>
            </a:r>
            <a:endParaRPr lang="ru-RU" sz="11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1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УНИВЕРСИТЕТ ИМЕНИ ПРОФЕССОРА В.Ф. ВОЙНО-ЯСЕНЕЦКОГО»</a:t>
            </a:r>
            <a:endParaRPr lang="ru-RU" sz="11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1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РОССИЙСКОЙ ФЕДЕРАЦИИ </a:t>
            </a:r>
            <a:endParaRPr lang="ru-RU" sz="11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1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212976"/>
            <a:ext cx="3168352" cy="316835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000907" y="5269344"/>
            <a:ext cx="2517016" cy="655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Подготовил Куратор ДО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Донгузова Е. Е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228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528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интерактивные элементы  проверки знаний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> 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165636156"/>
              </p:ext>
            </p:extLst>
          </p:nvPr>
        </p:nvGraphicFramePr>
        <p:xfrm>
          <a:off x="2166910" y="1571612"/>
          <a:ext cx="817528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882072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7" name="Rectangle 3"/>
          <p:cNvSpPr>
            <a:spLocks noGrp="1" noChangeArrowheads="1"/>
          </p:cNvSpPr>
          <p:nvPr>
            <p:ph type="title"/>
          </p:nvPr>
        </p:nvSpPr>
        <p:spPr>
          <a:xfrm>
            <a:off x="1944688" y="73026"/>
            <a:ext cx="8229600" cy="476250"/>
          </a:xfrm>
          <a:noFill/>
          <a:ln/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ресурсами курса</a:t>
            </a:r>
          </a:p>
        </p:txBody>
      </p:sp>
      <p:graphicFrame>
        <p:nvGraphicFramePr>
          <p:cNvPr id="410734" name="Group 11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1560447664"/>
              </p:ext>
            </p:extLst>
          </p:nvPr>
        </p:nvGraphicFramePr>
        <p:xfrm>
          <a:off x="1703389" y="1052513"/>
          <a:ext cx="8713787" cy="4682025"/>
        </p:xfrm>
        <a:graphic>
          <a:graphicData uri="http://schemas.openxmlformats.org/drawingml/2006/table">
            <a:tbl>
              <a:tblPr/>
              <a:tblGrid>
                <a:gridCol w="16875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262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90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Текстовая страница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Этот вид ресурса, представляет собой страницу c текстом с минимальным форматированием текста.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528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Веб-страница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Данный вид ресурса представляет собой веб-страницу, созданную при помощи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HTML-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редактора. Такая веб-страница может содержать изображения, гиперссылки и другие возможности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HTML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199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Ссылка на файл или веб-страницу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Этот вид ресурса позволяет создать ссылку на любую веб-страницу или файл, размещенные в курсе или на внешних сайтах в сети Интернет.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40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Ссылка на каталог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Данный ресурс позволяет отобразить содержимое целого каталога (и его подкаталогов) из файловой области вашего курса. Студенты могут скачивать и просматривать любые находящиеся там файлы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Пояснение представляет собой текст и изображения, которые отображаются непосредственно на главной странице курса прямо среди других ресурсов и элементов курса.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10644" name="Text Box 20"/>
          <p:cNvSpPr txBox="1">
            <a:spLocks noChangeArrowheads="1"/>
          </p:cNvSpPr>
          <p:nvPr/>
        </p:nvSpPr>
        <p:spPr bwMode="auto">
          <a:xfrm>
            <a:off x="1774826" y="549276"/>
            <a:ext cx="8569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>
                <a:solidFill>
                  <a:prstClr val="white"/>
                </a:solidFill>
                <a:latin typeface="Verdana" pitchFamily="34" charset="0"/>
              </a:rPr>
              <a:t>В системе </a:t>
            </a:r>
            <a:r>
              <a:rPr lang="en-US">
                <a:solidFill>
                  <a:prstClr val="white"/>
                </a:solidFill>
                <a:latin typeface="Verdana" pitchFamily="34" charset="0"/>
              </a:rPr>
              <a:t>Moodle </a:t>
            </a:r>
            <a:r>
              <a:rPr lang="ru-RU">
                <a:solidFill>
                  <a:prstClr val="white"/>
                </a:solidFill>
                <a:latin typeface="Verdana" pitchFamily="34" charset="0"/>
              </a:rPr>
              <a:t>имеются следующие виды ресурсов:</a:t>
            </a:r>
          </a:p>
        </p:txBody>
      </p:sp>
    </p:spTree>
    <p:extLst>
      <p:ext uri="{BB962C8B-B14F-4D97-AF65-F5344CB8AC3E}">
        <p14:creationId xmlns:p14="http://schemas.microsoft.com/office/powerpoint/2010/main" xmlns="" val="333714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546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создания УМК на ДО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68425"/>
            <a:ext cx="10515600" cy="435133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создания УМК – предоставить студенту полный комплект учебно-методических материалов для самостоятельного и очного изучения дисциплины.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задачами преподавателя являются оказание консультационных услуг, текущая и итоговая оценка знаний.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4851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24907" y="24392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400" b="1" dirty="0">
                <a:ln w="11430"/>
                <a:gradFill>
                  <a:gsLst>
                    <a:gs pos="0">
                      <a:srgbClr val="17365D">
                        <a:tint val="70000"/>
                        <a:satMod val="245000"/>
                      </a:srgbClr>
                    </a:gs>
                    <a:gs pos="75000">
                      <a:srgbClr val="17365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17365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УЧЕБНО-МЕТОДИЧЕСКИЙ КОМПЛЕКС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17181" y="1074922"/>
            <a:ext cx="5933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>
                <a:solidFill>
                  <a:srgbClr val="003366"/>
                </a:solidFill>
                <a:latin typeface="Cambria" pitchFamily="18" charset="0"/>
                <a:cs typeface="Tahoma" pitchFamily="34" charset="0"/>
              </a:rPr>
              <a:t>ОБЕСПЕЧИВАЕТ  РЕАЛИЗАЦИЮ ТРЕБОВАНИЙ  ФГОС</a:t>
            </a: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4382182" y="3032565"/>
            <a:ext cx="2530818" cy="1259884"/>
          </a:xfrm>
          <a:prstGeom prst="roundRect">
            <a:avLst>
              <a:gd name="adj" fmla="val 16667"/>
            </a:avLst>
          </a:prstGeom>
          <a:solidFill>
            <a:srgbClr val="8064A2">
              <a:lumMod val="20000"/>
              <a:lumOff val="80000"/>
            </a:srgbClr>
          </a:solidFill>
          <a:ln w="12700" cap="flat" cmpd="sng" algn="ctr">
            <a:solidFill>
              <a:srgbClr val="FFFFB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УМК </a:t>
            </a:r>
          </a:p>
          <a:p>
            <a:pPr marL="0" marR="0" lvl="0" indent="0" algn="ctr" defTabSz="91440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Дисциплины/модуля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729393" y="2026678"/>
            <a:ext cx="1944216" cy="1079500"/>
          </a:xfrm>
          <a:prstGeom prst="roundRect">
            <a:avLst>
              <a:gd name="adj" fmla="val 16667"/>
            </a:avLst>
          </a:prstGeom>
          <a:solidFill>
            <a:srgbClr val="8064A2">
              <a:lumMod val="20000"/>
              <a:lumOff val="80000"/>
            </a:srgbClr>
          </a:solidFill>
          <a:ln w="12700" cap="flat" cmpd="sng" algn="ctr">
            <a:solidFill>
              <a:srgbClr val="FFFFB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рабочие программы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4459583" y="1486928"/>
            <a:ext cx="2376016" cy="1079500"/>
          </a:xfrm>
          <a:prstGeom prst="roundRect">
            <a:avLst>
              <a:gd name="adj" fmla="val 16667"/>
            </a:avLst>
          </a:prstGeom>
          <a:solidFill>
            <a:srgbClr val="8064A2">
              <a:lumMod val="20000"/>
              <a:lumOff val="80000"/>
            </a:srgbClr>
          </a:solidFill>
          <a:ln w="12700" cap="flat" cmpd="sng" algn="ctr">
            <a:solidFill>
              <a:srgbClr val="FFFFB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методические пособия и поурочные разработки</a:t>
            </a: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8178556" y="1809531"/>
            <a:ext cx="1944216" cy="1124744"/>
          </a:xfrm>
          <a:prstGeom prst="roundRect">
            <a:avLst>
              <a:gd name="adj" fmla="val 16667"/>
            </a:avLst>
          </a:prstGeom>
          <a:solidFill>
            <a:srgbClr val="8064A2">
              <a:lumMod val="20000"/>
              <a:lumOff val="80000"/>
            </a:srgbClr>
          </a:solidFill>
          <a:ln w="12700" cap="flat" cmpd="sng" algn="ctr">
            <a:solidFill>
              <a:srgbClr val="FFFFB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цифровые образовательные ресурсы </a:t>
            </a: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796952" y="4059019"/>
            <a:ext cx="1944216" cy="1124744"/>
          </a:xfrm>
          <a:prstGeom prst="roundRect">
            <a:avLst>
              <a:gd name="adj" fmla="val 16667"/>
            </a:avLst>
          </a:prstGeom>
          <a:solidFill>
            <a:srgbClr val="8064A2">
              <a:lumMod val="20000"/>
              <a:lumOff val="80000"/>
            </a:srgbClr>
          </a:solidFill>
          <a:ln w="12700" cap="flat" cmpd="sng" algn="ctr">
            <a:solidFill>
              <a:srgbClr val="FFFFB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контрольно-диагностические материалы</a:t>
            </a: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8250812" y="3519019"/>
            <a:ext cx="1871960" cy="1080000"/>
          </a:xfrm>
          <a:prstGeom prst="roundRect">
            <a:avLst>
              <a:gd name="adj" fmla="val 16667"/>
            </a:avLst>
          </a:prstGeom>
          <a:solidFill>
            <a:srgbClr val="8064A2">
              <a:lumMod val="20000"/>
              <a:lumOff val="80000"/>
            </a:srgbClr>
          </a:solidFill>
          <a:ln w="12700" cap="flat" cmpd="sng" algn="ctr">
            <a:solidFill>
              <a:srgbClr val="FFFFB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интернет-ресурсы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4675483" y="4705290"/>
            <a:ext cx="1944216" cy="1124744"/>
          </a:xfrm>
          <a:prstGeom prst="roundRect">
            <a:avLst>
              <a:gd name="adj" fmla="val 16667"/>
            </a:avLst>
          </a:prstGeom>
          <a:solidFill>
            <a:srgbClr val="8064A2">
              <a:lumMod val="20000"/>
              <a:lumOff val="80000"/>
            </a:srgbClr>
          </a:solidFill>
          <a:ln w="12700" cap="flat" cmpd="sng" algn="ctr">
            <a:solidFill>
              <a:srgbClr val="FFFFB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технологические карты</a:t>
            </a:r>
          </a:p>
        </p:txBody>
      </p:sp>
      <p:sp>
        <p:nvSpPr>
          <p:cNvPr id="13" name="TextBox 29"/>
          <p:cNvSpPr txBox="1">
            <a:spLocks noChangeArrowheads="1"/>
          </p:cNvSpPr>
          <p:nvPr/>
        </p:nvSpPr>
        <p:spPr bwMode="auto">
          <a:xfrm>
            <a:off x="2169380" y="6136604"/>
            <a:ext cx="734112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600" b="1" dirty="0">
                <a:solidFill>
                  <a:srgbClr val="003366"/>
                </a:solidFill>
                <a:latin typeface="Cambria" pitchFamily="18" charset="0"/>
                <a:cs typeface="Tahoma" pitchFamily="34" charset="0"/>
              </a:rPr>
              <a:t>Учебно-методический комплекс представляет собой </a:t>
            </a:r>
            <a:r>
              <a:rPr lang="ru-RU" sz="1400" b="1" dirty="0">
                <a:solidFill>
                  <a:srgbClr val="663300"/>
                </a:solidFill>
                <a:latin typeface="Cambria" pitchFamily="18" charset="0"/>
                <a:cs typeface="Tahoma" pitchFamily="34" charset="0"/>
              </a:rPr>
              <a:t>– </a:t>
            </a:r>
            <a:br>
              <a:rPr lang="ru-RU" sz="1400" b="1" dirty="0">
                <a:solidFill>
                  <a:srgbClr val="663300"/>
                </a:solidFill>
                <a:latin typeface="Cambria" pitchFamily="18" charset="0"/>
                <a:cs typeface="Tahoma" pitchFamily="34" charset="0"/>
              </a:rPr>
            </a:br>
            <a:r>
              <a:rPr lang="ru-RU" sz="1400" b="1" dirty="0">
                <a:solidFill>
                  <a:srgbClr val="C00000"/>
                </a:solidFill>
                <a:latin typeface="Cambria" pitchFamily="18" charset="0"/>
                <a:cs typeface="Tahoma" pitchFamily="34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Cambria" pitchFamily="18" charset="0"/>
                <a:cs typeface="Tahoma" pitchFamily="34" charset="0"/>
              </a:rPr>
              <a:t>ИНФОРМАЦИОННО-ОБРАЗОВАТЕЛЬНУЮ СРЕДУ ОБРАЗОВАТЕЛЬНОГО ПРОЦЕССА</a:t>
            </a:r>
            <a:endParaRPr lang="ru-RU" sz="1400" b="1" dirty="0">
              <a:solidFill>
                <a:srgbClr val="C00000"/>
              </a:solidFill>
              <a:latin typeface="Cambria" pitchFamily="18" charset="0"/>
              <a:cs typeface="Tahoma" pitchFamily="34" charset="0"/>
            </a:endParaRPr>
          </a:p>
        </p:txBody>
      </p:sp>
      <p:cxnSp>
        <p:nvCxnSpPr>
          <p:cNvPr id="14" name="Прямая со стрелкой 13"/>
          <p:cNvCxnSpPr>
            <a:stCxn id="6" idx="1"/>
            <a:endCxn id="7" idx="3"/>
          </p:cNvCxnSpPr>
          <p:nvPr/>
        </p:nvCxnSpPr>
        <p:spPr>
          <a:xfrm flipH="1" flipV="1">
            <a:off x="2673609" y="2566428"/>
            <a:ext cx="1708573" cy="1096079"/>
          </a:xfrm>
          <a:prstGeom prst="straightConnector1">
            <a:avLst/>
          </a:prstGeom>
          <a:noFill/>
          <a:ln w="38100" cap="flat" cmpd="sng" algn="ctr">
            <a:solidFill>
              <a:srgbClr val="385D8A"/>
            </a:solidFill>
            <a:prstDash val="solid"/>
            <a:headEnd type="triangle" w="med" len="med"/>
            <a:tailEnd type="triangle" w="med" len="med"/>
          </a:ln>
          <a:effectLst/>
        </p:spPr>
      </p:cxnSp>
      <p:cxnSp>
        <p:nvCxnSpPr>
          <p:cNvPr id="16" name="Прямая со стрелкой 15"/>
          <p:cNvCxnSpPr>
            <a:stCxn id="6" idx="0"/>
            <a:endCxn id="8" idx="2"/>
          </p:cNvCxnSpPr>
          <p:nvPr/>
        </p:nvCxnSpPr>
        <p:spPr>
          <a:xfrm flipV="1">
            <a:off x="5647591" y="2566428"/>
            <a:ext cx="0" cy="466137"/>
          </a:xfrm>
          <a:prstGeom prst="straightConnector1">
            <a:avLst/>
          </a:prstGeom>
          <a:noFill/>
          <a:ln w="38100" cap="flat" cmpd="sng" algn="ctr">
            <a:solidFill>
              <a:srgbClr val="385D8A"/>
            </a:solidFill>
            <a:prstDash val="solid"/>
            <a:headEnd type="triangle" w="med" len="med"/>
            <a:tailEnd type="triangle" w="med" len="med"/>
          </a:ln>
          <a:effectLst/>
        </p:spPr>
      </p:cxnSp>
      <p:cxnSp>
        <p:nvCxnSpPr>
          <p:cNvPr id="18" name="Прямая со стрелкой 17"/>
          <p:cNvCxnSpPr>
            <a:stCxn id="6" idx="3"/>
            <a:endCxn id="9" idx="1"/>
          </p:cNvCxnSpPr>
          <p:nvPr/>
        </p:nvCxnSpPr>
        <p:spPr>
          <a:xfrm flipV="1">
            <a:off x="6913000" y="2371903"/>
            <a:ext cx="1265556" cy="1290604"/>
          </a:xfrm>
          <a:prstGeom prst="straightConnector1">
            <a:avLst/>
          </a:prstGeom>
          <a:noFill/>
          <a:ln w="38100" cap="flat" cmpd="sng" algn="ctr">
            <a:solidFill>
              <a:srgbClr val="385D8A"/>
            </a:solidFill>
            <a:prstDash val="solid"/>
            <a:headEnd type="triangle" w="med" len="med"/>
            <a:tailEnd type="triangle" w="med" len="med"/>
          </a:ln>
          <a:effectLst/>
        </p:spPr>
      </p:cxnSp>
      <p:cxnSp>
        <p:nvCxnSpPr>
          <p:cNvPr id="22" name="Прямая со стрелкой 21"/>
          <p:cNvCxnSpPr>
            <a:stCxn id="6" idx="1"/>
            <a:endCxn id="10" idx="3"/>
          </p:cNvCxnSpPr>
          <p:nvPr/>
        </p:nvCxnSpPr>
        <p:spPr>
          <a:xfrm flipH="1">
            <a:off x="2741168" y="3662507"/>
            <a:ext cx="1641014" cy="958884"/>
          </a:xfrm>
          <a:prstGeom prst="straightConnector1">
            <a:avLst/>
          </a:prstGeom>
          <a:noFill/>
          <a:ln w="38100" cap="flat" cmpd="sng" algn="ctr">
            <a:solidFill>
              <a:srgbClr val="385D8A"/>
            </a:solidFill>
            <a:prstDash val="solid"/>
            <a:headEnd type="triangle" w="med" len="med"/>
            <a:tailEnd type="triangle" w="med" len="med"/>
          </a:ln>
          <a:effectLst/>
        </p:spPr>
      </p:cxnSp>
      <p:cxnSp>
        <p:nvCxnSpPr>
          <p:cNvPr id="24" name="Прямая со стрелкой 23"/>
          <p:cNvCxnSpPr>
            <a:stCxn id="11" idx="1"/>
            <a:endCxn id="6" idx="3"/>
          </p:cNvCxnSpPr>
          <p:nvPr/>
        </p:nvCxnSpPr>
        <p:spPr>
          <a:xfrm flipH="1" flipV="1">
            <a:off x="6913000" y="3662507"/>
            <a:ext cx="1337812" cy="396512"/>
          </a:xfrm>
          <a:prstGeom prst="straightConnector1">
            <a:avLst/>
          </a:prstGeom>
          <a:noFill/>
          <a:ln w="38100" cap="flat" cmpd="sng" algn="ctr">
            <a:solidFill>
              <a:srgbClr val="385D8A"/>
            </a:solidFill>
            <a:prstDash val="solid"/>
            <a:headEnd type="triangle" w="med" len="med"/>
            <a:tailEnd type="triangle" w="med" len="med"/>
          </a:ln>
          <a:effectLst/>
        </p:spPr>
      </p:cxnSp>
      <p:cxnSp>
        <p:nvCxnSpPr>
          <p:cNvPr id="36" name="Прямая со стрелкой 35"/>
          <p:cNvCxnSpPr>
            <a:stCxn id="12" idx="0"/>
            <a:endCxn id="6" idx="2"/>
          </p:cNvCxnSpPr>
          <p:nvPr/>
        </p:nvCxnSpPr>
        <p:spPr>
          <a:xfrm flipV="1">
            <a:off x="5647591" y="4292449"/>
            <a:ext cx="0" cy="412841"/>
          </a:xfrm>
          <a:prstGeom prst="straightConnector1">
            <a:avLst/>
          </a:prstGeom>
          <a:noFill/>
          <a:ln w="38100" cap="flat" cmpd="sng" algn="ctr">
            <a:solidFill>
              <a:srgbClr val="385D8A"/>
            </a:solidFill>
            <a:prstDash val="solid"/>
            <a:headEnd type="triangl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404340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200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565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требования к минимальному составу УМК</a:t>
            </a:r>
            <a:endParaRPr lang="ru-RU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23791" y="1133840"/>
            <a:ext cx="5864471" cy="5372467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модуль УМК для ДО (обучающий) в обязательном порядке должен содержать как теоретический, так и практико-контролирующий материал и методические указания для выполнения всех видов работ.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Содержательная часть дистанционного курса основывается на электронном учебно-методическом ресурсе дисциплины, для которой разрабатывается курс (Приложение А).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35436" t="8837" r="33457" b="12201"/>
          <a:stretch/>
        </p:blipFill>
        <p:spPr bwMode="auto">
          <a:xfrm>
            <a:off x="591283" y="1133841"/>
            <a:ext cx="4745648" cy="52229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69594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/>
          <p:nvPr/>
        </p:nvPicPr>
        <p:blipFill rotWithShape="1">
          <a:blip r:embed="rId2"/>
          <a:srcRect l="54437" t="15964" r="12773" b="12771"/>
          <a:stretch/>
        </p:blipFill>
        <p:spPr bwMode="auto">
          <a:xfrm>
            <a:off x="369276" y="313958"/>
            <a:ext cx="5512775" cy="63066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6515100" y="313958"/>
            <a:ext cx="5512777" cy="6120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минимальный состав УМК для ДО по дисциплине должны быть включены:</a:t>
            </a:r>
          </a:p>
          <a:p>
            <a:pPr marL="228600" lvl="0" indent="-2286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Рабочая программа УМК для ДО (нормативный документ, на основе которого строится процесс дистанционного обучения по дисциплине).</a:t>
            </a:r>
          </a:p>
          <a:p>
            <a:pPr marL="228600" lvl="0" indent="-2286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Путеводитель (методические указания по изучению УМК для ДО).</a:t>
            </a:r>
          </a:p>
          <a:p>
            <a:pPr marL="228600" lvl="0" indent="-2286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Содержание учебно-методического материала.</a:t>
            </a:r>
          </a:p>
          <a:p>
            <a:pPr marL="228600" lvl="0" indent="-2286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Видеолекция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практический навык. </a:t>
            </a:r>
          </a:p>
          <a:p>
            <a:pPr marL="228600" lvl="0" indent="-2286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Система контроля знаний (материалы для самоконтроля, текущего контроля знаний, итоговой аттестации, сборники заданий, контрольных работ, тестов и т.п.).</a:t>
            </a:r>
          </a:p>
          <a:p>
            <a:pPr marL="228600" lvl="0" indent="-2286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Дополнительные учебные материалы (глоссарий, список литературы, список полезных ссылок на ресурсы в сети интернет, средства общения, часто задаваемые вопросы, блок анкет и т.д.).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723182" y="537285"/>
            <a:ext cx="27919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(Приложение А).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9435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63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893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31115" indent="-3175" algn="ctr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Содержание учебно-методического материала</a:t>
            </a:r>
            <a:endParaRPr lang="ru-RU" sz="1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0860" y="927687"/>
            <a:ext cx="10934117" cy="1360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115" indent="-3175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Учебно-методический материал должен содержать сведения научного или прикладного характера, изложенные в форме, удобной для изучения.</a:t>
            </a:r>
          </a:p>
          <a:p>
            <a:pPr marL="31115" indent="-3175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 должен быть разбит на логические структурные единицы (модули, разделы, темы и т.д.), сопровождаться схемами, рисунками, графиками, видео-, аудиоматериалами, анимацией и т.д.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0860" y="2503545"/>
            <a:ext cx="10934700" cy="3383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2440" indent="-6350" algn="just">
              <a:lnSpc>
                <a:spcPct val="102000"/>
              </a:lnSpc>
              <a:spcAft>
                <a:spcPts val="70"/>
              </a:spcAft>
            </a:pPr>
            <a:r>
              <a:rPr lang="ru-RU" sz="1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Учебно-методический материал должен включает в себя:</a:t>
            </a:r>
            <a:endParaRPr lang="ru-RU" sz="16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890" marR="8890" indent="462915" algn="just">
              <a:lnSpc>
                <a:spcPct val="102000"/>
              </a:lnSpc>
              <a:spcAft>
                <a:spcPts val="20"/>
              </a:spcAft>
            </a:pPr>
            <a:r>
              <a:rPr lang="ru-RU" sz="16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ru-RU" sz="16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Обязательное наличие теоретического материала</a:t>
            </a:r>
            <a:r>
              <a:rPr lang="ru-RU" sz="16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краткое изложение всех разделов и тем УМК для ДО (в виде текстового документов в программе </a:t>
            </a:r>
            <a:r>
              <a:rPr lang="en-US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MS Word </a:t>
            </a:r>
            <a:r>
              <a:rPr lang="ru-RU" sz="1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5-10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стр.).</a:t>
            </a:r>
          </a:p>
          <a:p>
            <a:pPr marL="8890" marR="462915" indent="457200" algn="just">
              <a:lnSpc>
                <a:spcPct val="102000"/>
              </a:lnSpc>
              <a:spcAft>
                <a:spcPts val="20"/>
              </a:spcAf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Тексты лекций должны содержать всю необходимую информацию для успешного ответа на контрольные вопросы по теме и тестовые задания. Если в тексте лекции используется картинка, то их необходимо размещать в виде отдельного файла в формате 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jpg</a:t>
            </a:r>
            <a:endParaRPr lang="ru-RU" sz="16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5240" marR="454025" indent="457200" algn="just">
              <a:lnSpc>
                <a:spcPct val="102000"/>
              </a:lnSpc>
              <a:spcAft>
                <a:spcPts val="70"/>
              </a:spcAft>
            </a:pPr>
            <a:r>
              <a:rPr lang="ru-RU" sz="1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Внимание! Учебно-методические пособия, журналы, книги и нормативно</a:t>
            </a:r>
            <a:r>
              <a:rPr lang="en-US" sz="1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1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правовые документы относятся к дополнительным материал и не являются</a:t>
            </a:r>
            <a:r>
              <a:rPr lang="ru-RU" sz="16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теоретическим материалом.</a:t>
            </a:r>
            <a:endParaRPr lang="ru-RU" sz="16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890" marR="8890" indent="450850" algn="just">
              <a:lnSpc>
                <a:spcPct val="102000"/>
              </a:lnSpc>
              <a:spcAft>
                <a:spcPts val="20"/>
              </a:spcAft>
            </a:pPr>
            <a:r>
              <a:rPr lang="ru-RU" sz="16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2.Обязательное наличие презентации</a:t>
            </a:r>
            <a:r>
              <a:rPr lang="ru-RU" sz="16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повышает качество образования и позволяет удерживать внимание обучающегося.</a:t>
            </a:r>
          </a:p>
          <a:p>
            <a:pPr marL="8890" marR="457200" indent="457200" algn="just">
              <a:lnSpc>
                <a:spcPct val="102000"/>
              </a:lnSpc>
              <a:spcAft>
                <a:spcPts val="1335"/>
              </a:spcAf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Презентация - это документ с мультимедийным содержанием для визуального сопровождения и наглядного представления теоретического материала, рассчитанного на изучение, в том числе и без помощи преподавателя (количество слайдов не ограниченно, но должно содержать </a:t>
            </a:r>
            <a:r>
              <a:rPr lang="ru-RU" sz="1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 менее 10 шт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по каждой теме).</a:t>
            </a: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322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35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Видеолекция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112974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каждого УМК для ДО должны быть включены не менее 1 авторской видеолекции и 1 авторского практического навыка.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8199" y="2154116"/>
            <a:ext cx="10952285" cy="385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 marR="8890" indent="-3175" algn="just">
              <a:lnSpc>
                <a:spcPct val="102000"/>
              </a:lnSpc>
              <a:spcAft>
                <a:spcPts val="2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 основным структурным компонентам видеолекции относятся:</a:t>
            </a:r>
          </a:p>
          <a:p>
            <a:pPr marL="342900" marR="8890" lvl="0" indent="-342900" algn="just" fontAlgn="base">
              <a:lnSpc>
                <a:spcPct val="102000"/>
              </a:lnSpc>
              <a:spcAft>
                <a:spcPts val="2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ru-RU" sz="2000" u="none" strike="noStrike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Вступление - приветствие лектора, оглашение темы и цели лекции, определение необходимости изучения данной проблемы.</a:t>
            </a:r>
            <a:endParaRPr lang="en-US" sz="2000" u="none" strike="noStrike" dirty="0" smtClean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8890" lvl="0" indent="-342900" algn="just" fontAlgn="base">
              <a:lnSpc>
                <a:spcPct val="102000"/>
              </a:lnSpc>
              <a:spcAft>
                <a:spcPts val="2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endParaRPr lang="ru-RU" sz="2000" u="none" strike="noStrike" dirty="0" smtClean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8890" lvl="0" indent="-342900" algn="just" fontAlgn="base">
              <a:lnSpc>
                <a:spcPct val="102000"/>
              </a:lnSpc>
              <a:spcAft>
                <a:spcPts val="2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ru-RU" sz="2000" u="none" strike="noStrike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Основная часть - последовательное изложение материала видеолекции, слова лектора сопровождаются видеофрагментами, изображениями, схемами, графиками, диаграммами, формулами, таблицами, демонстрацией моделей процессов и явлений и пр. Представление информации, известной на момент записи лекции, выдвижение гипотез, анализ имеющегося опыта, озвучивание собственной позиции, описание перспектив развития темы.</a:t>
            </a:r>
            <a:endParaRPr lang="en-US" sz="2000" u="none" strike="noStrike" dirty="0" smtClean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8890" lvl="0" indent="-342900" algn="just" fontAlgn="base">
              <a:lnSpc>
                <a:spcPct val="102000"/>
              </a:lnSpc>
              <a:spcAft>
                <a:spcPts val="2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endParaRPr lang="en-US" sz="2000" u="none" strike="noStrike" dirty="0" smtClean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8890" lvl="0" indent="-342900" algn="just" fontAlgn="base">
              <a:lnSpc>
                <a:spcPct val="102000"/>
              </a:lnSpc>
              <a:spcAft>
                <a:spcPts val="2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ru-RU" sz="2000" u="none" strike="noStrike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Заключение - подведение итогов видеолекции, формулирование основных выводов, рекомендации по изучению темы.</a:t>
            </a:r>
            <a:endParaRPr lang="ru-RU" sz="20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125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9791" y="339913"/>
            <a:ext cx="11145715" cy="5801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2440" indent="-6350" algn="ctr">
              <a:lnSpc>
                <a:spcPct val="102000"/>
              </a:lnSpc>
              <a:spcAft>
                <a:spcPts val="70"/>
              </a:spcAft>
            </a:pPr>
            <a:r>
              <a:rPr lang="ru-RU" sz="24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Практический навык</a:t>
            </a:r>
            <a:endParaRPr lang="en-US" sz="2400" b="1" dirty="0" smtClean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2440" indent="-6350" algn="just">
              <a:lnSpc>
                <a:spcPct val="102000"/>
              </a:lnSpc>
              <a:spcAft>
                <a:spcPts val="70"/>
              </a:spcAft>
            </a:pPr>
            <a:endParaRPr lang="ru-RU" sz="1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890" marR="8890" indent="450850" algn="just">
              <a:lnSpc>
                <a:spcPct val="102000"/>
              </a:lnSpc>
              <a:spcAft>
                <a:spcPts val="2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Практический навык представляет собой набор действий, которые выполняется конкретным способом, в определенном порядке и носит обучающий характер.</a:t>
            </a:r>
          </a:p>
          <a:p>
            <a:pPr marL="8890" marR="8890" indent="445135" algn="just">
              <a:lnSpc>
                <a:spcPct val="102000"/>
              </a:lnSpc>
              <a:spcAft>
                <a:spcPts val="2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Демонстрация практических навыков представляет собой последовательно выполняемые действия с пояснением каждого этапа.</a:t>
            </a:r>
          </a:p>
          <a:p>
            <a:pPr marL="466725" marR="8890" indent="-3175" algn="just">
              <a:lnSpc>
                <a:spcPct val="102000"/>
              </a:lnSpc>
              <a:spcAft>
                <a:spcPts val="2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Демонстрация практических навыков может быть представлена в форме:</a:t>
            </a:r>
          </a:p>
          <a:p>
            <a:pPr marL="342900" marR="1866900" lvl="0" indent="-342900" algn="just" fontAlgn="base">
              <a:lnSpc>
                <a:spcPct val="102000"/>
              </a:lnSpc>
              <a:spcAft>
                <a:spcPts val="20"/>
              </a:spcAft>
              <a:buClr>
                <a:srgbClr val="000000"/>
              </a:buClr>
              <a:buSzPts val="1200"/>
              <a:buFont typeface="Symbol" panose="05050102010706020507" pitchFamily="18" charset="2"/>
              <a:buChar char="-"/>
            </a:pPr>
            <a:r>
              <a:rPr lang="ru-RU" sz="1400" u="none" strike="noStrike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видеоролика;</a:t>
            </a:r>
          </a:p>
          <a:p>
            <a:pPr marL="342900" marR="1866900" lvl="0" indent="-342900" algn="just" fontAlgn="base">
              <a:lnSpc>
                <a:spcPct val="102000"/>
              </a:lnSpc>
              <a:spcAft>
                <a:spcPts val="20"/>
              </a:spcAft>
              <a:buClr>
                <a:srgbClr val="000000"/>
              </a:buClr>
              <a:buSzPts val="1200"/>
              <a:buFont typeface="Symbol" panose="05050102010706020507" pitchFamily="18" charset="2"/>
              <a:buChar char="-"/>
            </a:pPr>
            <a:r>
              <a:rPr lang="ru-RU" sz="1400" u="none" strike="noStrike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озвученной презентации;- хронологической ленты.</a:t>
            </a:r>
          </a:p>
          <a:p>
            <a:pPr marL="8890" marR="8890" indent="457200" algn="just">
              <a:lnSpc>
                <a:spcPct val="102000"/>
              </a:lnSpc>
              <a:spcAft>
                <a:spcPts val="2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Если демонстрация практических навыков </a:t>
            </a:r>
            <a:r>
              <a:rPr lang="ru-RU" sz="1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представлена в форме видеоролика,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то он должен соответствовать следующим требованиям:</a:t>
            </a:r>
          </a:p>
          <a:p>
            <a:pPr marL="342900" marR="8890" lvl="0" indent="-342900" algn="just" fontAlgn="base">
              <a:lnSpc>
                <a:spcPct val="102000"/>
              </a:lnSpc>
              <a:spcAft>
                <a:spcPts val="2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ru-RU" sz="1400" u="none" strike="noStrike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 началом действий инструктор описывает оборудование, необходимое для проведения процедуры, озвучивает анамнез и план действий.</a:t>
            </a:r>
          </a:p>
          <a:p>
            <a:pPr marL="342900" marR="8890" lvl="0" indent="-342900" algn="just" fontAlgn="base">
              <a:lnSpc>
                <a:spcPct val="102000"/>
              </a:lnSpc>
              <a:spcAft>
                <a:spcPts val="2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ru-RU" sz="1400" u="none" strike="noStrike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Инструктор демонстрирует весь алгоритм действий, сопровождая каждый этап пояснением.</a:t>
            </a:r>
          </a:p>
          <a:p>
            <a:pPr marL="342900" marR="8890" lvl="0" indent="-342900" algn="just" fontAlgn="base">
              <a:lnSpc>
                <a:spcPct val="102000"/>
              </a:lnSpc>
              <a:spcAft>
                <a:spcPts val="2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ru-RU" sz="1400" u="none" strike="noStrike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Инструктор четко проговаривает каждое действие.</a:t>
            </a:r>
          </a:p>
          <a:p>
            <a:pPr marL="342900" marR="8890" lvl="0" indent="-342900" algn="just" fontAlgn="base">
              <a:lnSpc>
                <a:spcPct val="102000"/>
              </a:lnSpc>
              <a:spcAft>
                <a:spcPts val="2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ru-RU" sz="1400" u="none" strike="noStrike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 завершения проведения процедуры, инструктор формулирует основные рекомендации.</a:t>
            </a:r>
          </a:p>
          <a:p>
            <a:pPr marL="342900" marR="8890" lvl="0" indent="-342900" algn="just" fontAlgn="base">
              <a:lnSpc>
                <a:spcPct val="102000"/>
              </a:lnSpc>
              <a:spcAft>
                <a:spcPts val="53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ru-RU" sz="1400" u="none" strike="noStrike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Рекомендованная продолжительность видеоролика не более 15-20 минут.</a:t>
            </a:r>
          </a:p>
          <a:p>
            <a:pPr marL="8890" marR="8890" indent="451485" algn="just">
              <a:lnSpc>
                <a:spcPct val="102000"/>
              </a:lnSpc>
              <a:spcAft>
                <a:spcPts val="2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Если демонстрация практических навыков представлена </a:t>
            </a:r>
            <a:r>
              <a:rPr lang="ru-RU" sz="1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виде озвученной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презентации, 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она должна соответствовать следующим требованиям:</a:t>
            </a:r>
          </a:p>
          <a:p>
            <a:pPr marL="342900" marR="8890" lvl="0" indent="-342900" algn="just" fontAlgn="base">
              <a:lnSpc>
                <a:spcPct val="102000"/>
              </a:lnSpc>
              <a:spcAft>
                <a:spcPts val="2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ru-RU" sz="1400" u="none" strike="noStrike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Презентация не должна быть перегружена разными цветами.</a:t>
            </a:r>
          </a:p>
          <a:p>
            <a:pPr marL="342900" marR="8890" lvl="0" indent="-342900" algn="just" fontAlgn="base">
              <a:lnSpc>
                <a:spcPct val="102000"/>
              </a:lnSpc>
              <a:spcAft>
                <a:spcPts val="2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ru-RU" sz="1400" u="none" strike="noStrike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Шрифт на слайде желательно использовать без засечек. Для основного текста рекомендуется использовать шрифт 18-32 размера, для заголовков 32-44.</a:t>
            </a:r>
          </a:p>
          <a:p>
            <a:pPr marL="342900" marR="8890" lvl="0" indent="-342900" algn="just" fontAlgn="base">
              <a:lnSpc>
                <a:spcPct val="102000"/>
              </a:lnSpc>
              <a:spcAft>
                <a:spcPts val="2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ru-RU" sz="1400" u="none" strike="noStrike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качестве демонстрационных элементов рекомендуется использовать изображения, схемы и графики, раскрывающие материал.</a:t>
            </a:r>
          </a:p>
          <a:p>
            <a:pPr marL="342900" marR="8890" lvl="0" indent="-342900" algn="just" fontAlgn="base">
              <a:lnSpc>
                <a:spcPct val="102000"/>
              </a:lnSpc>
              <a:spcAft>
                <a:spcPts val="2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ru-RU" sz="1400" u="none" strike="noStrike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Дикция преподавателя, озвучивающего презентацию, должна быть четкой и разборчивой.</a:t>
            </a:r>
          </a:p>
          <a:p>
            <a:pPr marL="342900" marR="8890" lvl="0" indent="-342900" algn="just" fontAlgn="base">
              <a:lnSpc>
                <a:spcPct val="102000"/>
              </a:lnSpc>
              <a:spcAft>
                <a:spcPts val="2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ru-RU" sz="1400" u="none" strike="noStrike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Слова диктора не должны дословно дублировать текст со слайда, а лишь пояснять его.</a:t>
            </a:r>
          </a:p>
          <a:p>
            <a:pPr marL="342900" marR="8890" lvl="0" indent="-342900" algn="just" fontAlgn="base">
              <a:lnSpc>
                <a:spcPct val="102000"/>
              </a:lnSpc>
              <a:spcAft>
                <a:spcPts val="52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ru-RU" sz="1400" u="none" strike="noStrike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Рекомендованная продолжительность изучения озвученной презентации 10 минут.</a:t>
            </a:r>
            <a:endParaRPr lang="ru-RU" sz="14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699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2369" y="395932"/>
            <a:ext cx="11412416" cy="5542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0860" marR="441960" indent="-6350" algn="ctr">
              <a:lnSpc>
                <a:spcPct val="107000"/>
              </a:lnSpc>
              <a:spcAft>
                <a:spcPts val="1300"/>
              </a:spcAft>
            </a:pPr>
            <a:r>
              <a:rPr lang="ru-RU" sz="24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 контроля знаний</a:t>
            </a:r>
          </a:p>
          <a:p>
            <a:pPr marL="24130" indent="454025" algn="just">
              <a:lnSpc>
                <a:spcPct val="102000"/>
              </a:lnSpc>
              <a:spcAft>
                <a:spcPts val="70"/>
              </a:spcAft>
            </a:pP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Наличие раздела «Контроль знаний» - необходимое условие создания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качественного УМК для ДО, обеспечивающие мотивацию обучающихся.</a:t>
            </a:r>
            <a:endParaRPr lang="ru-RU" sz="2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890" marR="8890" indent="457200" algn="just">
              <a:lnSpc>
                <a:spcPct val="102000"/>
              </a:lnSpc>
              <a:spcAft>
                <a:spcPts val="2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Контроль знаний предназначен для выработки умений и навыков применения теоретических знаний, объем и характер которого определяется преподавателем самостоятельно, но должен содержать не менее 2-х видов контроля по каждому раздеру/теме:</a:t>
            </a:r>
          </a:p>
          <a:p>
            <a:pPr marL="342900" marR="8890" lvl="0" indent="-342900" algn="just" fontAlgn="base">
              <a:lnSpc>
                <a:spcPct val="102000"/>
              </a:lnSpc>
              <a:spcAft>
                <a:spcPts val="2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ru-RU" sz="2400" u="none" strike="noStrike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Вопросы для самоконтроля.</a:t>
            </a:r>
          </a:p>
          <a:p>
            <a:pPr marL="342900" marR="8890" lvl="0" indent="-342900" algn="just" fontAlgn="base">
              <a:lnSpc>
                <a:spcPct val="102000"/>
              </a:lnSpc>
              <a:spcAft>
                <a:spcPts val="2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ru-RU" sz="2400" u="none" strike="noStrike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Курсовые работы или рефераты.</a:t>
            </a:r>
          </a:p>
          <a:p>
            <a:pPr marL="342900" marR="8890" lvl="0" indent="-342900" algn="just" fontAlgn="base">
              <a:lnSpc>
                <a:spcPct val="102000"/>
              </a:lnSpc>
              <a:spcAft>
                <a:spcPts val="2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ru-RU" sz="2400" u="none" strike="noStrike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Ситуационные и/или клинические задачи.</a:t>
            </a:r>
          </a:p>
          <a:p>
            <a:pPr marL="342900" marR="8890" lvl="0" indent="-342900" algn="just" fontAlgn="base">
              <a:lnSpc>
                <a:spcPct val="102000"/>
              </a:lnSpc>
              <a:spcAft>
                <a:spcPts val="2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ru-RU" sz="2400" u="none" strike="noStrike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Тестовые задания.</a:t>
            </a:r>
          </a:p>
          <a:p>
            <a:pPr marL="342900" marR="8890" lvl="0" indent="-342900" algn="just" fontAlgn="base">
              <a:lnSpc>
                <a:spcPct val="102000"/>
              </a:lnSpc>
              <a:spcAft>
                <a:spcPts val="2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ru-RU" sz="2400" u="none" strike="noStrike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Электронные семинары (форум, чат, </a:t>
            </a:r>
            <a:r>
              <a:rPr lang="ru-RU" sz="2400" u="none" strike="noStrike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вебинар</a:t>
            </a:r>
            <a:r>
              <a:rPr lang="ru-RU" sz="2400" u="none" strike="noStrike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с подробным планом и списком рекомендуемой литературы.</a:t>
            </a:r>
          </a:p>
          <a:p>
            <a:pPr marL="342900" marR="8890" lvl="0" indent="-342900" algn="just" fontAlgn="base">
              <a:lnSpc>
                <a:spcPct val="102000"/>
              </a:lnSpc>
              <a:spcAft>
                <a:spcPts val="1335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ru-RU" sz="2400" u="none" strike="noStrike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Интерактивные упражнения.</a:t>
            </a:r>
            <a:endParaRPr lang="ru-RU" sz="24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55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116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Moodle?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2692" y="133325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бесплатная онлайн-система управления обучением или LMS.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LMS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(Learning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англ. система управления обучением) — это хранилище учебных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материалов.</a:t>
            </a: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подходит для любых направлений обучения: 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основного, 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дополнительного, 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корпоративного, 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квалификации.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к обучающим материалам осуществляется через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-браузер, поэтому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использоваться всеми пользователями, имеющими доступ к интернет, независимо от места их проживания.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130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0146" y="282251"/>
            <a:ext cx="11720146" cy="6144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0860" indent="-6350" algn="ctr">
              <a:lnSpc>
                <a:spcPct val="107000"/>
              </a:lnSpc>
              <a:spcAft>
                <a:spcPts val="1310"/>
              </a:spcAft>
            </a:pPr>
            <a:r>
              <a:rPr lang="ru-RU" sz="32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Дополнительные учебные материалы</a:t>
            </a:r>
          </a:p>
          <a:p>
            <a:pPr marL="472440" indent="-6350" algn="just">
              <a:lnSpc>
                <a:spcPct val="102000"/>
              </a:lnSpc>
              <a:spcAft>
                <a:spcPts val="70"/>
              </a:spcAft>
            </a:pP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Обязательные элементы:</a:t>
            </a:r>
            <a:endParaRPr lang="ru-RU" sz="28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8890" lvl="0" indent="-342900" algn="just" fontAlgn="base">
              <a:lnSpc>
                <a:spcPct val="102000"/>
              </a:lnSpc>
              <a:spcAft>
                <a:spcPts val="20"/>
              </a:spcAft>
              <a:buClr>
                <a:srgbClr val="000000"/>
              </a:buClr>
              <a:buSzPts val="1200"/>
              <a:buFont typeface="Symbol" panose="05050102010706020507" pitchFamily="18" charset="2"/>
              <a:buChar char="-"/>
            </a:pPr>
            <a:r>
              <a:rPr lang="ru-RU" sz="2800" u="none" strike="noStrike" dirty="0" smtClean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Глоссарий</a:t>
            </a:r>
            <a:r>
              <a:rPr lang="ru-RU" sz="2800" u="none" strike="noStrike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обязательное наличие словаря терминов, включающего основные понятия и определения, используемые при изучении дисциплины (не менее 20 терминов).</a:t>
            </a:r>
          </a:p>
          <a:p>
            <a:pPr marL="342900" marR="8890" lvl="0" indent="-342900" algn="just" fontAlgn="base">
              <a:lnSpc>
                <a:spcPct val="104000"/>
              </a:lnSpc>
              <a:spcAft>
                <a:spcPts val="25"/>
              </a:spcAft>
              <a:buClr>
                <a:srgbClr val="000000"/>
              </a:buClr>
              <a:buSzPts val="1200"/>
              <a:buFont typeface="Symbol" panose="05050102010706020507" pitchFamily="18" charset="2"/>
              <a:buChar char="-"/>
            </a:pPr>
            <a:r>
              <a:rPr lang="ru-RU" sz="2800" u="none" strike="noStrike" dirty="0" smtClean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Список основной и дополнительной литературы </a:t>
            </a:r>
            <a:r>
              <a:rPr lang="ru-RU" sz="2800" u="none" strike="noStrike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(не менее 5 источников).</a:t>
            </a:r>
          </a:p>
          <a:p>
            <a:pPr marL="342900" marR="8890" lvl="0" indent="-342900" algn="just" fontAlgn="base">
              <a:lnSpc>
                <a:spcPct val="102000"/>
              </a:lnSpc>
              <a:spcAft>
                <a:spcPts val="20"/>
              </a:spcAft>
              <a:buClr>
                <a:srgbClr val="000000"/>
              </a:buClr>
              <a:buSzPts val="1200"/>
              <a:buFont typeface="Symbol" panose="05050102010706020507" pitchFamily="18" charset="2"/>
              <a:buChar char="-"/>
            </a:pPr>
            <a:r>
              <a:rPr lang="ru-RU" sz="2800" u="none" strike="noStrike" dirty="0" smtClean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Средства общения </a:t>
            </a:r>
            <a:r>
              <a:rPr lang="ru-RU" sz="2800" u="none" strike="noStrike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обучаемого с куратором и другими обучающимися</a:t>
            </a:r>
            <a:r>
              <a:rPr lang="ru-RU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i="1" u="none" strike="noStrike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Обмен сообщениями (внутренняя почта системы ДО), Форум, Чат, </a:t>
            </a:r>
            <a:r>
              <a:rPr lang="ru-RU" sz="2400" i="1" u="none" strike="noStrike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Вебинар</a:t>
            </a:r>
            <a:r>
              <a:rPr lang="ru-RU" sz="2400" i="1" u="none" strike="noStrike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разновидность веб-конференции, проведение онлайн-встреч или презентаций через Интернет. Во время веб-конференции каждый из участников находится у своего компьютера, а связь между ними поддерживается через Интернет посредством загружаемого приложения. Рекомендуемое время проведения </a:t>
            </a:r>
            <a:r>
              <a:rPr lang="ru-RU" sz="2400" i="1" u="none" strike="noStrike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вебинара</a:t>
            </a:r>
            <a:r>
              <a:rPr lang="ru-RU" sz="2400" i="1" u="none" strike="noStrike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более 1 часа.</a:t>
            </a:r>
            <a:endParaRPr lang="en-US" sz="2400" i="1" u="none" strike="noStrike" dirty="0" smtClean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8890" lvl="0" indent="-342900" algn="just" fontAlgn="base">
              <a:lnSpc>
                <a:spcPct val="102000"/>
              </a:lnSpc>
              <a:spcAft>
                <a:spcPts val="20"/>
              </a:spcAft>
              <a:buClr>
                <a:srgbClr val="000000"/>
              </a:buClr>
              <a:buSzPts val="1200"/>
              <a:buFont typeface="Symbol" panose="05050102010706020507" pitchFamily="18" charset="2"/>
              <a:buChar char="-"/>
            </a:pPr>
            <a:r>
              <a:rPr lang="ru-RU" sz="2800" u="none" strike="noStrike" dirty="0" smtClean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Анкетный опрос обучающихся </a:t>
            </a:r>
            <a:r>
              <a:rPr lang="ru-RU" sz="2800" u="none" strike="noStrike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рубрика «Нам важно ваше мнение»</a:t>
            </a:r>
            <a:endParaRPr lang="ru-RU" sz="28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260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99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9069" y="14827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Преподавателям подготовить материал до12 февраля (10 тем)</a:t>
            </a:r>
          </a:p>
          <a:p>
            <a:pPr lvl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Лекции – презентации</a:t>
            </a:r>
          </a:p>
          <a:p>
            <a:pPr lvl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Лекции – в программе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 Word</a:t>
            </a:r>
          </a:p>
          <a:p>
            <a:pPr lvl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к лекции: тест, задание, ситуационные задачи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Председателям ЦМК проверить наличие материала на соответствие требованиям СМК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предоставить материал на проверку МО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860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697" y="229707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98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419" y="254870"/>
            <a:ext cx="1584176" cy="8174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4042" y="845832"/>
            <a:ext cx="3400431" cy="16470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7304" y="0"/>
            <a:ext cx="6181831" cy="1091458"/>
          </a:xfrm>
        </p:spPr>
        <p:txBody>
          <a:bodyPr>
            <a:normAutofit/>
          </a:bodyPr>
          <a:lstStyle/>
          <a:p>
            <a:r>
              <a:rPr lang="ru-RU" sz="36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Общая характеристика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лилиния 4"/>
          <p:cNvSpPr/>
          <p:nvPr/>
        </p:nvSpPr>
        <p:spPr>
          <a:xfrm rot="5176800">
            <a:off x="3133006" y="4600362"/>
            <a:ext cx="226930" cy="2447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2238"/>
                </a:moveTo>
                <a:lnTo>
                  <a:pt x="226930" y="12238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Полилиния 6"/>
          <p:cNvSpPr/>
          <p:nvPr/>
        </p:nvSpPr>
        <p:spPr>
          <a:xfrm rot="1717870">
            <a:off x="3537853" y="4661186"/>
            <a:ext cx="1520473" cy="2447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2238"/>
                </a:moveTo>
                <a:lnTo>
                  <a:pt x="1520473" y="12238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Полилиния 7"/>
          <p:cNvSpPr/>
          <p:nvPr/>
        </p:nvSpPr>
        <p:spPr>
          <a:xfrm rot="553901">
            <a:off x="3611794" y="4371856"/>
            <a:ext cx="2936781" cy="2447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2238"/>
                </a:moveTo>
                <a:lnTo>
                  <a:pt x="2936781" y="12238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Полилиния 9"/>
          <p:cNvSpPr/>
          <p:nvPr/>
        </p:nvSpPr>
        <p:spPr>
          <a:xfrm rot="21162889">
            <a:off x="3618986" y="3828873"/>
            <a:ext cx="2929846" cy="2447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2238"/>
                </a:moveTo>
                <a:lnTo>
                  <a:pt x="2929846" y="12238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Полилиния 11"/>
          <p:cNvSpPr/>
          <p:nvPr/>
        </p:nvSpPr>
        <p:spPr>
          <a:xfrm rot="20021021">
            <a:off x="3514453" y="3363255"/>
            <a:ext cx="2245467" cy="2447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2238"/>
                </a:moveTo>
                <a:lnTo>
                  <a:pt x="2245467" y="12238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Полилиния 12"/>
          <p:cNvSpPr/>
          <p:nvPr/>
        </p:nvSpPr>
        <p:spPr>
          <a:xfrm rot="15083943" flipV="1">
            <a:off x="2824153" y="3073705"/>
            <a:ext cx="435237" cy="61228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2238"/>
                </a:moveTo>
                <a:lnTo>
                  <a:pt x="564954" y="12238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Овал 13"/>
          <p:cNvSpPr/>
          <p:nvPr/>
        </p:nvSpPr>
        <p:spPr>
          <a:xfrm>
            <a:off x="2770331" y="3386044"/>
            <a:ext cx="1196974" cy="1196974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Полилиния 14"/>
          <p:cNvSpPr/>
          <p:nvPr/>
        </p:nvSpPr>
        <p:spPr>
          <a:xfrm>
            <a:off x="1121239" y="1171818"/>
            <a:ext cx="3343500" cy="1929043"/>
          </a:xfrm>
          <a:custGeom>
            <a:avLst/>
            <a:gdLst>
              <a:gd name="connsiteX0" fmla="*/ 0 w 3343500"/>
              <a:gd name="connsiteY0" fmla="*/ 964522 h 1929043"/>
              <a:gd name="connsiteX1" fmla="*/ 1671750 w 3343500"/>
              <a:gd name="connsiteY1" fmla="*/ 0 h 1929043"/>
              <a:gd name="connsiteX2" fmla="*/ 3343500 w 3343500"/>
              <a:gd name="connsiteY2" fmla="*/ 964522 h 1929043"/>
              <a:gd name="connsiteX3" fmla="*/ 1671750 w 3343500"/>
              <a:gd name="connsiteY3" fmla="*/ 1929044 h 1929043"/>
              <a:gd name="connsiteX4" fmla="*/ 0 w 3343500"/>
              <a:gd name="connsiteY4" fmla="*/ 964522 h 192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3500" h="1929043">
                <a:moveTo>
                  <a:pt x="0" y="964522"/>
                </a:moveTo>
                <a:cubicBezTo>
                  <a:pt x="0" y="431831"/>
                  <a:pt x="748468" y="0"/>
                  <a:pt x="1671750" y="0"/>
                </a:cubicBezTo>
                <a:cubicBezTo>
                  <a:pt x="2595032" y="0"/>
                  <a:pt x="3343500" y="431831"/>
                  <a:pt x="3343500" y="964522"/>
                </a:cubicBezTo>
                <a:cubicBezTo>
                  <a:pt x="3343500" y="1497213"/>
                  <a:pt x="2595032" y="1929044"/>
                  <a:pt x="1671750" y="1929044"/>
                </a:cubicBezTo>
                <a:cubicBezTo>
                  <a:pt x="748468" y="1929044"/>
                  <a:pt x="0" y="1497213"/>
                  <a:pt x="0" y="964522"/>
                </a:cubicBezTo>
                <a:close/>
              </a:path>
            </a:pathLst>
          </a:custGeom>
        </p:spPr>
        <p:style>
          <a:lnRef idx="3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7264" tIns="290122" rIns="497264" bIns="290122" numCol="1" spcCol="1270" anchor="ctr" anchorCtr="0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2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Moodle </a:t>
            </a:r>
            <a:r>
              <a:rPr lang="ru-RU" sz="12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аббревиатурой словосочетания «</a:t>
            </a:r>
            <a:r>
              <a:rPr 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Modular Object-Oriented Dynamic 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Learning </a:t>
            </a:r>
            <a:r>
              <a:rPr lang="ru-RU" sz="1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r>
              <a:rPr lang="ru-RU" sz="12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(модульная объектно-ориентированная динамическая среда</a:t>
            </a:r>
            <a:r>
              <a:rPr lang="en-US" sz="12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обучения).</a:t>
            </a:r>
          </a:p>
        </p:txBody>
      </p:sp>
      <p:sp>
        <p:nvSpPr>
          <p:cNvPr id="16" name="Полилиния 15"/>
          <p:cNvSpPr/>
          <p:nvPr/>
        </p:nvSpPr>
        <p:spPr>
          <a:xfrm>
            <a:off x="5100249" y="1599836"/>
            <a:ext cx="3288969" cy="1466590"/>
          </a:xfrm>
          <a:custGeom>
            <a:avLst/>
            <a:gdLst>
              <a:gd name="connsiteX0" fmla="*/ 0 w 3288969"/>
              <a:gd name="connsiteY0" fmla="*/ 733295 h 1466590"/>
              <a:gd name="connsiteX1" fmla="*/ 1644485 w 3288969"/>
              <a:gd name="connsiteY1" fmla="*/ 0 h 1466590"/>
              <a:gd name="connsiteX2" fmla="*/ 3288970 w 3288969"/>
              <a:gd name="connsiteY2" fmla="*/ 733295 h 1466590"/>
              <a:gd name="connsiteX3" fmla="*/ 1644485 w 3288969"/>
              <a:gd name="connsiteY3" fmla="*/ 1466590 h 1466590"/>
              <a:gd name="connsiteX4" fmla="*/ 0 w 3288969"/>
              <a:gd name="connsiteY4" fmla="*/ 733295 h 146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8969" h="1466590">
                <a:moveTo>
                  <a:pt x="0" y="733295"/>
                </a:moveTo>
                <a:cubicBezTo>
                  <a:pt x="0" y="328307"/>
                  <a:pt x="736261" y="0"/>
                  <a:pt x="1644485" y="0"/>
                </a:cubicBezTo>
                <a:cubicBezTo>
                  <a:pt x="2552709" y="0"/>
                  <a:pt x="3288970" y="328307"/>
                  <a:pt x="3288970" y="733295"/>
                </a:cubicBezTo>
                <a:cubicBezTo>
                  <a:pt x="3288970" y="1138283"/>
                  <a:pt x="2552709" y="1466590"/>
                  <a:pt x="1644485" y="1466590"/>
                </a:cubicBezTo>
                <a:cubicBezTo>
                  <a:pt x="736261" y="1466590"/>
                  <a:pt x="0" y="1138283"/>
                  <a:pt x="0" y="733295"/>
                </a:cubicBezTo>
                <a:close/>
              </a:path>
            </a:pathLst>
          </a:custGeom>
        </p:spPr>
        <p:style>
          <a:lnRef idx="3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9278" tIns="222397" rIns="489278" bIns="222397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автоматизированную, основанную на   компьютерных и интернет-технологиях, 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управления обучением </a:t>
            </a:r>
            <a:r>
              <a:rPr lang="ru-RU" sz="12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(СУО</a:t>
            </a:r>
            <a:r>
              <a:rPr lang="ru-RU" sz="11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.   </a:t>
            </a:r>
          </a:p>
        </p:txBody>
      </p:sp>
      <p:sp>
        <p:nvSpPr>
          <p:cNvPr id="17" name="Полилиния 16"/>
          <p:cNvSpPr/>
          <p:nvPr/>
        </p:nvSpPr>
        <p:spPr>
          <a:xfrm>
            <a:off x="6484093" y="2806331"/>
            <a:ext cx="2907685" cy="1339845"/>
          </a:xfrm>
          <a:custGeom>
            <a:avLst/>
            <a:gdLst>
              <a:gd name="connsiteX0" fmla="*/ 0 w 2907685"/>
              <a:gd name="connsiteY0" fmla="*/ 669923 h 1339845"/>
              <a:gd name="connsiteX1" fmla="*/ 1453843 w 2907685"/>
              <a:gd name="connsiteY1" fmla="*/ 0 h 1339845"/>
              <a:gd name="connsiteX2" fmla="*/ 2907686 w 2907685"/>
              <a:gd name="connsiteY2" fmla="*/ 669923 h 1339845"/>
              <a:gd name="connsiteX3" fmla="*/ 1453843 w 2907685"/>
              <a:gd name="connsiteY3" fmla="*/ 1339846 h 1339845"/>
              <a:gd name="connsiteX4" fmla="*/ 0 w 2907685"/>
              <a:gd name="connsiteY4" fmla="*/ 669923 h 1339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7685" h="1339845">
                <a:moveTo>
                  <a:pt x="0" y="669923"/>
                </a:moveTo>
                <a:cubicBezTo>
                  <a:pt x="0" y="299935"/>
                  <a:pt x="650908" y="0"/>
                  <a:pt x="1453843" y="0"/>
                </a:cubicBezTo>
                <a:cubicBezTo>
                  <a:pt x="2256778" y="0"/>
                  <a:pt x="2907686" y="299935"/>
                  <a:pt x="2907686" y="669923"/>
                </a:cubicBezTo>
                <a:cubicBezTo>
                  <a:pt x="2907686" y="1039911"/>
                  <a:pt x="2256778" y="1339846"/>
                  <a:pt x="1453843" y="1339846"/>
                </a:cubicBezTo>
                <a:cubicBezTo>
                  <a:pt x="650908" y="1339846"/>
                  <a:pt x="0" y="1039911"/>
                  <a:pt x="0" y="669923"/>
                </a:cubicBezTo>
                <a:close/>
              </a:path>
            </a:pathLst>
          </a:custGeom>
        </p:spPr>
        <p:style>
          <a:lnRef idx="3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33441" tIns="203836" rIns="433441" bIns="203836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  <a:r>
              <a:rPr lang="ru-RU" sz="12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написана на языке программирования 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PHP </a:t>
            </a:r>
            <a:r>
              <a:rPr lang="ru-RU" sz="12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профессором из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Австралии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Мартином </a:t>
            </a:r>
            <a:r>
              <a:rPr lang="ru-RU" sz="1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Дунгиамосом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Полилиния 17"/>
          <p:cNvSpPr/>
          <p:nvPr/>
        </p:nvSpPr>
        <p:spPr>
          <a:xfrm>
            <a:off x="6402989" y="4069304"/>
            <a:ext cx="3941482" cy="1700194"/>
          </a:xfrm>
          <a:custGeom>
            <a:avLst/>
            <a:gdLst>
              <a:gd name="connsiteX0" fmla="*/ 0 w 3941482"/>
              <a:gd name="connsiteY0" fmla="*/ 850097 h 1700194"/>
              <a:gd name="connsiteX1" fmla="*/ 1970741 w 3941482"/>
              <a:gd name="connsiteY1" fmla="*/ 0 h 1700194"/>
              <a:gd name="connsiteX2" fmla="*/ 3941482 w 3941482"/>
              <a:gd name="connsiteY2" fmla="*/ 850097 h 1700194"/>
              <a:gd name="connsiteX3" fmla="*/ 1970741 w 3941482"/>
              <a:gd name="connsiteY3" fmla="*/ 1700194 h 1700194"/>
              <a:gd name="connsiteX4" fmla="*/ 0 w 3941482"/>
              <a:gd name="connsiteY4" fmla="*/ 850097 h 1700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1482" h="1700194">
                <a:moveTo>
                  <a:pt x="0" y="850097"/>
                </a:moveTo>
                <a:cubicBezTo>
                  <a:pt x="0" y="380601"/>
                  <a:pt x="882331" y="0"/>
                  <a:pt x="1970741" y="0"/>
                </a:cubicBezTo>
                <a:cubicBezTo>
                  <a:pt x="3059151" y="0"/>
                  <a:pt x="3941482" y="380601"/>
                  <a:pt x="3941482" y="850097"/>
                </a:cubicBezTo>
                <a:cubicBezTo>
                  <a:pt x="3941482" y="1319593"/>
                  <a:pt x="3059151" y="1700194"/>
                  <a:pt x="1970741" y="1700194"/>
                </a:cubicBezTo>
                <a:cubicBezTo>
                  <a:pt x="882331" y="1700194"/>
                  <a:pt x="0" y="1319593"/>
                  <a:pt x="0" y="850097"/>
                </a:cubicBezTo>
                <a:close/>
              </a:path>
            </a:pathLst>
          </a:custGeom>
        </p:spPr>
        <p:style>
          <a:lnRef idx="3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4837" tIns="256608" rIns="584837" bIns="256608" numCol="1" spcCol="1270" anchor="ctr" anchorCtr="0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12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сегодняшний день имеется более 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50 000 зарегистрированных инсталляций</a:t>
            </a:r>
            <a:r>
              <a:rPr lang="ru-RU" sz="12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платформы </a:t>
            </a:r>
            <a:r>
              <a:rPr lang="ru-RU" sz="12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  <a:r>
              <a:rPr lang="ru-RU" sz="12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 стране мира</a:t>
            </a:r>
            <a:r>
              <a:rPr lang="ru-RU" sz="12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она переведена 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82 языка.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РФ зарегистрировано 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600 инсталляций.</a:t>
            </a:r>
          </a:p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9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4557130" y="4842141"/>
            <a:ext cx="2663423" cy="1399425"/>
          </a:xfrm>
          <a:custGeom>
            <a:avLst/>
            <a:gdLst>
              <a:gd name="connsiteX0" fmla="*/ 0 w 2663423"/>
              <a:gd name="connsiteY0" fmla="*/ 699713 h 1399425"/>
              <a:gd name="connsiteX1" fmla="*/ 1331712 w 2663423"/>
              <a:gd name="connsiteY1" fmla="*/ 0 h 1399425"/>
              <a:gd name="connsiteX2" fmla="*/ 2663424 w 2663423"/>
              <a:gd name="connsiteY2" fmla="*/ 699713 h 1399425"/>
              <a:gd name="connsiteX3" fmla="*/ 1331712 w 2663423"/>
              <a:gd name="connsiteY3" fmla="*/ 1399426 h 1399425"/>
              <a:gd name="connsiteX4" fmla="*/ 0 w 2663423"/>
              <a:gd name="connsiteY4" fmla="*/ 699713 h 1399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3423" h="1399425">
                <a:moveTo>
                  <a:pt x="0" y="699713"/>
                </a:moveTo>
                <a:cubicBezTo>
                  <a:pt x="0" y="313272"/>
                  <a:pt x="596228" y="0"/>
                  <a:pt x="1331712" y="0"/>
                </a:cubicBezTo>
                <a:cubicBezTo>
                  <a:pt x="2067196" y="0"/>
                  <a:pt x="2663424" y="313272"/>
                  <a:pt x="2663424" y="699713"/>
                </a:cubicBezTo>
                <a:cubicBezTo>
                  <a:pt x="2663424" y="1086154"/>
                  <a:pt x="2067196" y="1399426"/>
                  <a:pt x="1331712" y="1399426"/>
                </a:cubicBezTo>
                <a:cubicBezTo>
                  <a:pt x="596228" y="1399426"/>
                  <a:pt x="0" y="1086154"/>
                  <a:pt x="0" y="699713"/>
                </a:cubicBezTo>
                <a:close/>
              </a:path>
            </a:pathLst>
          </a:custGeom>
        </p:spPr>
        <p:style>
          <a:lnRef idx="3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97669" tIns="212561" rIns="397669" bIns="212561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Около 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миллионов преподавателей </a:t>
            </a:r>
            <a:r>
              <a:rPr lang="ru-RU" sz="12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всему миру используют </a:t>
            </a:r>
            <a:r>
              <a:rPr lang="ru-RU" sz="12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  <a:r>
              <a:rPr lang="ru-RU" sz="12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обучения более 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миллионов студентов.</a:t>
            </a:r>
          </a:p>
        </p:txBody>
      </p:sp>
      <p:sp>
        <p:nvSpPr>
          <p:cNvPr id="20" name="Полилиния 19"/>
          <p:cNvSpPr/>
          <p:nvPr/>
        </p:nvSpPr>
        <p:spPr>
          <a:xfrm>
            <a:off x="1631507" y="4725141"/>
            <a:ext cx="3371115" cy="1946380"/>
          </a:xfrm>
          <a:custGeom>
            <a:avLst/>
            <a:gdLst>
              <a:gd name="connsiteX0" fmla="*/ 0 w 3371115"/>
              <a:gd name="connsiteY0" fmla="*/ 973190 h 1946380"/>
              <a:gd name="connsiteX1" fmla="*/ 1685558 w 3371115"/>
              <a:gd name="connsiteY1" fmla="*/ 0 h 1946380"/>
              <a:gd name="connsiteX2" fmla="*/ 3371116 w 3371115"/>
              <a:gd name="connsiteY2" fmla="*/ 973190 h 1946380"/>
              <a:gd name="connsiteX3" fmla="*/ 1685558 w 3371115"/>
              <a:gd name="connsiteY3" fmla="*/ 1946380 h 1946380"/>
              <a:gd name="connsiteX4" fmla="*/ 0 w 3371115"/>
              <a:gd name="connsiteY4" fmla="*/ 973190 h 1946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1115" h="1946380">
                <a:moveTo>
                  <a:pt x="0" y="973190"/>
                </a:moveTo>
                <a:cubicBezTo>
                  <a:pt x="0" y="435712"/>
                  <a:pt x="754650" y="0"/>
                  <a:pt x="1685558" y="0"/>
                </a:cubicBezTo>
                <a:cubicBezTo>
                  <a:pt x="2616466" y="0"/>
                  <a:pt x="3371116" y="435712"/>
                  <a:pt x="3371116" y="973190"/>
                </a:cubicBezTo>
                <a:cubicBezTo>
                  <a:pt x="3371116" y="1510668"/>
                  <a:pt x="2616466" y="1946380"/>
                  <a:pt x="1685558" y="1946380"/>
                </a:cubicBezTo>
                <a:cubicBezTo>
                  <a:pt x="754650" y="1946380"/>
                  <a:pt x="0" y="1510668"/>
                  <a:pt x="0" y="973190"/>
                </a:cubicBezTo>
                <a:close/>
              </a:path>
            </a:pathLst>
          </a:custGeom>
        </p:spPr>
        <p:style>
          <a:lnRef idx="3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1308" tIns="292661" rIns="501308" bIns="292661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</a:endParaRPr>
          </a:p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этой системы сегодня преподается около 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2,5 млн. курсов. 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сегодняшний день СУО </a:t>
            </a:r>
            <a:r>
              <a:rPr lang="en-US" sz="1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самой распространенной системой ДО с самым большим количеством пользователей и разработчиков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81786" y="5857893"/>
            <a:ext cx="378621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Системные требования</a:t>
            </a:r>
            <a:endParaRPr lang="ru-RU" sz="1000" dirty="0">
              <a:solidFill>
                <a:prstClr val="white"/>
              </a:solidFill>
              <a:latin typeface="Times New Roman" panose="02020603050405020304" pitchFamily="18" charset="0"/>
            </a:endParaRPr>
          </a:p>
          <a:p>
            <a:r>
              <a:rPr lang="ru-RU" sz="10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Moodle</a:t>
            </a:r>
            <a:r>
              <a:rPr lang="ru-RU" sz="1000" dirty="0">
                <a:solidFill>
                  <a:prstClr val="white"/>
                </a:solidFill>
                <a:latin typeface="Times New Roman" panose="02020603050405020304" pitchFamily="18" charset="0"/>
              </a:rPr>
              <a:t> является web-ориентированной средой. </a:t>
            </a:r>
          </a:p>
          <a:p>
            <a:r>
              <a:rPr lang="ru-RU" sz="1000" dirty="0">
                <a:solidFill>
                  <a:prstClr val="white"/>
                </a:solidFill>
                <a:latin typeface="Times New Roman" panose="02020603050405020304" pitchFamily="18" charset="0"/>
              </a:rPr>
              <a:t>Для его работы требуется:</a:t>
            </a:r>
          </a:p>
          <a:p>
            <a:r>
              <a:rPr lang="ru-RU" sz="1000" dirty="0">
                <a:solidFill>
                  <a:prstClr val="white"/>
                </a:solidFill>
                <a:latin typeface="Times New Roman" panose="02020603050405020304" pitchFamily="18" charset="0"/>
              </a:rPr>
              <a:t>web-сервер с поддержкой PHP (например </a:t>
            </a:r>
            <a:r>
              <a:rPr lang="ru-RU" sz="10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Apache</a:t>
            </a:r>
            <a:r>
              <a:rPr lang="ru-RU" sz="1000" dirty="0">
                <a:solidFill>
                  <a:prstClr val="white"/>
                </a:solidFill>
                <a:latin typeface="Times New Roman" panose="02020603050405020304" pitchFamily="18" charset="0"/>
              </a:rPr>
              <a:t>); </a:t>
            </a:r>
          </a:p>
          <a:p>
            <a:r>
              <a:rPr lang="ru-RU" sz="1000" dirty="0">
                <a:solidFill>
                  <a:prstClr val="white"/>
                </a:solidFill>
                <a:latin typeface="Times New Roman" panose="02020603050405020304" pitchFamily="18" charset="0"/>
              </a:rPr>
              <a:t>сервер баз данных (по умолчанию используется </a:t>
            </a:r>
            <a:r>
              <a:rPr lang="ru-RU" sz="10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MySQL</a:t>
            </a:r>
            <a:r>
              <a:rPr lang="ru-RU" sz="1000" dirty="0">
                <a:solidFill>
                  <a:prstClr val="white"/>
                </a:solidFill>
                <a:latin typeface="Times New Roman" panose="02020603050405020304" pitchFamily="18" charset="0"/>
              </a:rPr>
              <a:t>). </a:t>
            </a:r>
          </a:p>
          <a:p>
            <a:endParaRPr lang="ru-RU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0601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8048" y="692697"/>
            <a:ext cx="4077614" cy="324464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5480" y="188640"/>
            <a:ext cx="8748464" cy="1143000"/>
          </a:xfrm>
        </p:spPr>
        <p:txBody>
          <a:bodyPr>
            <a:normAutofit/>
          </a:bodyPr>
          <a:lstStyle/>
          <a:p>
            <a:r>
              <a:rPr lang="ru-RU" sz="2800" b="1" dirty="0" err="1"/>
              <a:t>Moodle</a:t>
            </a:r>
            <a:r>
              <a:rPr lang="ru-RU" sz="2800" b="1" dirty="0"/>
              <a:t> можно использовать</a:t>
            </a:r>
            <a:br>
              <a:rPr lang="ru-RU" sz="2800" b="1" dirty="0"/>
            </a:br>
            <a:r>
              <a:rPr lang="ru-RU" sz="2800" b="1" dirty="0"/>
              <a:t> для организации: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77807542"/>
              </p:ext>
            </p:extLst>
          </p:nvPr>
        </p:nvGraphicFramePr>
        <p:xfrm>
          <a:off x="1195754" y="817685"/>
          <a:ext cx="8284622" cy="5838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469699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792" y="86906"/>
            <a:ext cx="9937104" cy="562069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позволяет среда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Moodle: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Арка 4"/>
          <p:cNvSpPr/>
          <p:nvPr/>
        </p:nvSpPr>
        <p:spPr>
          <a:xfrm>
            <a:off x="-3830283" y="-304725"/>
            <a:ext cx="7946657" cy="7946657"/>
          </a:xfrm>
          <a:prstGeom prst="blockArc">
            <a:avLst>
              <a:gd name="adj1" fmla="val 18900000"/>
              <a:gd name="adj2" fmla="val 2700000"/>
              <a:gd name="adj3" fmla="val 272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Полилиния 5"/>
          <p:cNvSpPr/>
          <p:nvPr/>
        </p:nvSpPr>
        <p:spPr>
          <a:xfrm>
            <a:off x="3249046" y="764705"/>
            <a:ext cx="7169487" cy="667941"/>
          </a:xfrm>
          <a:custGeom>
            <a:avLst/>
            <a:gdLst>
              <a:gd name="connsiteX0" fmla="*/ 0 w 7169487"/>
              <a:gd name="connsiteY0" fmla="*/ 0 h 667941"/>
              <a:gd name="connsiteX1" fmla="*/ 7169487 w 7169487"/>
              <a:gd name="connsiteY1" fmla="*/ 0 h 667941"/>
              <a:gd name="connsiteX2" fmla="*/ 7169487 w 7169487"/>
              <a:gd name="connsiteY2" fmla="*/ 667941 h 667941"/>
              <a:gd name="connsiteX3" fmla="*/ 0 w 7169487"/>
              <a:gd name="connsiteY3" fmla="*/ 667941 h 667941"/>
              <a:gd name="connsiteX4" fmla="*/ 0 w 7169487"/>
              <a:gd name="connsiteY4" fmla="*/ 0 h 667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69487" h="667941">
                <a:moveTo>
                  <a:pt x="0" y="0"/>
                </a:moveTo>
                <a:lnTo>
                  <a:pt x="7169487" y="0"/>
                </a:lnTo>
                <a:lnTo>
                  <a:pt x="7169487" y="667941"/>
                </a:lnTo>
                <a:lnTo>
                  <a:pt x="0" y="6679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6040" tIns="35560" rIns="35560" bIns="35560" numCol="1" spcCol="1270" anchor="ctr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Загрузка материалов. </a:t>
            </a:r>
            <a:r>
              <a:rPr lang="ru-RU" sz="12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своему усмотрению преподаватель загружает на сервер планы своих курсов, заметки к лекциям, дополнительные задания для чтения, чтобы обучающиеся могли использовать их в любой удобный момент. </a:t>
            </a:r>
          </a:p>
        </p:txBody>
      </p:sp>
      <p:sp>
        <p:nvSpPr>
          <p:cNvPr id="7" name="Овал 6"/>
          <p:cNvSpPr/>
          <p:nvPr/>
        </p:nvSpPr>
        <p:spPr>
          <a:xfrm>
            <a:off x="3049350" y="958448"/>
            <a:ext cx="661283" cy="634861"/>
          </a:xfrm>
          <a:prstGeom prst="ellips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 1</a:t>
            </a:r>
          </a:p>
        </p:txBody>
      </p:sp>
      <p:sp>
        <p:nvSpPr>
          <p:cNvPr id="8" name="Полилиния 7"/>
          <p:cNvSpPr/>
          <p:nvPr/>
        </p:nvSpPr>
        <p:spPr>
          <a:xfrm>
            <a:off x="3854036" y="1628800"/>
            <a:ext cx="6605059" cy="920668"/>
          </a:xfrm>
          <a:custGeom>
            <a:avLst/>
            <a:gdLst>
              <a:gd name="connsiteX0" fmla="*/ 0 w 6605059"/>
              <a:gd name="connsiteY0" fmla="*/ 0 h 920668"/>
              <a:gd name="connsiteX1" fmla="*/ 6605059 w 6605059"/>
              <a:gd name="connsiteY1" fmla="*/ 0 h 920668"/>
              <a:gd name="connsiteX2" fmla="*/ 6605059 w 6605059"/>
              <a:gd name="connsiteY2" fmla="*/ 920668 h 920668"/>
              <a:gd name="connsiteX3" fmla="*/ 0 w 6605059"/>
              <a:gd name="connsiteY3" fmla="*/ 920668 h 920668"/>
              <a:gd name="connsiteX4" fmla="*/ 0 w 6605059"/>
              <a:gd name="connsiteY4" fmla="*/ 0 h 92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5059" h="920668">
                <a:moveTo>
                  <a:pt x="0" y="0"/>
                </a:moveTo>
                <a:lnTo>
                  <a:pt x="6605059" y="0"/>
                </a:lnTo>
                <a:lnTo>
                  <a:pt x="6605059" y="920668"/>
                </a:lnTo>
                <a:lnTo>
                  <a:pt x="0" y="92066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6040" tIns="35560" rIns="35560" bIns="35560" numCol="1" spcCol="1270" anchor="ctr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</a:rPr>
              <a:t>  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оперативной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преподавателем и студентами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текущего уровня освоения материала.</a:t>
            </a:r>
          </a:p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размещения онлайн тестов в материалах учебного курса позволяет получить оценку сразу, как только на вопросы будет дан ответ. </a:t>
            </a:r>
          </a:p>
        </p:txBody>
      </p:sp>
      <p:sp>
        <p:nvSpPr>
          <p:cNvPr id="9" name="Овал 8"/>
          <p:cNvSpPr/>
          <p:nvPr/>
        </p:nvSpPr>
        <p:spPr>
          <a:xfrm>
            <a:off x="3697425" y="1894549"/>
            <a:ext cx="661283" cy="634861"/>
          </a:xfrm>
          <a:prstGeom prst="ellips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 2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4123719" y="2780928"/>
            <a:ext cx="6335363" cy="1099835"/>
          </a:xfrm>
          <a:custGeom>
            <a:avLst/>
            <a:gdLst>
              <a:gd name="connsiteX0" fmla="*/ 0 w 6335363"/>
              <a:gd name="connsiteY0" fmla="*/ 0 h 1099835"/>
              <a:gd name="connsiteX1" fmla="*/ 6335363 w 6335363"/>
              <a:gd name="connsiteY1" fmla="*/ 0 h 1099835"/>
              <a:gd name="connsiteX2" fmla="*/ 6335363 w 6335363"/>
              <a:gd name="connsiteY2" fmla="*/ 1099835 h 1099835"/>
              <a:gd name="connsiteX3" fmla="*/ 0 w 6335363"/>
              <a:gd name="connsiteY3" fmla="*/ 1099835 h 1099835"/>
              <a:gd name="connsiteX4" fmla="*/ 0 w 6335363"/>
              <a:gd name="connsiteY4" fmla="*/ 0 h 109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35363" h="1099835">
                <a:moveTo>
                  <a:pt x="0" y="0"/>
                </a:moveTo>
                <a:lnTo>
                  <a:pt x="6335363" y="0"/>
                </a:lnTo>
                <a:lnTo>
                  <a:pt x="6335363" y="1099835"/>
                </a:lnTo>
                <a:lnTo>
                  <a:pt x="0" y="109983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6040" tIns="30480" rIns="30480" bIns="30480" numCol="1" spcCol="1270" anchor="ctr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и проверка заданий онлайн</a:t>
            </a:r>
            <a:r>
              <a:rPr lang="ru-RU" sz="12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значительно упрощает процедуру текущего контроля – оценки отслеживаются автоматически. Кроме этого, средствами </a:t>
            </a:r>
            <a:r>
              <a:rPr lang="ru-RU" sz="12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  <a:r>
              <a:rPr lang="ru-RU" sz="12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можно организовать кросс-рецензирование заданий с анонимным оцениванием работ студентов друг другом, что позволяет увеличить мотивацию и эффективность обучения.</a:t>
            </a:r>
          </a:p>
        </p:txBody>
      </p:sp>
      <p:sp>
        <p:nvSpPr>
          <p:cNvPr id="11" name="Овал 10"/>
          <p:cNvSpPr/>
          <p:nvPr/>
        </p:nvSpPr>
        <p:spPr>
          <a:xfrm>
            <a:off x="3961666" y="2974673"/>
            <a:ext cx="670282" cy="675127"/>
          </a:xfrm>
          <a:prstGeom prst="ellips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 3</a:t>
            </a:r>
          </a:p>
        </p:txBody>
      </p:sp>
      <p:sp>
        <p:nvSpPr>
          <p:cNvPr id="12" name="Полилиния 11"/>
          <p:cNvSpPr/>
          <p:nvPr/>
        </p:nvSpPr>
        <p:spPr>
          <a:xfrm>
            <a:off x="4032960" y="4100649"/>
            <a:ext cx="6489027" cy="771062"/>
          </a:xfrm>
          <a:custGeom>
            <a:avLst/>
            <a:gdLst>
              <a:gd name="connsiteX0" fmla="*/ 0 w 6489027"/>
              <a:gd name="connsiteY0" fmla="*/ 0 h 771062"/>
              <a:gd name="connsiteX1" fmla="*/ 6489027 w 6489027"/>
              <a:gd name="connsiteY1" fmla="*/ 0 h 771062"/>
              <a:gd name="connsiteX2" fmla="*/ 6489027 w 6489027"/>
              <a:gd name="connsiteY2" fmla="*/ 771062 h 771062"/>
              <a:gd name="connsiteX3" fmla="*/ 0 w 6489027"/>
              <a:gd name="connsiteY3" fmla="*/ 771062 h 771062"/>
              <a:gd name="connsiteX4" fmla="*/ 0 w 6489027"/>
              <a:gd name="connsiteY4" fmla="*/ 0 h 771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9027" h="771062">
                <a:moveTo>
                  <a:pt x="0" y="0"/>
                </a:moveTo>
                <a:lnTo>
                  <a:pt x="6489027" y="0"/>
                </a:lnTo>
                <a:lnTo>
                  <a:pt x="6489027" y="771062"/>
                </a:lnTo>
                <a:lnTo>
                  <a:pt x="0" y="7710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6040" tIns="35560" rIns="35560" bIns="35560" numCol="1" spcCol="1270" anchor="ctr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Онлайн-вариант журнала контроля успеваемости </a:t>
            </a:r>
            <a:r>
              <a:rPr lang="ru-RU" sz="12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студентам видеть свой прогресс в освоении курса. При этом доступ легко организовать так, чтобы студент видел только свои оценки и не знал об оценках сокурсников</a:t>
            </a:r>
            <a:r>
              <a:rPr lang="ru-RU" sz="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Овал 12"/>
          <p:cNvSpPr/>
          <p:nvPr/>
        </p:nvSpPr>
        <p:spPr>
          <a:xfrm>
            <a:off x="3710632" y="4094496"/>
            <a:ext cx="693022" cy="690299"/>
          </a:xfrm>
          <a:prstGeom prst="ellips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4" name="Полилиния 13"/>
          <p:cNvSpPr/>
          <p:nvPr/>
        </p:nvSpPr>
        <p:spPr>
          <a:xfrm>
            <a:off x="3105118" y="5085181"/>
            <a:ext cx="7487851" cy="1412720"/>
          </a:xfrm>
          <a:custGeom>
            <a:avLst/>
            <a:gdLst>
              <a:gd name="connsiteX0" fmla="*/ 0 w 7487851"/>
              <a:gd name="connsiteY0" fmla="*/ 0 h 1412720"/>
              <a:gd name="connsiteX1" fmla="*/ 7487851 w 7487851"/>
              <a:gd name="connsiteY1" fmla="*/ 0 h 1412720"/>
              <a:gd name="connsiteX2" fmla="*/ 7487851 w 7487851"/>
              <a:gd name="connsiteY2" fmla="*/ 1412720 h 1412720"/>
              <a:gd name="connsiteX3" fmla="*/ 0 w 7487851"/>
              <a:gd name="connsiteY3" fmla="*/ 1412720 h 1412720"/>
              <a:gd name="connsiteX4" fmla="*/ 0 w 7487851"/>
              <a:gd name="connsiteY4" fmla="*/ 0 h 141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87851" h="1412720">
                <a:moveTo>
                  <a:pt x="0" y="0"/>
                </a:moveTo>
                <a:lnTo>
                  <a:pt x="7487851" y="0"/>
                </a:lnTo>
                <a:lnTo>
                  <a:pt x="7487851" y="1412720"/>
                </a:lnTo>
                <a:lnTo>
                  <a:pt x="0" y="14127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6040" tIns="35560" rIns="35560" bIns="35560" numCol="1" spcCol="1270" anchor="ctr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 коммуникации за пределами учебных аудиторий</a:t>
            </a:r>
            <a:r>
              <a:rPr lang="ru-RU" sz="12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Форумы и чаты.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Форумы дают студентам больше времени на обдумывание и формулирование ответов, позволяя организовать более глубокие обсуждения изучаемого материала. С другой стороны, чаты позволяют организовать легкое и быстрое общение студентов друг с другом (например, для обсуждения совместного проекта) и преподавателем, независимо от того, где они находятся. Чаты можно использовать для различных целей – от анонса курсов, изменения в расписании, вплоть до проведения самого занятия в режиме чата.</a:t>
            </a:r>
          </a:p>
        </p:txBody>
      </p:sp>
      <p:sp>
        <p:nvSpPr>
          <p:cNvPr id="15" name="Овал 14"/>
          <p:cNvSpPr/>
          <p:nvPr/>
        </p:nvSpPr>
        <p:spPr>
          <a:xfrm>
            <a:off x="2970253" y="5301216"/>
            <a:ext cx="698910" cy="720072"/>
          </a:xfrm>
          <a:prstGeom prst="ellips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5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1505" y="2243771"/>
            <a:ext cx="2449885" cy="2449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09800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405" y="1538654"/>
            <a:ext cx="5927263" cy="3727938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03385" y="116632"/>
            <a:ext cx="10656277" cy="474092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необходимо для организации образовательного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в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среде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901955208"/>
              </p:ext>
            </p:extLst>
          </p:nvPr>
        </p:nvGraphicFramePr>
        <p:xfrm>
          <a:off x="1708168" y="1412776"/>
          <a:ext cx="3883777" cy="4523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783633" y="5589241"/>
            <a:ext cx="77040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электронных учебных курсов и размещение их в образовательной среде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требует от авторов каких-либо знаний в области программирования, но предполагает наличие элементарных навыков работы со стандартным программным обеспечением (текстовый и графический редакторы пр.).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96079" y="60288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как  любая другая система управления обучением, является средой, которая включает в себя три аспекта:</a:t>
            </a:r>
          </a:p>
        </p:txBody>
      </p:sp>
    </p:spTree>
    <p:extLst>
      <p:ext uri="{BB962C8B-B14F-4D97-AF65-F5344CB8AC3E}">
        <p14:creationId xmlns:p14="http://schemas.microsoft.com/office/powerpoint/2010/main" xmlns="" val="1489388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9405" y="-3051"/>
            <a:ext cx="8229600" cy="71748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средства обучения среды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2587" y="4941168"/>
            <a:ext cx="4710844" cy="1234920"/>
          </a:xfrm>
        </p:spPr>
        <p:txBody>
          <a:bodyPr>
            <a:normAutofit fontScale="32500" lnSpcReduction="20000"/>
          </a:bodyPr>
          <a:lstStyle/>
          <a:p>
            <a:pPr marL="137160" indent="0">
              <a:buNone/>
            </a:pPr>
            <a:r>
              <a:rPr lang="ru-RU" sz="1400" b="1" dirty="0">
                <a:latin typeface="+mj-lt"/>
              </a:rPr>
              <a:t> </a:t>
            </a:r>
            <a:endParaRPr lang="ru-RU" sz="1300" b="1" dirty="0">
              <a:latin typeface="+mj-lt"/>
            </a:endParaRPr>
          </a:p>
          <a:p>
            <a:pPr marL="137160" indent="0">
              <a:lnSpc>
                <a:spcPct val="120000"/>
              </a:lnSpc>
              <a:buNone/>
            </a:pPr>
            <a:r>
              <a:rPr lang="ru-RU" sz="6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</a:t>
            </a: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курса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это интерактивные средства, с помощью которых преподаватель либо проверяет уровень знаний студентов,  либо вовлекает в общение как друг с другом, так и с собой. </a:t>
            </a:r>
          </a:p>
        </p:txBody>
      </p:sp>
      <p:sp>
        <p:nvSpPr>
          <p:cNvPr id="8" name="Полилиния 7"/>
          <p:cNvSpPr/>
          <p:nvPr/>
        </p:nvSpPr>
        <p:spPr>
          <a:xfrm>
            <a:off x="4223792" y="783341"/>
            <a:ext cx="4837380" cy="1504748"/>
          </a:xfrm>
          <a:custGeom>
            <a:avLst/>
            <a:gdLst>
              <a:gd name="connsiteX0" fmla="*/ 0 w 4837380"/>
              <a:gd name="connsiteY0" fmla="*/ 150475 h 1504748"/>
              <a:gd name="connsiteX1" fmla="*/ 150475 w 4837380"/>
              <a:gd name="connsiteY1" fmla="*/ 0 h 1504748"/>
              <a:gd name="connsiteX2" fmla="*/ 4686905 w 4837380"/>
              <a:gd name="connsiteY2" fmla="*/ 0 h 1504748"/>
              <a:gd name="connsiteX3" fmla="*/ 4837380 w 4837380"/>
              <a:gd name="connsiteY3" fmla="*/ 150475 h 1504748"/>
              <a:gd name="connsiteX4" fmla="*/ 4837380 w 4837380"/>
              <a:gd name="connsiteY4" fmla="*/ 1354273 h 1504748"/>
              <a:gd name="connsiteX5" fmla="*/ 4686905 w 4837380"/>
              <a:gd name="connsiteY5" fmla="*/ 1504748 h 1504748"/>
              <a:gd name="connsiteX6" fmla="*/ 150475 w 4837380"/>
              <a:gd name="connsiteY6" fmla="*/ 1504748 h 1504748"/>
              <a:gd name="connsiteX7" fmla="*/ 0 w 4837380"/>
              <a:gd name="connsiteY7" fmla="*/ 1354273 h 1504748"/>
              <a:gd name="connsiteX8" fmla="*/ 0 w 4837380"/>
              <a:gd name="connsiteY8" fmla="*/ 150475 h 1504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37380" h="1504748">
                <a:moveTo>
                  <a:pt x="0" y="150475"/>
                </a:moveTo>
                <a:cubicBezTo>
                  <a:pt x="0" y="67370"/>
                  <a:pt x="67370" y="0"/>
                  <a:pt x="150475" y="0"/>
                </a:cubicBezTo>
                <a:lnTo>
                  <a:pt x="4686905" y="0"/>
                </a:lnTo>
                <a:cubicBezTo>
                  <a:pt x="4770010" y="0"/>
                  <a:pt x="4837380" y="67370"/>
                  <a:pt x="4837380" y="150475"/>
                </a:cubicBezTo>
                <a:lnTo>
                  <a:pt x="4837380" y="1354273"/>
                </a:lnTo>
                <a:cubicBezTo>
                  <a:pt x="4837380" y="1437378"/>
                  <a:pt x="4770010" y="1504748"/>
                  <a:pt x="4686905" y="1504748"/>
                </a:cubicBezTo>
                <a:lnTo>
                  <a:pt x="150475" y="1504748"/>
                </a:lnTo>
                <a:cubicBezTo>
                  <a:pt x="67370" y="1504748"/>
                  <a:pt x="0" y="1437378"/>
                  <a:pt x="0" y="1354273"/>
                </a:cubicBezTo>
                <a:lnTo>
                  <a:pt x="0" y="15047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273" tIns="120273" rIns="120273" bIns="120273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rgbClr val="AA2B1E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Дистанционные курсы –</a:t>
            </a:r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базовые средства обучения, используемые в среде </a:t>
            </a:r>
            <a:r>
              <a:rPr lang="ru-RU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  <a:endParaRPr lang="ru-RU" sz="2000" dirty="0">
              <a:solidFill>
                <a:srgbClr val="AA2B1E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7540117" y="3437079"/>
            <a:ext cx="2424076" cy="1267696"/>
          </a:xfrm>
          <a:custGeom>
            <a:avLst/>
            <a:gdLst>
              <a:gd name="connsiteX0" fmla="*/ 0 w 2424076"/>
              <a:gd name="connsiteY0" fmla="*/ 126770 h 1267696"/>
              <a:gd name="connsiteX1" fmla="*/ 126770 w 2424076"/>
              <a:gd name="connsiteY1" fmla="*/ 0 h 1267696"/>
              <a:gd name="connsiteX2" fmla="*/ 2297306 w 2424076"/>
              <a:gd name="connsiteY2" fmla="*/ 0 h 1267696"/>
              <a:gd name="connsiteX3" fmla="*/ 2424076 w 2424076"/>
              <a:gd name="connsiteY3" fmla="*/ 126770 h 1267696"/>
              <a:gd name="connsiteX4" fmla="*/ 2424076 w 2424076"/>
              <a:gd name="connsiteY4" fmla="*/ 1140926 h 1267696"/>
              <a:gd name="connsiteX5" fmla="*/ 2297306 w 2424076"/>
              <a:gd name="connsiteY5" fmla="*/ 1267696 h 1267696"/>
              <a:gd name="connsiteX6" fmla="*/ 126770 w 2424076"/>
              <a:gd name="connsiteY6" fmla="*/ 1267696 h 1267696"/>
              <a:gd name="connsiteX7" fmla="*/ 0 w 2424076"/>
              <a:gd name="connsiteY7" fmla="*/ 1140926 h 1267696"/>
              <a:gd name="connsiteX8" fmla="*/ 0 w 2424076"/>
              <a:gd name="connsiteY8" fmla="*/ 126770 h 1267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4076" h="1267696">
                <a:moveTo>
                  <a:pt x="0" y="126770"/>
                </a:moveTo>
                <a:cubicBezTo>
                  <a:pt x="0" y="56757"/>
                  <a:pt x="56757" y="0"/>
                  <a:pt x="126770" y="0"/>
                </a:cubicBezTo>
                <a:lnTo>
                  <a:pt x="2297306" y="0"/>
                </a:lnTo>
                <a:cubicBezTo>
                  <a:pt x="2367319" y="0"/>
                  <a:pt x="2424076" y="56757"/>
                  <a:pt x="2424076" y="126770"/>
                </a:cubicBezTo>
                <a:lnTo>
                  <a:pt x="2424076" y="1140926"/>
                </a:lnTo>
                <a:cubicBezTo>
                  <a:pt x="2424076" y="1210939"/>
                  <a:pt x="2367319" y="1267696"/>
                  <a:pt x="2297306" y="1267696"/>
                </a:cubicBezTo>
                <a:lnTo>
                  <a:pt x="126770" y="1267696"/>
                </a:lnTo>
                <a:cubicBezTo>
                  <a:pt x="56757" y="1267696"/>
                  <a:pt x="0" y="1210939"/>
                  <a:pt x="0" y="1140926"/>
                </a:cubicBezTo>
                <a:lnTo>
                  <a:pt x="0" y="12677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330" tIns="113330" rIns="113330" bIns="11333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b="1" dirty="0">
              <a:solidFill>
                <a:srgbClr val="AA2B1E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rgbClr val="AA2B1E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-</a:t>
            </a:r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средства </a:t>
            </a:r>
            <a:r>
              <a:rPr lang="ru-RU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endParaRPr lang="ru-RU" sz="2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олилиния 8"/>
          <p:cNvSpPr/>
          <p:nvPr/>
        </p:nvSpPr>
        <p:spPr>
          <a:xfrm rot="3473564">
            <a:off x="7660147" y="2585371"/>
            <a:ext cx="1555936" cy="494801"/>
          </a:xfrm>
          <a:custGeom>
            <a:avLst/>
            <a:gdLst>
              <a:gd name="connsiteX0" fmla="*/ 0 w 1555936"/>
              <a:gd name="connsiteY0" fmla="*/ 247401 h 494801"/>
              <a:gd name="connsiteX1" fmla="*/ 247401 w 1555936"/>
              <a:gd name="connsiteY1" fmla="*/ 0 h 494801"/>
              <a:gd name="connsiteX2" fmla="*/ 247401 w 1555936"/>
              <a:gd name="connsiteY2" fmla="*/ 98960 h 494801"/>
              <a:gd name="connsiteX3" fmla="*/ 1308536 w 1555936"/>
              <a:gd name="connsiteY3" fmla="*/ 98960 h 494801"/>
              <a:gd name="connsiteX4" fmla="*/ 1308536 w 1555936"/>
              <a:gd name="connsiteY4" fmla="*/ 0 h 494801"/>
              <a:gd name="connsiteX5" fmla="*/ 1555936 w 1555936"/>
              <a:gd name="connsiteY5" fmla="*/ 247401 h 494801"/>
              <a:gd name="connsiteX6" fmla="*/ 1308536 w 1555936"/>
              <a:gd name="connsiteY6" fmla="*/ 494801 h 494801"/>
              <a:gd name="connsiteX7" fmla="*/ 1308536 w 1555936"/>
              <a:gd name="connsiteY7" fmla="*/ 395841 h 494801"/>
              <a:gd name="connsiteX8" fmla="*/ 247401 w 1555936"/>
              <a:gd name="connsiteY8" fmla="*/ 395841 h 494801"/>
              <a:gd name="connsiteX9" fmla="*/ 247401 w 1555936"/>
              <a:gd name="connsiteY9" fmla="*/ 494801 h 494801"/>
              <a:gd name="connsiteX10" fmla="*/ 0 w 1555936"/>
              <a:gd name="connsiteY10" fmla="*/ 247401 h 494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55936" h="494801">
                <a:moveTo>
                  <a:pt x="0" y="247401"/>
                </a:moveTo>
                <a:lnTo>
                  <a:pt x="247401" y="0"/>
                </a:lnTo>
                <a:lnTo>
                  <a:pt x="247401" y="98960"/>
                </a:lnTo>
                <a:lnTo>
                  <a:pt x="1308536" y="98960"/>
                </a:lnTo>
                <a:lnTo>
                  <a:pt x="1308536" y="0"/>
                </a:lnTo>
                <a:lnTo>
                  <a:pt x="1555936" y="247401"/>
                </a:lnTo>
                <a:lnTo>
                  <a:pt x="1308536" y="494801"/>
                </a:lnTo>
                <a:lnTo>
                  <a:pt x="1308536" y="395841"/>
                </a:lnTo>
                <a:lnTo>
                  <a:pt x="247401" y="395841"/>
                </a:lnTo>
                <a:lnTo>
                  <a:pt x="247401" y="494801"/>
                </a:lnTo>
                <a:lnTo>
                  <a:pt x="0" y="247401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8440" tIns="98959" rIns="148439" bIns="98960" numCol="1" spcCol="1270" anchor="ctr" anchorCtr="0">
            <a:noAutofit/>
          </a:bodyPr>
          <a:lstStyle/>
          <a:p>
            <a:pPr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2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2684637" y="3495904"/>
            <a:ext cx="2452520" cy="1232339"/>
          </a:xfrm>
          <a:custGeom>
            <a:avLst/>
            <a:gdLst>
              <a:gd name="connsiteX0" fmla="*/ 0 w 2452520"/>
              <a:gd name="connsiteY0" fmla="*/ 123234 h 1232339"/>
              <a:gd name="connsiteX1" fmla="*/ 123234 w 2452520"/>
              <a:gd name="connsiteY1" fmla="*/ 0 h 1232339"/>
              <a:gd name="connsiteX2" fmla="*/ 2329286 w 2452520"/>
              <a:gd name="connsiteY2" fmla="*/ 0 h 1232339"/>
              <a:gd name="connsiteX3" fmla="*/ 2452520 w 2452520"/>
              <a:gd name="connsiteY3" fmla="*/ 123234 h 1232339"/>
              <a:gd name="connsiteX4" fmla="*/ 2452520 w 2452520"/>
              <a:gd name="connsiteY4" fmla="*/ 1109105 h 1232339"/>
              <a:gd name="connsiteX5" fmla="*/ 2329286 w 2452520"/>
              <a:gd name="connsiteY5" fmla="*/ 1232339 h 1232339"/>
              <a:gd name="connsiteX6" fmla="*/ 123234 w 2452520"/>
              <a:gd name="connsiteY6" fmla="*/ 1232339 h 1232339"/>
              <a:gd name="connsiteX7" fmla="*/ 0 w 2452520"/>
              <a:gd name="connsiteY7" fmla="*/ 1109105 h 1232339"/>
              <a:gd name="connsiteX8" fmla="*/ 0 w 2452520"/>
              <a:gd name="connsiteY8" fmla="*/ 123234 h 123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52520" h="1232339">
                <a:moveTo>
                  <a:pt x="0" y="123234"/>
                </a:moveTo>
                <a:cubicBezTo>
                  <a:pt x="0" y="55174"/>
                  <a:pt x="55174" y="0"/>
                  <a:pt x="123234" y="0"/>
                </a:cubicBezTo>
                <a:lnTo>
                  <a:pt x="2329286" y="0"/>
                </a:lnTo>
                <a:cubicBezTo>
                  <a:pt x="2397346" y="0"/>
                  <a:pt x="2452520" y="55174"/>
                  <a:pt x="2452520" y="123234"/>
                </a:cubicBezTo>
                <a:lnTo>
                  <a:pt x="2452520" y="1109105"/>
                </a:lnTo>
                <a:cubicBezTo>
                  <a:pt x="2452520" y="1177165"/>
                  <a:pt x="2397346" y="1232339"/>
                  <a:pt x="2329286" y="1232339"/>
                </a:cubicBezTo>
                <a:lnTo>
                  <a:pt x="123234" y="1232339"/>
                </a:lnTo>
                <a:cubicBezTo>
                  <a:pt x="55174" y="1232339"/>
                  <a:pt x="0" y="1177165"/>
                  <a:pt x="0" y="1109105"/>
                </a:cubicBezTo>
                <a:lnTo>
                  <a:pt x="0" y="12323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2294" tIns="112294" rIns="112294" bIns="112294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rgbClr val="AA2B1E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-</a:t>
            </a:r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статические материалы курса </a:t>
            </a:r>
          </a:p>
        </p:txBody>
      </p:sp>
      <p:sp>
        <p:nvSpPr>
          <p:cNvPr id="11" name="Полилиния 10"/>
          <p:cNvSpPr/>
          <p:nvPr/>
        </p:nvSpPr>
        <p:spPr>
          <a:xfrm rot="17422">
            <a:off x="5091756" y="3732148"/>
            <a:ext cx="2447050" cy="523407"/>
          </a:xfrm>
          <a:custGeom>
            <a:avLst/>
            <a:gdLst>
              <a:gd name="connsiteX0" fmla="*/ 0 w 1105969"/>
              <a:gd name="connsiteY0" fmla="*/ 247401 h 494801"/>
              <a:gd name="connsiteX1" fmla="*/ 247401 w 1105969"/>
              <a:gd name="connsiteY1" fmla="*/ 0 h 494801"/>
              <a:gd name="connsiteX2" fmla="*/ 247401 w 1105969"/>
              <a:gd name="connsiteY2" fmla="*/ 98960 h 494801"/>
              <a:gd name="connsiteX3" fmla="*/ 858569 w 1105969"/>
              <a:gd name="connsiteY3" fmla="*/ 98960 h 494801"/>
              <a:gd name="connsiteX4" fmla="*/ 858569 w 1105969"/>
              <a:gd name="connsiteY4" fmla="*/ 0 h 494801"/>
              <a:gd name="connsiteX5" fmla="*/ 1105969 w 1105969"/>
              <a:gd name="connsiteY5" fmla="*/ 247401 h 494801"/>
              <a:gd name="connsiteX6" fmla="*/ 858569 w 1105969"/>
              <a:gd name="connsiteY6" fmla="*/ 494801 h 494801"/>
              <a:gd name="connsiteX7" fmla="*/ 858569 w 1105969"/>
              <a:gd name="connsiteY7" fmla="*/ 395841 h 494801"/>
              <a:gd name="connsiteX8" fmla="*/ 247401 w 1105969"/>
              <a:gd name="connsiteY8" fmla="*/ 395841 h 494801"/>
              <a:gd name="connsiteX9" fmla="*/ 247401 w 1105969"/>
              <a:gd name="connsiteY9" fmla="*/ 494801 h 494801"/>
              <a:gd name="connsiteX10" fmla="*/ 0 w 1105969"/>
              <a:gd name="connsiteY10" fmla="*/ 247401 h 494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5969" h="494801">
                <a:moveTo>
                  <a:pt x="1105969" y="247400"/>
                </a:moveTo>
                <a:lnTo>
                  <a:pt x="858568" y="494800"/>
                </a:lnTo>
                <a:lnTo>
                  <a:pt x="858568" y="395840"/>
                </a:lnTo>
                <a:lnTo>
                  <a:pt x="247400" y="395840"/>
                </a:lnTo>
                <a:lnTo>
                  <a:pt x="247400" y="494800"/>
                </a:lnTo>
                <a:lnTo>
                  <a:pt x="0" y="247400"/>
                </a:lnTo>
                <a:lnTo>
                  <a:pt x="247400" y="1"/>
                </a:lnTo>
                <a:lnTo>
                  <a:pt x="247400" y="98961"/>
                </a:lnTo>
                <a:lnTo>
                  <a:pt x="858568" y="98961"/>
                </a:lnTo>
                <a:lnTo>
                  <a:pt x="858568" y="1"/>
                </a:lnTo>
                <a:lnTo>
                  <a:pt x="1105969" y="247400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8440" tIns="98961" rIns="148440" bIns="98959" numCol="1" spcCol="1270" anchor="ctr" anchorCtr="0">
            <a:noAutofit/>
          </a:bodyPr>
          <a:lstStyle/>
          <a:p>
            <a:pPr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2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олилиния 12"/>
          <p:cNvSpPr/>
          <p:nvPr/>
        </p:nvSpPr>
        <p:spPr>
          <a:xfrm rot="18183673">
            <a:off x="4072384" y="2579299"/>
            <a:ext cx="1578789" cy="494801"/>
          </a:xfrm>
          <a:custGeom>
            <a:avLst/>
            <a:gdLst>
              <a:gd name="connsiteX0" fmla="*/ 0 w 1578789"/>
              <a:gd name="connsiteY0" fmla="*/ 247401 h 494801"/>
              <a:gd name="connsiteX1" fmla="*/ 247401 w 1578789"/>
              <a:gd name="connsiteY1" fmla="*/ 0 h 494801"/>
              <a:gd name="connsiteX2" fmla="*/ 247401 w 1578789"/>
              <a:gd name="connsiteY2" fmla="*/ 98960 h 494801"/>
              <a:gd name="connsiteX3" fmla="*/ 1331389 w 1578789"/>
              <a:gd name="connsiteY3" fmla="*/ 98960 h 494801"/>
              <a:gd name="connsiteX4" fmla="*/ 1331389 w 1578789"/>
              <a:gd name="connsiteY4" fmla="*/ 0 h 494801"/>
              <a:gd name="connsiteX5" fmla="*/ 1578789 w 1578789"/>
              <a:gd name="connsiteY5" fmla="*/ 247401 h 494801"/>
              <a:gd name="connsiteX6" fmla="*/ 1331389 w 1578789"/>
              <a:gd name="connsiteY6" fmla="*/ 494801 h 494801"/>
              <a:gd name="connsiteX7" fmla="*/ 1331389 w 1578789"/>
              <a:gd name="connsiteY7" fmla="*/ 395841 h 494801"/>
              <a:gd name="connsiteX8" fmla="*/ 247401 w 1578789"/>
              <a:gd name="connsiteY8" fmla="*/ 395841 h 494801"/>
              <a:gd name="connsiteX9" fmla="*/ 247401 w 1578789"/>
              <a:gd name="connsiteY9" fmla="*/ 494801 h 494801"/>
              <a:gd name="connsiteX10" fmla="*/ 0 w 1578789"/>
              <a:gd name="connsiteY10" fmla="*/ 247401 h 494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78789" h="494801">
                <a:moveTo>
                  <a:pt x="0" y="247401"/>
                </a:moveTo>
                <a:lnTo>
                  <a:pt x="247401" y="0"/>
                </a:lnTo>
                <a:lnTo>
                  <a:pt x="247401" y="98960"/>
                </a:lnTo>
                <a:lnTo>
                  <a:pt x="1331389" y="98960"/>
                </a:lnTo>
                <a:lnTo>
                  <a:pt x="1331389" y="0"/>
                </a:lnTo>
                <a:lnTo>
                  <a:pt x="1578789" y="247401"/>
                </a:lnTo>
                <a:lnTo>
                  <a:pt x="1331389" y="494801"/>
                </a:lnTo>
                <a:lnTo>
                  <a:pt x="1331389" y="395841"/>
                </a:lnTo>
                <a:lnTo>
                  <a:pt x="247401" y="395841"/>
                </a:lnTo>
                <a:lnTo>
                  <a:pt x="247401" y="494801"/>
                </a:lnTo>
                <a:lnTo>
                  <a:pt x="0" y="247401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8439" tIns="98960" rIns="148440" bIns="98959" numCol="1" spcCol="1270" anchor="ctr" anchorCtr="0">
            <a:noAutofit/>
          </a:bodyPr>
          <a:lstStyle/>
          <a:p>
            <a:pPr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2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39549" y="2216288"/>
            <a:ext cx="2847561" cy="830997"/>
          </a:xfrm>
          <a:prstGeom prst="rect">
            <a:avLst/>
          </a:prstGeom>
          <a:ln>
            <a:noFill/>
            <a:prstDash val="lgDashDotDot"/>
          </a:ln>
        </p:spPr>
        <p:txBody>
          <a:bodyPr wrap="square">
            <a:spAutoFit/>
          </a:bodyPr>
          <a:lstStyle/>
          <a:p>
            <a:pPr marL="13716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терминах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базовые средства  делятся на две группы</a:t>
            </a:r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4255" y="4797152"/>
            <a:ext cx="5906988" cy="1809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algn="just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статические материалы курса –это лекционный материал, теоретические материалы для изучения, которые автор дистанционного курса размещает в учебных модулях. </a:t>
            </a:r>
          </a:p>
          <a:p>
            <a:pPr marL="137160" algn="just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могут быть представлены в виде файлов, либо в виде ссылок на внешние сайты.</a:t>
            </a:r>
          </a:p>
          <a:p>
            <a:pPr marL="137160" algn="just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среда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позволяет использовать в качестве ресурсов дистанционного курса широкий диапазон форматов электронных документов.</a:t>
            </a:r>
          </a:p>
          <a:p>
            <a:pPr marL="548640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" pitchFamily="2" charset="2"/>
              <a:buChar char="v"/>
            </a:pPr>
            <a:endParaRPr lang="ru-RU" sz="14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36271" y="1009474"/>
            <a:ext cx="2639549" cy="1800200"/>
          </a:xfrm>
          <a:prstGeom prst="roundRect">
            <a:avLst/>
          </a:prstGeom>
          <a:noFill/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4729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10" grpId="0" animBg="1"/>
      <p:bldP spid="9" grpId="0" animBg="1"/>
      <p:bldP spid="12" grpId="0" animBg="1"/>
      <p:bldP spid="11" grpId="0" animBg="1"/>
      <p:bldP spid="13" grpId="0" animBg="1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919536" y="1124744"/>
            <a:ext cx="8424936" cy="5184576"/>
          </a:xfrm>
          <a:prstGeom prst="roundRect">
            <a:avLst/>
          </a:prstGeom>
          <a:ln/>
          <a:effectLst>
            <a:outerShdw blurRad="130000" dist="101600" dir="2700000" algn="tl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16525927"/>
              </p:ext>
            </p:extLst>
          </p:nvPr>
        </p:nvGraphicFramePr>
        <p:xfrm>
          <a:off x="2154831" y="1593689"/>
          <a:ext cx="7829602" cy="4117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51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644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230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  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Обучающий </a:t>
                      </a:r>
                      <a:r>
                        <a:rPr kumimoji="0" lang="ru-RU" sz="24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материал</a:t>
                      </a:r>
                    </a:p>
                  </a:txBody>
                  <a:tcPr marL="31750" marR="31750" marT="31750" marB="3175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 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Ресурс </a:t>
                      </a:r>
                      <a:r>
                        <a:rPr lang="ru-RU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Moodle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3748">
                <a:tc>
                  <a:txBody>
                    <a:bodyPr/>
                    <a:lstStyle/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Лекция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 виде текстового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                                 файла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Текстовая страница</a:t>
                      </a:r>
                    </a:p>
                    <a:p>
                      <a:pPr lvl="1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Ссылка на файл или </a:t>
                      </a:r>
                      <a:r>
                        <a:rPr kumimoji="0" lang="ru-RU" sz="1800" b="1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веб-страницу</a:t>
                      </a:r>
                      <a:endParaRPr kumimoji="0" lang="ru-RU" sz="18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(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файл в формате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.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doc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pdf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и т.п.)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8233">
                <a:tc>
                  <a:txBody>
                    <a:bodyPr/>
                    <a:lstStyle/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Лекция </a:t>
                      </a:r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 виде html-страницы</a:t>
                      </a:r>
                    </a:p>
                  </a:txBody>
                  <a:tcPr marL="31750" marR="31750" marT="31750" marB="3175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Веб-страница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Ссылка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 файл или веб-страницу</a:t>
                      </a:r>
                    </a:p>
                  </a:txBody>
                  <a:tcPr marL="31750" marR="31750" marT="31750" marB="3175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1004">
                <a:tc>
                  <a:txBody>
                    <a:bodyPr/>
                    <a:lstStyle/>
                    <a:p>
                      <a:pPr marL="0" lv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Лекция </a:t>
                      </a:r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 виде </a:t>
                      </a: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презентации,              </a:t>
                      </a:r>
                    </a:p>
                    <a:p>
                      <a:pPr marL="0" lv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аудио-</a:t>
                      </a:r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ru-RU" sz="18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видеолекция</a:t>
                      </a:r>
                      <a:endParaRPr kumimoji="0" lang="ru-RU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  Ссылка </a:t>
                      </a:r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 файл или веб-страницу</a:t>
                      </a:r>
                    </a:p>
                  </a:txBody>
                  <a:tcPr marL="31750" marR="31750" marT="31750" marB="3175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71004">
                <a:tc>
                  <a:txBody>
                    <a:bodyPr/>
                    <a:lstStyle/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Каталог </a:t>
                      </a:r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изображений, аудио- </a:t>
                      </a: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и </a:t>
                      </a:r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видеоматериалов</a:t>
                      </a:r>
                    </a:p>
                  </a:txBody>
                  <a:tcPr marL="31750" marR="31750" marT="31750" marB="3175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  Ссылка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 каталог</a:t>
                      </a:r>
                    </a:p>
                  </a:txBody>
                  <a:tcPr marL="31750" marR="31750" marT="31750" marB="3175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52596" y="116633"/>
            <a:ext cx="83408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</a:rPr>
              <a:t>                                          </a:t>
            </a:r>
            <a:r>
              <a:rPr lang="ru-RU" sz="1600" b="1" i="1" dirty="0">
                <a:solidFill>
                  <a:srgbClr val="00B050"/>
                </a:solidFill>
                <a:latin typeface="Arial" panose="020B0604020202020204" pitchFamily="34" charset="0"/>
              </a:rPr>
              <a:t>Базовые средства обучения среды </a:t>
            </a:r>
            <a:r>
              <a:rPr lang="ru-RU" sz="1600" b="1" i="1" dirty="0" err="1">
                <a:solidFill>
                  <a:srgbClr val="00B050"/>
                </a:solidFill>
                <a:latin typeface="Arial" panose="020B0604020202020204" pitchFamily="34" charset="0"/>
              </a:rPr>
              <a:t>Moodle</a:t>
            </a:r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</a:rPr>
              <a:t/>
            </a:r>
            <a:b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</a:rPr>
            </a:br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Способы  представления  статических  материалов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2135560" y="1772816"/>
            <a:ext cx="7200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70824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5298" y="2768831"/>
            <a:ext cx="3888432" cy="30913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512" y="188640"/>
            <a:ext cx="8821644" cy="1041062"/>
          </a:xfrm>
        </p:spPr>
        <p:txBody>
          <a:bodyPr>
            <a:normAutofit/>
          </a:bodyPr>
          <a:lstStyle/>
          <a:p>
            <a:r>
              <a:rPr lang="ru-RU" sz="22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ru-RU" sz="1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средства обучения среды </a:t>
            </a:r>
            <a:r>
              <a:rPr lang="ru-RU" sz="1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  <a:r>
              <a:rPr lang="ru-RU" sz="22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элементы дистанционного </a:t>
            </a:r>
            <a:r>
              <a:rPr lang="ru-RU" sz="27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курса</a:t>
            </a:r>
            <a:endParaRPr lang="ru-RU" sz="27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4476006" y="1151513"/>
            <a:ext cx="3268253" cy="950403"/>
          </a:xfrm>
          <a:custGeom>
            <a:avLst/>
            <a:gdLst>
              <a:gd name="connsiteX0" fmla="*/ 0 w 3268253"/>
              <a:gd name="connsiteY0" fmla="*/ 95040 h 950403"/>
              <a:gd name="connsiteX1" fmla="*/ 95040 w 3268253"/>
              <a:gd name="connsiteY1" fmla="*/ 0 h 950403"/>
              <a:gd name="connsiteX2" fmla="*/ 3173213 w 3268253"/>
              <a:gd name="connsiteY2" fmla="*/ 0 h 950403"/>
              <a:gd name="connsiteX3" fmla="*/ 3268253 w 3268253"/>
              <a:gd name="connsiteY3" fmla="*/ 95040 h 950403"/>
              <a:gd name="connsiteX4" fmla="*/ 3268253 w 3268253"/>
              <a:gd name="connsiteY4" fmla="*/ 855363 h 950403"/>
              <a:gd name="connsiteX5" fmla="*/ 3173213 w 3268253"/>
              <a:gd name="connsiteY5" fmla="*/ 950403 h 950403"/>
              <a:gd name="connsiteX6" fmla="*/ 95040 w 3268253"/>
              <a:gd name="connsiteY6" fmla="*/ 950403 h 950403"/>
              <a:gd name="connsiteX7" fmla="*/ 0 w 3268253"/>
              <a:gd name="connsiteY7" fmla="*/ 855363 h 950403"/>
              <a:gd name="connsiteX8" fmla="*/ 0 w 3268253"/>
              <a:gd name="connsiteY8" fmla="*/ 95040 h 950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68253" h="950403">
                <a:moveTo>
                  <a:pt x="0" y="95040"/>
                </a:moveTo>
                <a:cubicBezTo>
                  <a:pt x="0" y="42551"/>
                  <a:pt x="42551" y="0"/>
                  <a:pt x="95040" y="0"/>
                </a:cubicBezTo>
                <a:lnTo>
                  <a:pt x="3173213" y="0"/>
                </a:lnTo>
                <a:cubicBezTo>
                  <a:pt x="3225702" y="0"/>
                  <a:pt x="3268253" y="42551"/>
                  <a:pt x="3268253" y="95040"/>
                </a:cubicBezTo>
                <a:lnTo>
                  <a:pt x="3268253" y="855363"/>
                </a:lnTo>
                <a:cubicBezTo>
                  <a:pt x="3268253" y="907852"/>
                  <a:pt x="3225702" y="950403"/>
                  <a:pt x="3173213" y="950403"/>
                </a:cubicBezTo>
                <a:lnTo>
                  <a:pt x="95040" y="950403"/>
                </a:lnTo>
                <a:cubicBezTo>
                  <a:pt x="42551" y="950403"/>
                  <a:pt x="0" y="907852"/>
                  <a:pt x="0" y="855363"/>
                </a:cubicBezTo>
                <a:lnTo>
                  <a:pt x="0" y="95040"/>
                </a:lnTo>
                <a:close/>
              </a:path>
            </a:pathLst>
          </a:custGeom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4036" tIns="104036" rIns="104036" bIns="104036" numCol="1" spcCol="1270" anchor="ctr" anchorCtr="0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ru-RU" sz="2000" b="1" dirty="0">
              <a:solidFill>
                <a:srgbClr val="AA2B1E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AA2B1E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Интерактивные элементы </a:t>
            </a:r>
          </a:p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dirty="0">
              <a:solidFill>
                <a:srgbClr val="465E9C">
                  <a:hueOff val="0"/>
                  <a:satOff val="0"/>
                  <a:lumOff val="0"/>
                  <a:alphaOff val="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7220607" y="2744532"/>
            <a:ext cx="2801698" cy="1134169"/>
          </a:xfrm>
          <a:custGeom>
            <a:avLst/>
            <a:gdLst>
              <a:gd name="connsiteX0" fmla="*/ 0 w 2801698"/>
              <a:gd name="connsiteY0" fmla="*/ 113417 h 1134169"/>
              <a:gd name="connsiteX1" fmla="*/ 113417 w 2801698"/>
              <a:gd name="connsiteY1" fmla="*/ 0 h 1134169"/>
              <a:gd name="connsiteX2" fmla="*/ 2688281 w 2801698"/>
              <a:gd name="connsiteY2" fmla="*/ 0 h 1134169"/>
              <a:gd name="connsiteX3" fmla="*/ 2801698 w 2801698"/>
              <a:gd name="connsiteY3" fmla="*/ 113417 h 1134169"/>
              <a:gd name="connsiteX4" fmla="*/ 2801698 w 2801698"/>
              <a:gd name="connsiteY4" fmla="*/ 1020752 h 1134169"/>
              <a:gd name="connsiteX5" fmla="*/ 2688281 w 2801698"/>
              <a:gd name="connsiteY5" fmla="*/ 1134169 h 1134169"/>
              <a:gd name="connsiteX6" fmla="*/ 113417 w 2801698"/>
              <a:gd name="connsiteY6" fmla="*/ 1134169 h 1134169"/>
              <a:gd name="connsiteX7" fmla="*/ 0 w 2801698"/>
              <a:gd name="connsiteY7" fmla="*/ 1020752 h 1134169"/>
              <a:gd name="connsiteX8" fmla="*/ 0 w 2801698"/>
              <a:gd name="connsiteY8" fmla="*/ 113417 h 113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1698" h="1134169">
                <a:moveTo>
                  <a:pt x="0" y="113417"/>
                </a:moveTo>
                <a:cubicBezTo>
                  <a:pt x="0" y="50779"/>
                  <a:pt x="50779" y="0"/>
                  <a:pt x="113417" y="0"/>
                </a:cubicBezTo>
                <a:lnTo>
                  <a:pt x="2688281" y="0"/>
                </a:lnTo>
                <a:cubicBezTo>
                  <a:pt x="2750919" y="0"/>
                  <a:pt x="2801698" y="50779"/>
                  <a:pt x="2801698" y="113417"/>
                </a:cubicBezTo>
                <a:lnTo>
                  <a:pt x="2801698" y="1020752"/>
                </a:lnTo>
                <a:cubicBezTo>
                  <a:pt x="2801698" y="1083390"/>
                  <a:pt x="2750919" y="1134169"/>
                  <a:pt x="2688281" y="1134169"/>
                </a:cubicBezTo>
                <a:lnTo>
                  <a:pt x="113417" y="1134169"/>
                </a:lnTo>
                <a:cubicBezTo>
                  <a:pt x="50779" y="1134169"/>
                  <a:pt x="0" y="1083390"/>
                  <a:pt x="0" y="1020752"/>
                </a:cubicBezTo>
                <a:lnTo>
                  <a:pt x="0" y="113417"/>
                </a:lnTo>
                <a:close/>
              </a:path>
            </a:pathLst>
          </a:custGeom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559" tIns="86559" rIns="86559" bIns="86559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Организация проверки знаний</a:t>
            </a:r>
          </a:p>
        </p:txBody>
      </p:sp>
      <p:sp>
        <p:nvSpPr>
          <p:cNvPr id="10" name="Полилиния 9"/>
          <p:cNvSpPr/>
          <p:nvPr/>
        </p:nvSpPr>
        <p:spPr>
          <a:xfrm rot="5379457">
            <a:off x="8089743" y="4224432"/>
            <a:ext cx="1076290" cy="326836"/>
          </a:xfrm>
          <a:custGeom>
            <a:avLst/>
            <a:gdLst>
              <a:gd name="connsiteX0" fmla="*/ 0 w 837821"/>
              <a:gd name="connsiteY0" fmla="*/ 163418 h 326836"/>
              <a:gd name="connsiteX1" fmla="*/ 163418 w 837821"/>
              <a:gd name="connsiteY1" fmla="*/ 0 h 326836"/>
              <a:gd name="connsiteX2" fmla="*/ 163418 w 837821"/>
              <a:gd name="connsiteY2" fmla="*/ 65367 h 326836"/>
              <a:gd name="connsiteX3" fmla="*/ 674403 w 837821"/>
              <a:gd name="connsiteY3" fmla="*/ 65367 h 326836"/>
              <a:gd name="connsiteX4" fmla="*/ 674403 w 837821"/>
              <a:gd name="connsiteY4" fmla="*/ 0 h 326836"/>
              <a:gd name="connsiteX5" fmla="*/ 837821 w 837821"/>
              <a:gd name="connsiteY5" fmla="*/ 163418 h 326836"/>
              <a:gd name="connsiteX6" fmla="*/ 674403 w 837821"/>
              <a:gd name="connsiteY6" fmla="*/ 326836 h 326836"/>
              <a:gd name="connsiteX7" fmla="*/ 674403 w 837821"/>
              <a:gd name="connsiteY7" fmla="*/ 261469 h 326836"/>
              <a:gd name="connsiteX8" fmla="*/ 163418 w 837821"/>
              <a:gd name="connsiteY8" fmla="*/ 261469 h 326836"/>
              <a:gd name="connsiteX9" fmla="*/ 163418 w 837821"/>
              <a:gd name="connsiteY9" fmla="*/ 326836 h 326836"/>
              <a:gd name="connsiteX10" fmla="*/ 0 w 837821"/>
              <a:gd name="connsiteY10" fmla="*/ 163418 h 326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7821" h="326836">
                <a:moveTo>
                  <a:pt x="0" y="163418"/>
                </a:moveTo>
                <a:lnTo>
                  <a:pt x="163418" y="0"/>
                </a:lnTo>
                <a:lnTo>
                  <a:pt x="163418" y="65367"/>
                </a:lnTo>
                <a:lnTo>
                  <a:pt x="674403" y="65367"/>
                </a:lnTo>
                <a:lnTo>
                  <a:pt x="674403" y="0"/>
                </a:lnTo>
                <a:lnTo>
                  <a:pt x="837821" y="163418"/>
                </a:lnTo>
                <a:lnTo>
                  <a:pt x="674403" y="326836"/>
                </a:lnTo>
                <a:lnTo>
                  <a:pt x="674403" y="261469"/>
                </a:lnTo>
                <a:lnTo>
                  <a:pt x="163418" y="261469"/>
                </a:lnTo>
                <a:lnTo>
                  <a:pt x="163418" y="326836"/>
                </a:lnTo>
                <a:lnTo>
                  <a:pt x="0" y="163418"/>
                </a:lnTo>
                <a:close/>
              </a:path>
            </a:pathLst>
          </a:custGeom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050" tIns="65366" rIns="98051" bIns="65367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>
              <a:solidFill>
                <a:srgbClr val="465E9C">
                  <a:hueOff val="0"/>
                  <a:satOff val="0"/>
                  <a:lumOff val="0"/>
                  <a:alphaOff val="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4305433" y="5843688"/>
            <a:ext cx="3286083" cy="326837"/>
          </a:xfrm>
          <a:custGeom>
            <a:avLst/>
            <a:gdLst>
              <a:gd name="connsiteX0" fmla="*/ 0 w 2761938"/>
              <a:gd name="connsiteY0" fmla="*/ 163418 h 326836"/>
              <a:gd name="connsiteX1" fmla="*/ 163418 w 2761938"/>
              <a:gd name="connsiteY1" fmla="*/ 0 h 326836"/>
              <a:gd name="connsiteX2" fmla="*/ 163418 w 2761938"/>
              <a:gd name="connsiteY2" fmla="*/ 65367 h 326836"/>
              <a:gd name="connsiteX3" fmla="*/ 2598520 w 2761938"/>
              <a:gd name="connsiteY3" fmla="*/ 65367 h 326836"/>
              <a:gd name="connsiteX4" fmla="*/ 2598520 w 2761938"/>
              <a:gd name="connsiteY4" fmla="*/ 0 h 326836"/>
              <a:gd name="connsiteX5" fmla="*/ 2761938 w 2761938"/>
              <a:gd name="connsiteY5" fmla="*/ 163418 h 326836"/>
              <a:gd name="connsiteX6" fmla="*/ 2598520 w 2761938"/>
              <a:gd name="connsiteY6" fmla="*/ 326836 h 326836"/>
              <a:gd name="connsiteX7" fmla="*/ 2598520 w 2761938"/>
              <a:gd name="connsiteY7" fmla="*/ 261469 h 326836"/>
              <a:gd name="connsiteX8" fmla="*/ 163418 w 2761938"/>
              <a:gd name="connsiteY8" fmla="*/ 261469 h 326836"/>
              <a:gd name="connsiteX9" fmla="*/ 163418 w 2761938"/>
              <a:gd name="connsiteY9" fmla="*/ 326836 h 326836"/>
              <a:gd name="connsiteX10" fmla="*/ 0 w 2761938"/>
              <a:gd name="connsiteY10" fmla="*/ 163418 h 326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61938" h="326836">
                <a:moveTo>
                  <a:pt x="2761938" y="163418"/>
                </a:moveTo>
                <a:lnTo>
                  <a:pt x="2598520" y="326835"/>
                </a:lnTo>
                <a:lnTo>
                  <a:pt x="2598520" y="261468"/>
                </a:lnTo>
                <a:lnTo>
                  <a:pt x="163418" y="261468"/>
                </a:lnTo>
                <a:lnTo>
                  <a:pt x="163418" y="326835"/>
                </a:lnTo>
                <a:lnTo>
                  <a:pt x="0" y="163418"/>
                </a:lnTo>
                <a:lnTo>
                  <a:pt x="163418" y="1"/>
                </a:lnTo>
                <a:lnTo>
                  <a:pt x="163418" y="65368"/>
                </a:lnTo>
                <a:lnTo>
                  <a:pt x="2598520" y="65368"/>
                </a:lnTo>
                <a:lnTo>
                  <a:pt x="2598520" y="1"/>
                </a:lnTo>
                <a:lnTo>
                  <a:pt x="2761938" y="163418"/>
                </a:lnTo>
                <a:close/>
              </a:path>
            </a:pathLst>
          </a:custGeom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051" tIns="65367" rIns="98050" bIns="65367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>
              <a:solidFill>
                <a:srgbClr val="465E9C">
                  <a:hueOff val="0"/>
                  <a:satOff val="0"/>
                  <a:lumOff val="0"/>
                  <a:alphaOff val="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2366523" y="4964807"/>
            <a:ext cx="1938850" cy="1318477"/>
          </a:xfrm>
          <a:custGeom>
            <a:avLst/>
            <a:gdLst>
              <a:gd name="connsiteX0" fmla="*/ 0 w 1938850"/>
              <a:gd name="connsiteY0" fmla="*/ 131848 h 1318477"/>
              <a:gd name="connsiteX1" fmla="*/ 131848 w 1938850"/>
              <a:gd name="connsiteY1" fmla="*/ 0 h 1318477"/>
              <a:gd name="connsiteX2" fmla="*/ 1807002 w 1938850"/>
              <a:gd name="connsiteY2" fmla="*/ 0 h 1318477"/>
              <a:gd name="connsiteX3" fmla="*/ 1938850 w 1938850"/>
              <a:gd name="connsiteY3" fmla="*/ 131848 h 1318477"/>
              <a:gd name="connsiteX4" fmla="*/ 1938850 w 1938850"/>
              <a:gd name="connsiteY4" fmla="*/ 1186629 h 1318477"/>
              <a:gd name="connsiteX5" fmla="*/ 1807002 w 1938850"/>
              <a:gd name="connsiteY5" fmla="*/ 1318477 h 1318477"/>
              <a:gd name="connsiteX6" fmla="*/ 131848 w 1938850"/>
              <a:gd name="connsiteY6" fmla="*/ 1318477 h 1318477"/>
              <a:gd name="connsiteX7" fmla="*/ 0 w 1938850"/>
              <a:gd name="connsiteY7" fmla="*/ 1186629 h 1318477"/>
              <a:gd name="connsiteX8" fmla="*/ 0 w 1938850"/>
              <a:gd name="connsiteY8" fmla="*/ 131848 h 131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8850" h="1318477">
                <a:moveTo>
                  <a:pt x="0" y="131848"/>
                </a:moveTo>
                <a:cubicBezTo>
                  <a:pt x="0" y="59030"/>
                  <a:pt x="59030" y="0"/>
                  <a:pt x="131848" y="0"/>
                </a:cubicBezTo>
                <a:lnTo>
                  <a:pt x="1807002" y="0"/>
                </a:lnTo>
                <a:cubicBezTo>
                  <a:pt x="1879820" y="0"/>
                  <a:pt x="1938850" y="59030"/>
                  <a:pt x="1938850" y="131848"/>
                </a:cubicBezTo>
                <a:lnTo>
                  <a:pt x="1938850" y="1186629"/>
                </a:lnTo>
                <a:cubicBezTo>
                  <a:pt x="1938850" y="1259447"/>
                  <a:pt x="1879820" y="1318477"/>
                  <a:pt x="1807002" y="1318477"/>
                </a:cubicBezTo>
                <a:lnTo>
                  <a:pt x="131848" y="1318477"/>
                </a:lnTo>
                <a:cubicBezTo>
                  <a:pt x="59030" y="1318477"/>
                  <a:pt x="0" y="1259447"/>
                  <a:pt x="0" y="1186629"/>
                </a:cubicBezTo>
                <a:lnTo>
                  <a:pt x="0" y="131848"/>
                </a:lnTo>
                <a:close/>
              </a:path>
            </a:pathLst>
          </a:custGeom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4337" tIns="84337" rIns="84337" bIns="84337" numCol="1" spcCol="1270" anchor="ctr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>
                <a:solidFill>
                  <a:srgbClr val="465E9C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 pitchFamily="34" charset="0"/>
              </a:rPr>
              <a:t>       </a:t>
            </a:r>
            <a:r>
              <a:rPr lang="ru-RU" sz="1400" b="1" dirty="0">
                <a:solidFill>
                  <a:srgbClr val="465E9C">
                    <a:lumMod val="75000"/>
                  </a:srgbClr>
                </a:solidFill>
                <a:latin typeface="Arial" panose="020B0604020202020204" pitchFamily="34" charset="0"/>
              </a:rPr>
              <a:t>Форум</a:t>
            </a:r>
          </a:p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solidFill>
                  <a:srgbClr val="465E9C">
                    <a:lumMod val="75000"/>
                  </a:srgbClr>
                </a:solidFill>
                <a:latin typeface="Arial" panose="020B0604020202020204" pitchFamily="34" charset="0"/>
              </a:rPr>
              <a:t>       Чат</a:t>
            </a:r>
          </a:p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solidFill>
                  <a:srgbClr val="465E9C">
                    <a:lumMod val="75000"/>
                  </a:srgbClr>
                </a:solidFill>
                <a:latin typeface="Arial" panose="020B0604020202020204" pitchFamily="34" charset="0"/>
              </a:rPr>
              <a:t>       Обмен </a:t>
            </a:r>
          </a:p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solidFill>
                  <a:srgbClr val="465E9C">
                    <a:lumMod val="75000"/>
                  </a:srgbClr>
                </a:solidFill>
                <a:latin typeface="Arial" panose="020B0604020202020204" pitchFamily="34" charset="0"/>
              </a:rPr>
              <a:t>       сообщениями</a:t>
            </a:r>
          </a:p>
        </p:txBody>
      </p:sp>
      <p:sp>
        <p:nvSpPr>
          <p:cNvPr id="14" name="Полилиния 13"/>
          <p:cNvSpPr/>
          <p:nvPr/>
        </p:nvSpPr>
        <p:spPr>
          <a:xfrm rot="16200000">
            <a:off x="2832451" y="4226814"/>
            <a:ext cx="1072829" cy="326836"/>
          </a:xfrm>
          <a:custGeom>
            <a:avLst/>
            <a:gdLst>
              <a:gd name="connsiteX0" fmla="*/ 0 w 837821"/>
              <a:gd name="connsiteY0" fmla="*/ 163418 h 326836"/>
              <a:gd name="connsiteX1" fmla="*/ 163418 w 837821"/>
              <a:gd name="connsiteY1" fmla="*/ 0 h 326836"/>
              <a:gd name="connsiteX2" fmla="*/ 163418 w 837821"/>
              <a:gd name="connsiteY2" fmla="*/ 65367 h 326836"/>
              <a:gd name="connsiteX3" fmla="*/ 674403 w 837821"/>
              <a:gd name="connsiteY3" fmla="*/ 65367 h 326836"/>
              <a:gd name="connsiteX4" fmla="*/ 674403 w 837821"/>
              <a:gd name="connsiteY4" fmla="*/ 0 h 326836"/>
              <a:gd name="connsiteX5" fmla="*/ 837821 w 837821"/>
              <a:gd name="connsiteY5" fmla="*/ 163418 h 326836"/>
              <a:gd name="connsiteX6" fmla="*/ 674403 w 837821"/>
              <a:gd name="connsiteY6" fmla="*/ 326836 h 326836"/>
              <a:gd name="connsiteX7" fmla="*/ 674403 w 837821"/>
              <a:gd name="connsiteY7" fmla="*/ 261469 h 326836"/>
              <a:gd name="connsiteX8" fmla="*/ 163418 w 837821"/>
              <a:gd name="connsiteY8" fmla="*/ 261469 h 326836"/>
              <a:gd name="connsiteX9" fmla="*/ 163418 w 837821"/>
              <a:gd name="connsiteY9" fmla="*/ 326836 h 326836"/>
              <a:gd name="connsiteX10" fmla="*/ 0 w 837821"/>
              <a:gd name="connsiteY10" fmla="*/ 163418 h 326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7821" h="326836">
                <a:moveTo>
                  <a:pt x="0" y="163418"/>
                </a:moveTo>
                <a:lnTo>
                  <a:pt x="163418" y="0"/>
                </a:lnTo>
                <a:lnTo>
                  <a:pt x="163418" y="65367"/>
                </a:lnTo>
                <a:lnTo>
                  <a:pt x="674403" y="65367"/>
                </a:lnTo>
                <a:lnTo>
                  <a:pt x="674403" y="0"/>
                </a:lnTo>
                <a:lnTo>
                  <a:pt x="837821" y="163418"/>
                </a:lnTo>
                <a:lnTo>
                  <a:pt x="674403" y="326836"/>
                </a:lnTo>
                <a:lnTo>
                  <a:pt x="674403" y="261469"/>
                </a:lnTo>
                <a:lnTo>
                  <a:pt x="163418" y="261469"/>
                </a:lnTo>
                <a:lnTo>
                  <a:pt x="163418" y="326836"/>
                </a:lnTo>
                <a:lnTo>
                  <a:pt x="0" y="163418"/>
                </a:lnTo>
                <a:close/>
              </a:path>
            </a:pathLst>
          </a:custGeom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050" tIns="65367" rIns="98051" bIns="65366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>
              <a:solidFill>
                <a:srgbClr val="465E9C">
                  <a:hueOff val="0"/>
                  <a:satOff val="0"/>
                  <a:lumOff val="0"/>
                  <a:alphaOff val="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1908545" y="2768830"/>
            <a:ext cx="2978190" cy="1085564"/>
          </a:xfrm>
          <a:custGeom>
            <a:avLst/>
            <a:gdLst>
              <a:gd name="connsiteX0" fmla="*/ 0 w 2978190"/>
              <a:gd name="connsiteY0" fmla="*/ 108556 h 1085564"/>
              <a:gd name="connsiteX1" fmla="*/ 108556 w 2978190"/>
              <a:gd name="connsiteY1" fmla="*/ 0 h 1085564"/>
              <a:gd name="connsiteX2" fmla="*/ 2869634 w 2978190"/>
              <a:gd name="connsiteY2" fmla="*/ 0 h 1085564"/>
              <a:gd name="connsiteX3" fmla="*/ 2978190 w 2978190"/>
              <a:gd name="connsiteY3" fmla="*/ 108556 h 1085564"/>
              <a:gd name="connsiteX4" fmla="*/ 2978190 w 2978190"/>
              <a:gd name="connsiteY4" fmla="*/ 977008 h 1085564"/>
              <a:gd name="connsiteX5" fmla="*/ 2869634 w 2978190"/>
              <a:gd name="connsiteY5" fmla="*/ 1085564 h 1085564"/>
              <a:gd name="connsiteX6" fmla="*/ 108556 w 2978190"/>
              <a:gd name="connsiteY6" fmla="*/ 1085564 h 1085564"/>
              <a:gd name="connsiteX7" fmla="*/ 0 w 2978190"/>
              <a:gd name="connsiteY7" fmla="*/ 977008 h 1085564"/>
              <a:gd name="connsiteX8" fmla="*/ 0 w 2978190"/>
              <a:gd name="connsiteY8" fmla="*/ 108556 h 108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8190" h="1085564">
                <a:moveTo>
                  <a:pt x="0" y="108556"/>
                </a:moveTo>
                <a:cubicBezTo>
                  <a:pt x="0" y="48602"/>
                  <a:pt x="48602" y="0"/>
                  <a:pt x="108556" y="0"/>
                </a:cubicBezTo>
                <a:lnTo>
                  <a:pt x="2869634" y="0"/>
                </a:lnTo>
                <a:cubicBezTo>
                  <a:pt x="2929588" y="0"/>
                  <a:pt x="2978190" y="48602"/>
                  <a:pt x="2978190" y="108556"/>
                </a:cubicBezTo>
                <a:lnTo>
                  <a:pt x="2978190" y="977008"/>
                </a:lnTo>
                <a:cubicBezTo>
                  <a:pt x="2978190" y="1036962"/>
                  <a:pt x="2929588" y="1085564"/>
                  <a:pt x="2869634" y="1085564"/>
                </a:cubicBezTo>
                <a:lnTo>
                  <a:pt x="108556" y="1085564"/>
                </a:lnTo>
                <a:cubicBezTo>
                  <a:pt x="48602" y="1085564"/>
                  <a:pt x="0" y="1036962"/>
                  <a:pt x="0" y="977008"/>
                </a:cubicBezTo>
                <a:lnTo>
                  <a:pt x="0" y="108556"/>
                </a:lnTo>
                <a:close/>
              </a:path>
            </a:pathLst>
          </a:custGeom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135" tIns="85135" rIns="85135" bIns="85135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</a:rPr>
              <a:t>Организация общения между слушателями дистанционного обучения</a:t>
            </a:r>
          </a:p>
        </p:txBody>
      </p:sp>
      <p:sp>
        <p:nvSpPr>
          <p:cNvPr id="16" name="Полилиния 15"/>
          <p:cNvSpPr/>
          <p:nvPr/>
        </p:nvSpPr>
        <p:spPr>
          <a:xfrm rot="19108685">
            <a:off x="4134300" y="2216484"/>
            <a:ext cx="1162252" cy="326836"/>
          </a:xfrm>
          <a:custGeom>
            <a:avLst/>
            <a:gdLst>
              <a:gd name="connsiteX0" fmla="*/ 0 w 837821"/>
              <a:gd name="connsiteY0" fmla="*/ 163418 h 326836"/>
              <a:gd name="connsiteX1" fmla="*/ 163418 w 837821"/>
              <a:gd name="connsiteY1" fmla="*/ 0 h 326836"/>
              <a:gd name="connsiteX2" fmla="*/ 163418 w 837821"/>
              <a:gd name="connsiteY2" fmla="*/ 65367 h 326836"/>
              <a:gd name="connsiteX3" fmla="*/ 674403 w 837821"/>
              <a:gd name="connsiteY3" fmla="*/ 65367 h 326836"/>
              <a:gd name="connsiteX4" fmla="*/ 674403 w 837821"/>
              <a:gd name="connsiteY4" fmla="*/ 0 h 326836"/>
              <a:gd name="connsiteX5" fmla="*/ 837821 w 837821"/>
              <a:gd name="connsiteY5" fmla="*/ 163418 h 326836"/>
              <a:gd name="connsiteX6" fmla="*/ 674403 w 837821"/>
              <a:gd name="connsiteY6" fmla="*/ 326836 h 326836"/>
              <a:gd name="connsiteX7" fmla="*/ 674403 w 837821"/>
              <a:gd name="connsiteY7" fmla="*/ 261469 h 326836"/>
              <a:gd name="connsiteX8" fmla="*/ 163418 w 837821"/>
              <a:gd name="connsiteY8" fmla="*/ 261469 h 326836"/>
              <a:gd name="connsiteX9" fmla="*/ 163418 w 837821"/>
              <a:gd name="connsiteY9" fmla="*/ 326836 h 326836"/>
              <a:gd name="connsiteX10" fmla="*/ 0 w 837821"/>
              <a:gd name="connsiteY10" fmla="*/ 163418 h 326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7821" h="326836">
                <a:moveTo>
                  <a:pt x="0" y="163418"/>
                </a:moveTo>
                <a:lnTo>
                  <a:pt x="163418" y="0"/>
                </a:lnTo>
                <a:lnTo>
                  <a:pt x="163418" y="65367"/>
                </a:lnTo>
                <a:lnTo>
                  <a:pt x="674403" y="65367"/>
                </a:lnTo>
                <a:lnTo>
                  <a:pt x="674403" y="0"/>
                </a:lnTo>
                <a:lnTo>
                  <a:pt x="837821" y="163418"/>
                </a:lnTo>
                <a:lnTo>
                  <a:pt x="674403" y="326836"/>
                </a:lnTo>
                <a:lnTo>
                  <a:pt x="674403" y="261469"/>
                </a:lnTo>
                <a:lnTo>
                  <a:pt x="163418" y="261469"/>
                </a:lnTo>
                <a:lnTo>
                  <a:pt x="163418" y="326836"/>
                </a:lnTo>
                <a:lnTo>
                  <a:pt x="0" y="163418"/>
                </a:lnTo>
                <a:close/>
              </a:path>
            </a:pathLst>
          </a:custGeom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050" tIns="65367" rIns="98051" bIns="65366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>
              <a:solidFill>
                <a:srgbClr val="465E9C">
                  <a:hueOff val="0"/>
                  <a:satOff val="0"/>
                  <a:lumOff val="0"/>
                  <a:alphaOff val="0"/>
                </a:srgbClr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7591516" y="4925960"/>
            <a:ext cx="2680948" cy="1482829"/>
            <a:chOff x="6067516" y="4925959"/>
            <a:chExt cx="2680948" cy="1482829"/>
          </a:xfrm>
        </p:grpSpPr>
        <p:sp>
          <p:nvSpPr>
            <p:cNvPr id="11" name="Полилиния 10"/>
            <p:cNvSpPr/>
            <p:nvPr/>
          </p:nvSpPr>
          <p:spPr>
            <a:xfrm>
              <a:off x="6067516" y="4925959"/>
              <a:ext cx="2088037" cy="1482829"/>
            </a:xfrm>
            <a:custGeom>
              <a:avLst/>
              <a:gdLst>
                <a:gd name="connsiteX0" fmla="*/ 0 w 2088037"/>
                <a:gd name="connsiteY0" fmla="*/ 148283 h 1482829"/>
                <a:gd name="connsiteX1" fmla="*/ 148283 w 2088037"/>
                <a:gd name="connsiteY1" fmla="*/ 0 h 1482829"/>
                <a:gd name="connsiteX2" fmla="*/ 1939754 w 2088037"/>
                <a:gd name="connsiteY2" fmla="*/ 0 h 1482829"/>
                <a:gd name="connsiteX3" fmla="*/ 2088037 w 2088037"/>
                <a:gd name="connsiteY3" fmla="*/ 148283 h 1482829"/>
                <a:gd name="connsiteX4" fmla="*/ 2088037 w 2088037"/>
                <a:gd name="connsiteY4" fmla="*/ 1334546 h 1482829"/>
                <a:gd name="connsiteX5" fmla="*/ 1939754 w 2088037"/>
                <a:gd name="connsiteY5" fmla="*/ 1482829 h 1482829"/>
                <a:gd name="connsiteX6" fmla="*/ 148283 w 2088037"/>
                <a:gd name="connsiteY6" fmla="*/ 1482829 h 1482829"/>
                <a:gd name="connsiteX7" fmla="*/ 0 w 2088037"/>
                <a:gd name="connsiteY7" fmla="*/ 1334546 h 1482829"/>
                <a:gd name="connsiteX8" fmla="*/ 0 w 2088037"/>
                <a:gd name="connsiteY8" fmla="*/ 148283 h 148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8037" h="1482829">
                  <a:moveTo>
                    <a:pt x="0" y="148283"/>
                  </a:moveTo>
                  <a:cubicBezTo>
                    <a:pt x="0" y="66389"/>
                    <a:pt x="66389" y="0"/>
                    <a:pt x="148283" y="0"/>
                  </a:cubicBezTo>
                  <a:lnTo>
                    <a:pt x="1939754" y="0"/>
                  </a:lnTo>
                  <a:cubicBezTo>
                    <a:pt x="2021648" y="0"/>
                    <a:pt x="2088037" y="66389"/>
                    <a:pt x="2088037" y="148283"/>
                  </a:cubicBezTo>
                  <a:lnTo>
                    <a:pt x="2088037" y="1334546"/>
                  </a:lnTo>
                  <a:cubicBezTo>
                    <a:pt x="2088037" y="1416440"/>
                    <a:pt x="2021648" y="1482829"/>
                    <a:pt x="1939754" y="1482829"/>
                  </a:cubicBezTo>
                  <a:lnTo>
                    <a:pt x="148283" y="1482829"/>
                  </a:lnTo>
                  <a:cubicBezTo>
                    <a:pt x="66389" y="1482829"/>
                    <a:pt x="0" y="1416440"/>
                    <a:pt x="0" y="1334546"/>
                  </a:cubicBezTo>
                  <a:lnTo>
                    <a:pt x="0" y="148283"/>
                  </a:lnTo>
                  <a:close/>
                </a:path>
              </a:pathLst>
            </a:custGeom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771" tIns="96771" rIns="96771" bIns="96771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1" dirty="0">
                <a:solidFill>
                  <a:srgbClr val="465E9C">
                    <a:hueOff val="0"/>
                    <a:satOff val="0"/>
                    <a:lumOff val="0"/>
                    <a:alphaOff val="0"/>
                  </a:srgb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300192" y="5001561"/>
              <a:ext cx="244827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rgbClr val="465E9C">
                      <a:lumMod val="75000"/>
                    </a:srgbClr>
                  </a:solidFill>
                  <a:latin typeface="Arial" panose="020B0604020202020204" pitchFamily="34" charset="0"/>
                </a:rPr>
                <a:t>Задания</a:t>
              </a:r>
            </a:p>
            <a:p>
              <a:r>
                <a:rPr lang="ru-RU" sz="1400" b="1" dirty="0">
                  <a:solidFill>
                    <a:srgbClr val="465E9C">
                      <a:lumMod val="75000"/>
                    </a:srgbClr>
                  </a:solidFill>
                  <a:latin typeface="Arial" panose="020B0604020202020204" pitchFamily="34" charset="0"/>
                </a:rPr>
                <a:t>Рабочая тетрадь </a:t>
              </a:r>
            </a:p>
            <a:p>
              <a:r>
                <a:rPr lang="ru-RU" sz="1400" b="1" dirty="0">
                  <a:solidFill>
                    <a:srgbClr val="465E9C">
                      <a:lumMod val="75000"/>
                    </a:srgbClr>
                  </a:solidFill>
                  <a:latin typeface="Arial" panose="020B0604020202020204" pitchFamily="34" charset="0"/>
                </a:rPr>
                <a:t>Опрос</a:t>
              </a:r>
            </a:p>
            <a:p>
              <a:r>
                <a:rPr lang="ru-RU" sz="1400" b="1" dirty="0" err="1">
                  <a:solidFill>
                    <a:srgbClr val="465E9C">
                      <a:lumMod val="75000"/>
                    </a:srgbClr>
                  </a:solidFill>
                  <a:latin typeface="Arial" panose="020B0604020202020204" pitchFamily="34" charset="0"/>
                </a:rPr>
                <a:t>Вебинар</a:t>
              </a:r>
              <a:endParaRPr lang="ru-RU" sz="1400" b="1" dirty="0">
                <a:solidFill>
                  <a:srgbClr val="465E9C">
                    <a:lumMod val="75000"/>
                  </a:srgbClr>
                </a:solidFill>
                <a:latin typeface="Arial" panose="020B0604020202020204" pitchFamily="34" charset="0"/>
              </a:endParaRPr>
            </a:p>
            <a:p>
              <a:r>
                <a:rPr lang="ru-RU" sz="1400" b="1" dirty="0">
                  <a:solidFill>
                    <a:srgbClr val="465E9C">
                      <a:lumMod val="75000"/>
                    </a:srgbClr>
                  </a:solidFill>
                  <a:latin typeface="Arial" panose="020B0604020202020204" pitchFamily="34" charset="0"/>
                </a:rPr>
                <a:t>Урок </a:t>
              </a:r>
            </a:p>
            <a:p>
              <a:r>
                <a:rPr lang="ru-RU" sz="1400" b="1" dirty="0">
                  <a:solidFill>
                    <a:srgbClr val="465E9C">
                      <a:lumMod val="75000"/>
                    </a:srgbClr>
                  </a:solidFill>
                  <a:latin typeface="Arial" panose="020B0604020202020204" pitchFamily="34" charset="0"/>
                </a:rPr>
                <a:t>Тесты</a:t>
              </a:r>
            </a:p>
          </p:txBody>
        </p:sp>
      </p:grpSp>
      <p:sp>
        <p:nvSpPr>
          <p:cNvPr id="8" name="Полилиния 7"/>
          <p:cNvSpPr/>
          <p:nvPr/>
        </p:nvSpPr>
        <p:spPr>
          <a:xfrm rot="2978783">
            <a:off x="7122542" y="2249145"/>
            <a:ext cx="1181669" cy="326836"/>
          </a:xfrm>
          <a:custGeom>
            <a:avLst/>
            <a:gdLst>
              <a:gd name="connsiteX0" fmla="*/ 0 w 837821"/>
              <a:gd name="connsiteY0" fmla="*/ 163418 h 326836"/>
              <a:gd name="connsiteX1" fmla="*/ 163418 w 837821"/>
              <a:gd name="connsiteY1" fmla="*/ 0 h 326836"/>
              <a:gd name="connsiteX2" fmla="*/ 163418 w 837821"/>
              <a:gd name="connsiteY2" fmla="*/ 65367 h 326836"/>
              <a:gd name="connsiteX3" fmla="*/ 674403 w 837821"/>
              <a:gd name="connsiteY3" fmla="*/ 65367 h 326836"/>
              <a:gd name="connsiteX4" fmla="*/ 674403 w 837821"/>
              <a:gd name="connsiteY4" fmla="*/ 0 h 326836"/>
              <a:gd name="connsiteX5" fmla="*/ 837821 w 837821"/>
              <a:gd name="connsiteY5" fmla="*/ 163418 h 326836"/>
              <a:gd name="connsiteX6" fmla="*/ 674403 w 837821"/>
              <a:gd name="connsiteY6" fmla="*/ 326836 h 326836"/>
              <a:gd name="connsiteX7" fmla="*/ 674403 w 837821"/>
              <a:gd name="connsiteY7" fmla="*/ 261469 h 326836"/>
              <a:gd name="connsiteX8" fmla="*/ 163418 w 837821"/>
              <a:gd name="connsiteY8" fmla="*/ 261469 h 326836"/>
              <a:gd name="connsiteX9" fmla="*/ 163418 w 837821"/>
              <a:gd name="connsiteY9" fmla="*/ 326836 h 326836"/>
              <a:gd name="connsiteX10" fmla="*/ 0 w 837821"/>
              <a:gd name="connsiteY10" fmla="*/ 163418 h 326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7821" h="326836">
                <a:moveTo>
                  <a:pt x="0" y="163418"/>
                </a:moveTo>
                <a:lnTo>
                  <a:pt x="163418" y="0"/>
                </a:lnTo>
                <a:lnTo>
                  <a:pt x="163418" y="65367"/>
                </a:lnTo>
                <a:lnTo>
                  <a:pt x="674403" y="65367"/>
                </a:lnTo>
                <a:lnTo>
                  <a:pt x="674403" y="0"/>
                </a:lnTo>
                <a:lnTo>
                  <a:pt x="837821" y="163418"/>
                </a:lnTo>
                <a:lnTo>
                  <a:pt x="674403" y="326836"/>
                </a:lnTo>
                <a:lnTo>
                  <a:pt x="674403" y="261469"/>
                </a:lnTo>
                <a:lnTo>
                  <a:pt x="163418" y="261469"/>
                </a:lnTo>
                <a:lnTo>
                  <a:pt x="163418" y="326836"/>
                </a:lnTo>
                <a:lnTo>
                  <a:pt x="0" y="163418"/>
                </a:lnTo>
                <a:close/>
              </a:path>
            </a:pathLst>
          </a:custGeom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050" tIns="65366" rIns="98051" bIns="65367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>
              <a:solidFill>
                <a:srgbClr val="465E9C">
                  <a:hueOff val="0"/>
                  <a:satOff val="0"/>
                  <a:lumOff val="0"/>
                  <a:alphaOff val="0"/>
                </a:srgb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8980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dd2fe4e71b0d9ef90f55a2d66f94a4db14f2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</TotalTime>
  <Words>2158</Words>
  <Application>Microsoft Office PowerPoint</Application>
  <PresentationFormat>Произвольный</PresentationFormat>
  <Paragraphs>212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Что такое Moodle?</vt:lpstr>
      <vt:lpstr>Общая характеристика</vt:lpstr>
      <vt:lpstr>Moodle можно использовать  для организации:</vt:lpstr>
      <vt:lpstr>Что позволяет среда Moodle:</vt:lpstr>
      <vt:lpstr>Слайд 6</vt:lpstr>
      <vt:lpstr>Базовые средства обучения среды Moodle</vt:lpstr>
      <vt:lpstr>Слайд 8</vt:lpstr>
      <vt:lpstr>                                             Базовые средства обучения среды Moodle Интерактивные элементы дистанционного курса</vt:lpstr>
      <vt:lpstr>Основные интерактивные элементы  проверки знаний  </vt:lpstr>
      <vt:lpstr>Работа с ресурсами курса</vt:lpstr>
      <vt:lpstr>Цель создания УМК на ДО</vt:lpstr>
      <vt:lpstr>Слайд 13</vt:lpstr>
      <vt:lpstr>Основные требования к минимальному составу УМК</vt:lpstr>
      <vt:lpstr>Слайд 15</vt:lpstr>
      <vt:lpstr> Содержание учебно-методического материала</vt:lpstr>
      <vt:lpstr>3. Видеолекция</vt:lpstr>
      <vt:lpstr>Слайд 18</vt:lpstr>
      <vt:lpstr>Слайд 19</vt:lpstr>
      <vt:lpstr>Слайд 20</vt:lpstr>
      <vt:lpstr>Рекомендации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House</dc:creator>
  <cp:lastModifiedBy>notebook</cp:lastModifiedBy>
  <cp:revision>29</cp:revision>
  <dcterms:created xsi:type="dcterms:W3CDTF">2021-01-17T09:20:24Z</dcterms:created>
  <dcterms:modified xsi:type="dcterms:W3CDTF">2021-01-21T05:28:58Z</dcterms:modified>
</cp:coreProperties>
</file>