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64" r:id="rId11"/>
    <p:sldId id="265" r:id="rId12"/>
    <p:sldId id="266" r:id="rId13"/>
    <p:sldId id="267" r:id="rId14"/>
    <p:sldId id="268" r:id="rId15"/>
    <p:sldId id="281" r:id="rId16"/>
    <p:sldId id="269" r:id="rId17"/>
    <p:sldId id="270" r:id="rId18"/>
    <p:sldId id="271" r:id="rId19"/>
    <p:sldId id="272" r:id="rId20"/>
    <p:sldId id="282" r:id="rId21"/>
    <p:sldId id="273" r:id="rId22"/>
    <p:sldId id="274" r:id="rId23"/>
    <p:sldId id="286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469BF-C479-4CCD-B9FC-F6B3709F8ED3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EBA9-96C1-4329-B5C2-D9A6364D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49575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dirty="0"/>
              <a:t>Ультразвуковое исследование срединного нерва при диагностике синдрома запястного канала (Часть 1)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5589240"/>
            <a:ext cx="2408312" cy="936104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cs typeface="Calibri"/>
              </a:rPr>
              <a:t>Выполнила:</a:t>
            </a:r>
            <a:r>
              <a:rPr lang="ru-RU" spc="45" dirty="0">
                <a:cs typeface="Calibri"/>
              </a:rPr>
              <a:t> </a:t>
            </a:r>
            <a:r>
              <a:rPr lang="ru-RU" dirty="0">
                <a:cs typeface="Calibri"/>
              </a:rPr>
              <a:t>ординатор</a:t>
            </a:r>
            <a:r>
              <a:rPr lang="ru-RU" spc="55" dirty="0">
                <a:cs typeface="Calibri"/>
              </a:rPr>
              <a:t> </a:t>
            </a:r>
            <a:r>
              <a:rPr lang="ru-RU" dirty="0">
                <a:cs typeface="Calibri"/>
              </a:rPr>
              <a:t>1</a:t>
            </a:r>
            <a:r>
              <a:rPr lang="ru-RU" spc="50" dirty="0">
                <a:cs typeface="Calibri"/>
              </a:rPr>
              <a:t> </a:t>
            </a:r>
            <a:r>
              <a:rPr lang="ru-RU" spc="-20" dirty="0">
                <a:cs typeface="Calibri"/>
              </a:rPr>
              <a:t>года </a:t>
            </a:r>
            <a:r>
              <a:rPr lang="ru-RU" dirty="0">
                <a:cs typeface="Calibri"/>
              </a:rPr>
              <a:t>специальности</a:t>
            </a:r>
            <a:r>
              <a:rPr lang="ru-RU" spc="145" dirty="0">
                <a:cs typeface="Calibri"/>
              </a:rPr>
              <a:t> </a:t>
            </a:r>
            <a:r>
              <a:rPr lang="ru-RU" spc="-10" dirty="0">
                <a:cs typeface="Calibri"/>
              </a:rPr>
              <a:t>ультразвуковая </a:t>
            </a:r>
            <a:r>
              <a:rPr lang="ru-RU" dirty="0">
                <a:cs typeface="Calibri"/>
              </a:rPr>
              <a:t>диагностика</a:t>
            </a:r>
            <a:r>
              <a:rPr lang="ru-RU" spc="90" dirty="0">
                <a:cs typeface="Calibri"/>
              </a:rPr>
              <a:t> </a:t>
            </a:r>
            <a:r>
              <a:rPr lang="ru-RU" dirty="0">
                <a:cs typeface="Calibri"/>
              </a:rPr>
              <a:t>Маркова</a:t>
            </a:r>
            <a:r>
              <a:rPr lang="ru-RU" spc="90" dirty="0">
                <a:cs typeface="Calibri"/>
              </a:rPr>
              <a:t> </a:t>
            </a:r>
            <a:r>
              <a:rPr lang="ru-RU" spc="-25" dirty="0">
                <a:cs typeface="Calibri"/>
              </a:rPr>
              <a:t>А.Г</a:t>
            </a:r>
            <a:endParaRPr lang="ru-RU" dirty="0">
              <a:cs typeface="Calibri"/>
            </a:endParaRPr>
          </a:p>
          <a:p>
            <a:endParaRPr lang="ru-RU" dirty="0"/>
          </a:p>
        </p:txBody>
      </p:sp>
      <p:pic>
        <p:nvPicPr>
          <p:cNvPr id="1026" name="Picture 2" descr="C:\Users\GigaByte\Downloads\2022-05-29_18-01-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068960"/>
            <a:ext cx="5504292" cy="3528392"/>
          </a:xfrm>
          <a:prstGeom prst="rect">
            <a:avLst/>
          </a:prstGeom>
          <a:noFill/>
        </p:spPr>
      </p:pic>
      <p:pic>
        <p:nvPicPr>
          <p:cNvPr id="5" name="Рисунок 8">
            <a:extLst>
              <a:ext uri="{FF2B5EF4-FFF2-40B4-BE49-F238E27FC236}">
                <a16:creationId xmlns:a16="http://schemas.microsoft.com/office/drawing/2014/main" id="{4597FCF6-25A1-4DBA-8D08-0B134CD1D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96" y="18158"/>
            <a:ext cx="9144001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8B44DE-5C08-4255-84E2-EAAC74944DA7}"/>
              </a:ext>
            </a:extLst>
          </p:cNvPr>
          <p:cNvSpPr txBox="1"/>
          <p:nvPr/>
        </p:nvSpPr>
        <p:spPr>
          <a:xfrm>
            <a:off x="3203848" y="65973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2022г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Эпидемиология СЗК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56612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Наиболее распространенный туннельный синдром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Ущемление срединного нерва в запястном канале проявляется характерным комплексом клинических признаков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Чаще встречается у женщин, чем у мужчин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Распространенность наиболее высока у женщин с ожирением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Самая низкая распространенность у мужчин </a:t>
            </a:r>
            <a:r>
              <a:rPr lang="ru-RU" dirty="0" err="1"/>
              <a:t>нормостенического</a:t>
            </a:r>
            <a:r>
              <a:rPr lang="ru-RU" dirty="0"/>
              <a:t> и астенического телосложения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Возрастной </a:t>
            </a:r>
            <a:r>
              <a:rPr lang="ru-RU" dirty="0" err="1"/>
              <a:t>диапозон</a:t>
            </a:r>
            <a:r>
              <a:rPr lang="ru-RU" dirty="0"/>
              <a:t> от 40 до 60 лет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Этиология СЗК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Профессиональные факторы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Возрастные и физиологические изменения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Травмы запястья и кисти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Наследственная предрасположенность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Эндокринные заболевания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Остеоартроз</a:t>
            </a:r>
            <a:r>
              <a:rPr lang="ru-RU" dirty="0"/>
              <a:t> суставов запястья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Системные заболевания соединительной ткани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Кистозные образования с локализацией в области </a:t>
            </a:r>
            <a:r>
              <a:rPr lang="ru-RU" dirty="0" err="1"/>
              <a:t>сгибательной</a:t>
            </a:r>
            <a:r>
              <a:rPr lang="ru-RU" dirty="0"/>
              <a:t> поверхности запястья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Анатомические особенности строения тканей запястья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Клиническая картина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Нарушение чувствительности в виде онемения и (или) покалывания (парестезии) в пальцах кисти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Слабость и гипотрофия мышц в зоне дистальной иннервации срединного нерва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Изменение кожных покровов кисти в виде отека пальцев и ладонной поверхности кисти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Положительные провокационные тесты </a:t>
            </a:r>
            <a:r>
              <a:rPr lang="ru-RU" dirty="0" err="1"/>
              <a:t>Фалена</a:t>
            </a:r>
            <a:r>
              <a:rPr lang="ru-RU" dirty="0"/>
              <a:t>, </a:t>
            </a:r>
            <a:r>
              <a:rPr lang="ru-RU" dirty="0" err="1"/>
              <a:t>Тинеля</a:t>
            </a:r>
            <a:r>
              <a:rPr lang="en-US" dirty="0"/>
              <a:t>, </a:t>
            </a:r>
            <a:r>
              <a:rPr lang="ru-RU" dirty="0" err="1"/>
              <a:t>Дуркана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Инструментальная диагностика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068960"/>
            <a:ext cx="7560840" cy="345638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i="1" dirty="0" err="1"/>
              <a:t>Стимуляционная</a:t>
            </a:r>
            <a:r>
              <a:rPr lang="ru-RU" b="1" i="1" dirty="0"/>
              <a:t> </a:t>
            </a:r>
            <a:r>
              <a:rPr lang="ru-RU" b="1" i="1" dirty="0" err="1"/>
              <a:t>электронейромиография</a:t>
            </a:r>
            <a:r>
              <a:rPr lang="ru-RU" b="1" i="1" dirty="0"/>
              <a:t> (ЭНМГ) 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/>
              <a:t>Игольчатая электромиография (ЭМГ)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/>
              <a:t>МРТ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/>
              <a:t>УЗИ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91440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Диагноз “СЗК” может быть поставлен клинически, но для определения характера и степени поражения нерва необходимо применение инструментальных методик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Методика ультразвукового исследования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Исследование проводится в положении пациента сидя лицом к исследователю, рука расположена на приставном столике, слегка согнута в локтевом суставе и расположена ладонью вверх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Возможно сканирование в положении пациента лежа на кушетке с рукой, запрокинутой за голову, или расположенной вдоль туловища ладонью вверх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Положение ладони пациента при исследовании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0112" y="1916832"/>
            <a:ext cx="3466728" cy="4281339"/>
          </a:xfrm>
        </p:spPr>
        <p:txBody>
          <a:bodyPr/>
          <a:lstStyle/>
          <a:p>
            <a:pPr>
              <a:buNone/>
            </a:pPr>
            <a:r>
              <a:rPr lang="ru-RU" dirty="0"/>
              <a:t>    </a:t>
            </a:r>
            <a:r>
              <a:rPr lang="ru-RU" dirty="0" err="1"/>
              <a:t>a</a:t>
            </a:r>
            <a:r>
              <a:rPr lang="ru-RU" dirty="0"/>
              <a:t> – положение кисти, затрудняющее исследование нерва в канале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dirty="0" err="1"/>
              <a:t>b</a:t>
            </a:r>
            <a:r>
              <a:rPr lang="ru-RU" dirty="0"/>
              <a:t> – правильное положение кисти</a:t>
            </a:r>
          </a:p>
        </p:txBody>
      </p:sp>
      <p:pic>
        <p:nvPicPr>
          <p:cNvPr id="8195" name="Picture 3" descr="C:\Users\GigaByte\Downloads\2022-05-29_20-04-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5061266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Методика ультразвукового исследования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56992"/>
            <a:ext cx="8568952" cy="338437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/>
              <a:t>анатомическую целостность нерва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ход нерва  относительно окружающих анатомических ориентиров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равномерность размера на протяжении нерва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/>
              <a:t>эхогенность</a:t>
            </a:r>
            <a:r>
              <a:rPr lang="ru-RU" i="1" dirty="0"/>
              <a:t> и сохранность пучковой структуры нерва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наличие патологических образований по ходу нерва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На первом этапе после идентификации нервного ствола проводится его поперечное сканирование от середины предплечья к запястью, перемещаясь от неизмененных сегментов нерва к месту его возможной компрессии в запястном канале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56490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b="1" dirty="0"/>
              <a:t>В ходе исследования необходимо оценивать</a:t>
            </a:r>
            <a:r>
              <a:rPr lang="ru-RU" dirty="0"/>
              <a:t>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Методика ультразвукового исследования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/>
              <a:t>Уровень 1 – на границе средней и нижней третей предплечья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Уровень 2 – перед входом в запястный канал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Уровень 3 – в запястном канале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Уровень 4 – на выходе из запястного канала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700808"/>
            <a:ext cx="9144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Во время исследования последовательно проводится измерение площади поперечного сечения (ППС) срединного нерва на четырех уровнях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Уровни выполнения измерений ППС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700808"/>
            <a:ext cx="4355976" cy="4968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      </a:t>
            </a:r>
            <a:r>
              <a:rPr lang="ru-RU" b="1" i="1" dirty="0"/>
              <a:t>Анатомические ориентиры</a:t>
            </a:r>
            <a:r>
              <a:rPr lang="ru-RU" dirty="0"/>
              <a:t>:</a:t>
            </a:r>
          </a:p>
          <a:p>
            <a:pPr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лучевая кость (R)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локтевая кость (U)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ладьевидная кость (S)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гороховидная кость (P)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крючок крючковидной кости (</a:t>
            </a:r>
            <a:r>
              <a:rPr lang="ru-RU" dirty="0" err="1"/>
              <a:t>h</a:t>
            </a:r>
            <a:r>
              <a:rPr lang="ru-RU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локтевой нерв (</a:t>
            </a:r>
            <a:r>
              <a:rPr lang="ru-RU" dirty="0" err="1"/>
              <a:t>Uln</a:t>
            </a:r>
            <a:r>
              <a:rPr lang="ru-RU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мышца круглый пронатор (</a:t>
            </a:r>
            <a:r>
              <a:rPr lang="ru-RU" dirty="0" err="1"/>
              <a:t>Pro</a:t>
            </a:r>
            <a:r>
              <a:rPr lang="ru-RU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медиальный </a:t>
            </a:r>
            <a:r>
              <a:rPr lang="ru-RU" dirty="0" err="1"/>
              <a:t>надмыщелок</a:t>
            </a:r>
            <a:r>
              <a:rPr lang="ru-RU" dirty="0"/>
              <a:t> плечевой кости (E)</a:t>
            </a:r>
          </a:p>
        </p:txBody>
      </p:sp>
      <p:pic>
        <p:nvPicPr>
          <p:cNvPr id="3074" name="Picture 2" descr="C:\Users\GigaByte\Downloads\2022-05-29_19-25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4826388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Измерение ППС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Проводится с исключением наружного </a:t>
            </a:r>
            <a:r>
              <a:rPr lang="ru-RU" dirty="0" err="1"/>
              <a:t>гиперэхогенного</a:t>
            </a:r>
            <a:r>
              <a:rPr lang="ru-RU" dirty="0"/>
              <a:t> ободка (наружного </a:t>
            </a:r>
            <a:r>
              <a:rPr lang="ru-RU" dirty="0" err="1"/>
              <a:t>эпиневрия</a:t>
            </a:r>
            <a:r>
              <a:rPr lang="ru-RU" dirty="0"/>
              <a:t>)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Используется срез, ориентированный строго перпендикулярно оси нерва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При округлой или овальной форме поперечного среза нерва ППС измеряется методом эллипса, при неправильной – методом трассировки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При варианте анатомического в виде деления на два ствола  ППС стволов суммируется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-10" dirty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   Наиболее распространенным среди туннельных синдромов является синдром запястного канала (СЗК), вызванный компрессией срединного нерва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/>
              <a:t>Удвоение ствола срединного нерва на уровне дистальной трети предплечья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949280"/>
            <a:ext cx="7859216" cy="36004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/>
              <a:t>В-режим. Поперечное сканирование</a:t>
            </a:r>
          </a:p>
        </p:txBody>
      </p:sp>
      <p:pic>
        <p:nvPicPr>
          <p:cNvPr id="9218" name="Picture 2" descr="C:\Users\GigaByte\Downloads\2022-05-29_20-08-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5472608" cy="3772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/>
              <a:t>Значения ППС неизмененного срединного нерва на уровне входа в запястный канал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/>
              <a:t>определяются в границах от 6 до 11 мм2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у пациентов с высоким делением нерва на два ствола сумма ППС обеих ветвей не превышает 12 мм2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у здоровых людей ППС нерва на запястье может быть больше, чем на предплечье, но не более чем в 1,3–1,93 раза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Значения ППС при СЗК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    Для этого необходимо наибольшее значение ППС нерва, полученное на входе или выходе из запястного канала, разделить на ППС нерва на предплечье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9144000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При СЗК ППС нерва на запястье может быть больше, чем на предплечье, в таких случаях должен быть рассчитан относительный показатель “индекс увеличения ППС”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улучшения качества визуализации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/>
              <a:t>расправленное положение кисти пациента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изменение угла наклона ультразвукового датчика при исследовании нерва на протяжении запястного канала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изменение настроек ультразвукового аппарата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r>
              <a:rPr lang="ru-RU" dirty="0"/>
              <a:t>Спасибо за внимание 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-10" dirty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/>
              <a:t>    В данном обзоре представлены методика ультразвукового исследования срединного нерва и ультразвуковая картина срединного нерва при синдроме запястного канала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   Проведен анализ критериев ультразвуковой диагностики синдрома запястного канала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Туннельные невропатии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Основным фактором развития является узость анатомического туннеля</a:t>
            </a:r>
          </a:p>
          <a:p>
            <a:r>
              <a:rPr lang="ru-RU" dirty="0"/>
              <a:t>Наиболее распространенным является синдром запястного канала (СЗК), вызванный компрессией срединного нерва</a:t>
            </a:r>
          </a:p>
          <a:p>
            <a:r>
              <a:rPr lang="ru-RU" dirty="0"/>
              <a:t>Механизмами поражения нервного ствола являются локальное раздражение, компрессия и ишемия, что свидетельствует о компрессионно-ишемической невропатии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9144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Поражение периферических нервов вследствие их </a:t>
            </a:r>
            <a:r>
              <a:rPr lang="ru-RU" dirty="0" err="1"/>
              <a:t>сдавления</a:t>
            </a:r>
            <a:r>
              <a:rPr lang="ru-RU" dirty="0"/>
              <a:t> в местах анатомических сужений (туннелях): ригидных костно-фиброзных и фиброзно-мышечных каналах, апоневротических щелях и отверстиях в связках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Анатомия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Сформирован волокнами передних ветвей спинномозговых нервов C6, C7, C8 и T1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Берет начало от медиального и латерального вторичных пучков плечевого сплетения на уровне передней подмышечной линии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Латеральный пучок содержит преимущественно чувствительные волокна, а медиальный – двигательные волокна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На всем протяжении от </a:t>
            </a:r>
            <a:r>
              <a:rPr lang="ru-RU" dirty="0" err="1"/>
              <a:t>аксиллярной</a:t>
            </a:r>
            <a:r>
              <a:rPr lang="ru-RU" dirty="0"/>
              <a:t> области до запястья занимает срединное анатомическое положение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/>
              <a:t>Анатомия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80526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Располагается </a:t>
            </a:r>
            <a:r>
              <a:rPr lang="ru-RU" dirty="0" err="1"/>
              <a:t>латеральнее</a:t>
            </a:r>
            <a:r>
              <a:rPr lang="ru-RU" dirty="0"/>
              <a:t> плечевой артерии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На границе средней и нижней третей плеча пересекает плечевую артерию, далее располагается по ее медиальному краю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После попадания в локтевую ямку проходит под апоневрозом двуглавой мышцы плеча, а затем между двумя головками круглого пронатора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После выхода в передний отдел предплечья проходит под апоневротической дугой поверхностного сгибателя пальцев и погружается в щель между поверхностным и глубоким сгибателями пальцев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В нижней трети предплечья снова выходит на поверхность, располагаясь над сухожилиями сгибателей пальцев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В запястном канале располагается над сухожилиями поверхностных сгибателей пальцев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Анатомия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3717032"/>
            <a:ext cx="4716016" cy="30243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 1 – мышцы возвышения большого пальца</a:t>
            </a:r>
          </a:p>
          <a:p>
            <a:pPr>
              <a:buNone/>
            </a:pPr>
            <a:r>
              <a:rPr lang="ru-RU" dirty="0"/>
              <a:t> 2 – сухожилие лучевого сгибателя запястья</a:t>
            </a:r>
          </a:p>
          <a:p>
            <a:pPr>
              <a:buNone/>
            </a:pPr>
            <a:r>
              <a:rPr lang="ru-RU" dirty="0"/>
              <a:t> 3 – сухожилие длинного сгибателя большого пальца</a:t>
            </a:r>
          </a:p>
          <a:p>
            <a:pPr>
              <a:buNone/>
            </a:pPr>
            <a:r>
              <a:rPr lang="ru-RU" dirty="0"/>
              <a:t> 4 – срединный нерв</a:t>
            </a:r>
          </a:p>
          <a:p>
            <a:pPr>
              <a:buNone/>
            </a:pPr>
            <a:r>
              <a:rPr lang="ru-RU" dirty="0"/>
              <a:t> 5 – поперечная запястная связка</a:t>
            </a:r>
          </a:p>
          <a:p>
            <a:pPr>
              <a:buNone/>
            </a:pPr>
            <a:r>
              <a:rPr lang="ru-RU" dirty="0"/>
              <a:t> 6 – сухожилие длинной ладонной мышцы</a:t>
            </a:r>
          </a:p>
          <a:p>
            <a:pPr>
              <a:buNone/>
            </a:pPr>
            <a:r>
              <a:rPr lang="ru-RU" dirty="0"/>
              <a:t> 7 – сухожилия поверхностных сгибателей пальцев</a:t>
            </a:r>
          </a:p>
          <a:p>
            <a:pPr>
              <a:buNone/>
            </a:pPr>
            <a:r>
              <a:rPr lang="ru-RU" dirty="0"/>
              <a:t> 8 – локтевая артерия и локтевой нерв</a:t>
            </a:r>
          </a:p>
          <a:p>
            <a:pPr>
              <a:buNone/>
            </a:pPr>
            <a:r>
              <a:rPr lang="ru-RU" dirty="0"/>
              <a:t> 9 – сухожилия глубоких сгибателей пальцев</a:t>
            </a:r>
          </a:p>
          <a:p>
            <a:pPr>
              <a:buNone/>
            </a:pPr>
            <a:r>
              <a:rPr lang="ru-RU" dirty="0"/>
              <a:t> 10 – кость трапеция</a:t>
            </a:r>
          </a:p>
          <a:p>
            <a:pPr>
              <a:buNone/>
            </a:pPr>
            <a:r>
              <a:rPr lang="ru-RU" dirty="0"/>
              <a:t> 11 – трапециевидная кость</a:t>
            </a:r>
          </a:p>
          <a:p>
            <a:pPr>
              <a:buNone/>
            </a:pPr>
            <a:r>
              <a:rPr lang="ru-RU" dirty="0"/>
              <a:t> 12 – головчатая кость</a:t>
            </a:r>
          </a:p>
          <a:p>
            <a:pPr>
              <a:buNone/>
            </a:pPr>
            <a:r>
              <a:rPr lang="ru-RU" dirty="0"/>
              <a:t> 13 – крючковидная кость</a:t>
            </a:r>
          </a:p>
        </p:txBody>
      </p:sp>
      <p:pic>
        <p:nvPicPr>
          <p:cNvPr id="2050" name="Picture 2" descr="C:\Users\GigaByte\Downloads\2022-05-29_18-30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923820" cy="4968552"/>
          </a:xfrm>
          <a:prstGeom prst="rect">
            <a:avLst/>
          </a:prstGeom>
          <a:noFill/>
        </p:spPr>
      </p:pic>
      <p:pic>
        <p:nvPicPr>
          <p:cNvPr id="2051" name="Picture 3" descr="C:\Users\GigaByte\Downloads\2022-05-29_18-31-2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96752"/>
            <a:ext cx="3594348" cy="2479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Схематическое изображение расположения поперечной запястной связки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4618856" cy="5760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       </a:t>
            </a:r>
            <a:r>
              <a:rPr lang="ru-RU" i="1" dirty="0"/>
              <a:t>Ошибочное представление анатомии запястного канала</a:t>
            </a:r>
          </a:p>
        </p:txBody>
      </p:sp>
      <p:pic>
        <p:nvPicPr>
          <p:cNvPr id="10243" name="Picture 3" descr="C:\Users\GigaByte\Downloads\2022-05-29_20-14-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20888"/>
            <a:ext cx="7021459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Функция срединного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Содержит чувствительные, двигательные и вегетативные волокна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Чувствительная иннервация кожи ладонной поверхности : </a:t>
            </a:r>
          </a:p>
          <a:p>
            <a:pPr>
              <a:buNone/>
            </a:pPr>
            <a:r>
              <a:rPr lang="ru-RU" dirty="0"/>
              <a:t>         -первого, второго, третьего пальцев</a:t>
            </a:r>
          </a:p>
          <a:p>
            <a:pPr>
              <a:buNone/>
            </a:pPr>
            <a:r>
              <a:rPr lang="ru-RU" dirty="0"/>
              <a:t>         -лучевой половины четвертого пальца</a:t>
            </a:r>
          </a:p>
          <a:p>
            <a:pPr>
              <a:buNone/>
            </a:pPr>
            <a:r>
              <a:rPr lang="ru-RU" dirty="0"/>
              <a:t>         -тыльной поверхности дистальных фаланг второго, третьего пальцев</a:t>
            </a:r>
          </a:p>
          <a:p>
            <a:pPr>
              <a:buNone/>
            </a:pPr>
            <a:r>
              <a:rPr lang="ru-RU" dirty="0"/>
              <a:t>         -лучевой половины четвертого пальца кисти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/>
              <a:t>Двигательная иннервация большинства мышц сгибателей запястья и пальцев кисти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</TotalTime>
  <Words>1059</Words>
  <Application>Microsoft Office PowerPoint</Application>
  <PresentationFormat>Экран (4:3)</PresentationFormat>
  <Paragraphs>127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Тема Office</vt:lpstr>
      <vt:lpstr>Ультразвуковое исследование срединного нерва при диагностике синдрома запястного канала (Часть 1)</vt:lpstr>
      <vt:lpstr>Актуальность</vt:lpstr>
      <vt:lpstr>Введение</vt:lpstr>
      <vt:lpstr>Туннельные невропатии</vt:lpstr>
      <vt:lpstr>Анатомия срединного нерва</vt:lpstr>
      <vt:lpstr>Анатомия срединного нерва</vt:lpstr>
      <vt:lpstr>Анатомия срединного нерва</vt:lpstr>
      <vt:lpstr>Схематическое изображение расположения поперечной запястной связки</vt:lpstr>
      <vt:lpstr>Функция срединного нерва</vt:lpstr>
      <vt:lpstr>Эпидемиология СЗК</vt:lpstr>
      <vt:lpstr>Этиология СЗК</vt:lpstr>
      <vt:lpstr>Клиническая картина </vt:lpstr>
      <vt:lpstr>Инструментальная диагностика</vt:lpstr>
      <vt:lpstr>Методика ультразвукового исследования срединного нерва</vt:lpstr>
      <vt:lpstr>Положение ладони пациента при исследовании срединного нерва</vt:lpstr>
      <vt:lpstr>Методика ультразвукового исследования срединного нерва</vt:lpstr>
      <vt:lpstr>Методика ультразвукового исследования срединного нерва</vt:lpstr>
      <vt:lpstr>Уровни выполнения измерений ППС срединного нерва</vt:lpstr>
      <vt:lpstr>Измерение ППС срединного нерва</vt:lpstr>
      <vt:lpstr>Удвоение ствола срединного нерва на уровне дистальной трети предплечья</vt:lpstr>
      <vt:lpstr>Значения ППС неизмененного срединного нерва на уровне входа в запястный канал</vt:lpstr>
      <vt:lpstr>Значения ППС при СЗК</vt:lpstr>
      <vt:lpstr>Способы улучшения качества визуализации</vt:lpstr>
      <vt:lpstr>Спасибо за внимание 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Ультразвуковое исследование срединного нерва при диагностике синдрома запястного канала</dc:title>
  <dc:creator>GigaByte</dc:creator>
  <cp:lastModifiedBy>Acer</cp:lastModifiedBy>
  <cp:revision>20</cp:revision>
  <dcterms:created xsi:type="dcterms:W3CDTF">2022-05-29T10:57:29Z</dcterms:created>
  <dcterms:modified xsi:type="dcterms:W3CDTF">2022-05-30T10:46:53Z</dcterms:modified>
</cp:coreProperties>
</file>