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36"/>
  </p:notesMasterIdLst>
  <p:sldIdLst>
    <p:sldId id="256" r:id="rId2"/>
    <p:sldId id="275" r:id="rId3"/>
    <p:sldId id="257" r:id="rId4"/>
    <p:sldId id="297" r:id="rId5"/>
    <p:sldId id="294" r:id="rId6"/>
    <p:sldId id="276" r:id="rId7"/>
    <p:sldId id="299" r:id="rId8"/>
    <p:sldId id="296" r:id="rId9"/>
    <p:sldId id="258" r:id="rId10"/>
    <p:sldId id="277" r:id="rId11"/>
    <p:sldId id="259" r:id="rId12"/>
    <p:sldId id="305" r:id="rId13"/>
    <p:sldId id="300" r:id="rId14"/>
    <p:sldId id="302" r:id="rId15"/>
    <p:sldId id="262" r:id="rId16"/>
    <p:sldId id="263" r:id="rId17"/>
    <p:sldId id="295" r:id="rId18"/>
    <p:sldId id="298" r:id="rId19"/>
    <p:sldId id="279" r:id="rId20"/>
    <p:sldId id="280" r:id="rId21"/>
    <p:sldId id="308" r:id="rId22"/>
    <p:sldId id="281" r:id="rId23"/>
    <p:sldId id="309" r:id="rId24"/>
    <p:sldId id="310" r:id="rId25"/>
    <p:sldId id="301" r:id="rId26"/>
    <p:sldId id="282" r:id="rId27"/>
    <p:sldId id="303" r:id="rId28"/>
    <p:sldId id="265" r:id="rId29"/>
    <p:sldId id="266" r:id="rId30"/>
    <p:sldId id="311" r:id="rId31"/>
    <p:sldId id="307" r:id="rId32"/>
    <p:sldId id="312" r:id="rId33"/>
    <p:sldId id="313" r:id="rId34"/>
    <p:sldId id="27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069B9-5221-4097-B33F-C2D1F79C372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F1E62-8AC8-469C-8D0D-024AE9CADA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17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8215370" cy="1143008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</a:t>
            </a: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err="1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В.Ф.Войно-Ясенецкого</a:t>
            </a:r>
            <a:r>
              <a:rPr lang="ru-RU" sz="1600" b="0" dirty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Министерства </a:t>
            </a:r>
            <a:r>
              <a:rPr lang="ru-RU" sz="1600" b="0" dirty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здравоохранения Российской </a:t>
            </a: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Федерации</a:t>
            </a:r>
            <a:b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sz="1600" b="0" dirty="0">
              <a:solidFill>
                <a:sysClr val="windowText" lastClr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786058"/>
            <a:ext cx="7929618" cy="135732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Тема: Галогенпроизводные углеводородов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4869160"/>
            <a:ext cx="3637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Преподаватель:  Попова О.М.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3" y="59492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Красноярск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128792" cy="576064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Изомерия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96855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Изомерия обусловлена изомерией углеродного скелета и положением галогена в цепи.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Пространственная изомерия связана с присутствием </a:t>
            </a:r>
            <a:r>
              <a:rPr lang="ru-RU" dirty="0" err="1" smtClean="0"/>
              <a:t>хирального</a:t>
            </a:r>
            <a:r>
              <a:rPr lang="ru-RU" dirty="0" smtClean="0"/>
              <a:t> углерода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4379" t="41083" r="27987" b="21019"/>
          <a:stretch>
            <a:fillRect/>
          </a:stretch>
        </p:blipFill>
        <p:spPr bwMode="auto">
          <a:xfrm>
            <a:off x="1547664" y="2132856"/>
            <a:ext cx="619268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681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Строение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643998" cy="4389120"/>
          </a:xfrm>
        </p:spPr>
        <p:txBody>
          <a:bodyPr>
            <a:normAutofit/>
          </a:bodyPr>
          <a:lstStyle/>
          <a:p>
            <a:pPr marL="449263" indent="-449263" algn="just">
              <a:buNone/>
            </a:pPr>
            <a:r>
              <a:rPr lang="ru-RU" sz="2000" b="1" dirty="0" smtClean="0"/>
              <a:t>       </a:t>
            </a:r>
            <a:endParaRPr lang="ru-RU" sz="1800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9274" t="30416" r="42762" b="25821"/>
          <a:stretch>
            <a:fillRect/>
          </a:stretch>
        </p:blipFill>
        <p:spPr>
          <a:xfrm>
            <a:off x="899592" y="1268760"/>
            <a:ext cx="7272808" cy="36004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8298" t="28227" r="43009" b="47479"/>
          <a:stretch>
            <a:fillRect/>
          </a:stretch>
        </p:blipFill>
        <p:spPr>
          <a:xfrm>
            <a:off x="1619672" y="4869160"/>
            <a:ext cx="5688632" cy="146021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17398" t="59519" r="49996" b="26253"/>
          <a:stretch>
            <a:fillRect/>
          </a:stretch>
        </p:blipFill>
        <p:spPr>
          <a:xfrm>
            <a:off x="827584" y="6021288"/>
            <a:ext cx="2592288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Строение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4848" t="30197" r="42848" b="27133"/>
          <a:stretch>
            <a:fillRect/>
          </a:stretch>
        </p:blipFill>
        <p:spPr>
          <a:xfrm>
            <a:off x="971600" y="2132856"/>
            <a:ext cx="7416824" cy="4032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484784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 smtClean="0"/>
              <a:t>Гетеролитический</a:t>
            </a:r>
            <a:r>
              <a:rPr lang="ru-RU" sz="2000" b="1" dirty="0" smtClean="0"/>
              <a:t> (ионный) разрыв связи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Строение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9514" t="25821" r="42202" b="26477"/>
          <a:stretch>
            <a:fillRect/>
          </a:stretch>
        </p:blipFill>
        <p:spPr>
          <a:xfrm>
            <a:off x="467544" y="1484784"/>
            <a:ext cx="8208912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Строение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1556792"/>
            <a:ext cx="4906888" cy="4824536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молекуле хлорбензола атом хлора проявляет -I из-за большой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электроотрицательности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хлора С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6 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5 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СI.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Кроме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того, атом хлора проявляет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мезомерный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эффект, если допустить, что атом хлора находится в sр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–гибридизации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неподеленная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пара электронов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негибридизированной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р-орбители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частично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смещена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сторону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бензольного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кольца.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Следовательно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атом хлора проявляет как –I , так и -М.Установлено, что /-I / больше /-М /. Поэтому хлор проявляет только отрицательный индуктивный эффект.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5570" t="28665" r="76055" b="33209"/>
          <a:stretch>
            <a:fillRect/>
          </a:stretch>
        </p:blipFill>
        <p:spPr>
          <a:xfrm>
            <a:off x="539552" y="1556792"/>
            <a:ext cx="3240360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39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Физические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85926"/>
            <a:ext cx="5078938" cy="1283034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5221" t="25500" r="40758" b="25992"/>
          <a:stretch>
            <a:fillRect/>
          </a:stretch>
        </p:blipFill>
        <p:spPr>
          <a:xfrm>
            <a:off x="1403648" y="3861048"/>
            <a:ext cx="6840760" cy="2736304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202432" y="1484784"/>
            <a:ext cx="794156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196752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dk1"/>
                </a:solidFill>
              </a:rPr>
              <a:t>За исключением низших гомологов, газообразных при нормальных условиях, </a:t>
            </a:r>
            <a:r>
              <a:rPr lang="ru-RU" sz="2000" dirty="0" err="1" smtClean="0">
                <a:solidFill>
                  <a:schemeClr val="dk1"/>
                </a:solidFill>
              </a:rPr>
              <a:t>галогенуглеводороды</a:t>
            </a:r>
            <a:r>
              <a:rPr lang="ru-RU" sz="2000" dirty="0" smtClean="0">
                <a:solidFill>
                  <a:schemeClr val="dk1"/>
                </a:solidFill>
              </a:rPr>
              <a:t> представляют собой бесцветные жидкости и твердые вещества. Температуры плавления и кипения </a:t>
            </a:r>
            <a:r>
              <a:rPr lang="ru-RU" sz="2000" dirty="0" err="1" smtClean="0">
                <a:solidFill>
                  <a:schemeClr val="dk1"/>
                </a:solidFill>
              </a:rPr>
              <a:t>галогенуглеводородов</a:t>
            </a:r>
            <a:r>
              <a:rPr lang="ru-RU" sz="2000" dirty="0" smtClean="0">
                <a:solidFill>
                  <a:schemeClr val="dk1"/>
                </a:solidFill>
              </a:rPr>
              <a:t> – низкие из-за слабого межмолекулярного взаимодействия. </a:t>
            </a:r>
            <a:r>
              <a:rPr lang="ru-RU" sz="2000" dirty="0" err="1" smtClean="0">
                <a:solidFill>
                  <a:schemeClr val="dk1"/>
                </a:solidFill>
              </a:rPr>
              <a:t>Галогеноуглеводороды</a:t>
            </a:r>
            <a:r>
              <a:rPr lang="ru-RU" sz="2000" dirty="0" smtClean="0">
                <a:solidFill>
                  <a:schemeClr val="dk1"/>
                </a:solidFill>
              </a:rPr>
              <a:t> практически не растворимы в воде, но растворимы в большинстве органических растворителей. Они обладают характерным, слегка сладковатым запахом, растворяют жиры. Многие </a:t>
            </a:r>
            <a:r>
              <a:rPr lang="ru-RU" sz="2000" dirty="0" err="1" smtClean="0">
                <a:solidFill>
                  <a:schemeClr val="dk1"/>
                </a:solidFill>
              </a:rPr>
              <a:t>галогеноуглеводороды</a:t>
            </a:r>
            <a:r>
              <a:rPr lang="ru-RU" sz="2000" dirty="0" smtClean="0">
                <a:solidFill>
                  <a:schemeClr val="dk1"/>
                </a:solidFill>
              </a:rPr>
              <a:t> токсичны.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179512" y="184482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/>
          <p:nvPr/>
        </p:nvPicPr>
        <p:blipFill>
          <a:blip r:embed="rId2" cstate="print"/>
          <a:srcRect l="4849" t="27352" r="42971" b="27571"/>
          <a:stretch>
            <a:fillRect/>
          </a:stretch>
        </p:blipFill>
        <p:spPr>
          <a:xfrm>
            <a:off x="755576" y="1700808"/>
            <a:ext cx="763284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6895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Промышленные способы получения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30432" t="51274" r="24296" b="21019"/>
          <a:stretch>
            <a:fillRect/>
          </a:stretch>
        </p:blipFill>
        <p:spPr bwMode="auto">
          <a:xfrm>
            <a:off x="899592" y="1628800"/>
            <a:ext cx="75608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34902" t="54459" r="29235" b="35987"/>
          <a:stretch>
            <a:fillRect/>
          </a:stretch>
        </p:blipFill>
        <p:spPr bwMode="auto">
          <a:xfrm>
            <a:off x="1331640" y="4869160"/>
            <a:ext cx="69127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Промышленные способы получения</a:t>
            </a:r>
            <a:endParaRPr lang="ru-RU" sz="40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6920" t="56688" r="26914" b="19427"/>
          <a:stretch>
            <a:fillRect/>
          </a:stretch>
        </p:blipFill>
        <p:spPr bwMode="auto">
          <a:xfrm>
            <a:off x="683568" y="1916832"/>
            <a:ext cx="80648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568952" cy="504056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Лабораторные способы получения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l="33853" t="26227" r="28573" b="59543"/>
          <a:stretch>
            <a:fillRect/>
          </a:stretch>
        </p:blipFill>
        <p:spPr bwMode="auto">
          <a:xfrm>
            <a:off x="899592" y="1412776"/>
            <a:ext cx="763284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 l="33339" t="38783" r="26198" b="38217"/>
          <a:stretch>
            <a:fillRect/>
          </a:stretch>
        </p:blipFill>
        <p:spPr bwMode="auto">
          <a:xfrm>
            <a:off x="899592" y="2924944"/>
            <a:ext cx="76328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 cstate="print"/>
          <a:srcRect l="34539" t="46815" r="31256" b="35987"/>
          <a:stretch>
            <a:fillRect/>
          </a:stretch>
        </p:blipFill>
        <p:spPr bwMode="auto">
          <a:xfrm>
            <a:off x="1043608" y="5013176"/>
            <a:ext cx="72008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План лекции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lnSpcReduction="10000"/>
          </a:bodyPr>
          <a:lstStyle/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altLang="ru-RU" dirty="0" smtClean="0"/>
              <a:t>Определение. Общая формула. Классификация.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Номенклатура и изомерия.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Особенности электронного и пространственного строения молекул галогенпроизводных углеводородов.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Физические свойства.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Способы получения.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Химические свойства.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Применение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Лабораторные способы получения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l="41754" t="31847" r="35686" b="59236"/>
          <a:stretch>
            <a:fillRect/>
          </a:stretch>
        </p:blipFill>
        <p:spPr bwMode="auto">
          <a:xfrm>
            <a:off x="1115616" y="1700808"/>
            <a:ext cx="669674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2" cstate="print"/>
          <a:srcRect l="41494" t="48408" r="36087" b="45223"/>
          <a:stretch>
            <a:fillRect/>
          </a:stretch>
        </p:blipFill>
        <p:spPr bwMode="auto">
          <a:xfrm>
            <a:off x="1115616" y="3212976"/>
            <a:ext cx="6408712" cy="97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 cstate="print"/>
          <a:srcRect l="35625" t="74523" r="28883" b="18471"/>
          <a:stretch>
            <a:fillRect/>
          </a:stretch>
        </p:blipFill>
        <p:spPr bwMode="auto">
          <a:xfrm>
            <a:off x="827584" y="4509120"/>
            <a:ext cx="748883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41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1. </a:t>
            </a:r>
            <a:r>
              <a:rPr lang="ru-RU" dirty="0" err="1" smtClean="0"/>
              <a:t>Электрофильный</a:t>
            </a:r>
            <a:r>
              <a:rPr lang="ru-RU" dirty="0" smtClean="0"/>
              <a:t> центр (</a:t>
            </a:r>
            <a:r>
              <a:rPr lang="ru-RU" dirty="0" err="1" smtClean="0"/>
              <a:t>α-атом </a:t>
            </a:r>
            <a:r>
              <a:rPr lang="ru-RU" dirty="0" smtClean="0"/>
              <a:t>углерода) возникает вследствие поляризации связи </a:t>
            </a:r>
            <a:r>
              <a:rPr lang="ru-RU" dirty="0" err="1" smtClean="0"/>
              <a:t>С-Нal</a:t>
            </a:r>
            <a:r>
              <a:rPr lang="ru-RU" dirty="0" smtClean="0"/>
              <a:t> и может подвергаться атаке </a:t>
            </a:r>
            <a:r>
              <a:rPr lang="ru-RU" dirty="0" err="1" smtClean="0"/>
              <a:t>нуклеофилом</a:t>
            </a:r>
            <a:r>
              <a:rPr lang="ru-RU" dirty="0" smtClean="0"/>
              <a:t>. В результате происходит замещение галогена на </a:t>
            </a:r>
            <a:r>
              <a:rPr lang="ru-RU" dirty="0" err="1" smtClean="0"/>
              <a:t>нуклеофил</a:t>
            </a:r>
            <a:r>
              <a:rPr lang="ru-RU" dirty="0" smtClean="0"/>
              <a:t> , т. е. осуществляется реакция нуклеофильного замещения. </a:t>
            </a:r>
          </a:p>
          <a:p>
            <a:pPr algn="just">
              <a:buNone/>
            </a:pPr>
            <a:r>
              <a:rPr lang="ru-RU" dirty="0" smtClean="0"/>
              <a:t>2. Если в реакционной среде имеется сильное основание, то реакция идет по </a:t>
            </a:r>
            <a:r>
              <a:rPr lang="ru-RU" dirty="0" err="1" smtClean="0"/>
              <a:t>СН-кислотному</a:t>
            </a:r>
            <a:r>
              <a:rPr lang="ru-RU" dirty="0" smtClean="0"/>
              <a:t> центру. Результатом такой реакции является элиминирование (</a:t>
            </a:r>
            <a:r>
              <a:rPr lang="ru-RU" dirty="0" smtClean="0"/>
              <a:t>отщепление) </a:t>
            </a:r>
            <a:r>
              <a:rPr lang="ru-RU" dirty="0" smtClean="0"/>
              <a:t>атомов водорода и галогена от соседних атомов углерода. </a:t>
            </a:r>
          </a:p>
          <a:p>
            <a:pPr algn="just">
              <a:buNone/>
            </a:pPr>
            <a:r>
              <a:rPr lang="ru-RU" dirty="0" smtClean="0"/>
              <a:t>3. Галогенопроизводные могут реагировать с металлами, в результате чего получаются металлоорганические соединения RMX или RM. </a:t>
            </a:r>
          </a:p>
          <a:p>
            <a:pPr algn="just">
              <a:buNone/>
            </a:pPr>
            <a:r>
              <a:rPr lang="ru-RU" dirty="0" smtClean="0"/>
              <a:t>4. Галогенопроизводные могут восстанавливаться водородом на обычных катализаторах гидрирования или при нагревании с </a:t>
            </a:r>
            <a:r>
              <a:rPr lang="ru-RU" dirty="0" err="1" smtClean="0"/>
              <a:t>иодоводородом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28800"/>
            <a:ext cx="8496944" cy="12961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800" dirty="0" smtClean="0"/>
              <a:t>     </a:t>
            </a:r>
            <a:r>
              <a:rPr lang="ru-RU" sz="2200" dirty="0" smtClean="0"/>
              <a:t>Данные реакции являются наиболее важными для </a:t>
            </a:r>
            <a:r>
              <a:rPr lang="ru-RU" sz="2200" dirty="0" err="1" smtClean="0"/>
              <a:t>алкилгалогенидов</a:t>
            </a:r>
            <a:r>
              <a:rPr lang="ru-RU" sz="2200" dirty="0" smtClean="0"/>
              <a:t>. С их помощью </a:t>
            </a:r>
            <a:r>
              <a:rPr lang="ru-RU" sz="2200" dirty="0" err="1" smtClean="0"/>
              <a:t>алкилгалогениды</a:t>
            </a:r>
            <a:r>
              <a:rPr lang="ru-RU" sz="2200" dirty="0" smtClean="0"/>
              <a:t> можно превратить в спирты, простые и сложные эфиры, амины, нитрилы и т. д.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980728"/>
            <a:ext cx="4824536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1. Нуклеофильное замещение</a:t>
            </a:r>
            <a:endParaRPr lang="ru-RU" sz="2000" b="1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5091" t="28228" r="42252" b="31291"/>
          <a:stretch>
            <a:fillRect/>
          </a:stretch>
        </p:blipFill>
        <p:spPr>
          <a:xfrm>
            <a:off x="467544" y="3140968"/>
            <a:ext cx="8136904" cy="316835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 cstate="print"/>
          <a:srcRect l="21710" t="51206" r="58531" b="33462"/>
          <a:stretch>
            <a:fillRect/>
          </a:stretch>
        </p:blipFill>
        <p:spPr>
          <a:xfrm>
            <a:off x="611560" y="5301208"/>
            <a:ext cx="1800200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89120"/>
          </a:xfrm>
        </p:spPr>
        <p:txBody>
          <a:bodyPr/>
          <a:lstStyle/>
          <a:p>
            <a:pPr algn="just"/>
            <a:r>
              <a:rPr lang="ru-RU" dirty="0" smtClean="0"/>
              <a:t>Согласно схеме </a:t>
            </a:r>
            <a:r>
              <a:rPr lang="ru-RU" dirty="0" err="1" smtClean="0"/>
              <a:t>нуклеофил</a:t>
            </a:r>
            <a:r>
              <a:rPr lang="ru-RU" dirty="0" smtClean="0"/>
              <a:t> </a:t>
            </a:r>
            <a:r>
              <a:rPr lang="ru-RU" dirty="0" err="1" smtClean="0"/>
              <a:t>Nu</a:t>
            </a:r>
            <a:r>
              <a:rPr lang="ru-RU" dirty="0" smtClean="0"/>
              <a:t>: со своей электронной парой замещает в субстрате группу </a:t>
            </a:r>
            <a:r>
              <a:rPr lang="ru-RU" dirty="0" err="1" smtClean="0"/>
              <a:t>Нal</a:t>
            </a:r>
            <a:r>
              <a:rPr lang="ru-RU" dirty="0" smtClean="0"/>
              <a:t>, уходящую со своей электронной парой в виде аниона </a:t>
            </a:r>
          </a:p>
          <a:p>
            <a:pPr algn="just"/>
            <a:r>
              <a:rPr lang="ru-RU" dirty="0" smtClean="0"/>
              <a:t>Нуклеофильные реагенты - это частицы (атомы или молекулы) - доноры электронной пары при образовании новой связи </a:t>
            </a:r>
          </a:p>
          <a:p>
            <a:pPr algn="just"/>
            <a:r>
              <a:rPr lang="ru-RU" dirty="0" err="1" smtClean="0"/>
              <a:t>Нуклеофилы</a:t>
            </a:r>
            <a:r>
              <a:rPr lang="ru-RU" dirty="0" smtClean="0"/>
              <a:t> подразделяют по признаку наличия или отсутствия отрицательного заряда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052736"/>
            <a:ext cx="4824536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1. Нуклеофильное замещение</a:t>
            </a:r>
            <a:endParaRPr lang="ru-RU" sz="20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Нуклеофилы</a:t>
            </a:r>
            <a:r>
              <a:rPr lang="ru-RU" dirty="0" smtClean="0"/>
              <a:t> – отрицательно заряженные ионы: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Нуклеофилы</a:t>
            </a:r>
            <a:r>
              <a:rPr lang="ru-RU" dirty="0" smtClean="0"/>
              <a:t> – нейтральные молекулы: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4565" t="42994" r="21367" b="35350"/>
          <a:stretch>
            <a:fillRect/>
          </a:stretch>
        </p:blipFill>
        <p:spPr bwMode="auto">
          <a:xfrm>
            <a:off x="971600" y="2564904"/>
            <a:ext cx="6624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2" cstate="print"/>
          <a:srcRect l="29725" t="75478" r="27741" b="17567"/>
          <a:stretch>
            <a:fillRect/>
          </a:stretch>
        </p:blipFill>
        <p:spPr bwMode="auto">
          <a:xfrm>
            <a:off x="971600" y="4941168"/>
            <a:ext cx="576064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1484784"/>
            <a:ext cx="4824536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1. Нуклеофильное замещение</a:t>
            </a:r>
            <a:endParaRPr lang="ru-RU" sz="20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2708920"/>
            <a:ext cx="5698976" cy="3615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5214" t="30416" r="41040" b="36101"/>
          <a:stretch>
            <a:fillRect/>
          </a:stretch>
        </p:blipFill>
        <p:spPr>
          <a:xfrm>
            <a:off x="611560" y="1700808"/>
            <a:ext cx="8208912" cy="223224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36385" t="35987" r="31923" b="50000"/>
          <a:stretch>
            <a:fillRect/>
          </a:stretch>
        </p:blipFill>
        <p:spPr bwMode="auto">
          <a:xfrm>
            <a:off x="1115616" y="4437112"/>
            <a:ext cx="7128792" cy="138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 l="36742" t="54777" r="30313" b="34713"/>
          <a:stretch>
            <a:fillRect/>
          </a:stretch>
        </p:blipFill>
        <p:spPr bwMode="auto">
          <a:xfrm>
            <a:off x="755576" y="1556792"/>
            <a:ext cx="777686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2" cstate="print"/>
          <a:srcRect l="33080" t="70382" r="27321" b="15605"/>
          <a:stretch>
            <a:fillRect/>
          </a:stretch>
        </p:blipFill>
        <p:spPr bwMode="auto">
          <a:xfrm>
            <a:off x="827584" y="2924944"/>
            <a:ext cx="770485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34889" t="39809" r="29186" b="50955"/>
          <a:stretch>
            <a:fillRect/>
          </a:stretch>
        </p:blipFill>
        <p:spPr bwMode="auto">
          <a:xfrm>
            <a:off x="971600" y="4869160"/>
            <a:ext cx="734481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7916" t="30416" r="41131" b="26696"/>
          <a:stretch>
            <a:fillRect/>
          </a:stretch>
        </p:blipFill>
        <p:spPr>
          <a:xfrm>
            <a:off x="539552" y="1988840"/>
            <a:ext cx="8229600" cy="389643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675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14488"/>
            <a:ext cx="8462744" cy="4234792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000" dirty="0" smtClean="0"/>
          </a:p>
          <a:p>
            <a:pPr algn="just">
              <a:buNone/>
            </a:pPr>
            <a:endParaRPr lang="ru-RU" sz="20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29256" y="542926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196752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2. Реакции отщепления (элиминирования)</a:t>
            </a:r>
            <a:endParaRPr lang="ru-RU" sz="2000" b="1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8914" t="28450" r="43009" b="40678"/>
          <a:stretch>
            <a:fillRect/>
          </a:stretch>
        </p:blipFill>
        <p:spPr>
          <a:xfrm>
            <a:off x="683568" y="2204864"/>
            <a:ext cx="7848872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98360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060848"/>
            <a:ext cx="7776864" cy="187220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Алкилгалогениды</a:t>
            </a:r>
            <a:r>
              <a:rPr lang="ru-RU" dirty="0" smtClean="0"/>
              <a:t> можно восстанавливать каталитическими или химическими методами. Каталитическое восстановление осуществляют водородом в присутствии металлического палладия: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3. Реакции восстановления</a:t>
            </a:r>
            <a:endParaRPr lang="ru-RU" sz="2000" b="1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39362" t="58281" r="32427" b="34076"/>
          <a:stretch>
            <a:fillRect/>
          </a:stretch>
        </p:blipFill>
        <p:spPr bwMode="auto">
          <a:xfrm>
            <a:off x="899592" y="3717032"/>
            <a:ext cx="748883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41467" t="55732" r="35014" b="28981"/>
          <a:stretch>
            <a:fillRect/>
          </a:stretch>
        </p:blipFill>
        <p:spPr bwMode="auto">
          <a:xfrm>
            <a:off x="1187624" y="4653136"/>
            <a:ext cx="68407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Определение. Общая формула.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628801"/>
            <a:ext cx="842493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000" b="1" dirty="0" smtClean="0"/>
              <a:t>ГАЛОГЕНПРОИЗВО́ДНЫЕ УГЛЕВОДОРО́ДОВ </a:t>
            </a:r>
            <a:r>
              <a:rPr lang="ru-RU" sz="2000" dirty="0" smtClean="0"/>
              <a:t>- углеводороды, в молекулах которых один или несколько атомов Н замещены на атомы галогенов (</a:t>
            </a:r>
            <a:r>
              <a:rPr lang="ru-RU" sz="2000" dirty="0" err="1" smtClean="0"/>
              <a:t>Hal</a:t>
            </a:r>
            <a:r>
              <a:rPr lang="ru-RU" sz="2000" dirty="0" smtClean="0"/>
              <a:t>).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0632" t="48726" r="36935" b="41079"/>
          <a:stretch>
            <a:fillRect/>
          </a:stretch>
        </p:blipFill>
        <p:spPr bwMode="auto">
          <a:xfrm>
            <a:off x="2123728" y="2852936"/>
            <a:ext cx="55446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2" cstate="print"/>
          <a:srcRect l="30296" t="59554" r="28703" b="28981"/>
          <a:stretch>
            <a:fillRect/>
          </a:stretch>
        </p:blipFill>
        <p:spPr bwMode="auto">
          <a:xfrm>
            <a:off x="2051720" y="4077072"/>
            <a:ext cx="547260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484784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4. Реакции взаимодействия с металлами</a:t>
            </a:r>
            <a:endParaRPr lang="ru-RU" sz="2000" b="1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31692" t="63376" r="26377" b="25796"/>
          <a:stretch>
            <a:fillRect/>
          </a:stretch>
        </p:blipFill>
        <p:spPr bwMode="auto">
          <a:xfrm>
            <a:off x="1403648" y="2492896"/>
            <a:ext cx="612068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3356992"/>
            <a:ext cx="5266928" cy="29676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9762" t="50955" r="26556" b="10822"/>
          <a:stretch>
            <a:fillRect/>
          </a:stretch>
        </p:blipFill>
        <p:spPr bwMode="auto">
          <a:xfrm>
            <a:off x="467544" y="1700808"/>
            <a:ext cx="828092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  <a:endParaRPr lang="ru-RU" sz="4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7412" t="32803" r="26377" b="31518"/>
          <a:stretch>
            <a:fillRect/>
          </a:stretch>
        </p:blipFill>
        <p:spPr bwMode="auto">
          <a:xfrm>
            <a:off x="683568" y="1268760"/>
            <a:ext cx="80648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9728" t="15605" r="35681" b="65924"/>
          <a:stretch>
            <a:fillRect/>
          </a:stretch>
        </p:blipFill>
        <p:spPr bwMode="auto">
          <a:xfrm>
            <a:off x="3851920" y="4509120"/>
            <a:ext cx="51125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  <a:endParaRPr lang="ru-RU" sz="4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8282" t="17516" r="26019" b="25159"/>
          <a:stretch>
            <a:fillRect/>
          </a:stretch>
        </p:blipFill>
        <p:spPr bwMode="auto">
          <a:xfrm>
            <a:off x="683568" y="1412776"/>
            <a:ext cx="78488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071678"/>
            <a:ext cx="8305800" cy="128588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bg2">
                    <a:lumMod val="25000"/>
                  </a:schemeClr>
                </a:solidFill>
              </a:rPr>
              <a:t>Спасибо за внимание!</a:t>
            </a:r>
            <a:endParaRPr lang="ru-RU" sz="6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04088"/>
            <a:ext cx="807524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686800" cy="2376264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just">
              <a:buNone/>
            </a:pPr>
            <a:r>
              <a:rPr lang="ru-RU" sz="2400" dirty="0" smtClean="0"/>
              <a:t>    1. В зависимости от числа атомов водорода, замещенных галогеном, различают моно-, </a:t>
            </a:r>
            <a:r>
              <a:rPr lang="ru-RU" sz="2400" dirty="0" err="1" smtClean="0"/>
              <a:t>ди</a:t>
            </a:r>
            <a:r>
              <a:rPr lang="ru-RU" sz="2400" dirty="0" smtClean="0"/>
              <a:t>-, </a:t>
            </a:r>
            <a:r>
              <a:rPr lang="ru-RU" sz="2400" dirty="0" err="1" smtClean="0"/>
              <a:t>тригалогенопроизводные</a:t>
            </a:r>
            <a:r>
              <a:rPr lang="ru-RU" sz="2400" dirty="0" smtClean="0"/>
              <a:t>, полизамещённые углеводороды, а также полностью замещённые (</a:t>
            </a:r>
            <a:r>
              <a:rPr lang="ru-RU" sz="2400" dirty="0" err="1" smtClean="0"/>
              <a:t>пергалогенированные</a:t>
            </a:r>
            <a:r>
              <a:rPr lang="ru-RU" sz="2400" dirty="0" smtClean="0"/>
              <a:t>) производные. </a:t>
            </a:r>
          </a:p>
          <a:p>
            <a:pPr algn="just">
              <a:buNone/>
            </a:pPr>
            <a:r>
              <a:rPr lang="ru-RU" sz="2400" dirty="0" smtClean="0"/>
              <a:t>Например:</a:t>
            </a:r>
            <a:endParaRPr lang="ru-RU" sz="2400" dirty="0" smtClean="0">
              <a:solidFill>
                <a:schemeClr val="dk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8326" t="56688" r="27808" b="31210"/>
          <a:stretch>
            <a:fillRect/>
          </a:stretch>
        </p:blipFill>
        <p:spPr bwMode="auto">
          <a:xfrm>
            <a:off x="251520" y="4149080"/>
            <a:ext cx="86764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264564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800" dirty="0" smtClean="0"/>
              <a:t>   2. По типу углеводородного радикала (R), с которым связан </a:t>
            </a:r>
            <a:r>
              <a:rPr lang="ru-RU" sz="2800" dirty="0" err="1" smtClean="0"/>
              <a:t>Hal</a:t>
            </a:r>
            <a:r>
              <a:rPr lang="ru-RU" sz="2800" dirty="0" smtClean="0"/>
              <a:t>, выделяют </a:t>
            </a:r>
            <a:r>
              <a:rPr lang="ru-RU" sz="2800" dirty="0" err="1" smtClean="0"/>
              <a:t>алкилгалогениды</a:t>
            </a:r>
            <a:r>
              <a:rPr lang="ru-RU" sz="2800" dirty="0" smtClean="0"/>
              <a:t> (насыщенные </a:t>
            </a:r>
            <a:r>
              <a:rPr lang="ru-RU" sz="2800" dirty="0" err="1" smtClean="0"/>
              <a:t>алифатич</a:t>
            </a:r>
            <a:r>
              <a:rPr lang="ru-RU" sz="2800" dirty="0" smtClean="0"/>
              <a:t>. R), </a:t>
            </a:r>
            <a:r>
              <a:rPr lang="ru-RU" sz="2800" dirty="0" err="1" smtClean="0"/>
              <a:t>винилгалогениды</a:t>
            </a:r>
            <a:r>
              <a:rPr lang="ru-RU" sz="2800" dirty="0" smtClean="0"/>
              <a:t> (ненасыщенные </a:t>
            </a:r>
            <a:r>
              <a:rPr lang="ru-RU" sz="2800" dirty="0" err="1" smtClean="0"/>
              <a:t>алифатич</a:t>
            </a:r>
            <a:r>
              <a:rPr lang="ru-RU" sz="2800" dirty="0" smtClean="0"/>
              <a:t>. R), </a:t>
            </a:r>
            <a:r>
              <a:rPr lang="ru-RU" sz="2800" dirty="0" err="1" smtClean="0"/>
              <a:t>арилгалогениды</a:t>
            </a:r>
            <a:r>
              <a:rPr lang="ru-RU" sz="2800" dirty="0" smtClean="0"/>
              <a:t> (</a:t>
            </a:r>
            <a:r>
              <a:rPr lang="ru-RU" sz="2800" dirty="0" err="1" smtClean="0"/>
              <a:t>ароматич</a:t>
            </a:r>
            <a:r>
              <a:rPr lang="ru-RU" sz="2800" dirty="0" smtClean="0"/>
              <a:t>. R) и др.</a:t>
            </a:r>
          </a:p>
          <a:p>
            <a:pPr algn="just">
              <a:buNone/>
            </a:pPr>
            <a:r>
              <a:rPr lang="ru-RU" sz="2800" dirty="0" smtClean="0"/>
              <a:t>    Например:</a:t>
            </a:r>
            <a:endParaRPr lang="ru-RU" sz="2800" dirty="0" smtClean="0">
              <a:solidFill>
                <a:schemeClr val="dk1"/>
              </a:solidFill>
            </a:endParaRPr>
          </a:p>
          <a:p>
            <a:pPr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444" t="27790" r="42312" b="25602"/>
          <a:stretch>
            <a:fillRect/>
          </a:stretch>
        </p:blipFill>
        <p:spPr>
          <a:xfrm>
            <a:off x="2771800" y="3645024"/>
            <a:ext cx="5616624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628800"/>
            <a:ext cx="813690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3. По положению атома галогена в углеводородном радикале: первичные, вторичные, третичные </a:t>
            </a:r>
            <a:r>
              <a:rPr lang="ru-RU" sz="2400" dirty="0" err="1" smtClean="0"/>
              <a:t>алкилгалогениды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Например: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6895" t="46497" r="32817" b="44904"/>
          <a:stretch>
            <a:fillRect/>
          </a:stretch>
        </p:blipFill>
        <p:spPr bwMode="auto">
          <a:xfrm>
            <a:off x="683568" y="3789040"/>
            <a:ext cx="770485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23728" y="4725144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первичный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56176" y="4725144"/>
            <a:ext cx="137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вторичный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Номенклатура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412776"/>
            <a:ext cx="7992888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По систематической номенклатуре органические галогениды называют как производные соответствующих углеводородов, используя общие правила: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4772" t="31528" r="28166" b="42357"/>
          <a:stretch>
            <a:fillRect/>
          </a:stretch>
        </p:blipFill>
        <p:spPr bwMode="auto">
          <a:xfrm>
            <a:off x="1331640" y="3284984"/>
            <a:ext cx="68407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85921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Номенклатура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268760"/>
            <a:ext cx="853200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400" dirty="0" smtClean="0"/>
              <a:t>По рациональной номенклатуре </a:t>
            </a:r>
            <a:r>
              <a:rPr lang="ru-RU" sz="2400" dirty="0" err="1" smtClean="0"/>
              <a:t>галогенуглеводороды</a:t>
            </a:r>
            <a:r>
              <a:rPr lang="ru-RU" sz="2400" dirty="0" smtClean="0"/>
              <a:t> называют как производные соответствующих углеводородов. В этом случае название состоит из названия углеводородного остатка и концевой части: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40128" t="49379" r="36039" b="19719"/>
          <a:stretch>
            <a:fillRect/>
          </a:stretch>
        </p:blipFill>
        <p:spPr bwMode="auto">
          <a:xfrm>
            <a:off x="1691680" y="2996952"/>
            <a:ext cx="60486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Номенклатура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484784"/>
            <a:ext cx="8532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400" dirty="0" smtClean="0"/>
              <a:t>Для некоторых соединений используют тривиальные названия, например: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 cstate="print"/>
          <a:srcRect l="32042" t="52229" r="36629" b="36306"/>
          <a:stretch>
            <a:fillRect/>
          </a:stretch>
        </p:blipFill>
        <p:spPr bwMode="auto">
          <a:xfrm>
            <a:off x="755576" y="2780928"/>
            <a:ext cx="756084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4">
      <a:dk1>
        <a:sysClr val="windowText" lastClr="000000"/>
      </a:dk1>
      <a:lt1>
        <a:sysClr val="window" lastClr="FFFFFF"/>
      </a:lt1>
      <a:dk2>
        <a:srgbClr val="6ADAFA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1298</TotalTime>
  <Words>572</Words>
  <Application>Microsoft Office PowerPoint</Application>
  <PresentationFormat>Экран (4:3)</PresentationFormat>
  <Paragraphs>93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Поток</vt:lpstr>
      <vt:lpstr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 В.Ф.Войно-Ясенецкого"  Министерства здравоохранения Российской Федерации Фармацевтический колледж</vt:lpstr>
      <vt:lpstr>План лекции</vt:lpstr>
      <vt:lpstr>Определение. Общая формула.</vt:lpstr>
      <vt:lpstr>Классификация</vt:lpstr>
      <vt:lpstr>    Классификация</vt:lpstr>
      <vt:lpstr>Классификация</vt:lpstr>
      <vt:lpstr>Номенклатура</vt:lpstr>
      <vt:lpstr>Номенклатура</vt:lpstr>
      <vt:lpstr>Номенклатура</vt:lpstr>
      <vt:lpstr>  Изомерия</vt:lpstr>
      <vt:lpstr>Строение</vt:lpstr>
      <vt:lpstr>Строение</vt:lpstr>
      <vt:lpstr>Строение</vt:lpstr>
      <vt:lpstr>Строение</vt:lpstr>
      <vt:lpstr>Физические свойства</vt:lpstr>
      <vt:lpstr>Способы получения </vt:lpstr>
      <vt:lpstr>Промышленные способы получения</vt:lpstr>
      <vt:lpstr>Промышленные способы получения</vt:lpstr>
      <vt:lpstr>Лабораторные способы получения</vt:lpstr>
      <vt:lpstr>Лабораторные способы получения</vt:lpstr>
      <vt:lpstr>Химические свойства</vt:lpstr>
      <vt:lpstr>Химические свойства</vt:lpstr>
      <vt:lpstr>Слайд 23</vt:lpstr>
      <vt:lpstr>Слайд 24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Применение</vt:lpstr>
      <vt:lpstr>Применение</vt:lpstr>
      <vt:lpstr>Применение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В.Ф.Войно-Ясенецкого" Министерства здравоохранения Российской Федерации Фармацевтический колледж</dc:title>
  <dc:creator>пк</dc:creator>
  <cp:lastModifiedBy>Дмитрий</cp:lastModifiedBy>
  <cp:revision>85</cp:revision>
  <dcterms:created xsi:type="dcterms:W3CDTF">2017-11-09T13:44:46Z</dcterms:created>
  <dcterms:modified xsi:type="dcterms:W3CDTF">2021-02-24T14:30:13Z</dcterms:modified>
</cp:coreProperties>
</file>