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7A7CF-6937-4EF7-883A-3E8F9128833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B78360-3840-4290-8550-23AB60863FA8}">
      <dgm:prSet phldrT="[Текст]"/>
      <dgm:spPr/>
      <dgm:t>
        <a:bodyPr/>
        <a:lstStyle/>
        <a:p>
          <a:r>
            <a:rPr lang="ru-RU" dirty="0" smtClean="0"/>
            <a:t>Первичная</a:t>
          </a:r>
          <a:endParaRPr lang="ru-RU" dirty="0"/>
        </a:p>
      </dgm:t>
    </dgm:pt>
    <dgm:pt modelId="{F48BC7D3-6F21-4F2E-97E2-936D3A2A1B1B}" type="parTrans" cxnId="{41C834F9-B753-4F08-B66C-60D502B3B41E}">
      <dgm:prSet/>
      <dgm:spPr/>
      <dgm:t>
        <a:bodyPr/>
        <a:lstStyle/>
        <a:p>
          <a:endParaRPr lang="ru-RU"/>
        </a:p>
      </dgm:t>
    </dgm:pt>
    <dgm:pt modelId="{5BBCDD06-CAB1-458D-92A2-8AA5F921BE5E}" type="sibTrans" cxnId="{41C834F9-B753-4F08-B66C-60D502B3B41E}">
      <dgm:prSet/>
      <dgm:spPr/>
      <dgm:t>
        <a:bodyPr/>
        <a:lstStyle/>
        <a:p>
          <a:endParaRPr lang="ru-RU"/>
        </a:p>
      </dgm:t>
    </dgm:pt>
    <dgm:pt modelId="{B3847D3C-95AC-4A6D-A2C4-C6470183088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устранении факторов риска: предупреждение раннего начала половой жизни, браков до 16 лет, частой смены половых партнеров, а также использование средств индивидуальной защиты (презервативов) при половых контактах и соблюдение правил личной гигиены для предотвращения инфицирования ПВИ, ВПЧ, ВИЧ. К первичной профилактике относится и профилактика абортов, отказ от курения, соблюдение санитарных норм на вредных производствах..</a:t>
          </a:r>
          <a:endParaRPr lang="ru-RU" sz="1400" dirty="0"/>
        </a:p>
      </dgm:t>
    </dgm:pt>
    <dgm:pt modelId="{0A627B2B-AA82-4701-9A4E-7CD681D9BCE5}" type="parTrans" cxnId="{C7CE6D0F-0ABE-4757-8CCE-D4CCA3AC57CE}">
      <dgm:prSet/>
      <dgm:spPr/>
      <dgm:t>
        <a:bodyPr/>
        <a:lstStyle/>
        <a:p>
          <a:endParaRPr lang="ru-RU"/>
        </a:p>
      </dgm:t>
    </dgm:pt>
    <dgm:pt modelId="{47AF46A3-D313-4B1A-BB42-D6734F973D84}" type="sibTrans" cxnId="{C7CE6D0F-0ABE-4757-8CCE-D4CCA3AC57CE}">
      <dgm:prSet/>
      <dgm:spPr/>
      <dgm:t>
        <a:bodyPr/>
        <a:lstStyle/>
        <a:p>
          <a:endParaRPr lang="ru-RU"/>
        </a:p>
      </dgm:t>
    </dgm:pt>
    <dgm:pt modelId="{F061A11C-8F13-48CE-BCE5-F4EFD8A024A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будущем можно надеяться на создание эффективной вакцины против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папиломмавирусной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инфекции. Вакцинация девочек 13 – 14 лет может оказаться методом предупреждения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преинвазивного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инвазивного рака шейки матки</a:t>
          </a:r>
          <a:endParaRPr lang="ru-RU" sz="1400" dirty="0"/>
        </a:p>
      </dgm:t>
    </dgm:pt>
    <dgm:pt modelId="{9739A0F7-96DB-47F4-A033-54514C5B5E09}" type="parTrans" cxnId="{87FCBDEF-DF1E-4C66-B7F1-026D1C172F1B}">
      <dgm:prSet/>
      <dgm:spPr/>
      <dgm:t>
        <a:bodyPr/>
        <a:lstStyle/>
        <a:p>
          <a:endParaRPr lang="ru-RU"/>
        </a:p>
      </dgm:t>
    </dgm:pt>
    <dgm:pt modelId="{3DB60316-30DF-4261-9913-FC4BB3FFE61E}" type="sibTrans" cxnId="{87FCBDEF-DF1E-4C66-B7F1-026D1C172F1B}">
      <dgm:prSet/>
      <dgm:spPr/>
      <dgm:t>
        <a:bodyPr/>
        <a:lstStyle/>
        <a:p>
          <a:endParaRPr lang="ru-RU"/>
        </a:p>
      </dgm:t>
    </dgm:pt>
    <dgm:pt modelId="{030BA6C8-5666-4DAC-96ED-19FE163AE55A}">
      <dgm:prSet phldrT="[Текст]"/>
      <dgm:spPr/>
      <dgm:t>
        <a:bodyPr/>
        <a:lstStyle/>
        <a:p>
          <a:r>
            <a:rPr lang="ru-RU" dirty="0" smtClean="0"/>
            <a:t>Вторичная</a:t>
          </a:r>
          <a:endParaRPr lang="ru-RU" dirty="0"/>
        </a:p>
      </dgm:t>
    </dgm:pt>
    <dgm:pt modelId="{A8F644D4-4699-420C-8CFD-86EF2C214ADE}" type="parTrans" cxnId="{13810273-9F49-4752-93BD-5C0CCC54AB7B}">
      <dgm:prSet/>
      <dgm:spPr/>
      <dgm:t>
        <a:bodyPr/>
        <a:lstStyle/>
        <a:p>
          <a:endParaRPr lang="ru-RU"/>
        </a:p>
      </dgm:t>
    </dgm:pt>
    <dgm:pt modelId="{AD93C073-80AA-4A9E-805E-7D6697AB38C6}" type="sibTrans" cxnId="{13810273-9F49-4752-93BD-5C0CCC54AB7B}">
      <dgm:prSet/>
      <dgm:spPr/>
      <dgm:t>
        <a:bodyPr/>
        <a:lstStyle/>
        <a:p>
          <a:endParaRPr lang="ru-RU"/>
        </a:p>
      </dgm:t>
    </dgm:pt>
    <dgm:pt modelId="{0F5E7082-4D63-4F5F-9AC7-3954D22DAEF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относят проф. осмотры с цитологическим скринингом 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кольпоскопией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женщин после  30 лет, декретированных групп и медицинских работников.</a:t>
          </a:r>
          <a:endParaRPr lang="ru-RU" dirty="0"/>
        </a:p>
      </dgm:t>
    </dgm:pt>
    <dgm:pt modelId="{FE26C5F4-CF44-4DBD-B348-4304D9EA447C}" type="parTrans" cxnId="{ED692082-343D-4F3E-87C3-DB08EAC968E3}">
      <dgm:prSet/>
      <dgm:spPr/>
      <dgm:t>
        <a:bodyPr/>
        <a:lstStyle/>
        <a:p>
          <a:endParaRPr lang="ru-RU"/>
        </a:p>
      </dgm:t>
    </dgm:pt>
    <dgm:pt modelId="{8540E4F1-4034-4F7A-8540-1383EF365897}" type="sibTrans" cxnId="{ED692082-343D-4F3E-87C3-DB08EAC968E3}">
      <dgm:prSet/>
      <dgm:spPr/>
      <dgm:t>
        <a:bodyPr/>
        <a:lstStyle/>
        <a:p>
          <a:endParaRPr lang="ru-RU"/>
        </a:p>
      </dgm:t>
    </dgm:pt>
    <dgm:pt modelId="{F8B83002-200D-403E-9EC3-DB070013ECB5}">
      <dgm:prSet phldrT="[Текст]" phldr="1"/>
      <dgm:spPr/>
      <dgm:t>
        <a:bodyPr/>
        <a:lstStyle/>
        <a:p>
          <a:endParaRPr lang="ru-RU" dirty="0"/>
        </a:p>
      </dgm:t>
    </dgm:pt>
    <dgm:pt modelId="{B130C8D1-48AF-419C-A580-96E464C59871}" type="parTrans" cxnId="{199D8F06-70CB-49DB-801A-57A3F2AA116D}">
      <dgm:prSet/>
      <dgm:spPr/>
      <dgm:t>
        <a:bodyPr/>
        <a:lstStyle/>
        <a:p>
          <a:endParaRPr lang="ru-RU"/>
        </a:p>
      </dgm:t>
    </dgm:pt>
    <dgm:pt modelId="{5C862BEB-33F3-4BE2-9F02-9F8C3760A529}" type="sibTrans" cxnId="{199D8F06-70CB-49DB-801A-57A3F2AA116D}">
      <dgm:prSet/>
      <dgm:spPr/>
      <dgm:t>
        <a:bodyPr/>
        <a:lstStyle/>
        <a:p>
          <a:endParaRPr lang="ru-RU"/>
        </a:p>
      </dgm:t>
    </dgm:pt>
    <dgm:pt modelId="{75117C35-59E1-4E86-9690-2D6BBF55CA33}" type="pres">
      <dgm:prSet presAssocID="{1F87A7CF-6937-4EF7-883A-3E8F912883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F1F79B-2F93-4F50-9B8F-8EB04D2B115A}" type="pres">
      <dgm:prSet presAssocID="{E4B78360-3840-4290-8550-23AB60863FA8}" presName="linNode" presStyleCnt="0"/>
      <dgm:spPr/>
    </dgm:pt>
    <dgm:pt modelId="{2A20299F-BB1F-4198-BD06-396702F046CC}" type="pres">
      <dgm:prSet presAssocID="{E4B78360-3840-4290-8550-23AB60863FA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D6E96-1898-430F-829E-A886EA992806}" type="pres">
      <dgm:prSet presAssocID="{E4B78360-3840-4290-8550-23AB60863FA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9880F-0C99-43DB-9F57-0B0490580BB6}" type="pres">
      <dgm:prSet presAssocID="{5BBCDD06-CAB1-458D-92A2-8AA5F921BE5E}" presName="spacing" presStyleCnt="0"/>
      <dgm:spPr/>
    </dgm:pt>
    <dgm:pt modelId="{36EC1ED4-D8C9-494D-A8C2-448878F16ABD}" type="pres">
      <dgm:prSet presAssocID="{030BA6C8-5666-4DAC-96ED-19FE163AE55A}" presName="linNode" presStyleCnt="0"/>
      <dgm:spPr/>
    </dgm:pt>
    <dgm:pt modelId="{94EBC8EE-DDDE-4A68-BCC0-30BD14AD0D0B}" type="pres">
      <dgm:prSet presAssocID="{030BA6C8-5666-4DAC-96ED-19FE163AE55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51DF7-3452-4B2E-896A-8D89EE1F8F89}" type="pres">
      <dgm:prSet presAssocID="{030BA6C8-5666-4DAC-96ED-19FE163AE55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10273-9F49-4752-93BD-5C0CCC54AB7B}" srcId="{1F87A7CF-6937-4EF7-883A-3E8F91288330}" destId="{030BA6C8-5666-4DAC-96ED-19FE163AE55A}" srcOrd="1" destOrd="0" parTransId="{A8F644D4-4699-420C-8CFD-86EF2C214ADE}" sibTransId="{AD93C073-80AA-4A9E-805E-7D6697AB38C6}"/>
    <dgm:cxn modelId="{99F3396E-2437-4754-BA30-CC5DC9976C2C}" type="presOf" srcId="{B3847D3C-95AC-4A6D-A2C4-C64701830887}" destId="{BAFD6E96-1898-430F-829E-A886EA992806}" srcOrd="0" destOrd="0" presId="urn:microsoft.com/office/officeart/2005/8/layout/vList6"/>
    <dgm:cxn modelId="{87FCBDEF-DF1E-4C66-B7F1-026D1C172F1B}" srcId="{E4B78360-3840-4290-8550-23AB60863FA8}" destId="{F061A11C-8F13-48CE-BCE5-F4EFD8A024AB}" srcOrd="1" destOrd="0" parTransId="{9739A0F7-96DB-47F4-A033-54514C5B5E09}" sibTransId="{3DB60316-30DF-4261-9913-FC4BB3FFE61E}"/>
    <dgm:cxn modelId="{ED692082-343D-4F3E-87C3-DB08EAC968E3}" srcId="{030BA6C8-5666-4DAC-96ED-19FE163AE55A}" destId="{0F5E7082-4D63-4F5F-9AC7-3954D22DAEFE}" srcOrd="0" destOrd="0" parTransId="{FE26C5F4-CF44-4DBD-B348-4304D9EA447C}" sibTransId="{8540E4F1-4034-4F7A-8540-1383EF365897}"/>
    <dgm:cxn modelId="{8A55F30E-AF86-4684-980E-97143F355D73}" type="presOf" srcId="{1F87A7CF-6937-4EF7-883A-3E8F91288330}" destId="{75117C35-59E1-4E86-9690-2D6BBF55CA33}" srcOrd="0" destOrd="0" presId="urn:microsoft.com/office/officeart/2005/8/layout/vList6"/>
    <dgm:cxn modelId="{657049B0-22DA-475B-BA47-F439A6EAC615}" type="presOf" srcId="{030BA6C8-5666-4DAC-96ED-19FE163AE55A}" destId="{94EBC8EE-DDDE-4A68-BCC0-30BD14AD0D0B}" srcOrd="0" destOrd="0" presId="urn:microsoft.com/office/officeart/2005/8/layout/vList6"/>
    <dgm:cxn modelId="{7B035803-4CBF-46FC-9862-35F0F4E8B96A}" type="presOf" srcId="{E4B78360-3840-4290-8550-23AB60863FA8}" destId="{2A20299F-BB1F-4198-BD06-396702F046CC}" srcOrd="0" destOrd="0" presId="urn:microsoft.com/office/officeart/2005/8/layout/vList6"/>
    <dgm:cxn modelId="{C7CE6D0F-0ABE-4757-8CCE-D4CCA3AC57CE}" srcId="{E4B78360-3840-4290-8550-23AB60863FA8}" destId="{B3847D3C-95AC-4A6D-A2C4-C64701830887}" srcOrd="0" destOrd="0" parTransId="{0A627B2B-AA82-4701-9A4E-7CD681D9BCE5}" sibTransId="{47AF46A3-D313-4B1A-BB42-D6734F973D84}"/>
    <dgm:cxn modelId="{199D8F06-70CB-49DB-801A-57A3F2AA116D}" srcId="{030BA6C8-5666-4DAC-96ED-19FE163AE55A}" destId="{F8B83002-200D-403E-9EC3-DB070013ECB5}" srcOrd="1" destOrd="0" parTransId="{B130C8D1-48AF-419C-A580-96E464C59871}" sibTransId="{5C862BEB-33F3-4BE2-9F02-9F8C3760A529}"/>
    <dgm:cxn modelId="{CBE69BB0-355D-4B26-A045-1C1666FCFC11}" type="presOf" srcId="{0F5E7082-4D63-4F5F-9AC7-3954D22DAEFE}" destId="{9B351DF7-3452-4B2E-896A-8D89EE1F8F89}" srcOrd="0" destOrd="0" presId="urn:microsoft.com/office/officeart/2005/8/layout/vList6"/>
    <dgm:cxn modelId="{38FA26C1-BD25-47BF-8ABC-84C452DA1112}" type="presOf" srcId="{F8B83002-200D-403E-9EC3-DB070013ECB5}" destId="{9B351DF7-3452-4B2E-896A-8D89EE1F8F89}" srcOrd="0" destOrd="1" presId="urn:microsoft.com/office/officeart/2005/8/layout/vList6"/>
    <dgm:cxn modelId="{CA203627-4621-48E9-84F6-6965CFE9CA1A}" type="presOf" srcId="{F061A11C-8F13-48CE-BCE5-F4EFD8A024AB}" destId="{BAFD6E96-1898-430F-829E-A886EA992806}" srcOrd="0" destOrd="1" presId="urn:microsoft.com/office/officeart/2005/8/layout/vList6"/>
    <dgm:cxn modelId="{41C834F9-B753-4F08-B66C-60D502B3B41E}" srcId="{1F87A7CF-6937-4EF7-883A-3E8F91288330}" destId="{E4B78360-3840-4290-8550-23AB60863FA8}" srcOrd="0" destOrd="0" parTransId="{F48BC7D3-6F21-4F2E-97E2-936D3A2A1B1B}" sibTransId="{5BBCDD06-CAB1-458D-92A2-8AA5F921BE5E}"/>
    <dgm:cxn modelId="{F8E19478-7EFD-4B44-AC4E-9CBE4E0E5EA6}" type="presParOf" srcId="{75117C35-59E1-4E86-9690-2D6BBF55CA33}" destId="{02F1F79B-2F93-4F50-9B8F-8EB04D2B115A}" srcOrd="0" destOrd="0" presId="urn:microsoft.com/office/officeart/2005/8/layout/vList6"/>
    <dgm:cxn modelId="{1F5DDFDF-43BC-4578-8BCC-F06ABDB8E34E}" type="presParOf" srcId="{02F1F79B-2F93-4F50-9B8F-8EB04D2B115A}" destId="{2A20299F-BB1F-4198-BD06-396702F046CC}" srcOrd="0" destOrd="0" presId="urn:microsoft.com/office/officeart/2005/8/layout/vList6"/>
    <dgm:cxn modelId="{FC9A4F23-3A81-4D63-A366-0B7833E39EAC}" type="presParOf" srcId="{02F1F79B-2F93-4F50-9B8F-8EB04D2B115A}" destId="{BAFD6E96-1898-430F-829E-A886EA992806}" srcOrd="1" destOrd="0" presId="urn:microsoft.com/office/officeart/2005/8/layout/vList6"/>
    <dgm:cxn modelId="{C8B69291-2476-4A9D-933D-B140F8AD56DD}" type="presParOf" srcId="{75117C35-59E1-4E86-9690-2D6BBF55CA33}" destId="{49D9880F-0C99-43DB-9F57-0B0490580BB6}" srcOrd="1" destOrd="0" presId="urn:microsoft.com/office/officeart/2005/8/layout/vList6"/>
    <dgm:cxn modelId="{6C682824-8709-49FA-9C6B-DF492EB0A97C}" type="presParOf" srcId="{75117C35-59E1-4E86-9690-2D6BBF55CA33}" destId="{36EC1ED4-D8C9-494D-A8C2-448878F16ABD}" srcOrd="2" destOrd="0" presId="urn:microsoft.com/office/officeart/2005/8/layout/vList6"/>
    <dgm:cxn modelId="{767AA4D9-27BA-4F88-8CA8-C174441B4E53}" type="presParOf" srcId="{36EC1ED4-D8C9-494D-A8C2-448878F16ABD}" destId="{94EBC8EE-DDDE-4A68-BCC0-30BD14AD0D0B}" srcOrd="0" destOrd="0" presId="urn:microsoft.com/office/officeart/2005/8/layout/vList6"/>
    <dgm:cxn modelId="{175DD310-4EF5-471B-8A4E-E824A193EA57}" type="presParOf" srcId="{36EC1ED4-D8C9-494D-A8C2-448878F16ABD}" destId="{9B351DF7-3452-4B2E-896A-8D89EE1F8F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6E96-1898-430F-829E-A886EA992806}">
      <dsp:nvSpPr>
        <dsp:cNvPr id="0" name=""/>
        <dsp:cNvSpPr/>
      </dsp:nvSpPr>
      <dsp:spPr>
        <a:xfrm>
          <a:off x="4232395" y="620"/>
          <a:ext cx="6348592" cy="24203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устранении факторов риска: предупреждение раннего начала половой жизни, браков до 16 лет, частой смены половых партнеров, а также использование средств индивидуальной защиты (презервативов) при половых контактах и соблюдение правил личной гигиены для предотвращения инфицирования ПВИ, ВПЧ, ВИЧ. К первичной профилактике относится и профилактика абортов, отказ от курения, соблюдение санитарных норм на вредных производствах..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будущем можно надеяться на создание эффективной вакцины против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папиломмавирусной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инфекции. Вакцинация девочек 13 – 14 лет может оказаться методом предупреждения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преинвазивного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инвазивного рака шейки матки</a:t>
          </a:r>
          <a:endParaRPr lang="ru-RU" sz="1400" kern="1200" dirty="0"/>
        </a:p>
      </dsp:txBody>
      <dsp:txXfrm>
        <a:off x="4232395" y="303167"/>
        <a:ext cx="5440951" cy="1815282"/>
      </dsp:txXfrm>
    </dsp:sp>
    <dsp:sp modelId="{2A20299F-BB1F-4198-BD06-396702F046CC}">
      <dsp:nvSpPr>
        <dsp:cNvPr id="0" name=""/>
        <dsp:cNvSpPr/>
      </dsp:nvSpPr>
      <dsp:spPr>
        <a:xfrm>
          <a:off x="0" y="620"/>
          <a:ext cx="4232395" cy="2420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Первичная</a:t>
          </a:r>
          <a:endParaRPr lang="ru-RU" sz="5700" kern="1200" dirty="0"/>
        </a:p>
      </dsp:txBody>
      <dsp:txXfrm>
        <a:off x="118153" y="118773"/>
        <a:ext cx="3996089" cy="2184070"/>
      </dsp:txXfrm>
    </dsp:sp>
    <dsp:sp modelId="{9B351DF7-3452-4B2E-896A-8D89EE1F8F89}">
      <dsp:nvSpPr>
        <dsp:cNvPr id="0" name=""/>
        <dsp:cNvSpPr/>
      </dsp:nvSpPr>
      <dsp:spPr>
        <a:xfrm>
          <a:off x="4232395" y="2663034"/>
          <a:ext cx="6348592" cy="24203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относят проф. осмотры с цитологическим скринингом и 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кольпоскопией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женщин после  30 лет, декретированных групп и медицинских работников.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/>
        </a:p>
      </dsp:txBody>
      <dsp:txXfrm>
        <a:off x="4232395" y="2965581"/>
        <a:ext cx="5440951" cy="1815282"/>
      </dsp:txXfrm>
    </dsp:sp>
    <dsp:sp modelId="{94EBC8EE-DDDE-4A68-BCC0-30BD14AD0D0B}">
      <dsp:nvSpPr>
        <dsp:cNvPr id="0" name=""/>
        <dsp:cNvSpPr/>
      </dsp:nvSpPr>
      <dsp:spPr>
        <a:xfrm>
          <a:off x="0" y="2663034"/>
          <a:ext cx="4232395" cy="2420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Вторичная</a:t>
          </a:r>
          <a:endParaRPr lang="ru-RU" sz="5700" kern="1200" dirty="0"/>
        </a:p>
      </dsp:txBody>
      <dsp:txXfrm>
        <a:off x="118153" y="2781187"/>
        <a:ext cx="3996089" cy="2184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C8A8-D436-425A-B290-F80ECCFBF2E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775-77E1-4CCC-9827-D1E2B2FF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7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C8A8-D436-425A-B290-F80ECCFBF2E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775-77E1-4CCC-9827-D1E2B2FF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3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C8A8-D436-425A-B290-F80ECCFBF2E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775-77E1-4CCC-9827-D1E2B2FF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2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C8A8-D436-425A-B290-F80ECCFBF2E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775-77E1-4CCC-9827-D1E2B2FF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8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C8A8-D436-425A-B290-F80ECCFBF2E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775-77E1-4CCC-9827-D1E2B2FF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8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C8A8-D436-425A-B290-F80ECCFBF2E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775-77E1-4CCC-9827-D1E2B2FF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C8A8-D436-425A-B290-F80ECCFBF2E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775-77E1-4CCC-9827-D1E2B2FF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0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C8A8-D436-425A-B290-F80ECCFBF2E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775-77E1-4CCC-9827-D1E2B2FF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1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C8A8-D436-425A-B290-F80ECCFBF2E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775-77E1-4CCC-9827-D1E2B2FF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0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C8A8-D436-425A-B290-F80ECCFBF2E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775-77E1-4CCC-9827-D1E2B2FF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C8A8-D436-425A-B290-F80ECCFBF2E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775-77E1-4CCC-9827-D1E2B2FF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9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EC8A8-D436-425A-B290-F80ECCFBF2E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2775-77E1-4CCC-9827-D1E2B2FFB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9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dosur.narod.ru/fotokolpo/sheika4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sitologiya.ru/pictures/200309041002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56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Лекция №5</a:t>
            </a:r>
            <a:endParaRPr lang="ru-RU" sz="3600" dirty="0">
              <a:latin typeface="Times New Roman" panose="02020603050405020304" pitchFamily="18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ЗЛОКАЧЕСТВЕННОЙ  ТРАНСФОРМАЦИИ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1339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5725"/>
            <a:ext cx="10515600" cy="828675"/>
          </a:xfrm>
        </p:spPr>
        <p:txBody>
          <a:bodyPr/>
          <a:lstStyle/>
          <a:p>
            <a:pPr algn="ctr"/>
            <a:r>
              <a:rPr lang="en-US" b="1" dirty="0" smtClean="0"/>
              <a:t>Carcinoma in situ</a:t>
            </a:r>
            <a:r>
              <a:rPr lang="en-US" dirty="0" smtClean="0"/>
              <a:t>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1" y="619126"/>
            <a:ext cx="5867400" cy="55578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шейки матки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таким диагнозом нуждаются в лечении онколога, а не гинеколога.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 результатам гистологического исследования гинеколог выбирает метод лечения заболеваний шейки матки.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доброкачественных процессах на шейке матки часто выявляются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Наботовы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кисты, которые не диагностируются при визуальном осмотре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кольпоскопии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 </a:t>
            </a:r>
          </a:p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шейки матки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(Invasive Cancer)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(плоскоклеточная карцинома)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Cervical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Выявляется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кольпоскопическом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цитологическом и гистологическом исследовании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studmed.ru/vener/pics27.files/image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8199" y="179269"/>
            <a:ext cx="4494226" cy="66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7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5904"/>
            <a:ext cx="10515600" cy="7166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риска по развитию рака шейки матки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3375" y="609600"/>
            <a:ext cx="11020425" cy="614362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созревание  (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менархе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12 лет);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начало половой жизни (до 18 лет);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Роды в возрасте до 20 и после 40 лет;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менопауза (до 45 лет)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аборты в анамнезе;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Частая смена половых партнеров женщиной, ее мужем;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половой гигиены;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Курение;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Отягощенная наследственность; </a:t>
            </a:r>
          </a:p>
          <a:p>
            <a:pPr marL="0" indent="0" algn="just">
              <a:buNone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Иммунодефицитные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состояния;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«вредности»: горнорудные, нефтеперерабатывающие заводы, табачное производство, угольная промышленность;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папиломмавирусной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герпетической инфекций у женщины, либо у ее полового партнера. Среди инфицированных вирусом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папиломмы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онкогенных типов (16 и 18 типы) в четыре раза чаще выявляются дисплазии шейки матки и в десять раз чаще –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рака шейки матки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39761"/>
            <a:ext cx="10515600" cy="3137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4786511"/>
              </p:ext>
            </p:extLst>
          </p:nvPr>
        </p:nvGraphicFramePr>
        <p:xfrm>
          <a:off x="906162" y="1209676"/>
          <a:ext cx="10580988" cy="508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59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1.Понятие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«Рак шейки матки»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.Кольпоскопия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клеточном составе мазка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злокачественных поражениях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Клеточные изменения при различных заболеваниях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риска по развитию рака шейки матки следующая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Профилактика рака шейки матки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73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лекцию №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«Рак шейки матки»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Кольпоскопия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клеточном составе мазка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злокачественных поражениях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Клеточные изменения при различных заболеваниях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риска по развитию рака шейки матки следующая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Профилактика рака шейки матки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08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осмотра шейки матки используются одноразовые пластмассовые зеркала. Сначала шейку матки осматривают невооруженным глазом, затем гинеколог берет мазки на флору (инфекции) и цитологическое исследование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онкоклетки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 же осматривает шейку матки и влагалище при помощи оптической системы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кольпоскопа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1466" b="27986"/>
          <a:stretch/>
        </p:blipFill>
        <p:spPr>
          <a:xfrm>
            <a:off x="6520483" y="1690688"/>
            <a:ext cx="5597376" cy="45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9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0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Кольпоскопия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0376" y="464024"/>
            <a:ext cx="5893274" cy="63939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исследование шейки матки под специальным микроскопом.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выявления патологии шейки матки производит расширенную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кольпоскопию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осмотр шейки матки под микроскопом после ее обработки специальными красящими растворами, содержащими уксусную кислоту и йод.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осмотра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кольпоскопией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достаточно длительная, приблизительно 15 минут.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шейку матки обрабатывают 3 % раствором уксусной кислоты.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специфический запах. Уксусная кислота приводит к сужению сосудов, что позволит гинекологу рассмотреть саму шейку матки, а не ее сосудистую сеть.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5" name="Picture 2" descr="https://yandex.ru/turbo/avatars/get-med-pills/243806/0baf6b1a-c02e-4960-bc71-2afea7bfe729/or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63" y="1933576"/>
            <a:ext cx="5201776" cy="29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0525" y="590550"/>
            <a:ext cx="5629275" cy="558641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окрашивания уксусной кислотой вся имеющаяся патология четко выделяется. Следующий окрашивающий раствор - раствор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Люголя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водный раствор йода.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норме здоровые клетки шейки матки окрашиваются раствором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Люголя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патологически измененные - нет.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расширенная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кольпоскопия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помочь поставить точный диагноз заболевания шейки матки и определить его злокачественность.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этих данных можно сказать нуждается ли женщина в более углубленном обследовании. </a:t>
            </a:r>
          </a:p>
          <a:p>
            <a:endParaRPr lang="ru-RU" dirty="0"/>
          </a:p>
        </p:txBody>
      </p:sp>
      <p:pic>
        <p:nvPicPr>
          <p:cNvPr id="7" name="Picture 2" descr="Картинка 71 из 610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57351"/>
            <a:ext cx="5930796" cy="416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941" y="205946"/>
            <a:ext cx="5640859" cy="59710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Цитологическое исследование должно проводиться всем женщинам с 20 лет один раз в год. В более частом обследовании нуждаются женщины с большим количеством половых партнеров, бесплодием, нарушением менструального цикла, гормональными нарушениями, генитальным герпесом,  вирус папилломы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женщины, принимающие гормональные контрацептивные препараты, с   внутриматочной спиралью.   Специфичность данного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скрининногового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составляет 69%.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ложнонегативных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мазков составляет от 5 до 40%.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816" y="243488"/>
            <a:ext cx="5426676" cy="57701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женщин репродуктивного возраста необходимо брать мазки не ранее, чем на 5-й день менструального цикла и не позднее, чем за 5 дней до предполагаемого начала менструации.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брать клеточный материал для исследования в течение 24 часов после полового акта, санации влагалища, введения во влагалище медицинских препаратов.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Мазки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берутся до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бимануального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кольпоскопии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30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891" y="365126"/>
            <a:ext cx="11607113" cy="58222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злокачественных поражениях  отмечаются следующие изменения в клеточном составе мазка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568" y="881450"/>
            <a:ext cx="5896232" cy="584886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Клеточный и ядерный полиморфизм — различие характеристик разных клеток: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Увеличение и уменьшение размеров клеток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анизоцитоз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Увеличение и уменьшение размеров ядер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анизокариоз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Изменение формы ядер.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Неровные контуры ядерной мембраны.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Неравномерное распределение хроматина.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Изменение структуры хроматина (грубые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глыбки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гранулы раз­ных размеров, нагромождения хроматина,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тяжистый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петлистый хроматин, борозды).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Отличие характера распределения хроматина от распределения в соответствующих доброкачественных клетках.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Наличие многоядерных клеток, фигур деления (атипичные митозы).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«Голые» ядра разрушенных клеток разного размера и формы.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Изменение характера окрашивания цитоплазмы (неравномерное окрашивание разных участков).</a:t>
            </a:r>
          </a:p>
          <a:p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1923" y="947351"/>
            <a:ext cx="5894173" cy="52296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 комплексов из клеток - структур, отличных от нормальных: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Разное расстояние между клетками.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Нагромождение клеток.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Потеря полярности  - ядра клеток ориентированы в разных направлениях.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Изменение фона препарата;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злокачественных опухо­лей характерен так называемый опухолевый диатез - реакция соеди­нительной ткани на инвазию (прорастание опухоли).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выражается в появлении зернистых масс, лейкоцитов, эритроцитов, что создает вид «грязного» фона.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6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Клеточные изменения при различных заболеваниях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875" y="1171575"/>
            <a:ext cx="5876925" cy="50053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Плоскоклеточная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метаплазия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нормальный процесс заживления "эрозии", во время которого происходит замещение цилиндрического эпителия шейки матки многослойным плоским.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Метапластический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эпителий обнаруживают при осмотре зоны трансформации.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нормальное состояние не требующее никакого лечения.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751" t="32470" r="3727" b="34477"/>
          <a:stretch/>
        </p:blipFill>
        <p:spPr>
          <a:xfrm>
            <a:off x="6315075" y="1457325"/>
            <a:ext cx="56483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1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16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616" y="1532238"/>
            <a:ext cx="6081584" cy="51156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состояние вызвано нарушением строения эпителия шейки матки. Дисплазия бывает трех степеней тяжести.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доброкачественное изменение строения эпителия.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причиной дисплазии является воспалительный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процесс,является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предраковым процессом и зачастую, после ликвидации часто сопутствующего ей воспалительного процесса, необходимо использование методов деструкции эпителия шейки матки (лазерная,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криодеструкция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RU" dirty="0"/>
          </a:p>
        </p:txBody>
      </p:sp>
      <p:pic>
        <p:nvPicPr>
          <p:cNvPr id="5" name="Picture 8" descr="Картинка 44 из 18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32238"/>
            <a:ext cx="5987066" cy="41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262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1069</Words>
  <Application>Microsoft Office PowerPoint</Application>
  <PresentationFormat>Широкоэкранный</PresentationFormat>
  <Paragraphs>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Yu Gothic UI Light</vt:lpstr>
      <vt:lpstr>Arial</vt:lpstr>
      <vt:lpstr>Calibri</vt:lpstr>
      <vt:lpstr>Calibri Light</vt:lpstr>
      <vt:lpstr>Times New Roman</vt:lpstr>
      <vt:lpstr>Тема Office</vt:lpstr>
      <vt:lpstr>Лекция №5</vt:lpstr>
      <vt:lpstr>План лекции: </vt:lpstr>
      <vt:lpstr>Презентация PowerPoint</vt:lpstr>
      <vt:lpstr>Кольпоскопия</vt:lpstr>
      <vt:lpstr>Презентация PowerPoint</vt:lpstr>
      <vt:lpstr>Презентация PowerPoint</vt:lpstr>
      <vt:lpstr>При злокачественных поражениях  отмечаются следующие изменения в клеточном составе мазка  </vt:lpstr>
      <vt:lpstr>Клеточные изменения при различных заболеваниях </vt:lpstr>
      <vt:lpstr>Дисплазия</vt:lpstr>
      <vt:lpstr>Carcinoma in situ -</vt:lpstr>
      <vt:lpstr>Группа риска по развитию рака шейки матки</vt:lpstr>
      <vt:lpstr>Профилактика рака шейки матки</vt:lpstr>
      <vt:lpstr>Контрольные вопросы 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№5</dc:title>
  <dc:creator>Воронова Марина Федоровна</dc:creator>
  <cp:lastModifiedBy>Воронова Марина Федоровна</cp:lastModifiedBy>
  <cp:revision>8</cp:revision>
  <dcterms:created xsi:type="dcterms:W3CDTF">2021-01-27T07:11:49Z</dcterms:created>
  <dcterms:modified xsi:type="dcterms:W3CDTF">2021-02-10T05:31:42Z</dcterms:modified>
</cp:coreProperties>
</file>