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303" r:id="rId4"/>
    <p:sldId id="259" r:id="rId5"/>
    <p:sldId id="317" r:id="rId6"/>
    <p:sldId id="329" r:id="rId7"/>
    <p:sldId id="330" r:id="rId8"/>
    <p:sldId id="331" r:id="rId9"/>
    <p:sldId id="332" r:id="rId10"/>
    <p:sldId id="333" r:id="rId11"/>
    <p:sldId id="334" r:id="rId12"/>
    <p:sldId id="335" r:id="rId13"/>
    <p:sldId id="336" r:id="rId14"/>
    <p:sldId id="340" r:id="rId15"/>
    <p:sldId id="337" r:id="rId16"/>
    <p:sldId id="338" r:id="rId17"/>
    <p:sldId id="339" r:id="rId18"/>
    <p:sldId id="341" r:id="rId19"/>
    <p:sldId id="342" r:id="rId20"/>
    <p:sldId id="297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56" autoAdjust="0"/>
    <p:restoredTop sz="79030" autoAdjust="0"/>
  </p:normalViewPr>
  <p:slideViewPr>
    <p:cSldViewPr snapToGrid="0">
      <p:cViewPr varScale="1">
        <p:scale>
          <a:sx n="70" d="100"/>
          <a:sy n="70" d="100"/>
        </p:scale>
        <p:origin x="96" y="4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C3F9A-E1EF-49A8-BFCC-59DA9DFBE8F3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55DA45-E5C6-448D-948F-E83C18C61D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679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>
            <a:extLst>
              <a:ext uri="{FF2B5EF4-FFF2-40B4-BE49-F238E27FC236}">
                <a16:creationId xmlns:a16="http://schemas.microsoft.com/office/drawing/2014/main" id="{F79805CF-D861-46BB-A037-051C779D03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>
            <a:extLst>
              <a:ext uri="{FF2B5EF4-FFF2-40B4-BE49-F238E27FC236}">
                <a16:creationId xmlns:a16="http://schemas.microsoft.com/office/drawing/2014/main" id="{00561FC9-14C1-4D8A-9C28-34604D676F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4100" name="Номер слайда 3">
            <a:extLst>
              <a:ext uri="{FF2B5EF4-FFF2-40B4-BE49-F238E27FC236}">
                <a16:creationId xmlns:a16="http://schemas.microsoft.com/office/drawing/2014/main" id="{12E3A7F8-E7CE-4FA1-A58A-95286EBE0C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6315C571-D4EA-42DF-A501-63CF30B18E3D}" type="slidenum">
              <a:rPr lang="ru-RU" altLang="ru-RU" smtClean="0"/>
              <a:pPr/>
              <a:t>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>
            <a:extLst>
              <a:ext uri="{FF2B5EF4-FFF2-40B4-BE49-F238E27FC236}">
                <a16:creationId xmlns:a16="http://schemas.microsoft.com/office/drawing/2014/main" id="{DD3C09B9-7E8C-42EE-A288-2C5FB1CA9A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>
            <a:extLst>
              <a:ext uri="{FF2B5EF4-FFF2-40B4-BE49-F238E27FC236}">
                <a16:creationId xmlns:a16="http://schemas.microsoft.com/office/drawing/2014/main" id="{B2562FEA-F512-44F3-91E3-33833CA376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6148" name="Номер слайда 3">
            <a:extLst>
              <a:ext uri="{FF2B5EF4-FFF2-40B4-BE49-F238E27FC236}">
                <a16:creationId xmlns:a16="http://schemas.microsoft.com/office/drawing/2014/main" id="{CBBF8997-BDA8-40C5-942D-E6B03C3778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B2E37AC-637B-4D30-8BBE-1DC1E8DE4ED8}" type="slidenum">
              <a:rPr lang="ru-RU" altLang="ru-RU" smtClean="0"/>
              <a:pPr/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75334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55DA45-E5C6-448D-948F-E83C18C61D2E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228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55DA45-E5C6-448D-948F-E83C18C61D2E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97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55DA45-E5C6-448D-948F-E83C18C61D2E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8449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55DA45-E5C6-448D-948F-E83C18C61D2E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2957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55DA45-E5C6-448D-948F-E83C18C61D2E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953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>
            <a:extLst>
              <a:ext uri="{FF2B5EF4-FFF2-40B4-BE49-F238E27FC236}">
                <a16:creationId xmlns:a16="http://schemas.microsoft.com/office/drawing/2014/main" id="{DD3C09B9-7E8C-42EE-A288-2C5FB1CA9A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>
            <a:extLst>
              <a:ext uri="{FF2B5EF4-FFF2-40B4-BE49-F238E27FC236}">
                <a16:creationId xmlns:a16="http://schemas.microsoft.com/office/drawing/2014/main" id="{B2562FEA-F512-44F3-91E3-33833CA376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6148" name="Номер слайда 3">
            <a:extLst>
              <a:ext uri="{FF2B5EF4-FFF2-40B4-BE49-F238E27FC236}">
                <a16:creationId xmlns:a16="http://schemas.microsoft.com/office/drawing/2014/main" id="{CBBF8997-BDA8-40C5-942D-E6B03C3778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B2E37AC-637B-4D30-8BBE-1DC1E8DE4ED8}" type="slidenum">
              <a:rPr lang="ru-RU" altLang="ru-RU" smtClean="0"/>
              <a:pPr/>
              <a:t>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55DA45-E5C6-448D-948F-E83C18C61D2E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626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55DA45-E5C6-448D-948F-E83C18C61D2E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090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>
            <a:extLst>
              <a:ext uri="{FF2B5EF4-FFF2-40B4-BE49-F238E27FC236}">
                <a16:creationId xmlns:a16="http://schemas.microsoft.com/office/drawing/2014/main" id="{DD3C09B9-7E8C-42EE-A288-2C5FB1CA9A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>
            <a:extLst>
              <a:ext uri="{FF2B5EF4-FFF2-40B4-BE49-F238E27FC236}">
                <a16:creationId xmlns:a16="http://schemas.microsoft.com/office/drawing/2014/main" id="{B2562FEA-F512-44F3-91E3-33833CA376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6148" name="Номер слайда 3">
            <a:extLst>
              <a:ext uri="{FF2B5EF4-FFF2-40B4-BE49-F238E27FC236}">
                <a16:creationId xmlns:a16="http://schemas.microsoft.com/office/drawing/2014/main" id="{CBBF8997-BDA8-40C5-942D-E6B03C3778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B2E37AC-637B-4D30-8BBE-1DC1E8DE4ED8}" type="slidenum">
              <a:rPr lang="ru-RU" altLang="ru-RU" smtClean="0"/>
              <a:pPr/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34591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55DA45-E5C6-448D-948F-E83C18C61D2E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918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55DA45-E5C6-448D-948F-E83C18C61D2E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840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>
            <a:extLst>
              <a:ext uri="{FF2B5EF4-FFF2-40B4-BE49-F238E27FC236}">
                <a16:creationId xmlns:a16="http://schemas.microsoft.com/office/drawing/2014/main" id="{DD3C09B9-7E8C-42EE-A288-2C5FB1CA9A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>
            <a:extLst>
              <a:ext uri="{FF2B5EF4-FFF2-40B4-BE49-F238E27FC236}">
                <a16:creationId xmlns:a16="http://schemas.microsoft.com/office/drawing/2014/main" id="{B2562FEA-F512-44F3-91E3-33833CA376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6148" name="Номер слайда 3">
            <a:extLst>
              <a:ext uri="{FF2B5EF4-FFF2-40B4-BE49-F238E27FC236}">
                <a16:creationId xmlns:a16="http://schemas.microsoft.com/office/drawing/2014/main" id="{CBBF8997-BDA8-40C5-942D-E6B03C3778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B2E37AC-637B-4D30-8BBE-1DC1E8DE4ED8}" type="slidenum">
              <a:rPr lang="ru-RU" altLang="ru-RU" smtClean="0"/>
              <a:pPr/>
              <a:t>11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4628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>
            <a:extLst>
              <a:ext uri="{FF2B5EF4-FFF2-40B4-BE49-F238E27FC236}">
                <a16:creationId xmlns:a16="http://schemas.microsoft.com/office/drawing/2014/main" id="{DD3C09B9-7E8C-42EE-A288-2C5FB1CA9A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>
            <a:extLst>
              <a:ext uri="{FF2B5EF4-FFF2-40B4-BE49-F238E27FC236}">
                <a16:creationId xmlns:a16="http://schemas.microsoft.com/office/drawing/2014/main" id="{B2562FEA-F512-44F3-91E3-33833CA376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6148" name="Номер слайда 3">
            <a:extLst>
              <a:ext uri="{FF2B5EF4-FFF2-40B4-BE49-F238E27FC236}">
                <a16:creationId xmlns:a16="http://schemas.microsoft.com/office/drawing/2014/main" id="{CBBF8997-BDA8-40C5-942D-E6B03C3778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B2E37AC-637B-4D30-8BBE-1DC1E8DE4ED8}" type="slidenum">
              <a:rPr lang="ru-RU" altLang="ru-RU" smtClean="0"/>
              <a:pPr/>
              <a:t>12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1123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E30C67-79A1-4F64-9842-0E7B40256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BB1A06-A886-4607-A64D-648C53C08D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4335B9-5D66-4E28-98D4-D8DC2FFE2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98AEB-FBC5-4231-A009-5C18829399B7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4D13A9-A2EE-4166-AB19-5A6BB3324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629432-082E-4957-B3F8-137748175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ED851-6B05-4450-AD28-C1CAACAC2E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214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9ED8F8-7CCD-4655-A63D-BBE1F780B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BC1C637-FA21-48BE-990D-12CC67CC7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7D4BBF-2389-4629-8BC8-AA653D882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98AEB-FBC5-4231-A009-5C18829399B7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847AB6-8914-40CB-BFCB-CDD606B39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6D9472-6913-4B54-9597-A89DC35D5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ED851-6B05-4450-AD28-C1CAACAC2E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979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DBE0E68-0023-4DF9-A322-211B7BE783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208EF07-7594-48B0-BF52-911CA8C7EF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C68884-211F-4D73-9CD9-AA5B1C6D7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98AEB-FBC5-4231-A009-5C18829399B7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835D6E-5673-46B2-A0FB-F9DBEB05F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350C14-8728-4A6A-9238-ACA1CBB38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ED851-6B05-4450-AD28-C1CAACAC2E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405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5C4A6D-F60C-4D86-95CC-5694D9C0B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48187E-3CE3-45E4-8797-CA04AE87E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06D21B-56AF-4E7F-8F1E-62233DE02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98AEB-FBC5-4231-A009-5C18829399B7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B18E0C-75E7-4643-A57F-620692A94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D6033E-01C5-459F-A241-65887CC9B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ED851-6B05-4450-AD28-C1CAACAC2E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441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649FA-F00B-4A97-B40D-C8E919B18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88AD0E-421F-4833-AF71-F06FE446B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8F0DD8-626F-478E-A0C3-D9CD834E9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98AEB-FBC5-4231-A009-5C18829399B7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3A130-EE06-4CCE-9C90-07966AC9F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0A7EE1-9149-4402-BEF8-B1C24C6B3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ED851-6B05-4450-AD28-C1CAACAC2E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818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029ED-FD60-4F19-BB92-A72EEA5E3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B7F1E3-AAA5-4FE9-9500-5714C088A9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D354A68-E881-4F8B-985F-C4338D928A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0448CE-9CB0-4C8B-8A60-203F670F2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98AEB-FBC5-4231-A009-5C18829399B7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E99EED-E5D8-459F-8C3B-972D36FBD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E342549-2437-49C2-BC00-0558DA10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ED851-6B05-4450-AD28-C1CAACAC2E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030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265BA9-5AEB-4729-B57E-AC7A7A1F9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1B4887-D21D-46C9-AAE0-7AB2A131BF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955FDC-87CF-4305-BDC6-2CC8EBE7D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D5B5A6F-3DD4-480F-96D1-3C6A9C0B5A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DCA4761-DDD6-48E1-BE4B-1643984C27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EB31409-C65A-4F9F-B48D-D319A7D87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98AEB-FBC5-4231-A009-5C18829399B7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E29077D-8C26-4B75-B628-ACA87AE42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28AC4C7-F315-4F90-8F3E-142CE91A7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ED851-6B05-4450-AD28-C1CAACAC2E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102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074402-D5A7-4A07-9F20-77FE00824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F999159-E7CC-430C-8F99-DFF1F3803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98AEB-FBC5-4231-A009-5C18829399B7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14367CE-4384-4D8E-B257-A1AA25FB4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2AE1D1C-9415-4599-966E-F6A96FFC5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ED851-6B05-4450-AD28-C1CAACAC2E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025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25D0B63-A9D5-4821-9F74-584BE27D9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98AEB-FBC5-4231-A009-5C18829399B7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6EC7A9F-27F6-4E69-9C68-42ACD2C0F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089F8A1-E0DB-4D6C-8276-8792071E7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ED851-6B05-4450-AD28-C1CAACAC2E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146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6EFFF7-CFAD-488A-B930-1798C29FF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6DF252-955B-4550-BF1F-2D55CC349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FDB18C-668B-413C-8DBF-166DF4BB1B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EF03660-663C-436A-905E-BF94EAB42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98AEB-FBC5-4231-A009-5C18829399B7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0E7A003-90A8-4D8C-A551-4AA14A8EF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7EFFDA-4224-4E39-9121-2B3609DFF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ED851-6B05-4450-AD28-C1CAACAC2E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954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8A8C1E-5EA0-41B5-9CB1-6E3F1117D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AE7A795-78EE-477A-BDB5-24A85EEC49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1B96ED-1262-4F88-B9B8-049B5D9BC0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BF50E7-D218-485F-BE61-861C99B76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98AEB-FBC5-4231-A009-5C18829399B7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21E9834-4A22-4B87-9074-C938B0DB9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65ECC1-CA87-4DF5-8EDC-436614834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ED851-6B05-4450-AD28-C1CAACAC2E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775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F1F534-4A24-4689-9111-F8BE3921B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2F01D2-75CB-4E0F-83A9-8F95BD304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E268A9-014A-4D48-832B-EA6BBDD85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98AEB-FBC5-4231-A009-5C18829399B7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44800E-B310-445A-9ED4-05C7118344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704A22-E1E4-49FA-AB6E-58A5834B1E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ED851-6B05-4450-AD28-C1CAACAC2E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84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одзаголовок 2">
            <a:extLst>
              <a:ext uri="{FF2B5EF4-FFF2-40B4-BE49-F238E27FC236}">
                <a16:creationId xmlns:a16="http://schemas.microsoft.com/office/drawing/2014/main" id="{00F422B1-306D-4C03-86C9-A0B3AE177D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2043113"/>
            <a:ext cx="10058400" cy="210820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4000" dirty="0"/>
              <a:t>КТ-</a:t>
            </a:r>
            <a:r>
              <a:rPr lang="ru-RU" sz="4000" dirty="0" err="1"/>
              <a:t>эзофагография</a:t>
            </a:r>
            <a:r>
              <a:rPr lang="ru-RU" sz="4000" dirty="0"/>
              <a:t> для оценки перфорации пищевода</a:t>
            </a:r>
          </a:p>
          <a:p>
            <a:pPr eaLnBrk="1" hangingPunct="1"/>
            <a:r>
              <a:rPr lang="ru-RU" sz="4000" dirty="0"/>
              <a:t>Часть </a:t>
            </a:r>
            <a:r>
              <a:rPr lang="en-US" sz="4000" dirty="0"/>
              <a:t>I</a:t>
            </a:r>
            <a:endParaRPr lang="ru-RU" sz="4000" dirty="0"/>
          </a:p>
          <a:p>
            <a:pPr eaLnBrk="1" hangingPunct="1"/>
            <a:endParaRPr lang="ru-RU" altLang="ru-RU" sz="4000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8FF5B63-0907-401F-BABC-CD7E849B9AF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85875" y="0"/>
            <a:ext cx="9839325" cy="1616075"/>
          </a:xfrm>
        </p:spPr>
        <p:txBody>
          <a:bodyPr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solidFill>
                  <a:schemeClr val="tx2">
                    <a:lumMod val="50000"/>
                  </a:schemeClr>
                </a:solidFill>
                <a:cs typeface="+mn-cs"/>
              </a:rPr>
              <a:t>Федеральное государственное бюджетное образовательное учреждение</a:t>
            </a:r>
            <a:br>
              <a:rPr lang="ru-RU" sz="2200" dirty="0">
                <a:solidFill>
                  <a:schemeClr val="tx2">
                    <a:lumMod val="50000"/>
                  </a:schemeClr>
                </a:solidFill>
                <a:cs typeface="+mn-cs"/>
              </a:rPr>
            </a:br>
            <a:r>
              <a:rPr lang="ru-RU" sz="2200" dirty="0">
                <a:solidFill>
                  <a:schemeClr val="tx2">
                    <a:lumMod val="50000"/>
                  </a:schemeClr>
                </a:solidFill>
                <a:cs typeface="+mn-cs"/>
              </a:rPr>
              <a:t>высшего образования «Красноярский государственный медицинский</a:t>
            </a:r>
            <a:br>
              <a:rPr lang="ru-RU" sz="2200" dirty="0">
                <a:solidFill>
                  <a:schemeClr val="tx2">
                    <a:lumMod val="50000"/>
                  </a:schemeClr>
                </a:solidFill>
                <a:cs typeface="+mn-cs"/>
              </a:rPr>
            </a:br>
            <a:r>
              <a:rPr lang="ru-RU" sz="2200" dirty="0">
                <a:solidFill>
                  <a:schemeClr val="tx2">
                    <a:lumMod val="50000"/>
                  </a:schemeClr>
                </a:solidFill>
                <a:cs typeface="+mn-cs"/>
              </a:rPr>
              <a:t>университет имени профессора В.Ф. </a:t>
            </a:r>
            <a:r>
              <a:rPr lang="ru-RU" sz="2200" dirty="0" err="1">
                <a:solidFill>
                  <a:schemeClr val="tx2">
                    <a:lumMod val="50000"/>
                  </a:schemeClr>
                </a:solidFill>
                <a:cs typeface="+mn-cs"/>
              </a:rPr>
              <a:t>Войно-Ясенецкого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cs typeface="+mn-cs"/>
              </a:rPr>
              <a:t>»</a:t>
            </a:r>
            <a:br>
              <a:rPr lang="ru-RU" sz="2200" dirty="0">
                <a:solidFill>
                  <a:schemeClr val="tx2">
                    <a:lumMod val="50000"/>
                  </a:schemeClr>
                </a:solidFill>
                <a:cs typeface="+mn-cs"/>
              </a:rPr>
            </a:br>
            <a:br>
              <a:rPr lang="ru-RU" sz="2200" dirty="0">
                <a:solidFill>
                  <a:schemeClr val="tx2">
                    <a:lumMod val="50000"/>
                  </a:schemeClr>
                </a:solidFill>
                <a:cs typeface="+mn-cs"/>
              </a:rPr>
            </a:br>
            <a:r>
              <a:rPr lang="ru-RU" sz="2200" dirty="0">
                <a:solidFill>
                  <a:schemeClr val="tx2">
                    <a:lumMod val="50000"/>
                  </a:schemeClr>
                </a:solidFill>
                <a:cs typeface="+mn-cs"/>
              </a:rPr>
              <a:t>Кафедра лучевой диагностики ИПО</a:t>
            </a:r>
            <a:endParaRPr lang="ru-RU" sz="2200" dirty="0"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0F7B04A-B8DD-476A-AC85-4178087A74C4}"/>
              </a:ext>
            </a:extLst>
          </p:cNvPr>
          <p:cNvSpPr/>
          <p:nvPr/>
        </p:nvSpPr>
        <p:spPr>
          <a:xfrm>
            <a:off x="7178675" y="5027613"/>
            <a:ext cx="4627563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+mj-lt"/>
                <a:cs typeface="+mn-cs"/>
              </a:rPr>
              <a:t>Выполнил</a:t>
            </a:r>
            <a:r>
              <a:rPr lang="en-US" sz="2400" dirty="0">
                <a:latin typeface="+mj-lt"/>
                <a:cs typeface="+mn-cs"/>
              </a:rPr>
              <a:t>:</a:t>
            </a:r>
            <a:r>
              <a:rPr lang="ru-RU" sz="2400" dirty="0">
                <a:latin typeface="+mj-lt"/>
                <a:cs typeface="+mn-cs"/>
              </a:rPr>
              <a:t> ординатор 2 года</a:t>
            </a:r>
            <a:endParaRPr lang="en-US" sz="2400" dirty="0">
              <a:latin typeface="+mj-lt"/>
              <a:cs typeface="+mn-cs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+mj-lt"/>
                <a:cs typeface="+mn-cs"/>
              </a:rPr>
              <a:t> Красненко А.А.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96F833-1EE8-400D-910E-57107D6E3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544" y="4780587"/>
            <a:ext cx="5426993" cy="170763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F9CFB3-2BCC-4F9D-9787-7D642AF89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459"/>
            <a:ext cx="10515600" cy="87042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Ахалазия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пищевода. КТ-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эзофагография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полуаксиальный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аксиальный срезы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4D1E89-9EE5-4CA6-A744-B71881D62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0502" y="4489938"/>
            <a:ext cx="7225228" cy="2213603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корональной косой реконструкции определяется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ахалазия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КТ-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эзофаграмме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определяется выраженное сужение трахеи(стрелка), связанное со сдавлением расширенным пищеводом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F1F0786-6581-4D13-9E83-CC3238B318FE}"/>
              </a:ext>
            </a:extLst>
          </p:cNvPr>
          <p:cNvSpPr txBox="1">
            <a:spLocks/>
          </p:cNvSpPr>
          <p:nvPr/>
        </p:nvSpPr>
        <p:spPr>
          <a:xfrm>
            <a:off x="176270" y="5509846"/>
            <a:ext cx="4614232" cy="1195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ациент у которого наблюдались неспецифические боли в груди, одышка и дисфагия.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F98927-C3B1-4C63-A807-595634EDC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533" y="1148659"/>
            <a:ext cx="4045079" cy="41265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F6354A-7071-47CA-96F6-39BB94077D9A}"/>
              </a:ext>
            </a:extLst>
          </p:cNvPr>
          <p:cNvSpPr txBox="1"/>
          <p:nvPr/>
        </p:nvSpPr>
        <p:spPr>
          <a:xfrm>
            <a:off x="1205048" y="4838516"/>
            <a:ext cx="638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F186055-C5CD-4DA3-A947-747CF6585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669" y="1152348"/>
            <a:ext cx="4512148" cy="41491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CFD924A-B20B-4A63-BF22-4D6EB82337F4}"/>
              </a:ext>
            </a:extLst>
          </p:cNvPr>
          <p:cNvSpPr txBox="1"/>
          <p:nvPr/>
        </p:nvSpPr>
        <p:spPr>
          <a:xfrm>
            <a:off x="6178082" y="4949628"/>
            <a:ext cx="638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651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>
            <a:extLst>
              <a:ext uri="{FF2B5EF4-FFF2-40B4-BE49-F238E27FC236}">
                <a16:creationId xmlns:a16="http://schemas.microsoft.com/office/drawing/2014/main" id="{170311A5-D54F-4D86-B503-6ACC6BA4C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 КТ-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эзофагографии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351FC1-ADD6-436D-9234-6B5764621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68"/>
            <a:ext cx="10515600" cy="5298831"/>
          </a:xfrm>
        </p:spPr>
        <p:txBody>
          <a:bodyPr rtlCol="0">
            <a:noAutofit/>
          </a:bodyPr>
          <a:lstStyle/>
          <a:p>
            <a:pPr marL="514350" indent="-514350">
              <a:buAutoNum type="arabicPeriod"/>
              <a:defRPr/>
            </a:pP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 рентгенолог и лечащий врач должны определить, нужно ли вводить внутривенный контраст? Препарат вводится для диагностики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экстраэзофагеальной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патологии(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сопут.травма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расслоение аорты, ТЭЛА, абсцесс)</a:t>
            </a:r>
          </a:p>
          <a:p>
            <a:pPr marL="514350" indent="-514350">
              <a:buAutoNum type="arabicPeriod"/>
              <a:defRPr/>
            </a:pP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Определить, может ли пациент глотать пероральное контрастное вещество? Нет - Препарат вводят через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назогастральный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зонд установленный выше места предполагаемого разрыва</a:t>
            </a:r>
          </a:p>
          <a:p>
            <a:pPr marL="514350" indent="-514350">
              <a:buAutoNum type="arabicPeriod"/>
              <a:defRPr/>
            </a:pP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возможность исследования пациента в положении лёжа на животе, если это улучшит точность обследования</a:t>
            </a:r>
          </a:p>
          <a:p>
            <a:pPr marL="514350" indent="-514350">
              <a:buAutoNum type="arabicPeriod"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934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>
            <a:extLst>
              <a:ext uri="{FF2B5EF4-FFF2-40B4-BE49-F238E27FC236}">
                <a16:creationId xmlns:a16="http://schemas.microsoft.com/office/drawing/2014/main" id="{170311A5-D54F-4D86-B503-6ACC6BA4C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 КТ-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эзофагографии</a:t>
            </a:r>
            <a:b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препарата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351FC1-ADD6-436D-9234-6B5764621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537" y="2395577"/>
            <a:ext cx="8320284" cy="4097298"/>
          </a:xfrm>
        </p:spPr>
        <p:txBody>
          <a:bodyPr rtlCol="0">
            <a:noAutofit/>
          </a:bodyPr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Омнипак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350мг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 450мл растворить в загустителе 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Thick &amp; Easy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полного растворения, разделить на две равных порции.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порция используется для первоначального исследования, вторая для возможного повторного исследования.</a:t>
            </a:r>
          </a:p>
          <a:p>
            <a:pPr marL="0" indent="0">
              <a:buNone/>
              <a:defRPr/>
            </a:pP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12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>
            <a:extLst>
              <a:ext uri="{FF2B5EF4-FFF2-40B4-BE49-F238E27FC236}">
                <a16:creationId xmlns:a16="http://schemas.microsoft.com/office/drawing/2014/main" id="{170311A5-D54F-4D86-B503-6ACC6BA4C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 КТ-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эзофагографии</a:t>
            </a:r>
            <a:b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Сканирование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351FC1-ADD6-436D-9234-6B5764621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014911"/>
          </a:xfrm>
        </p:spPr>
        <p:txBody>
          <a:bodyPr rtlCol="0">
            <a:noAutofit/>
          </a:bodyPr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введения контраста проводится исследование от угла нижней челюсти до подвздошных гребней, что позволяет определить зону сканирования, правильность установки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назогастрального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зонда, идентифицировать любой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рентгеноконтрастный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материал(хирургические швы,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кальцинаты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итд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 сидя выпивает 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порции контраста, ложится, через трубочку выпивает вторую порцию. Если установлен зонд, можно ввести всю порцию в положении лёжа.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Сразу после приема контраста проводится повторное исследование от угла нижней челюсти до подвздошных гребней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решено вводить 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контрастное вещество, его вводят когда пациент возвращается в положение лёжа, одновременно с пероральным контрастом.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подозрении на разрыв передней стенки пищевода проводится повторное  исследование в положении лёжа на боку, на животе.</a:t>
            </a:r>
          </a:p>
        </p:txBody>
      </p:sp>
    </p:spTree>
    <p:extLst>
      <p:ext uri="{BB962C8B-B14F-4D97-AF65-F5344CB8AC3E}">
        <p14:creationId xmlns:p14="http://schemas.microsoft.com/office/powerpoint/2010/main" val="373720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17F0E-A4BC-4481-8D2F-BE23A956E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62469"/>
          </a:xfrm>
        </p:spPr>
        <p:txBody>
          <a:bodyPr/>
          <a:lstStyle/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Предконтрастное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исследование </a:t>
            </a:r>
          </a:p>
        </p:txBody>
      </p:sp>
    </p:spTree>
    <p:extLst>
      <p:ext uri="{BB962C8B-B14F-4D97-AF65-F5344CB8AC3E}">
        <p14:creationId xmlns:p14="http://schemas.microsoft.com/office/powerpoint/2010/main" val="3671377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F9CFB3-2BCC-4F9D-9787-7D642AF89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269" y="154459"/>
            <a:ext cx="11597575" cy="87042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Предконтрастное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исследование.КТ-эзофагография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корональная, косая корональная реконструкция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4D1E89-9EE5-4CA6-A744-B71881D62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0502" y="4489938"/>
            <a:ext cx="7225228" cy="2213603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корональной реконструкции определяется позиционирование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назогастрального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зонда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корональной косой реконструкции определяется адекватное расположение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назогастрального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зонда(стрелка) вблизи предполагаемого места разрыва пищевода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F1F0786-6581-4D13-9E83-CC3238B318FE}"/>
              </a:ext>
            </a:extLst>
          </p:cNvPr>
          <p:cNvSpPr txBox="1">
            <a:spLocks/>
          </p:cNvSpPr>
          <p:nvPr/>
        </p:nvSpPr>
        <p:spPr>
          <a:xfrm>
            <a:off x="176270" y="5509846"/>
            <a:ext cx="4614232" cy="1195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2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назогастрального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зонда для введение контрастного вещества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F6354A-7071-47CA-96F6-39BB94077D9A}"/>
              </a:ext>
            </a:extLst>
          </p:cNvPr>
          <p:cNvSpPr txBox="1"/>
          <p:nvPr/>
        </p:nvSpPr>
        <p:spPr>
          <a:xfrm>
            <a:off x="1205048" y="4838516"/>
            <a:ext cx="638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FD924A-B20B-4A63-BF22-4D6EB82337F4}"/>
              </a:ext>
            </a:extLst>
          </p:cNvPr>
          <p:cNvSpPr txBox="1"/>
          <p:nvPr/>
        </p:nvSpPr>
        <p:spPr>
          <a:xfrm>
            <a:off x="6178082" y="4949628"/>
            <a:ext cx="638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7B84AB-070C-456A-BFEB-1DA345917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429" y="1152349"/>
            <a:ext cx="3858487" cy="40555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0C14039-D81C-446C-B439-AF33DD85D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803" y="1138702"/>
            <a:ext cx="3412130" cy="40691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787BFC5-C163-426D-97B7-636BE2A35B08}"/>
              </a:ext>
            </a:extLst>
          </p:cNvPr>
          <p:cNvSpPr txBox="1"/>
          <p:nvPr/>
        </p:nvSpPr>
        <p:spPr>
          <a:xfrm>
            <a:off x="1205047" y="4804849"/>
            <a:ext cx="638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A0B4BD-050A-483E-AC4B-07D3E373C336}"/>
              </a:ext>
            </a:extLst>
          </p:cNvPr>
          <p:cNvSpPr txBox="1"/>
          <p:nvPr/>
        </p:nvSpPr>
        <p:spPr>
          <a:xfrm>
            <a:off x="6813281" y="4763105"/>
            <a:ext cx="638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346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F9CFB3-2BCC-4F9D-9787-7D642AF89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459"/>
            <a:ext cx="10515600" cy="87042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Предконтрастное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исследование. КТ-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эзофагография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аксиальные срезы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4D1E89-9EE5-4CA6-A744-B71881D62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0502" y="4489938"/>
            <a:ext cx="7225228" cy="2213603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Определяется шовный материал позади пищевода(стрелка)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перорального введения контрастного вещества повторно определяется шовный материал позади пищевода(стрелка), что может быть неверно истолковано как утечка контрастного вещества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F1F0786-6581-4D13-9E83-CC3238B318FE}"/>
              </a:ext>
            </a:extLst>
          </p:cNvPr>
          <p:cNvSpPr txBox="1">
            <a:spLocks/>
          </p:cNvSpPr>
          <p:nvPr/>
        </p:nvSpPr>
        <p:spPr>
          <a:xfrm>
            <a:off x="176270" y="5509846"/>
            <a:ext cx="4614232" cy="11955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Польза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предконтрастного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исследования позволяет избежать неправильного толкования шовного материала у пациента после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фундопликации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F6354A-7071-47CA-96F6-39BB94077D9A}"/>
              </a:ext>
            </a:extLst>
          </p:cNvPr>
          <p:cNvSpPr txBox="1"/>
          <p:nvPr/>
        </p:nvSpPr>
        <p:spPr>
          <a:xfrm>
            <a:off x="1205048" y="4838516"/>
            <a:ext cx="638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FD924A-B20B-4A63-BF22-4D6EB82337F4}"/>
              </a:ext>
            </a:extLst>
          </p:cNvPr>
          <p:cNvSpPr txBox="1"/>
          <p:nvPr/>
        </p:nvSpPr>
        <p:spPr>
          <a:xfrm>
            <a:off x="6178082" y="4949628"/>
            <a:ext cx="638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C76A69-592F-476E-A673-6539AE77A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051" y="1539040"/>
            <a:ext cx="5421749" cy="320635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6C9075-4F51-4D9C-94E6-521249086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379" y="1539039"/>
            <a:ext cx="5373090" cy="32063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B8D54E6-5BEB-4DB9-861C-FBD6127A6DF7}"/>
              </a:ext>
            </a:extLst>
          </p:cNvPr>
          <p:cNvSpPr txBox="1"/>
          <p:nvPr/>
        </p:nvSpPr>
        <p:spPr>
          <a:xfrm>
            <a:off x="359379" y="4376062"/>
            <a:ext cx="638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F33095-11EE-4CEA-A6F2-291D652972B2}"/>
              </a:ext>
            </a:extLst>
          </p:cNvPr>
          <p:cNvSpPr txBox="1"/>
          <p:nvPr/>
        </p:nvSpPr>
        <p:spPr>
          <a:xfrm>
            <a:off x="5932051" y="4376062"/>
            <a:ext cx="638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341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F9CFB3-2BCC-4F9D-9787-7D642AF89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459"/>
            <a:ext cx="10515600" cy="87042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Предконтрастное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исследование.КТ-эзофагография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аксиальные срезы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4D1E89-9EE5-4CA6-A744-B71881D62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0502" y="4039738"/>
            <a:ext cx="7225228" cy="2663804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Определяется участок усиления сигнала справа от пищевода(стрелка)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перорального введения контрастного вещества повторно определяется участок усиления сигнала справа от пищевода(стрелка), который является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кальцинатом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внутри лимфатического узла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F1F0786-6581-4D13-9E83-CC3238B318FE}"/>
              </a:ext>
            </a:extLst>
          </p:cNvPr>
          <p:cNvSpPr txBox="1">
            <a:spLocks/>
          </p:cNvSpPr>
          <p:nvPr/>
        </p:nvSpPr>
        <p:spPr>
          <a:xfrm>
            <a:off x="176270" y="5509846"/>
            <a:ext cx="4614232" cy="1195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Польза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предконтрастного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исследования для исключения утечки контраста из пищевода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F6354A-7071-47CA-96F6-39BB94077D9A}"/>
              </a:ext>
            </a:extLst>
          </p:cNvPr>
          <p:cNvSpPr txBox="1"/>
          <p:nvPr/>
        </p:nvSpPr>
        <p:spPr>
          <a:xfrm>
            <a:off x="1205048" y="4838516"/>
            <a:ext cx="638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FD924A-B20B-4A63-BF22-4D6EB82337F4}"/>
              </a:ext>
            </a:extLst>
          </p:cNvPr>
          <p:cNvSpPr txBox="1"/>
          <p:nvPr/>
        </p:nvSpPr>
        <p:spPr>
          <a:xfrm>
            <a:off x="6178082" y="4949628"/>
            <a:ext cx="638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55BBF7-8A4D-4A87-A1A3-7E9457B7E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41" y="1258517"/>
            <a:ext cx="4747777" cy="35871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E17D81-D6F1-4B9C-B896-A346DEDD75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0876" y="1258517"/>
            <a:ext cx="4712924" cy="35871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80A872-9D9C-406A-A56C-42224BB7239E}"/>
              </a:ext>
            </a:extLst>
          </p:cNvPr>
          <p:cNvSpPr txBox="1"/>
          <p:nvPr/>
        </p:nvSpPr>
        <p:spPr>
          <a:xfrm>
            <a:off x="629441" y="4420215"/>
            <a:ext cx="638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572CE5-81ED-4078-9E49-DD55A0559D36}"/>
              </a:ext>
            </a:extLst>
          </p:cNvPr>
          <p:cNvSpPr txBox="1"/>
          <p:nvPr/>
        </p:nvSpPr>
        <p:spPr>
          <a:xfrm>
            <a:off x="6640876" y="4420215"/>
            <a:ext cx="638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492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F9CFB3-2BCC-4F9D-9787-7D642AF89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167" y="154459"/>
            <a:ext cx="11728563" cy="870423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Удовлетворительное и неудовлетворительное растяжение пищевода. КТ-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эзофагография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аксиальные срезы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4D1E89-9EE5-4CA6-A744-B71881D62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15" y="4039738"/>
            <a:ext cx="11139115" cy="2663804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Предконтрастная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эзофагограмма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демонстрирует анатомию до введения контрастного вещества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постконтрастной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эзофагограмме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определяется удовлетворительное растяжение пищевода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F1F0786-6581-4D13-9E83-CC3238B318FE}"/>
              </a:ext>
            </a:extLst>
          </p:cNvPr>
          <p:cNvSpPr txBox="1">
            <a:spLocks/>
          </p:cNvSpPr>
          <p:nvPr/>
        </p:nvSpPr>
        <p:spPr>
          <a:xfrm>
            <a:off x="176270" y="5509846"/>
            <a:ext cx="4614232" cy="1195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F6354A-7071-47CA-96F6-39BB94077D9A}"/>
              </a:ext>
            </a:extLst>
          </p:cNvPr>
          <p:cNvSpPr txBox="1"/>
          <p:nvPr/>
        </p:nvSpPr>
        <p:spPr>
          <a:xfrm>
            <a:off x="1205048" y="4838516"/>
            <a:ext cx="638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FD924A-B20B-4A63-BF22-4D6EB82337F4}"/>
              </a:ext>
            </a:extLst>
          </p:cNvPr>
          <p:cNvSpPr txBox="1"/>
          <p:nvPr/>
        </p:nvSpPr>
        <p:spPr>
          <a:xfrm>
            <a:off x="6178082" y="4949628"/>
            <a:ext cx="638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F59279-0C6B-471D-B459-BEA55F7A7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96" y="1249550"/>
            <a:ext cx="5393568" cy="35871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0B897A1-DB9B-40CE-9081-DE10BB510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236" y="1239227"/>
            <a:ext cx="5393568" cy="36077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C08E8F2-FD47-4ABE-BADC-E07BF75DFCEB}"/>
              </a:ext>
            </a:extLst>
          </p:cNvPr>
          <p:cNvSpPr txBox="1"/>
          <p:nvPr/>
        </p:nvSpPr>
        <p:spPr>
          <a:xfrm>
            <a:off x="518839" y="4351852"/>
            <a:ext cx="638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8AB6A3-1A36-4898-9DE7-2D4901D9C105}"/>
              </a:ext>
            </a:extLst>
          </p:cNvPr>
          <p:cNvSpPr txBox="1"/>
          <p:nvPr/>
        </p:nvSpPr>
        <p:spPr>
          <a:xfrm>
            <a:off x="6322236" y="4467328"/>
            <a:ext cx="638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138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F9CFB3-2BCC-4F9D-9787-7D642AF89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459"/>
            <a:ext cx="10515600" cy="870423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Удовлетворительное и неудовлетворительное растяжение пищевода. КТ-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эзофагография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аксиальные срезы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Продолжение, другой пациент.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4D1E89-9EE5-4CA6-A744-B71881D62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916" y="4039738"/>
            <a:ext cx="11294814" cy="2663804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постконтрастной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эзофагограмме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определяется неудовлетворительное растяжение пищевода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постконтрастной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эзофагограмме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после повторного введения контрастного вещества определяется удовлетворительное растяжение пищевода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F6354A-7071-47CA-96F6-39BB94077D9A}"/>
              </a:ext>
            </a:extLst>
          </p:cNvPr>
          <p:cNvSpPr txBox="1"/>
          <p:nvPr/>
        </p:nvSpPr>
        <p:spPr>
          <a:xfrm>
            <a:off x="1205048" y="4838516"/>
            <a:ext cx="638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BD07CB-CED1-4085-8B6E-BE849CB91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96" y="1223593"/>
            <a:ext cx="4902105" cy="36130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7A4F223-E128-4E7A-90C3-9F399D29A369}"/>
              </a:ext>
            </a:extLst>
          </p:cNvPr>
          <p:cNvSpPr txBox="1"/>
          <p:nvPr/>
        </p:nvSpPr>
        <p:spPr>
          <a:xfrm>
            <a:off x="518839" y="4351852"/>
            <a:ext cx="638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6AD07A-8DCE-46E7-9D3B-9A684DB89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979" y="1209963"/>
            <a:ext cx="4902105" cy="365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88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>
            <a:extLst>
              <a:ext uri="{FF2B5EF4-FFF2-40B4-BE49-F238E27FC236}">
                <a16:creationId xmlns:a16="http://schemas.microsoft.com/office/drawing/2014/main" id="{170311A5-D54F-4D86-B503-6ACC6BA4C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351FC1-ADD6-436D-9234-6B5764621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9200"/>
            <a:ext cx="10515600" cy="5478162"/>
          </a:xfrm>
        </p:spPr>
        <p:txBody>
          <a:bodyPr rtlCol="0">
            <a:noAutofit/>
          </a:bodyPr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Неотложные состояния пищевода, такие как разрыв или послеоперационная утечка контраста встречаются редко, но могут быть опасными для жизни пациента.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повреждения пищевода включают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ятрогенную(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эзофагогастродуоденоскопия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стентирование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пищевода), проглатывание инородного тела, тупую или проникающую травму грудной клетки или живота, сильную рвоту(синдром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Бурхаве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данными Американского колледжа радиологии КТ-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эзофагография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равна и в некоторых аспектах превосходит рентгеноскопическую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эзофагографию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Объект 4">
            <a:extLst>
              <a:ext uri="{FF2B5EF4-FFF2-40B4-BE49-F238E27FC236}">
                <a16:creationId xmlns:a16="http://schemas.microsoft.com/office/drawing/2014/main" id="{C0F20F94-EEFB-443F-843A-4200705298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2046288"/>
            <a:ext cx="10515600" cy="2151062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86C7775-9F6C-417E-B7A0-949C1E3B3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0536"/>
            <a:ext cx="10515600" cy="493255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Показать целесообразность применения КТ-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эзофагографии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клинической практике, а также её преимущества и недостатки по сравнение и рентгеноскопическим методом</a:t>
            </a:r>
            <a:endParaRPr lang="ru-RU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Описать этапы выполнения КТ-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эзофагографии</a:t>
            </a:r>
            <a:endParaRPr lang="ru-RU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Показать эффективный протокол выполнения КТ-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эзофагографии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привлечением сотрудников нескольких отделений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FB79B1F-B8FB-4CDF-992E-EABE63A39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01662"/>
          </a:xfrm>
        </p:spPr>
        <p:txBody>
          <a:bodyPr/>
          <a:lstStyle/>
          <a:p>
            <a:pPr algn="ctr"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</a:p>
        </p:txBody>
      </p:sp>
    </p:spTree>
    <p:extLst>
      <p:ext uri="{BB962C8B-B14F-4D97-AF65-F5344CB8AC3E}">
        <p14:creationId xmlns:p14="http://schemas.microsoft.com/office/powerpoint/2010/main" val="1465303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>
            <a:extLst>
              <a:ext uri="{FF2B5EF4-FFF2-40B4-BE49-F238E27FC236}">
                <a16:creationId xmlns:a16="http://schemas.microsoft.com/office/drawing/2014/main" id="{A9C00272-AC3E-4591-8516-749CEA9B6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лучевой диагностики </a:t>
            </a:r>
          </a:p>
        </p:txBody>
      </p:sp>
      <p:sp>
        <p:nvSpPr>
          <p:cNvPr id="9219" name="Объект 2">
            <a:extLst>
              <a:ext uri="{FF2B5EF4-FFF2-40B4-BE49-F238E27FC236}">
                <a16:creationId xmlns:a16="http://schemas.microsoft.com/office/drawing/2014/main" id="{9AE34832-EF06-4B99-8FB2-079A59B08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7012" y="1825625"/>
            <a:ext cx="10426788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 с контрастированием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Рентгеноскопия с контрастированием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F9CFB3-2BCC-4F9D-9787-7D642AF89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459"/>
            <a:ext cx="10515600" cy="10775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эзофагография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аксиальная плоскость, синдром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Бурхаве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4D1E89-9EE5-4CA6-A744-B71881D62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8196" y="3427904"/>
            <a:ext cx="9627824" cy="3275637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КТ без контрастного вещества, без признаков перфорации.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 после введения перорального контрастного вещества у того же пациента. Определяется небольшое скопление контрастного вещества прилегающего к наружной стенке пищевода(стрелка).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 при динамическом наблюдении. Определяется нормальное растяжение пищевода, прекращение затекания контрастного вещества за его пределы. </a:t>
            </a:r>
          </a:p>
          <a:p>
            <a:pPr>
              <a:buFont typeface="Wingdings" panose="05000000000000000000" pitchFamily="2" charset="2"/>
              <a:buChar char="§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0F7F45-F386-4D7A-A613-B946C4DE0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776" y="1496357"/>
            <a:ext cx="4065223" cy="22953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BBA567E-2146-401F-9542-29C0219ED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999" y="1496357"/>
            <a:ext cx="3797602" cy="22800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5585A04-3AA4-49EC-9988-769A5980F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3601" y="1496357"/>
            <a:ext cx="3820651" cy="22800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6AA168-BB78-4910-AA9D-955A3D95697F}"/>
              </a:ext>
            </a:extLst>
          </p:cNvPr>
          <p:cNvSpPr txBox="1"/>
          <p:nvPr/>
        </p:nvSpPr>
        <p:spPr>
          <a:xfrm>
            <a:off x="270776" y="343009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229764-8C43-44A8-A58B-9C94791FA2AD}"/>
              </a:ext>
            </a:extLst>
          </p:cNvPr>
          <p:cNvSpPr txBox="1"/>
          <p:nvPr/>
        </p:nvSpPr>
        <p:spPr>
          <a:xfrm>
            <a:off x="4396830" y="337374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F68ED8-2C1B-4707-9DD5-4C8B0331B6FE}"/>
              </a:ext>
            </a:extLst>
          </p:cNvPr>
          <p:cNvSpPr txBox="1"/>
          <p:nvPr/>
        </p:nvSpPr>
        <p:spPr>
          <a:xfrm>
            <a:off x="8194432" y="3379517"/>
            <a:ext cx="853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078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F9CFB3-2BCC-4F9D-9787-7D642AF89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459"/>
            <a:ext cx="10515600" cy="1077575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Перфорация пищевода. ЭФГДС, рентгеноскопия пищевода с контрастом, КТ-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эзофагография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4D1E89-9EE5-4CA6-A744-B71881D62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0502" y="4126523"/>
            <a:ext cx="7225228" cy="2813540"/>
          </a:xfrm>
        </p:spPr>
        <p:txBody>
          <a:bodyPr>
            <a:normAutofit fontScale="6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На эндоскопическом изображении определяется перфорация пищевода(стрелка)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рентгеноскопической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эзофаграмме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определяется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стент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дистальном отделе пищевода. Контрастное вещество в пределах пищевода.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кт-эзофаграмма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аксиальный срез полученная после внутривенного контрастирования. Определяется затекание контрастного вещества(стрелка) сзади пищевода(со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стентом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>
              <a:buFont typeface="Wingdings" panose="05000000000000000000" pitchFamily="2" charset="2"/>
              <a:buChar char="§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F1F0786-6581-4D13-9E83-CC3238B318FE}"/>
              </a:ext>
            </a:extLst>
          </p:cNvPr>
          <p:cNvSpPr txBox="1">
            <a:spLocks/>
          </p:cNvSpPr>
          <p:nvPr/>
        </p:nvSpPr>
        <p:spPr>
          <a:xfrm>
            <a:off x="176270" y="4531905"/>
            <a:ext cx="4614232" cy="2173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 с аденокарциномой поджелудочной железы в анамнезе, который был переведен из другого учреждения для лечения перфорации пищевода после эндоскопической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ультразвуковой 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 тонкоигольной аспирации участка поджелудочной железы.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1FF6C7-BE62-4779-A00C-12506ECDE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48" y="1407977"/>
            <a:ext cx="3770260" cy="294798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B9A1F2A-2144-4254-B8E7-E020CEB97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6736" y="1181809"/>
            <a:ext cx="2657009" cy="345301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C168845-B457-4AD7-B9B5-00ED961C1A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8684" y="1293709"/>
            <a:ext cx="4493614" cy="3429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7183BF6-4591-408A-9A77-FF48684213B7}"/>
              </a:ext>
            </a:extLst>
          </p:cNvPr>
          <p:cNvSpPr txBox="1"/>
          <p:nvPr/>
        </p:nvSpPr>
        <p:spPr>
          <a:xfrm>
            <a:off x="557033" y="3986629"/>
            <a:ext cx="638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447BAA-BCE1-4BCB-BF32-00902DAC63B8}"/>
              </a:ext>
            </a:extLst>
          </p:cNvPr>
          <p:cNvSpPr txBox="1"/>
          <p:nvPr/>
        </p:nvSpPr>
        <p:spPr>
          <a:xfrm>
            <a:off x="4440075" y="3971846"/>
            <a:ext cx="638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F29EF7-CF28-46FC-9614-6E974872CCF1}"/>
              </a:ext>
            </a:extLst>
          </p:cNvPr>
          <p:cNvSpPr txBox="1"/>
          <p:nvPr/>
        </p:nvSpPr>
        <p:spPr>
          <a:xfrm>
            <a:off x="7316000" y="4283502"/>
            <a:ext cx="638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091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F9CFB3-2BCC-4F9D-9787-7D642AF89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459"/>
            <a:ext cx="10515600" cy="10775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Энтероплевральный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свищ. Рентгеноскопия пищевода с контрастом, КТ-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эзофагография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4D1E89-9EE5-4CA6-A744-B71881D62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0502" y="4560277"/>
            <a:ext cx="7225228" cy="2379785"/>
          </a:xfrm>
        </p:spPr>
        <p:txBody>
          <a:bodyPr>
            <a:normAutofit fontScale="6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рентгеноскопической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эзофаграмме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определяется затекания контрастного вещества за пределы пищевода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кт-эзофаграмма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аксиальный срез полученная без внутривенного контрастирования при динамическом наблюдении. Определяется затекание контрастного вещества через дефект в задней стенке в плевральную полость.</a:t>
            </a:r>
          </a:p>
          <a:p>
            <a:pPr>
              <a:buFont typeface="Wingdings" panose="05000000000000000000" pitchFamily="2" charset="2"/>
              <a:buChar char="§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F1F0786-6581-4D13-9E83-CC3238B318FE}"/>
              </a:ext>
            </a:extLst>
          </p:cNvPr>
          <p:cNvSpPr txBox="1">
            <a:spLocks/>
          </p:cNvSpPr>
          <p:nvPr/>
        </p:nvSpPr>
        <p:spPr>
          <a:xfrm>
            <a:off x="176270" y="4935558"/>
            <a:ext cx="4614232" cy="1769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 перенес </a:t>
            </a:r>
            <a:r>
              <a:rPr lang="ru-RU" sz="2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эзофагэктомию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 подтягивание желудка, и был обследован на предмет предполагаемой утечки в плевральную полость.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A2A3382-C8F7-45E6-87AD-50A134168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512" y="1169583"/>
            <a:ext cx="5058508" cy="369864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2E72AFD-2704-4D3C-A32D-6D119B1C2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667" y="1220886"/>
            <a:ext cx="3633459" cy="364734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E2DF37C-9A6C-46F9-BB8F-2FD8AA27D40A}"/>
              </a:ext>
            </a:extLst>
          </p:cNvPr>
          <p:cNvSpPr txBox="1"/>
          <p:nvPr/>
        </p:nvSpPr>
        <p:spPr>
          <a:xfrm>
            <a:off x="6300830" y="4406104"/>
            <a:ext cx="638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726342-5C64-4DA1-B8D9-7ADBFC4F71F6}"/>
              </a:ext>
            </a:extLst>
          </p:cNvPr>
          <p:cNvSpPr txBox="1"/>
          <p:nvPr/>
        </p:nvSpPr>
        <p:spPr>
          <a:xfrm>
            <a:off x="1296072" y="4406104"/>
            <a:ext cx="638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6493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>
            <a:extLst>
              <a:ext uri="{FF2B5EF4-FFF2-40B4-BE49-F238E27FC236}">
                <a16:creationId xmlns:a16="http://schemas.microsoft.com/office/drawing/2014/main" id="{170311A5-D54F-4D86-B503-6ACC6BA4C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КТ-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эзофагография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351FC1-ADD6-436D-9234-6B5764621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68"/>
            <a:ext cx="10515600" cy="5290593"/>
          </a:xfrm>
        </p:spPr>
        <p:txBody>
          <a:bodyPr rtlCol="0">
            <a:noAutofit/>
          </a:bodyPr>
          <a:lstStyle/>
          <a:p>
            <a:pPr marL="0" indent="0">
              <a:buNone/>
              <a:defRPr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КТ-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эзофаграфия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была разработана для получения подробных данных визуализации при оценке острых повреждений пищевода. Чувствительность превосходит рентгеноскопию, риск осложнения при исследовании равен рентгеноскопическому методу.</a:t>
            </a:r>
          </a:p>
          <a:p>
            <a:pPr marL="0" indent="0">
              <a:buNone/>
              <a:defRPr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имеет преимущества перед рентгеноскопией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требуется стоять или сидеть, что облегчает выполнение у ослабленных пациентов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полученных изображениях видны другие патологические процессы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492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F9CFB3-2BCC-4F9D-9787-7D642AF89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459"/>
            <a:ext cx="10515600" cy="87042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Острый холецистит. КТ-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эзофагография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полуаксиальный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аксиальный срезы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4D1E89-9EE5-4CA6-A744-B71881D62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0502" y="4560277"/>
            <a:ext cx="7225228" cy="2379785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полуаксильном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срезе грудной клетки определяется грыжа пищеводного отверстия диафрагмы(стрелка в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Обструкция желудка, пищевода, перфорация не определяется. Симптомы пациенты были вызваны острым холециститом(стрелка в б).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F1F0786-6581-4D13-9E83-CC3238B318FE}"/>
              </a:ext>
            </a:extLst>
          </p:cNvPr>
          <p:cNvSpPr txBox="1">
            <a:spLocks/>
          </p:cNvSpPr>
          <p:nvPr/>
        </p:nvSpPr>
        <p:spPr>
          <a:xfrm>
            <a:off x="176270" y="4935558"/>
            <a:ext cx="4614232" cy="1769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ациент с большой грыжей ПОД в анамнезе, который предъявлял жалобы на боль в животе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DFEF25-EDCC-41AE-BE28-289FFC2C0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432" y="1024882"/>
            <a:ext cx="3649726" cy="39106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CBD1B7-3E09-4351-A8DE-F23971840FF2}"/>
              </a:ext>
            </a:extLst>
          </p:cNvPr>
          <p:cNvSpPr txBox="1"/>
          <p:nvPr/>
        </p:nvSpPr>
        <p:spPr>
          <a:xfrm>
            <a:off x="1637855" y="4453271"/>
            <a:ext cx="638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087025-E9BF-46A7-897E-F72EAD09E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920" y="1024882"/>
            <a:ext cx="5485280" cy="39740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3A544B-8E3B-4D61-AE21-5C36B041434B}"/>
              </a:ext>
            </a:extLst>
          </p:cNvPr>
          <p:cNvSpPr txBox="1"/>
          <p:nvPr/>
        </p:nvSpPr>
        <p:spPr>
          <a:xfrm>
            <a:off x="6110130" y="4560277"/>
            <a:ext cx="638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8709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9280</TotalTime>
  <Words>1072</Words>
  <Application>Microsoft Office PowerPoint</Application>
  <PresentationFormat>Широкоэкранный</PresentationFormat>
  <Paragraphs>138</Paragraphs>
  <Slides>20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Wingdings</vt:lpstr>
      <vt:lpstr>Тема Office</vt:lpstr>
      <vt:lpstr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Войно-Ясенецкого»  Кафедра лучевой диагностики ИПО</vt:lpstr>
      <vt:lpstr>Введение</vt:lpstr>
      <vt:lpstr>Цель</vt:lpstr>
      <vt:lpstr>Методы лучевой диагностики </vt:lpstr>
      <vt:lpstr>КТ эзофагография, аксиальная плоскость, синдром Бурхаве</vt:lpstr>
      <vt:lpstr>Перфорация пищевода. ЭФГДС, рентгеноскопия пищевода с контрастом, КТ-эзофагография</vt:lpstr>
      <vt:lpstr>Энтероплевральный свищ. Рентгеноскопия пищевода с контрастом, КТ-эзофагография</vt:lpstr>
      <vt:lpstr>КТ-эзофагография</vt:lpstr>
      <vt:lpstr>Острый холецистит. КТ-эзофагография, полуаксиальный, аксиальный срезы</vt:lpstr>
      <vt:lpstr>Ахалазия пищевода. КТ-эзофагография, полуаксиальный, аксиальный срезы</vt:lpstr>
      <vt:lpstr>Протокол КТ-эзофагографии</vt:lpstr>
      <vt:lpstr>Протокол КТ-эзофагографии Подготовка препарата</vt:lpstr>
      <vt:lpstr>Протокол КТ-эзофагографии Сканирование</vt:lpstr>
      <vt:lpstr>Предконтрастное исследование </vt:lpstr>
      <vt:lpstr>Предконтрастное исследование.КТ-эзофагография, корональная, косая корональная реконструкция</vt:lpstr>
      <vt:lpstr>Предконтрастное исследование. КТ-эзофагография, аксиальные срезы</vt:lpstr>
      <vt:lpstr>Предконтрастное исследование.КТ-эзофагография, аксиальные срезы</vt:lpstr>
      <vt:lpstr>Удовлетворительное и неудовлетворительное растяжение пищевода. КТ-эзофагография, аксиальные срезы</vt:lpstr>
      <vt:lpstr>Удовлетворительное и неудовлетворительное растяжение пищевода. КТ-эзофагография, аксиальные срезы Продолжение, другой пациент.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Войно-Ясенецкого»  Кафедра лучевой диагностики ИПО</dc:title>
  <dc:creator>Андрей Красненко</dc:creator>
  <cp:lastModifiedBy>Андрей Красненко</cp:lastModifiedBy>
  <cp:revision>451</cp:revision>
  <dcterms:created xsi:type="dcterms:W3CDTF">2021-05-03T13:47:32Z</dcterms:created>
  <dcterms:modified xsi:type="dcterms:W3CDTF">2022-04-11T14:55:10Z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1377317</vt:lpwstr>
  </property>
  <property fmtid="{D5CDD505-2E9C-101B-9397-08002B2CF9AE}" pid="3" name="NXPowerLiteSettings">
    <vt:lpwstr>C700052003A000</vt:lpwstr>
  </property>
  <property fmtid="{D5CDD505-2E9C-101B-9397-08002B2CF9AE}" pid="4" name="NXPowerLiteVersion">
    <vt:lpwstr>D9.0.3</vt:lpwstr>
  </property>
</Properties>
</file>