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57" r:id="rId3"/>
    <p:sldId id="263" r:id="rId4"/>
    <p:sldId id="265" r:id="rId5"/>
    <p:sldId id="264" r:id="rId6"/>
    <p:sldId id="258" r:id="rId7"/>
    <p:sldId id="266" r:id="rId8"/>
    <p:sldId id="261" r:id="rId9"/>
    <p:sldId id="262" r:id="rId10"/>
    <p:sldId id="269" r:id="rId11"/>
    <p:sldId id="267" r:id="rId12"/>
    <p:sldId id="268" r:id="rId13"/>
    <p:sldId id="270" r:id="rId14"/>
    <p:sldId id="275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2" r:id="rId26"/>
    <p:sldId id="283" r:id="rId27"/>
    <p:sldId id="289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F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060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5A7A-5F59-4555-902D-7626D64E7F9E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6318-9840-42B4-83DB-BE762A8B6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90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A6318-9840-42B4-83DB-BE762A8B6D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99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1689.html?SSr=4601343bed10452986c65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4123.html?SSr=1301343bed10108fcc835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bltub.ru/assets/files/2020/01.20/kr-tuberkulez-u-vzroslyh-202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23732358" TargetMode="External"/><Relationship Id="rId2" Type="http://schemas.openxmlformats.org/officeDocument/2006/relationships/hyperlink" Target="http://www.studmedlib.ru/ru/doc/ISBN9785970431689-0040.html?SSr=1301343bed10108fcc8357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item.asp?id=237323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.aspx?RegNumber=&amp;MnnR=%u0418%u0437%u043e%u043d%u0438%u0430%u0437%u0438%u0434&amp;lf=&amp;TradeNmR=&amp;OwnerName=&amp;MnfOrg=&amp;MnfOrgCountry=&amp;isfs=0&amp;isND=0&amp;order=RegDate&amp;orderType=desc&amp;RegType=1&amp;pageSize=10&amp;pageNum=1" TargetMode="External"/><Relationship Id="rId2" Type="http://schemas.openxmlformats.org/officeDocument/2006/relationships/hyperlink" Target="https://elibrary.ru/item.asp?id=2373235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19337ee-bfad-48fe-b9a7-02c7ac9e109c&amp;t" TargetMode="External"/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1689.html?SSr=1301343bed10108fcc83574" TargetMode="External"/><Relationship Id="rId2" Type="http://schemas.openxmlformats.org/officeDocument/2006/relationships/hyperlink" Target="http://grls.rosminzdrav.ru/Grls_View_v2.aspx?routingGuid=019337ee-bfad-48fe-b9a7-02c7ac9e109c&amp;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rls.rosminzdrav.ru/Grls_View_v2.aspx?routingGuid=48a0e1a5-dc81-4780-ad16-5d523219f385&amp;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19337ee-bfad-48fe-b9a7-02c7ac9e109c&amp;t" TargetMode="External"/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2b803366-512d-40e3-a25c-101f0386d181&amp;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tudmedlib.ru/ru/book/ISBN9785970431689.html?SSr=4601343bed10452986c657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1689.html?SSr=1301343bed10108fcc83574" TargetMode="External"/><Relationship Id="rId2" Type="http://schemas.openxmlformats.org/officeDocument/2006/relationships/hyperlink" Target="http://grls.rosminzdrav.ru/Grls_View_v2.aspx?routingGuid=2b803366-512d-40e3-a25c-101f0386d181&amp;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4123.html?SSr=1301343bed10108fcc83574" TargetMode="External"/><Relationship Id="rId2" Type="http://schemas.openxmlformats.org/officeDocument/2006/relationships/hyperlink" Target="http://grls.rosminzdrav.ru/Grls_View_v2.aspx?routingGuid=2b803366-512d-40e3-a25c-101f0386d181&amp;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2b803366-512d-40e3-a25c-101f0386d181&amp;t" TargetMode="External"/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2b803366-512d-40e3-a25c-101f0386d181&amp;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d045d94-5131-451b-8679-c236e6a7d64f&amp;t" TargetMode="External"/><Relationship Id="rId2" Type="http://schemas.openxmlformats.org/officeDocument/2006/relationships/hyperlink" Target="https://elibrary.ru/item.asp?id=237323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2acbf7fb-37e5-491a-9a85-d941ce7d5b48&amp;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2acbf7fb-37e5-491a-9a85-d941ce7d5b48&amp;t" TargetMode="External"/><Relationship Id="rId2" Type="http://schemas.openxmlformats.org/officeDocument/2006/relationships/hyperlink" Target="http://www.studmedlib.ru/ru/book/ISBN9785970431689.html?SSr=1301343bed10108fcc8357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2acbf7fb-37e5-491a-9a85-d941ce7d5b48&amp;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bltub.ru/assets/files/2020/01.20/kr-tuberkulez-u-vzroslyh-202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2acbf7fb-37e5-491a-9a85-d941ce7d5b48&amp;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1689.html?SSr=1301343bed10108fcc8357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d35dda07-e155-4e94-8b1c-6c26538d83fc&amp;t" TargetMode="External"/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d35dda07-e155-4e94-8b1c-6c26538d83fc&amp;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rls.rosminzdrav.ru/Grls_View_v2.aspx?routingGuid=eb6eda77-97de-4637-851d-20a31c330255&amp;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b310af20-18bd-4b9c-bd83-c2b1d76d8447&amp;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b310af20-18bd-4b9c-bd83-c2b1d76d8447&amp;t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4123.html?SSr=1301343bed10108fcc83574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ls.rosminzdrav.ru/Grls_View_v2.aspx?routingGuid=b310af20-18bd-4b9c-bd83-c2b1d76d8447&amp;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1689.html?SSr=4601343bed10452986c657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doc/ISBN9785970434123-0032.html?SSr=1301343bed10108fcc83574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doc/ISBN9785970434123-0032.html?SSr=1301343bed10108fcc8357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878580c-a484-40dd-945a-f949414d900d&amp;t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878580c-a484-40dd-945a-f949414d900d&amp;t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8ad0e61b-404f-4065-910e-2f37dd774088&amp;t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bltub.ru/assets/files/2020/01.20/kr-tuberkulez-u-vzroslyh-202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bltub.ru/assets/files/2020/01.20/kr-tuberkulez-u-vzroslyh-202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1689.html?SSr=4601343bed10452986c65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31689.html?SSr=4601343bed10452986c65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1412776"/>
            <a:ext cx="7772400" cy="2539008"/>
          </a:xfrm>
        </p:spPr>
        <p:txBody>
          <a:bodyPr/>
          <a:lstStyle/>
          <a:p>
            <a:r>
              <a:rPr lang="ru-RU" sz="3600" dirty="0" smtClean="0"/>
              <a:t>Противотуберкулёзные средства. Классификация, характеристика синтетических противотуберкулёзные средств. 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4403"/>
            <a:ext cx="2833594" cy="22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0007" y="4277445"/>
            <a:ext cx="4600600" cy="230425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Выполнила: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студентка 306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леч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Назарова Кристина Евгеньевна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Проверила: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доцент Окладникова Евгения Владимировна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795" y="639703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Красноярск, 2020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214" y="116632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профессора В.Ф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Войно-Ясенецкого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Кафедра фармакологии и фармацевтического консультирования с курсом ПО</a:t>
            </a:r>
          </a:p>
        </p:txBody>
      </p:sp>
    </p:spTree>
    <p:extLst>
      <p:ext uri="{BB962C8B-B14F-4D97-AF65-F5344CB8AC3E}">
        <p14:creationId xmlns:p14="http://schemas.microsoft.com/office/powerpoint/2010/main" xmlns="" val="27768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Основное отличие </a:t>
            </a:r>
            <a:r>
              <a:rPr lang="ru-RU" dirty="0" smtClean="0">
                <a:solidFill>
                  <a:schemeClr val="tx2"/>
                </a:solidFill>
              </a:rPr>
              <a:t>синтетических противотуберкулезных </a:t>
            </a:r>
            <a:r>
              <a:rPr lang="ru-RU" dirty="0">
                <a:solidFill>
                  <a:schemeClr val="tx2"/>
                </a:solidFill>
              </a:rPr>
              <a:t>средств от антибиотиков заключается </a:t>
            </a:r>
            <a:r>
              <a:rPr lang="ru-RU" dirty="0">
                <a:solidFill>
                  <a:srgbClr val="C00000"/>
                </a:solidFill>
              </a:rPr>
              <a:t>в спектре действия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синтетические </a:t>
            </a:r>
            <a:r>
              <a:rPr lang="ru-RU" b="1" dirty="0">
                <a:solidFill>
                  <a:srgbClr val="00B050"/>
                </a:solidFill>
              </a:rPr>
              <a:t>средства активны только в отношении микобактерий</a:t>
            </a:r>
            <a:r>
              <a:rPr lang="ru-RU" dirty="0">
                <a:solidFill>
                  <a:schemeClr val="tx2"/>
                </a:solidFill>
              </a:rPr>
              <a:t>, а антибиотики обладают широким спектром антимикробного </a:t>
            </a:r>
            <a:r>
              <a:rPr lang="ru-RU" dirty="0" smtClean="0">
                <a:solidFill>
                  <a:schemeClr val="tx2"/>
                </a:solidFill>
              </a:rPr>
              <a:t>действия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ru-RU" sz="1400" dirty="0" smtClean="0">
              <a:solidFill>
                <a:srgbClr val="1D3641">
                  <a:lumMod val="90000"/>
                  <a:lumOff val="10000"/>
                </a:srgbClr>
              </a:solidFill>
              <a:hlinkClick r:id="rId2"/>
            </a:endParaRPr>
          </a:p>
          <a:p>
            <a:pPr marL="0" lvl="0" indent="0">
              <a:buNone/>
            </a:pPr>
            <a:endParaRPr lang="ru-RU" sz="1400" dirty="0" smtClean="0">
              <a:solidFill>
                <a:srgbClr val="1D3641">
                  <a:lumMod val="90000"/>
                  <a:lumOff val="10000"/>
                </a:srgbClr>
              </a:solidFill>
              <a:hlinkClick r:id="rId2"/>
            </a:endParaRP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http</a:t>
            </a:r>
            <a:r>
              <a:rPr lang="en-US" sz="1400" dirty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://www.studmedlib.ru/ru/book/ISBN9785970431689.html?SSr=4601343bed10452986c6574</a:t>
            </a:r>
            <a:endParaRPr lang="ru-RU" sz="1400" dirty="0">
              <a:solidFill>
                <a:srgbClr val="1D3641">
                  <a:lumMod val="90000"/>
                  <a:lumOff val="10000"/>
                </a:srgb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9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ru-RU" sz="4000" dirty="0">
                <a:solidFill>
                  <a:srgbClr val="1D3641"/>
                </a:solidFill>
              </a:rPr>
              <a:t>Классификация противотуберкулёзных средств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tx2"/>
                </a:solidFill>
                <a:latin typeface="LatoWeb"/>
              </a:rPr>
              <a:t>2. Международного союза борьбы с туберкулезом</a:t>
            </a:r>
            <a:r>
              <a:rPr lang="ru-RU" sz="2600" b="1" i="1" dirty="0" smtClean="0">
                <a:solidFill>
                  <a:schemeClr val="tx2"/>
                </a:solidFill>
                <a:latin typeface="LatoWeb"/>
              </a:rPr>
              <a:t>:</a:t>
            </a:r>
          </a:p>
          <a:p>
            <a:pPr marL="0" indent="0">
              <a:buNone/>
            </a:pPr>
            <a:endParaRPr lang="ru-RU" sz="2600" b="1" i="1" dirty="0" smtClean="0">
              <a:solidFill>
                <a:schemeClr val="tx2"/>
              </a:solidFill>
              <a:latin typeface="LatoWeb"/>
            </a:endParaRPr>
          </a:p>
          <a:p>
            <a:r>
              <a:rPr lang="ru-RU" dirty="0">
                <a:solidFill>
                  <a:srgbClr val="C00000"/>
                </a:solidFill>
                <a:latin typeface="LatoWeb"/>
              </a:rPr>
              <a:t>I группа 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- наиболее эффективные препараты: </a:t>
            </a:r>
            <a:r>
              <a:rPr lang="ru-RU" b="1" dirty="0" err="1">
                <a:solidFill>
                  <a:srgbClr val="00B050"/>
                </a:solidFill>
                <a:latin typeface="LatoWeb"/>
              </a:rPr>
              <a:t>изониазид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 </a:t>
            </a:r>
            <a:r>
              <a:rPr lang="ru-RU" dirty="0">
                <a:latin typeface="LatoWeb"/>
              </a:rPr>
              <a:t>и </a:t>
            </a:r>
            <a:r>
              <a:rPr lang="ru-RU" dirty="0" err="1">
                <a:latin typeface="LatoWeb"/>
              </a:rPr>
              <a:t>рифампицин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; </a:t>
            </a:r>
          </a:p>
          <a:p>
            <a:endParaRPr lang="ru-RU" dirty="0">
              <a:solidFill>
                <a:schemeClr val="tx2"/>
              </a:solidFill>
              <a:latin typeface="LatoWeb"/>
            </a:endParaRPr>
          </a:p>
          <a:p>
            <a:r>
              <a:rPr lang="ru-RU" dirty="0">
                <a:solidFill>
                  <a:srgbClr val="C00000"/>
                </a:solidFill>
                <a:latin typeface="LatoWeb"/>
              </a:rPr>
              <a:t>II группа 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- препараты средней эффективности: </a:t>
            </a:r>
            <a:r>
              <a:rPr lang="ru-RU" b="1" dirty="0" err="1">
                <a:solidFill>
                  <a:srgbClr val="00B050"/>
                </a:solidFill>
                <a:latin typeface="LatoWeb"/>
              </a:rPr>
              <a:t>этамбутол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, </a:t>
            </a:r>
            <a:r>
              <a:rPr lang="ru-RU" dirty="0">
                <a:latin typeface="LatoWeb"/>
              </a:rPr>
              <a:t>стрептомицин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LatoWeb"/>
              </a:rPr>
              <a:t>этионамид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LatoWeb"/>
              </a:rPr>
              <a:t>пиразинамид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, </a:t>
            </a:r>
            <a:r>
              <a:rPr lang="ru-RU" dirty="0" err="1">
                <a:latin typeface="LatoWeb"/>
              </a:rPr>
              <a:t>канамицин</a:t>
            </a:r>
            <a:r>
              <a:rPr lang="ru-RU" dirty="0">
                <a:latin typeface="LatoWeb"/>
              </a:rPr>
              <a:t>, </a:t>
            </a:r>
            <a:r>
              <a:rPr lang="ru-RU" dirty="0" err="1">
                <a:latin typeface="LatoWeb"/>
              </a:rPr>
              <a:t>циклосерин</a:t>
            </a:r>
            <a:r>
              <a:rPr lang="ru-RU" dirty="0">
                <a:latin typeface="LatoWeb"/>
              </a:rPr>
              <a:t>, </a:t>
            </a:r>
            <a:r>
              <a:rPr lang="ru-RU" dirty="0" err="1">
                <a:latin typeface="LatoWeb"/>
              </a:rPr>
              <a:t>флоримицин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; </a:t>
            </a:r>
          </a:p>
          <a:p>
            <a:endParaRPr lang="ru-RU" dirty="0">
              <a:solidFill>
                <a:schemeClr val="tx2"/>
              </a:solidFill>
              <a:latin typeface="LatoWeb"/>
            </a:endParaRPr>
          </a:p>
          <a:p>
            <a:r>
              <a:rPr lang="ru-RU" dirty="0">
                <a:solidFill>
                  <a:srgbClr val="C00000"/>
                </a:solidFill>
                <a:latin typeface="LatoWeb"/>
              </a:rPr>
              <a:t>III группа </a:t>
            </a:r>
            <a:r>
              <a:rPr lang="ru-RU" dirty="0">
                <a:solidFill>
                  <a:schemeClr val="tx2"/>
                </a:solidFill>
                <a:latin typeface="LatoWeb"/>
              </a:rPr>
              <a:t>- препараты с умеренной эффективностью: </a:t>
            </a:r>
            <a:r>
              <a:rPr lang="ru-RU" b="1" dirty="0">
                <a:solidFill>
                  <a:srgbClr val="00B050"/>
                </a:solidFill>
                <a:latin typeface="LatoWeb"/>
              </a:rPr>
              <a:t>ПАСК, </a:t>
            </a:r>
            <a:r>
              <a:rPr lang="ru-RU" b="1" dirty="0" err="1">
                <a:solidFill>
                  <a:srgbClr val="00B050"/>
                </a:solidFill>
                <a:latin typeface="LatoWeb"/>
              </a:rPr>
              <a:t>тиоацетазон</a:t>
            </a:r>
            <a:r>
              <a:rPr lang="ru-RU" dirty="0" smtClean="0">
                <a:solidFill>
                  <a:schemeClr val="tx2"/>
                </a:solidFill>
                <a:latin typeface="LatoWeb"/>
              </a:rPr>
              <a:t>.</a:t>
            </a:r>
            <a:endParaRPr lang="ru-RU" dirty="0" smtClean="0">
              <a:hlinkClick r:id="rId3"/>
            </a:endParaRP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www.studmedlib.ru/ru/book/ISBN9785970434123.html?SSr=1301343bed10108fcc8357</a:t>
            </a:r>
            <a:r>
              <a:rPr lang="ru-RU" sz="1400" dirty="0" smtClean="0">
                <a:hlinkClick r:id="rId3"/>
              </a:rPr>
              <a:t>4</a:t>
            </a:r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2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1D3641"/>
                </a:solidFill>
              </a:rPr>
              <a:t>Классификация противотуберкулёзных средств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tx2"/>
                </a:solidFill>
              </a:rPr>
              <a:t>3</a:t>
            </a:r>
            <a:r>
              <a:rPr lang="ru-RU" b="1" i="1" u="sng" dirty="0">
                <a:solidFill>
                  <a:schemeClr val="tx2"/>
                </a:solidFill>
              </a:rPr>
              <a:t>. </a:t>
            </a:r>
            <a:r>
              <a:rPr lang="ru-RU" b="1" i="1" u="sng" dirty="0" smtClean="0">
                <a:solidFill>
                  <a:schemeClr val="tx2"/>
                </a:solidFill>
              </a:rPr>
              <a:t>По эффективности и токсичности: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Препараты 1-го ряда (основные): </a:t>
            </a:r>
            <a:r>
              <a:rPr lang="ru-RU" b="1" dirty="0" err="1" smtClean="0">
                <a:solidFill>
                  <a:srgbClr val="00B050"/>
                </a:solidFill>
              </a:rPr>
              <a:t>изониазид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/>
              <a:t>рифампицин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/>
              <a:t>рифабутин</a:t>
            </a:r>
            <a:r>
              <a:rPr lang="ru-RU" dirty="0" smtClean="0"/>
              <a:t>, </a:t>
            </a:r>
            <a:r>
              <a:rPr lang="ru-RU" dirty="0" err="1" smtClean="0"/>
              <a:t>рифапентин</a:t>
            </a:r>
            <a:r>
              <a:rPr lang="ru-RU" dirty="0" smtClean="0"/>
              <a:t>)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этамбутол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пиразинамид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smtClean="0"/>
              <a:t>стрептомицин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Препараты 2-го ряда (резервные):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бедаквилин</a:t>
            </a:r>
            <a:r>
              <a:rPr lang="ru-RU" dirty="0" smtClean="0"/>
              <a:t>, </a:t>
            </a:r>
            <a:r>
              <a:rPr lang="ru-RU" dirty="0" err="1" smtClean="0"/>
              <a:t>линезолид</a:t>
            </a:r>
            <a:r>
              <a:rPr lang="ru-RU" dirty="0" smtClean="0"/>
              <a:t>, </a:t>
            </a:r>
            <a:r>
              <a:rPr lang="ru-RU" dirty="0" err="1" smtClean="0"/>
              <a:t>левофлоксацин</a:t>
            </a:r>
            <a:r>
              <a:rPr lang="ru-RU" dirty="0" smtClean="0"/>
              <a:t>, </a:t>
            </a:r>
            <a:r>
              <a:rPr lang="ru-RU" dirty="0" err="1" smtClean="0"/>
              <a:t>моксифлоксацин</a:t>
            </a:r>
            <a:r>
              <a:rPr lang="ru-RU" dirty="0" smtClean="0"/>
              <a:t>, </a:t>
            </a:r>
            <a:r>
              <a:rPr lang="ru-RU" dirty="0" err="1" smtClean="0"/>
              <a:t>спарфлоксацин</a:t>
            </a:r>
            <a:r>
              <a:rPr lang="ru-RU" dirty="0" smtClean="0"/>
              <a:t>, </a:t>
            </a:r>
            <a:r>
              <a:rPr lang="ru-RU" dirty="0" err="1" smtClean="0"/>
              <a:t>канамицин</a:t>
            </a:r>
            <a:r>
              <a:rPr lang="ru-RU" dirty="0" smtClean="0"/>
              <a:t>, </a:t>
            </a:r>
            <a:r>
              <a:rPr lang="ru-RU" dirty="0" err="1" smtClean="0"/>
              <a:t>амикацин</a:t>
            </a:r>
            <a:r>
              <a:rPr lang="ru-RU" dirty="0" smtClean="0"/>
              <a:t>, </a:t>
            </a:r>
            <a:r>
              <a:rPr lang="ru-RU" dirty="0" err="1" smtClean="0"/>
              <a:t>кларитромицин</a:t>
            </a:r>
            <a:r>
              <a:rPr lang="ru-RU" dirty="0" smtClean="0"/>
              <a:t>, </a:t>
            </a:r>
            <a:r>
              <a:rPr lang="ru-RU" dirty="0" err="1" smtClean="0"/>
              <a:t>капреомицин</a:t>
            </a:r>
            <a:r>
              <a:rPr lang="ru-RU" dirty="0" smtClean="0"/>
              <a:t>, </a:t>
            </a:r>
            <a:r>
              <a:rPr lang="ru-RU" dirty="0" err="1" smtClean="0"/>
              <a:t>имипенем</a:t>
            </a:r>
            <a:r>
              <a:rPr lang="ru-RU" dirty="0" smtClean="0"/>
              <a:t> </a:t>
            </a:r>
            <a:r>
              <a:rPr lang="ru-RU" dirty="0"/>
              <a:t>+ [</a:t>
            </a:r>
            <a:r>
              <a:rPr lang="ru-RU" dirty="0" err="1"/>
              <a:t>циластатин</a:t>
            </a:r>
            <a:r>
              <a:rPr lang="ru-RU" dirty="0" smtClean="0"/>
              <a:t>], </a:t>
            </a:r>
            <a:r>
              <a:rPr lang="ru-RU" dirty="0" err="1" smtClean="0"/>
              <a:t>меропенем</a:t>
            </a:r>
            <a:r>
              <a:rPr lang="ru-RU" dirty="0" smtClean="0"/>
              <a:t>, </a:t>
            </a:r>
            <a:r>
              <a:rPr lang="ru-RU" dirty="0" err="1" smtClean="0"/>
              <a:t>циклосерин</a:t>
            </a:r>
            <a:r>
              <a:rPr lang="ru-RU" dirty="0" smtClean="0"/>
              <a:t>, </a:t>
            </a:r>
            <a:r>
              <a:rPr lang="ru-RU" dirty="0" err="1" smtClean="0"/>
              <a:t>теризидон</a:t>
            </a:r>
            <a:r>
              <a:rPr lang="ru-RU" dirty="0" smtClean="0"/>
              <a:t>, амоксициллина </a:t>
            </a:r>
            <a:r>
              <a:rPr lang="ru-RU" dirty="0" err="1" smtClean="0"/>
              <a:t>клавуналат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протионамид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этионамид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B050"/>
                </a:solidFill>
              </a:rPr>
              <a:t>ПАСК</a:t>
            </a:r>
            <a:r>
              <a:rPr lang="ru-RU" dirty="0" smtClean="0"/>
              <a:t>, </a:t>
            </a:r>
            <a:r>
              <a:rPr lang="ru-RU" b="1" dirty="0" err="1">
                <a:solidFill>
                  <a:srgbClr val="00B050"/>
                </a:solidFill>
              </a:rPr>
              <a:t>тиоуреидоиминометилпиридиния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перхлорат (</a:t>
            </a:r>
            <a:r>
              <a:rPr lang="ru-RU" b="1" dirty="0" err="1" smtClean="0">
                <a:solidFill>
                  <a:srgbClr val="00B050"/>
                </a:solidFill>
              </a:rPr>
              <a:t>перхлозон</a:t>
            </a:r>
            <a:r>
              <a:rPr lang="ru-RU" b="1" dirty="0" smtClean="0">
                <a:solidFill>
                  <a:srgbClr val="00B050"/>
                </a:solidFill>
              </a:rPr>
              <a:t>).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smtClean="0">
                <a:hlinkClick r:id="rId2"/>
              </a:rPr>
              <a:t>Клинические </a:t>
            </a:r>
            <a:r>
              <a:rPr lang="ru-RU" sz="1400" dirty="0">
                <a:hlinkClick r:id="rId2"/>
              </a:rPr>
              <a:t>рекомендации МЗ РФ по лечению туберкулёза у взрослых, 2020 г.</a:t>
            </a:r>
            <a:endParaRPr lang="ru-RU" sz="1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3266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Основные</a:t>
            </a:r>
            <a:r>
              <a:rPr lang="ru-RU" sz="2600" dirty="0" smtClean="0">
                <a:solidFill>
                  <a:schemeClr val="tx2"/>
                </a:solidFill>
              </a:rPr>
              <a:t> противотуберкулезные </a:t>
            </a:r>
            <a:r>
              <a:rPr lang="ru-RU" sz="2600" dirty="0">
                <a:solidFill>
                  <a:schemeClr val="tx2"/>
                </a:solidFill>
              </a:rPr>
              <a:t>средства </a:t>
            </a:r>
            <a:r>
              <a:rPr lang="ru-RU" sz="2600" dirty="0" smtClean="0">
                <a:solidFill>
                  <a:srgbClr val="C00000"/>
                </a:solidFill>
              </a:rPr>
              <a:t>более </a:t>
            </a:r>
            <a:r>
              <a:rPr lang="ru-RU" sz="2600" dirty="0">
                <a:solidFill>
                  <a:srgbClr val="C00000"/>
                </a:solidFill>
              </a:rPr>
              <a:t>активны</a:t>
            </a:r>
            <a:r>
              <a:rPr lang="ru-RU" sz="2600" dirty="0">
                <a:solidFill>
                  <a:schemeClr val="tx2"/>
                </a:solidFill>
              </a:rPr>
              <a:t>, однако при их применении к ним довольно </a:t>
            </a:r>
            <a:r>
              <a:rPr lang="ru-RU" sz="2600" dirty="0">
                <a:solidFill>
                  <a:srgbClr val="C00000"/>
                </a:solidFill>
              </a:rPr>
              <a:t>быстро развивается устойчивость </a:t>
            </a:r>
            <a:r>
              <a:rPr lang="ru-RU" sz="2600" dirty="0">
                <a:solidFill>
                  <a:schemeClr val="tx2"/>
                </a:solidFill>
              </a:rPr>
              <a:t>возбудителя туберкулеза. </a:t>
            </a:r>
            <a:endParaRPr lang="ru-RU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Резервные</a:t>
            </a:r>
            <a:r>
              <a:rPr lang="ru-RU" sz="2600" dirty="0" smtClean="0">
                <a:solidFill>
                  <a:schemeClr val="tx2"/>
                </a:solidFill>
              </a:rPr>
              <a:t> препараты </a:t>
            </a:r>
            <a:r>
              <a:rPr lang="ru-RU" sz="2600" dirty="0">
                <a:solidFill>
                  <a:schemeClr val="tx2"/>
                </a:solidFill>
              </a:rPr>
              <a:t>II ряда </a:t>
            </a:r>
            <a:r>
              <a:rPr lang="ru-RU" sz="2600" dirty="0">
                <a:solidFill>
                  <a:srgbClr val="00B050"/>
                </a:solidFill>
              </a:rPr>
              <a:t>менее активны</a:t>
            </a:r>
            <a:r>
              <a:rPr lang="ru-RU" sz="2600" dirty="0">
                <a:solidFill>
                  <a:schemeClr val="tx2"/>
                </a:solidFill>
              </a:rPr>
              <a:t> по влиянию на микобактерии </a:t>
            </a:r>
            <a:r>
              <a:rPr lang="ru-RU" sz="2600" dirty="0" smtClean="0">
                <a:solidFill>
                  <a:schemeClr val="tx2"/>
                </a:solidFill>
              </a:rPr>
              <a:t>туберкулеза, </a:t>
            </a:r>
            <a:r>
              <a:rPr lang="ru-RU" sz="2600" dirty="0" smtClean="0">
                <a:solidFill>
                  <a:srgbClr val="00B050"/>
                </a:solidFill>
              </a:rPr>
              <a:t>более токсичны и </a:t>
            </a:r>
            <a:r>
              <a:rPr lang="ru-RU" sz="2600" dirty="0">
                <a:solidFill>
                  <a:srgbClr val="00B050"/>
                </a:solidFill>
              </a:rPr>
              <a:t>чаще вызывают побочные эффекты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Их </a:t>
            </a:r>
            <a:r>
              <a:rPr lang="ru-RU" sz="2600" dirty="0">
                <a:solidFill>
                  <a:srgbClr val="00B050"/>
                </a:solidFill>
              </a:rPr>
              <a:t>основная </a:t>
            </a:r>
            <a:r>
              <a:rPr lang="ru-RU" sz="2600" dirty="0" smtClean="0">
                <a:solidFill>
                  <a:srgbClr val="00B050"/>
                </a:solidFill>
              </a:rPr>
              <a:t>особенность </a:t>
            </a:r>
            <a:r>
              <a:rPr lang="ru-RU" sz="2600" dirty="0" smtClean="0">
                <a:solidFill>
                  <a:schemeClr val="tx2"/>
                </a:solidFill>
              </a:rPr>
              <a:t>- действуют </a:t>
            </a:r>
            <a:r>
              <a:rPr lang="ru-RU" sz="2600" dirty="0">
                <a:solidFill>
                  <a:schemeClr val="tx2"/>
                </a:solidFill>
              </a:rPr>
              <a:t>на микобактерии, выработавшие устойчивость к препаратам I </a:t>
            </a:r>
            <a:r>
              <a:rPr lang="ru-RU" sz="2600" dirty="0" smtClean="0">
                <a:solidFill>
                  <a:schemeClr val="tx2"/>
                </a:solidFill>
              </a:rPr>
              <a:t>ряда.</a:t>
            </a:r>
          </a:p>
          <a:p>
            <a:pPr marL="0" indent="0">
              <a:buNone/>
            </a:pPr>
            <a:endParaRPr lang="ru-RU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Суточная </a:t>
            </a:r>
            <a:r>
              <a:rPr lang="ru-RU" sz="2600" dirty="0">
                <a:solidFill>
                  <a:schemeClr val="tx2"/>
                </a:solidFill>
              </a:rPr>
              <a:t>доза противотуберкулёзных препаратов </a:t>
            </a:r>
            <a:r>
              <a:rPr lang="ru-RU" sz="2600" dirty="0">
                <a:solidFill>
                  <a:srgbClr val="00B050"/>
                </a:solidFill>
              </a:rPr>
              <a:t>основного ряда </a:t>
            </a:r>
            <a:r>
              <a:rPr lang="ru-RU" sz="2600" dirty="0">
                <a:solidFill>
                  <a:schemeClr val="tx2"/>
                </a:solidFill>
              </a:rPr>
              <a:t>вводится в один приём, что создает высокий пик концентрации препаратов в сыворотке </a:t>
            </a:r>
            <a:r>
              <a:rPr lang="ru-RU" sz="2600" dirty="0" smtClean="0">
                <a:solidFill>
                  <a:schemeClr val="tx2"/>
                </a:solidFill>
              </a:rPr>
              <a:t>крови.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Дозы </a:t>
            </a:r>
            <a:r>
              <a:rPr lang="ru-RU" sz="2600" dirty="0">
                <a:solidFill>
                  <a:schemeClr val="tx2"/>
                </a:solidFill>
              </a:rPr>
              <a:t>препаратов </a:t>
            </a:r>
            <a:r>
              <a:rPr lang="ru-RU" sz="2600" dirty="0">
                <a:solidFill>
                  <a:srgbClr val="00B050"/>
                </a:solidFill>
              </a:rPr>
              <a:t>резервного ряда </a:t>
            </a:r>
            <a:r>
              <a:rPr lang="ru-RU" sz="2600" dirty="0">
                <a:solidFill>
                  <a:schemeClr val="tx2"/>
                </a:solidFill>
              </a:rPr>
              <a:t>делятся на 2-3 приема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3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3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3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300" dirty="0" smtClean="0">
                <a:solidFill>
                  <a:schemeClr val="tx2"/>
                </a:solidFill>
                <a:hlinkClick r:id="rId2"/>
              </a:rPr>
              <a:t>www.studmedlib.ru/ru/doc/ISBN9785970431689-0040.html?SSr=1301343bed10108fcc8357</a:t>
            </a:r>
            <a:r>
              <a:rPr lang="ru-RU" sz="1300" dirty="0" smtClean="0">
                <a:solidFill>
                  <a:schemeClr val="tx2"/>
                </a:solidFill>
                <a:hlinkClick r:id="rId2"/>
              </a:rPr>
              <a:t>4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r>
              <a:rPr lang="en-US" sz="1300" dirty="0" smtClean="0">
                <a:solidFill>
                  <a:prstClr val="black">
                    <a:lumMod val="50000"/>
                    <a:lumOff val="50000"/>
                  </a:prstClr>
                </a:solidFill>
                <a:hlinkClick r:id="rId3"/>
              </a:rPr>
              <a:t>https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  <a:hlinkClick r:id="rId3"/>
              </a:rPr>
              <a:t>://elibrary.ru/item.asp?id=23732358</a:t>
            </a:r>
            <a:endParaRPr lang="ru-RU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 algn="ctr">
              <a:buNone/>
            </a:pPr>
            <a:endParaRPr lang="ru-RU" sz="13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3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Наиболее высокой активностью в отношении микобактерий туберкулеза обладает </a:t>
            </a:r>
            <a:r>
              <a:rPr lang="ru-RU" dirty="0" err="1" smtClean="0"/>
              <a:t>изониазид</a:t>
            </a:r>
            <a:r>
              <a:rPr lang="ru-RU" dirty="0" smtClean="0"/>
              <a:t> и </a:t>
            </a:r>
            <a:r>
              <a:rPr lang="ru-RU" dirty="0" err="1" smtClean="0"/>
              <a:t>рифампицин</a:t>
            </a:r>
            <a:r>
              <a:rPr lang="ru-RU" dirty="0" smtClean="0"/>
              <a:t>, поэтому стратегия современной химиотерапии пациентов с впервые выявленным туберкулезом строится на использовании сочетания именно этих препаратов. </a:t>
            </a:r>
            <a:r>
              <a:rPr lang="ru-RU" dirty="0" smtClean="0">
                <a:solidFill>
                  <a:srgbClr val="00B050"/>
                </a:solidFill>
              </a:rPr>
              <a:t>Комбинирование </a:t>
            </a:r>
            <a:r>
              <a:rPr lang="ru-RU" dirty="0" err="1" smtClean="0">
                <a:solidFill>
                  <a:srgbClr val="00B050"/>
                </a:solidFill>
              </a:rPr>
              <a:t>изониазида</a:t>
            </a:r>
            <a:r>
              <a:rPr lang="ru-RU" dirty="0" smtClean="0">
                <a:solidFill>
                  <a:srgbClr val="00B050"/>
                </a:solidFill>
              </a:rPr>
              <a:t> и </a:t>
            </a:r>
            <a:r>
              <a:rPr lang="ru-RU" dirty="0" err="1" smtClean="0">
                <a:solidFill>
                  <a:srgbClr val="00B050"/>
                </a:solidFill>
              </a:rPr>
              <a:t>рифампицина</a:t>
            </a:r>
            <a:r>
              <a:rPr lang="ru-RU" dirty="0" smtClean="0">
                <a:solidFill>
                  <a:srgbClr val="00B050"/>
                </a:solidFill>
              </a:rPr>
              <a:t> с другими ПТП 1 ряда позволяет достичь излечения большинства пациентов.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endParaRPr lang="ru-RU" sz="1200" dirty="0" smtClean="0">
              <a:solidFill>
                <a:prstClr val="black">
                  <a:lumMod val="50000"/>
                  <a:lumOff val="50000"/>
                </a:prstClr>
              </a:solidFill>
              <a:hlinkClick r:id="rId2"/>
            </a:endParaRPr>
          </a:p>
          <a:p>
            <a:pPr marL="0" lvl="0" indent="0" algn="ctr">
              <a:buNone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hlinkClick r:id="rId2"/>
            </a:endParaRPr>
          </a:p>
          <a:p>
            <a:pPr marL="0" lvl="0" indent="0" algn="ctr">
              <a:buNone/>
            </a:pPr>
            <a:endParaRPr lang="ru-RU" sz="1200" dirty="0" smtClean="0">
              <a:solidFill>
                <a:prstClr val="black">
                  <a:lumMod val="50000"/>
                  <a:lumOff val="50000"/>
                </a:prstClr>
              </a:solidFill>
              <a:hlinkClick r:id="rId2"/>
            </a:endParaRPr>
          </a:p>
          <a:p>
            <a:pPr marL="0" lvl="0" indent="0" algn="ctr">
              <a:buNone/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https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://elibrary.ru/item.asp?id=23732358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1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Применяются в клинической практике с 1952 года.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Представители: </a:t>
            </a:r>
            <a:r>
              <a:rPr lang="ru-RU" dirty="0" err="1" smtClean="0">
                <a:solidFill>
                  <a:schemeClr val="tx2"/>
                </a:solidFill>
              </a:rPr>
              <a:t>изониазид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фтивазид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метазид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опиниазид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Изониазид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Фармакотерапевтическая группа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Синтетическое противотуберкулёзное средство</a:t>
            </a:r>
          </a:p>
          <a:p>
            <a:pPr marL="0" indent="0" algn="ctr">
              <a:buNone/>
            </a:pPr>
            <a:r>
              <a:rPr lang="ru-RU" u="sng" dirty="0" err="1" smtClean="0">
                <a:solidFill>
                  <a:schemeClr val="tx2"/>
                </a:solidFill>
              </a:rPr>
              <a:t>Фармакокинетика</a:t>
            </a:r>
            <a:r>
              <a:rPr lang="ru-RU" u="sng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Пути введения: </a:t>
            </a:r>
            <a:r>
              <a:rPr lang="ru-RU" dirty="0" smtClean="0">
                <a:solidFill>
                  <a:schemeClr val="tx2"/>
                </a:solidFill>
              </a:rPr>
              <a:t>внутрь, внутримышечно, внутривенно, в каверну, </a:t>
            </a:r>
            <a:r>
              <a:rPr lang="ru-RU" dirty="0" err="1" smtClean="0">
                <a:solidFill>
                  <a:schemeClr val="tx2"/>
                </a:solidFill>
              </a:rPr>
              <a:t>ингаляционно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эндотрахеально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lvl="0" indent="0" algn="ctr">
              <a:buNone/>
            </a:pPr>
            <a:r>
              <a:rPr lang="ru-RU" sz="1100" dirty="0" smtClean="0">
                <a:solidFill>
                  <a:schemeClr val="tx2"/>
                </a:solidFill>
              </a:rPr>
              <a:t>1. </a:t>
            </a:r>
            <a:r>
              <a:rPr lang="en-US" sz="1100" dirty="0">
                <a:solidFill>
                  <a:srgbClr val="1D3641"/>
                </a:solidFill>
                <a:hlinkClick r:id="rId2"/>
              </a:rPr>
              <a:t>https://elibrary.ru/item.asp?id=23732358</a:t>
            </a:r>
            <a:endParaRPr lang="ru-RU" sz="1100" dirty="0">
              <a:solidFill>
                <a:srgbClr val="1D364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tx2"/>
                </a:solidFill>
              </a:rPr>
              <a:t>2.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sz="1100" dirty="0">
                <a:solidFill>
                  <a:schemeClr val="tx2"/>
                </a:solidFill>
                <a:hlinkClick r:id="rId3"/>
              </a:rPr>
              <a:t>://grls.rosminzdrav.ru/GRLS.aspx?RegNumber=&amp;MnnR=%u0418%u0437%u043e%u043d%u0438%u0430%u0437%u0438%u0434&amp;lf=&amp;TradeNmR=&amp;OwnerName=&amp;MnfOrg=&amp;MnfOrgCountry=&amp;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isfs=0&amp;isND=0&amp;order=RegDate&amp;orderType=desc&amp;RegType=1&amp;pageSize=10&amp;pageNum=1</a:t>
            </a:r>
            <a:endParaRPr lang="ru-RU" sz="1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Препараты гидразина изоникотиновой кислоты (ГИНК)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3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549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err="1" smtClean="0">
                <a:solidFill>
                  <a:schemeClr val="tx2"/>
                </a:solidFill>
              </a:rPr>
              <a:t>Фармакокинетика</a:t>
            </a:r>
            <a:endParaRPr lang="ru-RU" u="sng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При приёме внутрь </a:t>
            </a:r>
            <a:r>
              <a:rPr lang="ru-RU" dirty="0" smtClean="0">
                <a:solidFill>
                  <a:srgbClr val="00B050"/>
                </a:solidFill>
              </a:rPr>
              <a:t>быстро и полно абсорбируется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ища снижает абсорбцию и </a:t>
            </a:r>
            <a:r>
              <a:rPr lang="ru-RU" dirty="0" err="1" smtClean="0">
                <a:solidFill>
                  <a:schemeClr val="tx2"/>
                </a:solidFill>
              </a:rPr>
              <a:t>биодоступность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Время достижения максимальной концентрации в крови – 1-2 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Связь с белками крови незначительная </a:t>
            </a:r>
            <a:r>
              <a:rPr lang="en-US" dirty="0" smtClean="0">
                <a:solidFill>
                  <a:schemeClr val="tx2"/>
                </a:solidFill>
              </a:rPr>
              <a:t>(~10%).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Хорошо распределяется по всему организму</a:t>
            </a:r>
            <a:r>
              <a:rPr lang="ru-RU" dirty="0" smtClean="0">
                <a:solidFill>
                  <a:schemeClr val="tx2"/>
                </a:solidFill>
              </a:rPr>
              <a:t>, проникая во все ткани и жидкости, включая цереброспинальную, плевральную </a:t>
            </a:r>
            <a:r>
              <a:rPr lang="ru-RU" dirty="0" err="1" smtClean="0">
                <a:solidFill>
                  <a:schemeClr val="tx2"/>
                </a:solidFill>
              </a:rPr>
              <a:t>асцетическую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Высокие концентрации </a:t>
            </a:r>
            <a:r>
              <a:rPr lang="ru-RU" dirty="0" smtClean="0">
                <a:solidFill>
                  <a:schemeClr val="tx2"/>
                </a:solidFill>
              </a:rPr>
              <a:t>создаются </a:t>
            </a:r>
            <a:r>
              <a:rPr lang="ru-RU" dirty="0" smtClean="0">
                <a:solidFill>
                  <a:srgbClr val="00B050"/>
                </a:solidFill>
              </a:rPr>
              <a:t>в легочной ткани, почках, печени, мышцах, слюне и мокроте.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en-US" sz="1200" dirty="0" smtClean="0">
                <a:solidFill>
                  <a:srgbClr val="00B050"/>
                </a:solidFill>
                <a:hlinkClick r:id="rId2"/>
              </a:rPr>
              <a:t>http</a:t>
            </a:r>
            <a:r>
              <a:rPr lang="en-US" sz="1200" dirty="0">
                <a:solidFill>
                  <a:srgbClr val="00B050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rgbClr val="00B050"/>
                </a:solidFill>
                <a:hlinkClick r:id="rId2"/>
              </a:rPr>
              <a:t>grls.rosminzdrav.ru/Grls_View_v2.aspx?routingGuid=019337ee-bfad-48fe-b9a7-02c7ac9e109c&amp;t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1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549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u="sng" dirty="0" err="1" smtClean="0">
                <a:solidFill>
                  <a:schemeClr val="tx2"/>
                </a:solidFill>
              </a:rPr>
              <a:t>Фармакокинетика</a:t>
            </a:r>
            <a:endParaRPr lang="ru-RU" sz="2600" u="sng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2"/>
                </a:solidFill>
              </a:rPr>
              <a:t>В микобактериях его концентрация в 50 раз выше, чем в окружающей </a:t>
            </a:r>
            <a:r>
              <a:rPr lang="ru-RU" sz="2600" dirty="0" smtClean="0">
                <a:solidFill>
                  <a:schemeClr val="tx2"/>
                </a:solidFill>
              </a:rPr>
              <a:t>среде.</a:t>
            </a:r>
            <a:endParaRPr lang="ru-RU" sz="2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Проникает через плацентарный барьер и в грудное молоко.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Подвергается </a:t>
            </a:r>
            <a:r>
              <a:rPr lang="ru-RU" sz="2600" dirty="0" smtClean="0">
                <a:solidFill>
                  <a:srgbClr val="00B050"/>
                </a:solidFill>
              </a:rPr>
              <a:t>метаболизму в печени путем </a:t>
            </a:r>
            <a:r>
              <a:rPr lang="ru-RU" sz="2600" dirty="0" err="1" smtClean="0">
                <a:solidFill>
                  <a:srgbClr val="00B050"/>
                </a:solidFill>
              </a:rPr>
              <a:t>ацетилирования</a:t>
            </a:r>
            <a:r>
              <a:rPr lang="ru-RU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(N-</a:t>
            </a:r>
            <a:r>
              <a:rPr lang="ru-RU" sz="2600" dirty="0" err="1" smtClean="0">
                <a:solidFill>
                  <a:schemeClr val="tx2"/>
                </a:solidFill>
              </a:rPr>
              <a:t>ацетилтрансферазой</a:t>
            </a:r>
            <a:r>
              <a:rPr lang="ru-RU" sz="2600" dirty="0" smtClean="0">
                <a:solidFill>
                  <a:schemeClr val="tx2"/>
                </a:solidFill>
              </a:rPr>
              <a:t>) </a:t>
            </a:r>
            <a:r>
              <a:rPr lang="ru-RU" sz="2600" dirty="0" smtClean="0">
                <a:solidFill>
                  <a:srgbClr val="00B050"/>
                </a:solidFill>
              </a:rPr>
              <a:t>с образованием неактивных метаболитов. </a:t>
            </a:r>
            <a:br>
              <a:rPr lang="ru-RU" sz="2600" dirty="0" smtClean="0">
                <a:solidFill>
                  <a:srgbClr val="00B050"/>
                </a:solidFill>
              </a:rPr>
            </a:br>
            <a:r>
              <a:rPr lang="ru-RU" sz="2600" dirty="0" smtClean="0">
                <a:solidFill>
                  <a:schemeClr val="tx2"/>
                </a:solidFill>
              </a:rPr>
              <a:t>Скорость </a:t>
            </a:r>
            <a:r>
              <a:rPr lang="ru-RU" sz="2600" dirty="0" err="1" smtClean="0">
                <a:solidFill>
                  <a:schemeClr val="tx2"/>
                </a:solidFill>
              </a:rPr>
              <a:t>инактивации</a:t>
            </a:r>
            <a:r>
              <a:rPr lang="ru-RU" sz="2600" dirty="0" smtClean="0">
                <a:solidFill>
                  <a:schemeClr val="tx2"/>
                </a:solidFill>
              </a:rPr>
              <a:t> генетически детерминирована и зависит от активности </a:t>
            </a:r>
            <a:r>
              <a:rPr lang="en-US" sz="2600" dirty="0">
                <a:solidFill>
                  <a:srgbClr val="1D3641"/>
                </a:solidFill>
              </a:rPr>
              <a:t>N-</a:t>
            </a:r>
            <a:r>
              <a:rPr lang="ru-RU" sz="2600" dirty="0" err="1" smtClean="0">
                <a:solidFill>
                  <a:srgbClr val="1D3641"/>
                </a:solidFill>
              </a:rPr>
              <a:t>ацетилтрансферазы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У «быстрых </a:t>
            </a:r>
            <a:r>
              <a:rPr lang="ru-RU" sz="2600" dirty="0" err="1" smtClean="0">
                <a:solidFill>
                  <a:schemeClr val="tx2"/>
                </a:solidFill>
              </a:rPr>
              <a:t>ацетиляторов</a:t>
            </a:r>
            <a:r>
              <a:rPr lang="ru-RU" sz="2600" dirty="0" smtClean="0">
                <a:solidFill>
                  <a:schemeClr val="tx2"/>
                </a:solidFill>
              </a:rPr>
              <a:t>» период полувыведения </a:t>
            </a:r>
            <a:r>
              <a:rPr lang="en-US" sz="2600" dirty="0" smtClean="0">
                <a:solidFill>
                  <a:schemeClr val="tx2"/>
                </a:solidFill>
              </a:rPr>
              <a:t>~ 1 </a:t>
            </a:r>
            <a:r>
              <a:rPr lang="ru-RU" sz="2600" dirty="0" smtClean="0">
                <a:solidFill>
                  <a:schemeClr val="tx2"/>
                </a:solidFill>
              </a:rPr>
              <a:t>час, у «медленных» </a:t>
            </a:r>
            <a:r>
              <a:rPr lang="en-US" sz="2600" dirty="0" smtClean="0">
                <a:solidFill>
                  <a:schemeClr val="tx2"/>
                </a:solidFill>
              </a:rPr>
              <a:t>~</a:t>
            </a:r>
            <a:r>
              <a:rPr lang="ru-RU" sz="2600" dirty="0" smtClean="0">
                <a:solidFill>
                  <a:schemeClr val="tx2"/>
                </a:solidFill>
              </a:rPr>
              <a:t> 3 часа. При печеночной недостаточности также </a:t>
            </a:r>
            <a:r>
              <a:rPr lang="ru-RU" sz="2600" dirty="0">
                <a:solidFill>
                  <a:schemeClr val="tx2"/>
                </a:solidFill>
              </a:rPr>
              <a:t>удлиняется. 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grls.rosminzdrav.ru/Grls_View_v2.aspx?routingGuid=019337ee-bfad-48fe-b9a7-02c7ac9e109c&amp;t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7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549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u="sng" dirty="0" err="1" smtClean="0">
                <a:solidFill>
                  <a:schemeClr val="tx2"/>
                </a:solidFill>
              </a:rPr>
              <a:t>Фармакокинетика</a:t>
            </a:r>
            <a:r>
              <a:rPr lang="ru-RU" u="sng" dirty="0" smtClean="0">
                <a:solidFill>
                  <a:schemeClr val="tx2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3641"/>
                </a:solidFill>
              </a:rPr>
              <a:t>Эти особенности следует учитывать при дозировании </a:t>
            </a:r>
            <a:r>
              <a:rPr lang="ru-RU" dirty="0" err="1">
                <a:solidFill>
                  <a:srgbClr val="1D3641"/>
                </a:solidFill>
              </a:rPr>
              <a:t>изониазида</a:t>
            </a:r>
            <a:r>
              <a:rPr lang="ru-RU" dirty="0">
                <a:solidFill>
                  <a:srgbClr val="1D3641"/>
                </a:solidFill>
              </a:rPr>
              <a:t>, так как от этого зависит не только поддержание бактериостатических концентраций вещества, но и развитие побочных эффектов</a:t>
            </a:r>
            <a:r>
              <a:rPr lang="ru-RU" dirty="0" smtClean="0">
                <a:solidFill>
                  <a:srgbClr val="1D3641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B050"/>
                </a:solidFill>
              </a:rPr>
              <a:t>Моноацетилгидразин</a:t>
            </a:r>
            <a:r>
              <a:rPr lang="ru-RU" dirty="0">
                <a:solidFill>
                  <a:srgbClr val="1D3641"/>
                </a:solidFill>
              </a:rPr>
              <a:t> (продукт </a:t>
            </a:r>
            <a:r>
              <a:rPr lang="ru-RU" dirty="0" err="1">
                <a:solidFill>
                  <a:srgbClr val="1D3641"/>
                </a:solidFill>
              </a:rPr>
              <a:t>инактивации</a:t>
            </a:r>
            <a:r>
              <a:rPr lang="ru-RU" dirty="0">
                <a:solidFill>
                  <a:srgbClr val="1D3641"/>
                </a:solidFill>
              </a:rPr>
              <a:t>) оказывает </a:t>
            </a:r>
            <a:r>
              <a:rPr lang="ru-RU" dirty="0" err="1">
                <a:solidFill>
                  <a:srgbClr val="00B050"/>
                </a:solidFill>
              </a:rPr>
              <a:t>гепатотоксическое</a:t>
            </a:r>
            <a:r>
              <a:rPr lang="ru-RU" dirty="0">
                <a:solidFill>
                  <a:srgbClr val="00B050"/>
                </a:solidFill>
              </a:rPr>
              <a:t> действие </a:t>
            </a:r>
            <a:r>
              <a:rPr lang="ru-RU" dirty="0">
                <a:solidFill>
                  <a:srgbClr val="1D3641"/>
                </a:solidFill>
              </a:rPr>
              <a:t>из-за образования активного </a:t>
            </a:r>
            <a:r>
              <a:rPr lang="ru-RU" dirty="0" smtClean="0">
                <a:solidFill>
                  <a:srgbClr val="1D3641"/>
                </a:solidFill>
              </a:rPr>
              <a:t>метаболита </a:t>
            </a:r>
            <a:r>
              <a:rPr lang="ru-RU" dirty="0">
                <a:solidFill>
                  <a:srgbClr val="1D3641"/>
                </a:solidFill>
              </a:rPr>
              <a:t>при взаимодействии с системой </a:t>
            </a:r>
            <a:r>
              <a:rPr lang="ru-RU" dirty="0" err="1">
                <a:solidFill>
                  <a:srgbClr val="1D3641"/>
                </a:solidFill>
              </a:rPr>
              <a:t>цитохрома</a:t>
            </a:r>
            <a:r>
              <a:rPr lang="ru-RU" dirty="0">
                <a:solidFill>
                  <a:srgbClr val="1D3641"/>
                </a:solidFill>
              </a:rPr>
              <a:t> </a:t>
            </a:r>
            <a:r>
              <a:rPr lang="en-US" dirty="0">
                <a:solidFill>
                  <a:srgbClr val="1D3641"/>
                </a:solidFill>
              </a:rPr>
              <a:t>P-450</a:t>
            </a:r>
            <a:r>
              <a:rPr lang="ru-RU" dirty="0" smtClean="0">
                <a:solidFill>
                  <a:srgbClr val="1D3641"/>
                </a:solidFill>
              </a:rPr>
              <a:t>.</a:t>
            </a:r>
            <a:endParaRPr lang="ru-RU" dirty="0" smtClean="0">
              <a:solidFill>
                <a:srgbClr val="00B05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Выводится </a:t>
            </a:r>
            <a:r>
              <a:rPr lang="ru-RU" dirty="0">
                <a:solidFill>
                  <a:srgbClr val="00B050"/>
                </a:solidFill>
              </a:rPr>
              <a:t>в основном почками</a:t>
            </a:r>
            <a:r>
              <a:rPr lang="ru-RU" dirty="0">
                <a:solidFill>
                  <a:srgbClr val="1D3641"/>
                </a:solidFill>
              </a:rPr>
              <a:t>: в течение 24 часов выводится 75-95% препарата, в основном в форме неактивных метаболитов. Незначительная часть выводится кишечником</a:t>
            </a:r>
            <a:r>
              <a:rPr lang="ru-RU" dirty="0" smtClean="0">
                <a:solidFill>
                  <a:srgbClr val="1D3641"/>
                </a:solidFill>
              </a:rPr>
              <a:t>.</a:t>
            </a:r>
          </a:p>
          <a:p>
            <a:pPr marL="0" lvl="0" indent="0">
              <a:buNone/>
            </a:pPr>
            <a:endParaRPr lang="ru-RU" dirty="0" smtClean="0">
              <a:solidFill>
                <a:srgbClr val="1D3641"/>
              </a:solidFill>
            </a:endParaRPr>
          </a:p>
          <a:p>
            <a:pPr marL="228600" lvl="0" indent="-228600" algn="ctr">
              <a:buFont typeface="Arial" pitchFamily="34" charset="0"/>
              <a:buAutoNum type="arabicPeriod"/>
            </a:pPr>
            <a:r>
              <a:rPr lang="en-US" sz="1100" dirty="0">
                <a:solidFill>
                  <a:srgbClr val="1D3641"/>
                </a:solidFill>
                <a:hlinkClick r:id="rId2"/>
              </a:rPr>
              <a:t>http://</a:t>
            </a:r>
            <a:r>
              <a:rPr lang="en-US" sz="1100" dirty="0" smtClean="0">
                <a:solidFill>
                  <a:srgbClr val="1D3641"/>
                </a:solidFill>
                <a:hlinkClick r:id="rId2"/>
              </a:rPr>
              <a:t>www.studmedlib.ru/ru/book/ISBN9785970434123.html?SSr=1301343bed10108fcc83574</a:t>
            </a:r>
            <a:endParaRPr lang="ru-RU" sz="1100" dirty="0" smtClean="0">
              <a:solidFill>
                <a:srgbClr val="1D3641"/>
              </a:solidFill>
            </a:endParaRPr>
          </a:p>
          <a:p>
            <a:pPr marL="228600" lvl="0" indent="-228600" algn="ctr">
              <a:buFont typeface="Arial" pitchFamily="34" charset="0"/>
              <a:buAutoNum type="arabicPeriod"/>
            </a:pPr>
            <a:r>
              <a:rPr lang="en-US" sz="1100" dirty="0">
                <a:solidFill>
                  <a:srgbClr val="1D3641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rgbClr val="1D3641"/>
                </a:solidFill>
                <a:hlinkClick r:id="rId3"/>
              </a:rPr>
              <a:t>grls.rosminzdrav.ru/Grls_View_v2.aspx?routingGuid=019337ee-bfad-48fe-b9a7-02c7ac9e109c&amp;t</a:t>
            </a:r>
            <a:endParaRPr lang="ru-RU" sz="1100" dirty="0" smtClean="0">
              <a:solidFill>
                <a:srgbClr val="1D3641"/>
              </a:solidFill>
            </a:endParaRPr>
          </a:p>
          <a:p>
            <a:pPr marL="228600" lvl="0" indent="-228600">
              <a:buFont typeface="Arial" pitchFamily="34" charset="0"/>
              <a:buAutoNum type="arabicPeriod"/>
            </a:pPr>
            <a:endParaRPr lang="ru-RU" sz="1100" dirty="0">
              <a:solidFill>
                <a:srgbClr val="1D364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1D364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1D364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80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0750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u="sng" dirty="0" smtClean="0">
                <a:solidFill>
                  <a:schemeClr val="tx2"/>
                </a:solidFill>
              </a:rPr>
              <a:t>Механизм действия: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Является </a:t>
            </a:r>
            <a:r>
              <a:rPr lang="ru-RU" sz="2600" dirty="0" err="1" smtClean="0">
                <a:solidFill>
                  <a:srgbClr val="00B050"/>
                </a:solidFill>
              </a:rPr>
              <a:t>пролекарством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dirty="0" err="1">
                <a:solidFill>
                  <a:schemeClr val="tx2"/>
                </a:solidFill>
              </a:rPr>
              <a:t>М</a:t>
            </a:r>
            <a:r>
              <a:rPr lang="ru-RU" sz="2600" dirty="0" err="1" smtClean="0">
                <a:solidFill>
                  <a:schemeClr val="tx2"/>
                </a:solidFill>
              </a:rPr>
              <a:t>икобактериальная</a:t>
            </a:r>
            <a:r>
              <a:rPr lang="ru-RU" sz="2600" dirty="0" smtClean="0">
                <a:solidFill>
                  <a:schemeClr val="tx2"/>
                </a:solidFill>
              </a:rPr>
              <a:t> каталаза – </a:t>
            </a:r>
            <a:r>
              <a:rPr lang="ru-RU" sz="2600" dirty="0" err="1" smtClean="0">
                <a:solidFill>
                  <a:schemeClr val="tx2"/>
                </a:solidFill>
              </a:rPr>
              <a:t>пероксидаза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</a:rPr>
              <a:t>метаболизирует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</a:rPr>
              <a:t>изониазид</a:t>
            </a:r>
            <a:r>
              <a:rPr lang="ru-RU" sz="2600" dirty="0" smtClean="0">
                <a:solidFill>
                  <a:schemeClr val="tx2"/>
                </a:solidFill>
              </a:rPr>
              <a:t> до активного метаболита, который </a:t>
            </a:r>
            <a:r>
              <a:rPr lang="ru-RU" sz="2600" dirty="0" err="1" smtClean="0">
                <a:solidFill>
                  <a:srgbClr val="00B050"/>
                </a:solidFill>
              </a:rPr>
              <a:t>ковалентно</a:t>
            </a:r>
            <a:r>
              <a:rPr lang="ru-RU" sz="2600" dirty="0" smtClean="0">
                <a:solidFill>
                  <a:srgbClr val="00B050"/>
                </a:solidFill>
              </a:rPr>
              <a:t> связывается с переносчиком </a:t>
            </a:r>
            <a:r>
              <a:rPr lang="ru-RU" sz="2600" dirty="0" err="1" smtClean="0">
                <a:solidFill>
                  <a:srgbClr val="00B050"/>
                </a:solidFill>
              </a:rPr>
              <a:t>миколевых</a:t>
            </a:r>
            <a:r>
              <a:rPr lang="ru-RU" sz="2600" dirty="0" smtClean="0">
                <a:solidFill>
                  <a:srgbClr val="00B050"/>
                </a:solidFill>
              </a:rPr>
              <a:t> кислот и нарушает превращение дельта – 2 ненасыщенных жирных кислот в </a:t>
            </a:r>
            <a:r>
              <a:rPr lang="ru-RU" sz="2600" dirty="0" err="1" smtClean="0">
                <a:solidFill>
                  <a:srgbClr val="00B050"/>
                </a:solidFill>
              </a:rPr>
              <a:t>миколевую</a:t>
            </a:r>
            <a:r>
              <a:rPr lang="ru-RU" sz="2600" dirty="0" smtClean="0">
                <a:solidFill>
                  <a:srgbClr val="00B050"/>
                </a:solidFill>
              </a:rPr>
              <a:t> кислоту </a:t>
            </a:r>
            <a:r>
              <a:rPr lang="ru-RU" sz="2600" dirty="0" smtClean="0">
                <a:solidFill>
                  <a:schemeClr val="tx2"/>
                </a:solidFill>
              </a:rPr>
              <a:t>(жирная кислота с разветвленной цепью, которая, соединяясь с </a:t>
            </a:r>
            <a:r>
              <a:rPr lang="ru-RU" sz="2600" dirty="0" err="1" smtClean="0">
                <a:solidFill>
                  <a:schemeClr val="tx2"/>
                </a:solidFill>
              </a:rPr>
              <a:t>арабиногалактаном</a:t>
            </a:r>
            <a:r>
              <a:rPr lang="ru-RU" sz="2600" dirty="0" smtClean="0">
                <a:solidFill>
                  <a:schemeClr val="tx2"/>
                </a:solidFill>
              </a:rPr>
              <a:t>, участвует в образовании компонентов клеточной стенки микобактерии).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B050"/>
                </a:solidFill>
              </a:rPr>
              <a:t>Ингибирует </a:t>
            </a:r>
            <a:r>
              <a:rPr lang="ru-RU" sz="2600" dirty="0" err="1" smtClean="0">
                <a:solidFill>
                  <a:srgbClr val="00B050"/>
                </a:solidFill>
              </a:rPr>
              <a:t>микобактериальную</a:t>
            </a:r>
            <a:r>
              <a:rPr lang="ru-RU" sz="2600" dirty="0" smtClean="0">
                <a:solidFill>
                  <a:srgbClr val="00B050"/>
                </a:solidFill>
              </a:rPr>
              <a:t> каталазу – </a:t>
            </a:r>
            <a:r>
              <a:rPr lang="ru-RU" sz="2600" dirty="0" err="1" smtClean="0">
                <a:solidFill>
                  <a:srgbClr val="00B050"/>
                </a:solidFill>
              </a:rPr>
              <a:t>пероксидазу</a:t>
            </a:r>
            <a:r>
              <a:rPr lang="ru-RU" sz="2600" dirty="0" smtClean="0">
                <a:solidFill>
                  <a:schemeClr val="tx2"/>
                </a:solidFill>
              </a:rPr>
              <a:t>, что снижает защиту микроорганизма против активных форм кислорода и пероксида водорода.</a:t>
            </a:r>
          </a:p>
          <a:p>
            <a:pPr marL="0" indent="0" algn="ctr">
              <a:buNone/>
            </a:pPr>
            <a:r>
              <a:rPr lang="en-US" sz="13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1300" dirty="0" smtClean="0">
                <a:solidFill>
                  <a:schemeClr val="tx2"/>
                </a:solidFill>
                <a:hlinkClick r:id="rId2"/>
              </a:rPr>
              <a:t>grls.rosminzdrav.ru/Grls_View_v2.aspx?routingGuid=019337ee-bfad-48fe-b9a7-02c7ac9e109c&amp;t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3528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Устойчивость </a:t>
            </a:r>
            <a:r>
              <a:rPr lang="en-US" dirty="0" smtClean="0">
                <a:solidFill>
                  <a:schemeClr val="tx2"/>
                </a:solidFill>
              </a:rPr>
              <a:t>M. tuberculosis </a:t>
            </a:r>
            <a:r>
              <a:rPr lang="ru-RU" dirty="0" smtClean="0">
                <a:solidFill>
                  <a:schemeClr val="tx2"/>
                </a:solidFill>
              </a:rPr>
              <a:t>и связанные с ней особенности химиотерапии 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Классификация противотуберкулёзных лекарственных средств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Характеристика отдельных препаратов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Таблица «Сравнительная характеристика синтетических противотуберкулёзных препаратов».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976664" cy="64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23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5273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Оказывает бактерицидное действие на микобактерии в стадии размножения и бактериостатическое – в стадии покоя.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Действует на вне- и </a:t>
            </a:r>
            <a:r>
              <a:rPr lang="ru-RU" dirty="0" err="1" smtClean="0">
                <a:solidFill>
                  <a:schemeClr val="tx2"/>
                </a:solidFill>
              </a:rPr>
              <a:t>внутриклеточно</a:t>
            </a:r>
            <a:r>
              <a:rPr lang="ru-RU" dirty="0" smtClean="0">
                <a:solidFill>
                  <a:schemeClr val="tx2"/>
                </a:solidFill>
              </a:rPr>
              <a:t> расположенные бактерии. 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Устойчивость </a:t>
            </a:r>
            <a:r>
              <a:rPr lang="ru-RU" dirty="0">
                <a:solidFill>
                  <a:schemeClr val="tx2"/>
                </a:solidFill>
              </a:rPr>
              <a:t>микобактерий туберкулеза к </a:t>
            </a:r>
            <a:r>
              <a:rPr lang="ru-RU" dirty="0" err="1">
                <a:solidFill>
                  <a:schemeClr val="tx2"/>
                </a:solidFill>
              </a:rPr>
              <a:t>изониазиду</a:t>
            </a:r>
            <a:r>
              <a:rPr lang="ru-RU" dirty="0">
                <a:solidFill>
                  <a:schemeClr val="tx2"/>
                </a:solidFill>
              </a:rPr>
              <a:t> развивается значительно медленнее, чем к стрептомицину и </a:t>
            </a:r>
            <a:r>
              <a:rPr lang="ru-RU" dirty="0" err="1" smtClean="0">
                <a:solidFill>
                  <a:schemeClr val="tx2"/>
                </a:solidFill>
              </a:rPr>
              <a:t>рифампицину</a:t>
            </a:r>
            <a:r>
              <a:rPr lang="ru-RU" dirty="0" smtClean="0">
                <a:solidFill>
                  <a:schemeClr val="tx2"/>
                </a:solidFill>
              </a:rPr>
              <a:t>; но при </a:t>
            </a:r>
            <a:r>
              <a:rPr lang="ru-RU" dirty="0" err="1" smtClean="0">
                <a:solidFill>
                  <a:schemeClr val="tx2"/>
                </a:solidFill>
              </a:rPr>
              <a:t>монотерапии</a:t>
            </a:r>
            <a:r>
              <a:rPr lang="ru-RU" dirty="0" smtClean="0">
                <a:solidFill>
                  <a:schemeClr val="tx2"/>
                </a:solidFill>
              </a:rPr>
              <a:t> устойчивость развивается быстро.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Активен в отношении небольшого </a:t>
            </a:r>
            <a:r>
              <a:rPr lang="ru-RU" dirty="0" err="1" smtClean="0">
                <a:solidFill>
                  <a:schemeClr val="tx2"/>
                </a:solidFill>
              </a:rPr>
              <a:t>количесвта</a:t>
            </a:r>
            <a:r>
              <a:rPr lang="ru-RU" dirty="0" smtClean="0">
                <a:solidFill>
                  <a:schemeClr val="tx2"/>
                </a:solidFill>
              </a:rPr>
              <a:t> штаммов </a:t>
            </a:r>
            <a:r>
              <a:rPr lang="en-US" dirty="0" smtClean="0">
                <a:solidFill>
                  <a:schemeClr val="tx2"/>
                </a:solidFill>
              </a:rPr>
              <a:t>Mycobacterium </a:t>
            </a:r>
            <a:r>
              <a:rPr lang="en-US" dirty="0" err="1" smtClean="0">
                <a:solidFill>
                  <a:schemeClr val="tx2"/>
                </a:solidFill>
              </a:rPr>
              <a:t>kansasii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200" dirty="0" smtClean="0">
              <a:hlinkClick r:id="rId2"/>
            </a:endParaRPr>
          </a:p>
          <a:p>
            <a:pPr marL="0" indent="0" algn="ctr">
              <a:buNone/>
            </a:pPr>
            <a:endParaRPr lang="ru-RU" sz="1200" dirty="0">
              <a:hlinkClick r:id="rId2"/>
            </a:endParaRPr>
          </a:p>
          <a:p>
            <a:pPr marL="0" indent="0" algn="ctr">
              <a:buNone/>
            </a:pPr>
            <a:endParaRPr lang="ru-RU" sz="12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grls.rosminzdrav.ru/Grls_View_v2.aspx?routingGuid=019337ee-bfad-48fe-b9a7-02c7ac9e109c&amp;t</a:t>
            </a: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2509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750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Показания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Лечение и профилактика всех форм туберкулеза, вызванных чувствительной к </a:t>
            </a:r>
            <a:r>
              <a:rPr lang="ru-RU" dirty="0" err="1" smtClean="0">
                <a:solidFill>
                  <a:schemeClr val="tx2"/>
                </a:solidFill>
              </a:rPr>
              <a:t>изониазиду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M. tuberculosis </a:t>
            </a:r>
            <a:r>
              <a:rPr lang="ru-RU" dirty="0" smtClean="0">
                <a:solidFill>
                  <a:schemeClr val="tx2"/>
                </a:solidFill>
              </a:rPr>
              <a:t>в составе комбинированной терапии (препарат 1 ряда).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200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grls.rosminzdrav.ru/Grls_View_v2.aspx?routingGuid=019337ee-bfad-48fe-b9a7-02c7ac9e109c&amp;t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4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Побочные 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B050"/>
                </a:solidFill>
              </a:rPr>
              <a:t>Гепатотоксичность</a:t>
            </a:r>
            <a:r>
              <a:rPr lang="ru-RU" dirty="0" smtClean="0">
                <a:solidFill>
                  <a:schemeClr val="tx2"/>
                </a:solidFill>
              </a:rPr>
              <a:t> – временное бессимптомное повышение активности </a:t>
            </a:r>
            <a:r>
              <a:rPr lang="ru-RU" dirty="0" err="1" smtClean="0">
                <a:solidFill>
                  <a:schemeClr val="tx2"/>
                </a:solidFill>
              </a:rPr>
              <a:t>трансаминаз</a:t>
            </a:r>
            <a:r>
              <a:rPr lang="ru-RU" dirty="0" smtClean="0">
                <a:solidFill>
                  <a:schemeClr val="tx2"/>
                </a:solidFill>
              </a:rPr>
              <a:t>, редко – гепатит. При сочетании с </a:t>
            </a:r>
            <a:r>
              <a:rPr lang="ru-RU" dirty="0" err="1" smtClean="0">
                <a:solidFill>
                  <a:schemeClr val="tx2"/>
                </a:solidFill>
              </a:rPr>
              <a:t>рифампицином</a:t>
            </a:r>
            <a:r>
              <a:rPr lang="ru-RU" dirty="0" smtClean="0">
                <a:solidFill>
                  <a:schemeClr val="tx2"/>
                </a:solidFill>
              </a:rPr>
              <a:t> или этанолом риск увеличивается.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B050"/>
                </a:solidFill>
              </a:rPr>
              <a:t>Нейротоксичность</a:t>
            </a:r>
            <a:r>
              <a:rPr lang="ru-RU" dirty="0" smtClean="0">
                <a:solidFill>
                  <a:schemeClr val="tx2"/>
                </a:solidFill>
              </a:rPr>
              <a:t> (обусловлена угнетением образования </a:t>
            </a:r>
            <a:r>
              <a:rPr lang="ru-RU" dirty="0" err="1" smtClean="0">
                <a:solidFill>
                  <a:schemeClr val="tx2"/>
                </a:solidFill>
              </a:rPr>
              <a:t>пиридоксальфосфата</a:t>
            </a:r>
            <a:r>
              <a:rPr lang="ru-RU" dirty="0" smtClean="0">
                <a:solidFill>
                  <a:schemeClr val="tx2"/>
                </a:solidFill>
              </a:rPr>
              <a:t>)– невриты (чаще зрительного нерва), раздражительность, </a:t>
            </a:r>
            <a:r>
              <a:rPr lang="ru-RU" dirty="0" err="1" smtClean="0">
                <a:solidFill>
                  <a:schemeClr val="tx2"/>
                </a:solidFill>
              </a:rPr>
              <a:t>бессоница</a:t>
            </a:r>
            <a:r>
              <a:rPr lang="ru-RU" dirty="0" smtClean="0">
                <a:solidFill>
                  <a:schemeClr val="tx2"/>
                </a:solidFill>
              </a:rPr>
              <a:t>, головная боль, головокружение . Редко – </a:t>
            </a:r>
            <a:r>
              <a:rPr lang="ru-RU" dirty="0">
                <a:solidFill>
                  <a:srgbClr val="1D3641"/>
                </a:solidFill>
              </a:rPr>
              <a:t>периферическая </a:t>
            </a:r>
            <a:r>
              <a:rPr lang="ru-RU" dirty="0" err="1">
                <a:solidFill>
                  <a:srgbClr val="1D3641"/>
                </a:solidFill>
              </a:rPr>
              <a:t>полинейропатия</a:t>
            </a:r>
            <a:r>
              <a:rPr lang="ru-RU" dirty="0">
                <a:solidFill>
                  <a:srgbClr val="1D3641"/>
                </a:solidFill>
              </a:rPr>
              <a:t>, парестезии, поражение зрительного </a:t>
            </a:r>
            <a:r>
              <a:rPr lang="ru-RU" dirty="0" smtClean="0">
                <a:solidFill>
                  <a:srgbClr val="1D3641"/>
                </a:solidFill>
              </a:rPr>
              <a:t>нерва, </a:t>
            </a:r>
            <a:r>
              <a:rPr lang="ru-RU" dirty="0" smtClean="0">
                <a:solidFill>
                  <a:schemeClr val="tx2"/>
                </a:solidFill>
              </a:rPr>
              <a:t>энцефалопатия, нарушение памяти, психоз, депрессия, чувство страха, летаргия. Особенно характерно для «медленных </a:t>
            </a:r>
            <a:r>
              <a:rPr lang="ru-RU" dirty="0" err="1" smtClean="0">
                <a:solidFill>
                  <a:schemeClr val="tx2"/>
                </a:solidFill>
              </a:rPr>
              <a:t>ацетиляторов</a:t>
            </a:r>
            <a:r>
              <a:rPr lang="ru-RU" dirty="0" smtClean="0">
                <a:solidFill>
                  <a:schemeClr val="tx2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chemeClr val="tx2"/>
                </a:solidFill>
              </a:rPr>
              <a:t>Меры профилактики</a:t>
            </a:r>
            <a:r>
              <a:rPr lang="ru-RU" dirty="0" smtClean="0">
                <a:solidFill>
                  <a:schemeClr val="tx2"/>
                </a:solidFill>
              </a:rPr>
              <a:t>: назначение пиридоксина (10 мг/</a:t>
            </a:r>
            <a:r>
              <a:rPr lang="ru-RU" dirty="0" err="1" smtClean="0">
                <a:solidFill>
                  <a:schemeClr val="tx2"/>
                </a:solidFill>
              </a:rPr>
              <a:t>сут</a:t>
            </a:r>
            <a:r>
              <a:rPr lang="ru-RU" dirty="0" smtClean="0">
                <a:solidFill>
                  <a:schemeClr val="tx2"/>
                </a:solidFill>
              </a:rPr>
              <a:t>), офтальмологический контроль.</a:t>
            </a:r>
          </a:p>
        </p:txBody>
      </p:sp>
    </p:spTree>
    <p:extLst>
      <p:ext uri="{BB962C8B-B14F-4D97-AF65-F5344CB8AC3E}">
        <p14:creationId xmlns:p14="http://schemas.microsoft.com/office/powerpoint/2010/main" xmlns="" val="18161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190" y="2348880"/>
            <a:ext cx="8229600" cy="450912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ЖКТ – </a:t>
            </a:r>
            <a:r>
              <a:rPr lang="ru-RU" sz="2800" dirty="0" smtClean="0">
                <a:solidFill>
                  <a:schemeClr val="tx2"/>
                </a:solidFill>
              </a:rPr>
              <a:t>диарея, запор, </a:t>
            </a:r>
            <a:r>
              <a:rPr lang="ru-RU" sz="2800" dirty="0" err="1" smtClean="0">
                <a:solidFill>
                  <a:schemeClr val="tx2"/>
                </a:solidFill>
              </a:rPr>
              <a:t>регургитация</a:t>
            </a:r>
            <a:r>
              <a:rPr lang="ru-RU" sz="2800" dirty="0" smtClean="0">
                <a:solidFill>
                  <a:schemeClr val="tx2"/>
                </a:solidFill>
              </a:rPr>
              <a:t>, вздутие живота, рвота, панкреатит, сухость во рту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</a:rPr>
              <a:t>Реакции </a:t>
            </a:r>
            <a:r>
              <a:rPr lang="ru-RU" sz="2800" dirty="0">
                <a:solidFill>
                  <a:schemeClr val="tx2"/>
                </a:solidFill>
              </a:rPr>
              <a:t>гиперчувствительности </a:t>
            </a: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экзантема, </a:t>
            </a:r>
            <a:r>
              <a:rPr lang="ru-RU" sz="2800" dirty="0" err="1" smtClean="0">
                <a:solidFill>
                  <a:schemeClr val="tx2"/>
                </a:solidFill>
              </a:rPr>
              <a:t>эксфолиативный</a:t>
            </a:r>
            <a:r>
              <a:rPr lang="ru-RU" sz="2800" dirty="0" smtClean="0">
                <a:solidFill>
                  <a:schemeClr val="tx2"/>
                </a:solidFill>
              </a:rPr>
              <a:t> дерматит, </a:t>
            </a:r>
            <a:r>
              <a:rPr lang="ru-RU" sz="2800" dirty="0" err="1" smtClean="0">
                <a:solidFill>
                  <a:schemeClr val="tx2"/>
                </a:solidFill>
              </a:rPr>
              <a:t>фотосенсибилизация</a:t>
            </a:r>
            <a:r>
              <a:rPr lang="ru-RU" sz="2800" dirty="0" smtClean="0">
                <a:solidFill>
                  <a:schemeClr val="tx2"/>
                </a:solidFill>
              </a:rPr>
              <a:t>, лихорадка, артралгия, миалгия, СКВ.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tx2"/>
                </a:solidFill>
              </a:rPr>
              <a:t>Гематотоксичность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– </a:t>
            </a:r>
            <a:r>
              <a:rPr lang="ru-RU" sz="2800" dirty="0" smtClean="0">
                <a:solidFill>
                  <a:schemeClr val="tx2"/>
                </a:solidFill>
              </a:rPr>
              <a:t>угнетение костного мозга, </a:t>
            </a:r>
            <a:r>
              <a:rPr lang="ru-RU" sz="2800" dirty="0" err="1">
                <a:solidFill>
                  <a:schemeClr val="tx2"/>
                </a:solidFill>
              </a:rPr>
              <a:t>сидеробластная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пиридоксиндефицитная</a:t>
            </a:r>
            <a:r>
              <a:rPr lang="ru-RU" sz="2800" dirty="0">
                <a:solidFill>
                  <a:schemeClr val="tx2"/>
                </a:solidFill>
              </a:rPr>
              <a:t> анемия, иногда тромбоцитопения, </a:t>
            </a:r>
            <a:r>
              <a:rPr lang="ru-RU" sz="2800" dirty="0" err="1" smtClean="0">
                <a:solidFill>
                  <a:schemeClr val="tx2"/>
                </a:solidFill>
              </a:rPr>
              <a:t>агранулоцитоз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</a:rPr>
              <a:t>апластическая</a:t>
            </a:r>
            <a:r>
              <a:rPr lang="ru-RU" sz="2800" dirty="0" smtClean="0">
                <a:solidFill>
                  <a:schemeClr val="tx2"/>
                </a:solidFill>
              </a:rPr>
              <a:t> анемия.</a:t>
            </a:r>
            <a:endParaRPr lang="ru-RU" sz="2800" dirty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</a:rPr>
              <a:t>Эндокринная система </a:t>
            </a: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«</a:t>
            </a:r>
            <a:r>
              <a:rPr lang="ru-RU" sz="2800" dirty="0" err="1">
                <a:solidFill>
                  <a:schemeClr val="tx2"/>
                </a:solidFill>
              </a:rPr>
              <a:t>кушингоид</a:t>
            </a:r>
            <a:r>
              <a:rPr lang="ru-RU" sz="2800" dirty="0">
                <a:solidFill>
                  <a:schemeClr val="tx2"/>
                </a:solidFill>
              </a:rPr>
              <a:t>», </a:t>
            </a:r>
            <a:r>
              <a:rPr lang="ru-RU" sz="2800" dirty="0" smtClean="0">
                <a:solidFill>
                  <a:schemeClr val="tx2"/>
                </a:solidFill>
              </a:rPr>
              <a:t>гиперфункция передней доли гипофиза (гинекомастия у мужчин, дисменорея у женщин).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-17156"/>
            <a:ext cx="621868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9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612068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Нарушения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обмена веществ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ru-RU" dirty="0">
                <a:solidFill>
                  <a:schemeClr val="tx2"/>
                </a:solidFill>
              </a:rPr>
              <a:t>гипергликемия, метаболический ацидоз, </a:t>
            </a:r>
            <a:r>
              <a:rPr lang="ru-RU" dirty="0" smtClean="0">
                <a:solidFill>
                  <a:schemeClr val="tx2"/>
                </a:solidFill>
              </a:rPr>
              <a:t>пеллагра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B050"/>
                </a:solidFill>
              </a:rPr>
              <a:t>Аллергические реакции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ru-RU" dirty="0">
                <a:solidFill>
                  <a:schemeClr val="tx2"/>
                </a:solidFill>
              </a:rPr>
              <a:t>сыпь, </a:t>
            </a:r>
            <a:r>
              <a:rPr lang="ru-RU" dirty="0" smtClean="0">
                <a:solidFill>
                  <a:schemeClr val="tx2"/>
                </a:solidFill>
              </a:rPr>
              <a:t>лихорадка.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Мышечная система </a:t>
            </a:r>
            <a:r>
              <a:rPr lang="ru-RU" dirty="0" smtClean="0">
                <a:solidFill>
                  <a:srgbClr val="00B050"/>
                </a:solidFill>
              </a:rPr>
              <a:t>– часто тремор</a:t>
            </a:r>
            <a:r>
              <a:rPr lang="ru-RU" dirty="0" smtClean="0">
                <a:solidFill>
                  <a:schemeClr val="tx2"/>
                </a:solidFill>
              </a:rPr>
              <a:t>; ревматический синдром.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Мочевыделительная система </a:t>
            </a:r>
            <a:r>
              <a:rPr lang="ru-RU" dirty="0" smtClean="0">
                <a:solidFill>
                  <a:srgbClr val="00B050"/>
                </a:solidFill>
              </a:rPr>
              <a:t>– </a:t>
            </a:r>
            <a:r>
              <a:rPr lang="ru-RU" dirty="0" err="1" smtClean="0">
                <a:solidFill>
                  <a:schemeClr val="tx2"/>
                </a:solidFill>
              </a:rPr>
              <a:t>гломерулонефрит</a:t>
            </a:r>
            <a:r>
              <a:rPr lang="ru-RU" dirty="0" smtClean="0">
                <a:solidFill>
                  <a:schemeClr val="tx2"/>
                </a:solidFill>
              </a:rPr>
              <a:t> обратимый, дизурия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Сердечно-сосудистая система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tx2"/>
                </a:solidFill>
              </a:rPr>
              <a:t>аритмия, артериальная гипертензия, усиление ишемии миокарда у людей пожилого возраста.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Дыхательная система </a:t>
            </a:r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ru-RU" dirty="0" smtClean="0">
                <a:solidFill>
                  <a:schemeClr val="tx2"/>
                </a:solidFill>
              </a:rPr>
              <a:t>ОРДС, интерстициальные заболевания легких.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B050"/>
                </a:solidFill>
              </a:rPr>
              <a:t>Местно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tx2"/>
                </a:solidFill>
              </a:rPr>
              <a:t>флебит при в/в введении.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Побочные эффекты взяты с: 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grls.rosminzdrav.ru/Grls_View_v2.aspx?routingGuid=019337ee-bfad-48fe-b9a7-02c7ac9e109c&amp;t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Противопоказания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Гиперчувствительность.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Эпилепсия.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Склонность к судорожным припадкам, тяжелые психозы.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Лекарственный гепатит или другие тяжелые побочные эффекты при применении </a:t>
            </a:r>
            <a:r>
              <a:rPr lang="ru-RU" dirty="0" err="1" smtClean="0">
                <a:solidFill>
                  <a:schemeClr val="tx2"/>
                </a:solidFill>
              </a:rPr>
              <a:t>изониазида</a:t>
            </a:r>
            <a:r>
              <a:rPr lang="ru-RU" dirty="0" smtClean="0">
                <a:solidFill>
                  <a:schemeClr val="tx2"/>
                </a:solidFill>
              </a:rPr>
              <a:t> в анамнезе.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Заболевания печени в стадии обострения.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Печеночная недостаточность тяжелой степени.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Хроническая почечная недостаточность.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ИБС, гипертония.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Бронхиальная астма.</a:t>
            </a: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457200" indent="-457200">
              <a:buAutoNum type="arabicPeriod"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grls.rosminzdrav.ru/Grls_View_v2.aspx?routingGuid=019337ee-bfad-48fe-b9a7-02c7ac9e109c&amp;t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12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www.studmedlib.ru/ru/book/ISBN9785970431689.html?SSr=1301343bed10108fcc83574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Изониазид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Формы выпуска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Раствор для инъекций 10%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5 </a:t>
            </a:r>
            <a:r>
              <a:rPr lang="en-US" dirty="0" smtClean="0">
                <a:solidFill>
                  <a:schemeClr val="tx2"/>
                </a:solidFill>
              </a:rPr>
              <a:t>ml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Таблетки 0,1; 0,15; 0,2; 0,3.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Рецепт: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Rp</a:t>
            </a:r>
            <a:r>
              <a:rPr lang="ru-RU" dirty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Tabl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Isoniazidi</a:t>
            </a:r>
            <a:r>
              <a:rPr lang="en-US" dirty="0" smtClean="0">
                <a:solidFill>
                  <a:schemeClr val="tx2"/>
                </a:solidFill>
              </a:rPr>
              <a:t> 0</a:t>
            </a:r>
            <a:r>
              <a:rPr lang="ru-RU" dirty="0" smtClean="0">
                <a:solidFill>
                  <a:schemeClr val="tx2"/>
                </a:solidFill>
              </a:rPr>
              <a:t>,3 </a:t>
            </a:r>
            <a:r>
              <a:rPr lang="en-US" dirty="0" smtClean="0">
                <a:solidFill>
                  <a:schemeClr val="tx2"/>
                </a:solidFill>
              </a:rPr>
              <a:t>N.10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D.S.</a:t>
            </a:r>
            <a:r>
              <a:rPr lang="ru-RU" dirty="0" smtClean="0">
                <a:solidFill>
                  <a:schemeClr val="tx2"/>
                </a:solidFill>
              </a:rPr>
              <a:t> Внутрь по 1 таблетке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2 раза в день, натощак,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запивая большим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количеством воды, в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течение 2 месяцев. 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grls.rosminzdrav.ru/Grls_View_v2.aspx?routingGuid=48a0e1a5-dc81-4780-ad16-5d523219f385&amp;t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7676"/>
            <a:ext cx="3118530" cy="21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0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Рецепт: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Rp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Sol. </a:t>
            </a:r>
            <a:r>
              <a:rPr lang="en-US" dirty="0" err="1" smtClean="0">
                <a:solidFill>
                  <a:schemeClr val="tx2"/>
                </a:solidFill>
              </a:rPr>
              <a:t>Isoniazidi</a:t>
            </a:r>
            <a:r>
              <a:rPr lang="en-US" dirty="0" smtClean="0">
                <a:solidFill>
                  <a:schemeClr val="tx2"/>
                </a:solidFill>
              </a:rPr>
              <a:t> 10%-5 ml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</a:t>
            </a:r>
            <a:r>
              <a:rPr lang="en-US" dirty="0" err="1" smtClean="0">
                <a:solidFill>
                  <a:schemeClr val="tx2"/>
                </a:solidFill>
              </a:rPr>
              <a:t>D.t.d</a:t>
            </a:r>
            <a:r>
              <a:rPr lang="en-US" dirty="0" smtClean="0">
                <a:solidFill>
                  <a:schemeClr val="tx2"/>
                </a:solidFill>
              </a:rPr>
              <a:t>. N.10 in amp.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S. </a:t>
            </a:r>
            <a:r>
              <a:rPr lang="ru-RU" dirty="0" smtClean="0">
                <a:solidFill>
                  <a:schemeClr val="tx2"/>
                </a:solidFill>
              </a:rPr>
              <a:t>Внутримышечно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5 мл (на 70 кг массы)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</a:t>
            </a:r>
            <a:r>
              <a:rPr lang="ru-RU" dirty="0" err="1" smtClean="0">
                <a:solidFill>
                  <a:schemeClr val="tx2"/>
                </a:solidFill>
              </a:rPr>
              <a:t>изониазида</a:t>
            </a:r>
            <a:r>
              <a:rPr lang="ru-RU" dirty="0" smtClean="0">
                <a:solidFill>
                  <a:schemeClr val="tx2"/>
                </a:solidFill>
              </a:rPr>
              <a:t> 1 раз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 сутки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в течение 2 месяцев.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Другие производные </a:t>
            </a:r>
            <a:r>
              <a:rPr lang="ru-RU" dirty="0" err="1">
                <a:solidFill>
                  <a:schemeClr val="tx2"/>
                </a:solidFill>
              </a:rPr>
              <a:t>гидразида</a:t>
            </a:r>
            <a:r>
              <a:rPr lang="ru-RU" dirty="0">
                <a:solidFill>
                  <a:schemeClr val="tx2"/>
                </a:solidFill>
              </a:rPr>
              <a:t> изоникотиновой кислоты </a:t>
            </a:r>
            <a:r>
              <a:rPr lang="ru-RU" dirty="0" smtClean="0">
                <a:solidFill>
                  <a:schemeClr val="tx2"/>
                </a:solidFill>
              </a:rPr>
              <a:t>по основным параметрам сходны с </a:t>
            </a:r>
            <a:r>
              <a:rPr lang="ru-RU" dirty="0" err="1" smtClean="0">
                <a:solidFill>
                  <a:schemeClr val="tx2"/>
                </a:solidFill>
              </a:rPr>
              <a:t>изониазидом</a:t>
            </a:r>
            <a:r>
              <a:rPr lang="ru-RU" dirty="0" smtClean="0">
                <a:solidFill>
                  <a:schemeClr val="tx2"/>
                </a:solidFill>
              </a:rPr>
              <a:t>, но имеют меньшую клиническую эффективность и менее изучены. Применяют </a:t>
            </a:r>
            <a:r>
              <a:rPr lang="ru-RU" dirty="0">
                <a:solidFill>
                  <a:schemeClr val="tx2"/>
                </a:solidFill>
              </a:rPr>
              <a:t>их редко, обычно при непереносимости </a:t>
            </a:r>
            <a:r>
              <a:rPr lang="ru-RU" dirty="0" err="1" smtClean="0">
                <a:solidFill>
                  <a:schemeClr val="tx2"/>
                </a:solidFill>
              </a:rPr>
              <a:t>изониазида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www.studmedlib.ru/ru/book/ISBN9785970434123.html?SSr=1301343bed10108fcc83574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grls.rosminzdrav.ru/Grls_View_v2.aspx?routingGuid=019337ee-bfad-48fe-b9a7-02c7ac9e109c&amp;t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74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36712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6237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Фармакотерапевтическая группа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Синтетическое противотуберкулезное средство, производное </a:t>
            </a:r>
            <a:r>
              <a:rPr lang="ru-RU" dirty="0" err="1" smtClean="0">
                <a:solidFill>
                  <a:schemeClr val="tx2"/>
                </a:solidFill>
              </a:rPr>
              <a:t>этилендиимина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u="sng" dirty="0" err="1" smtClean="0">
                <a:solidFill>
                  <a:schemeClr val="tx2"/>
                </a:solidFill>
              </a:rPr>
              <a:t>Фармакокинетика</a:t>
            </a:r>
            <a:endParaRPr lang="ru-RU" u="sng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Пути введения: внутрь.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Абсорбция высокая, </a:t>
            </a:r>
            <a:r>
              <a:rPr lang="ru-RU" dirty="0" err="1" smtClean="0">
                <a:solidFill>
                  <a:schemeClr val="tx2"/>
                </a:solidFill>
              </a:rPr>
              <a:t>биодоступность</a:t>
            </a:r>
            <a:r>
              <a:rPr lang="ru-RU" dirty="0" smtClean="0">
                <a:solidFill>
                  <a:schemeClr val="tx2"/>
                </a:solidFill>
              </a:rPr>
              <a:t> 75-80 %.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Хорошо проникает в ткани и органы, а также в биологические жидкости, за исключением асцитической и плевральной (в СМЖ – при менингите).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Наибольшие концентрации создаются в почках, легких, слюне, моче.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Проникает через плаценту, в грудное молоко.</a:t>
            </a:r>
          </a:p>
          <a:p>
            <a:pPr marL="0" indent="0" algn="ctr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200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grls.rosminzdrav.ru/Grls_View_v2.aspx?routingGuid=2b803366-512d-40e3-a25c-101f0386d181&amp;t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0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9219"/>
            <a:ext cx="8229600" cy="53285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Туберкулез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- тяжелая хроническая инфекция, вызываемая </a:t>
            </a:r>
            <a:r>
              <a:rPr lang="ru-RU" dirty="0" err="1">
                <a:solidFill>
                  <a:schemeClr val="tx2"/>
                </a:solidFill>
              </a:rPr>
              <a:t>Mycobacterium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tuberculosis</a:t>
            </a:r>
            <a:r>
              <a:rPr lang="ru-RU" dirty="0">
                <a:solidFill>
                  <a:schemeClr val="tx2"/>
                </a:solidFill>
              </a:rPr>
              <a:t> (палочка Коха).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зависимости от локализации возбудителя выделяют: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) туберкулез </a:t>
            </a:r>
            <a:r>
              <a:rPr lang="ru-RU" dirty="0">
                <a:solidFill>
                  <a:schemeClr val="tx2"/>
                </a:solidFill>
              </a:rPr>
              <a:t>органов дыхания;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2) внелегочный </a:t>
            </a:r>
            <a:r>
              <a:rPr lang="ru-RU" dirty="0">
                <a:solidFill>
                  <a:schemeClr val="tx2"/>
                </a:solidFill>
              </a:rPr>
              <a:t>туберкулез: кожи, костей и суставов, мочеполовой системы, ЦНС, органов брюшной полости и др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www.studmedlib.ru/ru/book/ISBN9785970431689.html?SSr=4601343bed10452986c6574</a:t>
            </a:r>
            <a:endParaRPr lang="ru-RU" sz="1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99521"/>
            <a:ext cx="2592288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9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err="1" smtClean="0">
                <a:solidFill>
                  <a:srgbClr val="1D3641"/>
                </a:solidFill>
              </a:rPr>
              <a:t>Фармакокинетика</a:t>
            </a:r>
            <a:endParaRPr lang="ru-RU" u="sng" dirty="0" smtClean="0">
              <a:solidFill>
                <a:srgbClr val="1D364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Частично </a:t>
            </a:r>
            <a:r>
              <a:rPr lang="ru-RU" dirty="0" err="1">
                <a:solidFill>
                  <a:srgbClr val="1D3641"/>
                </a:solidFill>
              </a:rPr>
              <a:t>метаболизируется</a:t>
            </a:r>
            <a:r>
              <a:rPr lang="ru-RU" dirty="0">
                <a:solidFill>
                  <a:srgbClr val="1D3641"/>
                </a:solidFill>
              </a:rPr>
              <a:t> в печени до неактивных метаболитов. </a:t>
            </a:r>
            <a:endParaRPr lang="ru-RU" dirty="0" smtClean="0">
              <a:solidFill>
                <a:srgbClr val="1D364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Выводится </a:t>
            </a:r>
            <a:r>
              <a:rPr lang="ru-RU" dirty="0">
                <a:solidFill>
                  <a:srgbClr val="1D3641"/>
                </a:solidFill>
              </a:rPr>
              <a:t>преимущественно почками, а также кишечником. </a:t>
            </a:r>
            <a:endParaRPr lang="ru-RU" dirty="0" smtClean="0">
              <a:solidFill>
                <a:srgbClr val="1D364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Период </a:t>
            </a:r>
            <a:r>
              <a:rPr lang="ru-RU" dirty="0">
                <a:solidFill>
                  <a:srgbClr val="1D3641"/>
                </a:solidFill>
              </a:rPr>
              <a:t>полувыведения 3-4 ч, при почечной недостаточности </a:t>
            </a:r>
            <a:r>
              <a:rPr lang="ru-RU" dirty="0" smtClean="0">
                <a:solidFill>
                  <a:srgbClr val="1D3641"/>
                </a:solidFill>
              </a:rPr>
              <a:t>удлиняется.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Механизм действия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Подавляет синтез РНК.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Ингибирует бактериальную </a:t>
            </a:r>
            <a:r>
              <a:rPr lang="ru-RU" dirty="0" err="1" smtClean="0">
                <a:solidFill>
                  <a:schemeClr val="tx2"/>
                </a:solidFill>
              </a:rPr>
              <a:t>арабинозилтрансферазу</a:t>
            </a:r>
            <a:r>
              <a:rPr lang="ru-RU" dirty="0">
                <a:solidFill>
                  <a:schemeClr val="tx2"/>
                </a:solidFill>
              </a:rPr>
              <a:t>, участвующую в синтезе </a:t>
            </a:r>
            <a:r>
              <a:rPr lang="ru-RU" dirty="0" err="1">
                <a:solidFill>
                  <a:schemeClr val="tx2"/>
                </a:solidFill>
              </a:rPr>
              <a:t>арабиногликана</a:t>
            </a:r>
            <a:r>
              <a:rPr lang="ru-RU" dirty="0">
                <a:solidFill>
                  <a:schemeClr val="tx2"/>
                </a:solidFill>
              </a:rPr>
              <a:t> - важного компонента клеточной стенки </a:t>
            </a:r>
            <a:r>
              <a:rPr lang="ru-RU" dirty="0" smtClean="0">
                <a:solidFill>
                  <a:schemeClr val="tx2"/>
                </a:solidFill>
              </a:rPr>
              <a:t>микобактерии.</a:t>
            </a:r>
          </a:p>
          <a:p>
            <a:pPr marL="457200" indent="-457200" algn="ctr">
              <a:buAutoNum type="arabicPeriod"/>
            </a:pPr>
            <a:r>
              <a:rPr lang="en-US" sz="10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050" dirty="0" smtClean="0">
                <a:solidFill>
                  <a:schemeClr val="tx2"/>
                </a:solidFill>
                <a:hlinkClick r:id="rId2"/>
              </a:rPr>
              <a:t>://grls.rosminzdrav.ru/Grls_View_v2.aspx?routingGuid=2b803366-512d-40e3-a25c-101f0386d181&amp;t</a:t>
            </a:r>
            <a:endParaRPr lang="ru-RU" sz="1050" dirty="0" smtClean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05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050" dirty="0" smtClean="0">
                <a:solidFill>
                  <a:schemeClr val="tx2"/>
                </a:solidFill>
                <a:hlinkClick r:id="rId3"/>
              </a:rPr>
              <a:t>www.studmedlib.ru/ru/book/ISBN9785970431689.html?SSr=1301343bed10108fcc83574</a:t>
            </a:r>
            <a:endParaRPr lang="ru-RU" sz="105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5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Бактериостатическое действие на типичные и атипичные возбудители.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Воздействует на внутриклеточные и внеклеточные виды бактерий.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На другие микроорганизмы не </a:t>
            </a:r>
            <a:r>
              <a:rPr lang="ru-RU" dirty="0" smtClean="0">
                <a:solidFill>
                  <a:schemeClr val="tx2"/>
                </a:solidFill>
              </a:rPr>
              <a:t>влияет.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Устойчивость микобактерий к </a:t>
            </a:r>
            <a:r>
              <a:rPr lang="ru-RU" dirty="0" err="1" smtClean="0">
                <a:solidFill>
                  <a:schemeClr val="tx2"/>
                </a:solidFill>
              </a:rPr>
              <a:t>этамбутолу</a:t>
            </a:r>
            <a:r>
              <a:rPr lang="ru-RU" dirty="0" smtClean="0">
                <a:solidFill>
                  <a:schemeClr val="tx2"/>
                </a:solidFill>
              </a:rPr>
              <a:t> развивается </a:t>
            </a:r>
            <a:r>
              <a:rPr lang="ru-RU" dirty="0">
                <a:solidFill>
                  <a:schemeClr val="tx2"/>
                </a:solidFill>
              </a:rPr>
              <a:t>относительно медленно.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В связи с особенностями механизма </a:t>
            </a:r>
            <a:r>
              <a:rPr lang="ru-RU" dirty="0" smtClean="0">
                <a:solidFill>
                  <a:schemeClr val="tx2"/>
                </a:solidFill>
              </a:rPr>
              <a:t>действия </a:t>
            </a:r>
            <a:r>
              <a:rPr lang="ru-RU" dirty="0">
                <a:solidFill>
                  <a:schemeClr val="tx2"/>
                </a:solidFill>
              </a:rPr>
              <a:t>он сохраняет активность при возникновении устойчивости к стрептомицину и </a:t>
            </a:r>
            <a:r>
              <a:rPr lang="ru-RU" dirty="0" err="1">
                <a:solidFill>
                  <a:schemeClr val="tx2"/>
                </a:solidFill>
              </a:rPr>
              <a:t>изониазиду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0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0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000" dirty="0" smtClean="0">
                <a:solidFill>
                  <a:schemeClr val="tx2"/>
                </a:solidFill>
                <a:hlinkClick r:id="rId2"/>
              </a:rPr>
              <a:t>grls.rosminzdrav.ru/Grls_View_v2.aspx?routingGuid=2b803366-512d-40e3-a25c-101f0386d181&amp;t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0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000" dirty="0" smtClean="0">
                <a:solidFill>
                  <a:schemeClr val="tx2"/>
                </a:solidFill>
                <a:hlinkClick r:id="rId3"/>
              </a:rPr>
              <a:t>www.studmedlib.ru/ru/book/ISBN9785970434123.html?SSr=1301343bed10108fcc83574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5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Показания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Все формы туберкулеза в составе комбинированной терапии (</a:t>
            </a:r>
            <a:r>
              <a:rPr lang="ru-RU" dirty="0" err="1" smtClean="0">
                <a:solidFill>
                  <a:schemeClr val="tx2"/>
                </a:solidFill>
              </a:rPr>
              <a:t>изониазид</a:t>
            </a:r>
            <a:r>
              <a:rPr lang="ru-RU" dirty="0" smtClean="0">
                <a:solidFill>
                  <a:schemeClr val="tx2"/>
                </a:solidFill>
              </a:rPr>
              <a:t> + </a:t>
            </a:r>
            <a:r>
              <a:rPr lang="ru-RU" dirty="0" err="1" smtClean="0">
                <a:solidFill>
                  <a:schemeClr val="tx2"/>
                </a:solidFill>
              </a:rPr>
              <a:t>рифампицин</a:t>
            </a:r>
            <a:r>
              <a:rPr lang="ru-RU" dirty="0" smtClean="0">
                <a:solidFill>
                  <a:schemeClr val="tx2"/>
                </a:solidFill>
              </a:rPr>
              <a:t> + </a:t>
            </a:r>
            <a:r>
              <a:rPr lang="ru-RU" dirty="0" err="1" smtClean="0">
                <a:solidFill>
                  <a:schemeClr val="tx2"/>
                </a:solidFill>
              </a:rPr>
              <a:t>этамбутол</a:t>
            </a:r>
            <a:r>
              <a:rPr lang="ru-RU" dirty="0" smtClean="0">
                <a:solidFill>
                  <a:schemeClr val="tx2"/>
                </a:solidFill>
              </a:rPr>
              <a:t>). Препарат 1 ряда.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Побочные 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арушения </a:t>
            </a:r>
            <a:r>
              <a:rPr lang="ru-RU" dirty="0">
                <a:solidFill>
                  <a:schemeClr val="tx2"/>
                </a:solidFill>
              </a:rPr>
              <a:t>зрения (в том числе расстройство цветового восприятия, особенно </a:t>
            </a:r>
            <a:r>
              <a:rPr lang="ru-RU" dirty="0">
                <a:solidFill>
                  <a:srgbClr val="00B050"/>
                </a:solidFill>
              </a:rPr>
              <a:t>способность различать зеленый и красный цвета</a:t>
            </a:r>
            <a:r>
              <a:rPr lang="ru-RU" dirty="0">
                <a:solidFill>
                  <a:schemeClr val="tx2"/>
                </a:solidFill>
              </a:rPr>
              <a:t>). Если возникает </a:t>
            </a:r>
            <a:r>
              <a:rPr lang="ru-RU" dirty="0">
                <a:solidFill>
                  <a:srgbClr val="00B050"/>
                </a:solidFill>
              </a:rPr>
              <a:t>неврит глазного нерва</a:t>
            </a:r>
            <a:r>
              <a:rPr lang="ru-RU" dirty="0">
                <a:solidFill>
                  <a:schemeClr val="tx2"/>
                </a:solidFill>
              </a:rPr>
              <a:t>, это осложнение принимает тяжелое течение. Нарушения зрения возникают обычно через 2-6 </a:t>
            </a:r>
            <a:r>
              <a:rPr lang="ru-RU" dirty="0" smtClean="0">
                <a:solidFill>
                  <a:schemeClr val="tx2"/>
                </a:solidFill>
              </a:rPr>
              <a:t>мес. </a:t>
            </a:r>
            <a:r>
              <a:rPr lang="ru-RU" dirty="0">
                <a:solidFill>
                  <a:schemeClr val="tx2"/>
                </a:solidFill>
              </a:rPr>
              <a:t>после начала лечения </a:t>
            </a:r>
            <a:r>
              <a:rPr lang="ru-RU" dirty="0" err="1">
                <a:solidFill>
                  <a:schemeClr val="tx2"/>
                </a:solidFill>
              </a:rPr>
              <a:t>этамбутолом</a:t>
            </a:r>
            <a:r>
              <a:rPr lang="ru-RU" dirty="0">
                <a:solidFill>
                  <a:schemeClr val="tx2"/>
                </a:solidFill>
              </a:rPr>
              <a:t> и зависят от дозы вещества. При своевременной отмене препарата зрение постепенно восстанавливается. </a:t>
            </a:r>
            <a:endParaRPr lang="ru-RU" dirty="0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www.studmedlib.ru/ru/book/ISBN9785970434123.html?SSr=1301343bed10108fcc83574</a:t>
            </a:r>
            <a:endParaRPr lang="ru-RU" sz="12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8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Побочные 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связи с возможностью развития такого побочного эффекта лечение </a:t>
            </a:r>
            <a:r>
              <a:rPr lang="ru-RU" dirty="0" err="1">
                <a:solidFill>
                  <a:schemeClr val="tx2"/>
                </a:solidFill>
              </a:rPr>
              <a:t>этамбутолом</a:t>
            </a:r>
            <a:r>
              <a:rPr lang="ru-RU" dirty="0">
                <a:solidFill>
                  <a:schemeClr val="tx2"/>
                </a:solidFill>
              </a:rPr>
              <a:t> проводят под </a:t>
            </a:r>
            <a:r>
              <a:rPr lang="ru-RU" dirty="0">
                <a:solidFill>
                  <a:srgbClr val="00B050"/>
                </a:solidFill>
              </a:rPr>
              <a:t>систематическим контролем функции </a:t>
            </a:r>
            <a:r>
              <a:rPr lang="ru-RU" dirty="0" smtClean="0">
                <a:solidFill>
                  <a:srgbClr val="00B050"/>
                </a:solidFill>
              </a:rPr>
              <a:t>зрения.</a:t>
            </a:r>
            <a:endParaRPr lang="ru-RU" sz="22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Аллергические реакции </a:t>
            </a:r>
            <a:r>
              <a:rPr lang="ru-RU" dirty="0">
                <a:solidFill>
                  <a:schemeClr val="tx2"/>
                </a:solidFill>
              </a:rPr>
              <a:t>вызывает редко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Снижение аппетита, тошнота, рвота, диарея, металлический привкус во рту, нарушение функции печени.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Слабость, головная боль, головокружение, депрессия, судороги, периферический неврит, дезориентация.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1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1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100" dirty="0" smtClean="0">
                <a:solidFill>
                  <a:schemeClr val="tx2"/>
                </a:solidFill>
                <a:hlinkClick r:id="rId2"/>
              </a:rPr>
              <a:t>www.studmedlib.ru/ru/book/ISBN9785970434123.html?SSr=1301343bed10108fcc83574</a:t>
            </a:r>
            <a:endParaRPr lang="ru-RU" sz="1100" dirty="0" smtClean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1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grls.rosminzdrav.ru/Grls_View_v2.aspx?routingGuid=2b803366-512d-40e3-a25c-101f0386d181&amp;t</a:t>
            </a:r>
            <a:endParaRPr lang="ru-RU" sz="11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1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Противопоказания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Гиперчувствительность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Неврит зрительного нерва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Катаракта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Диабетическая </a:t>
            </a:r>
            <a:r>
              <a:rPr lang="ru-RU" dirty="0" err="1" smtClean="0">
                <a:solidFill>
                  <a:schemeClr val="tx2"/>
                </a:solidFill>
              </a:rPr>
              <a:t>ретнопатия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Воспалительные заболевания глаз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Подагра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Беременность, период грудного вскармливания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Дети до 13 лет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Осторожно при ХПН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grls.rosminzdrav.ru/Grls_View_v2.aspx?routingGuid=2b803366-512d-40e3-a25c-101f0386d181&amp;t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6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Этамбутол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53344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Форма выпуска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Таблетки 0,1; 0,2; 0,4; 0,6; 0,8; 1,0.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2"/>
                </a:solidFill>
              </a:rPr>
              <a:t>Rp</a:t>
            </a:r>
            <a:r>
              <a:rPr lang="en-US" sz="2600" dirty="0" smtClean="0">
                <a:solidFill>
                  <a:schemeClr val="tx2"/>
                </a:solidFill>
              </a:rPr>
              <a:t>.: </a:t>
            </a:r>
            <a:r>
              <a:rPr lang="en-US" sz="2600" dirty="0" err="1" smtClean="0">
                <a:solidFill>
                  <a:schemeClr val="tx2"/>
                </a:solidFill>
              </a:rPr>
              <a:t>Tabl</a:t>
            </a:r>
            <a:r>
              <a:rPr lang="en-US" sz="2600" dirty="0">
                <a:solidFill>
                  <a:schemeClr val="tx2"/>
                </a:solidFill>
              </a:rPr>
              <a:t>. </a:t>
            </a:r>
            <a:r>
              <a:rPr lang="en-US" sz="2600" dirty="0" err="1" smtClean="0">
                <a:solidFill>
                  <a:schemeClr val="tx2"/>
                </a:solidFill>
              </a:rPr>
              <a:t>Ethambutoli</a:t>
            </a:r>
            <a:r>
              <a:rPr lang="en-US" sz="2600" dirty="0" smtClean="0">
                <a:solidFill>
                  <a:schemeClr val="tx2"/>
                </a:solidFill>
              </a:rPr>
              <a:t> 1,0 N.100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      D.S. </a:t>
            </a:r>
            <a:r>
              <a:rPr lang="ru-RU" sz="2600" dirty="0" smtClean="0">
                <a:solidFill>
                  <a:schemeClr val="tx2"/>
                </a:solidFill>
              </a:rPr>
              <a:t>Внутрь по 1 таблетке</a:t>
            </a:r>
            <a:br>
              <a:rPr lang="ru-RU" sz="2600" dirty="0" smtClean="0">
                <a:solidFill>
                  <a:schemeClr val="tx2"/>
                </a:solidFill>
              </a:rPr>
            </a:br>
            <a:r>
              <a:rPr lang="ru-RU" sz="2600" dirty="0" smtClean="0">
                <a:solidFill>
                  <a:schemeClr val="tx2"/>
                </a:solidFill>
              </a:rPr>
              <a:t>               (на 70 кг массы) 1 раз </a:t>
            </a:r>
            <a:br>
              <a:rPr lang="ru-RU" sz="2600" dirty="0" smtClean="0">
                <a:solidFill>
                  <a:schemeClr val="tx2"/>
                </a:solidFill>
              </a:rPr>
            </a:br>
            <a:r>
              <a:rPr lang="ru-RU" sz="2600" dirty="0" smtClean="0">
                <a:solidFill>
                  <a:schemeClr val="tx2"/>
                </a:solidFill>
              </a:rPr>
              <a:t>               в сутки.</a:t>
            </a:r>
          </a:p>
          <a:p>
            <a:pPr marL="0" indent="0">
              <a:buNone/>
            </a:pPr>
            <a:endParaRPr lang="ru-RU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Оптимальным временем приёма </a:t>
            </a:r>
            <a:r>
              <a:rPr lang="ru-RU" sz="2600" dirty="0" err="1" smtClean="0">
                <a:solidFill>
                  <a:schemeClr val="tx2"/>
                </a:solidFill>
              </a:rPr>
              <a:t>этамбутола</a:t>
            </a:r>
            <a:r>
              <a:rPr lang="ru-RU" sz="2600" dirty="0" smtClean="0">
                <a:solidFill>
                  <a:schemeClr val="tx2"/>
                </a:solidFill>
              </a:rPr>
              <a:t> считают 17 часов 30 минут. До еды (что обеспечивает повышение его концентрации в крови в 1,5 раза в сравнении с приемом после еды).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Рекомендуется первые 2 месяца использовать дозу 25 мг/кг, а затем – 15 мг/кг ежедневно или 40 мг/кг 3 раза в неделю.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tx2"/>
                </a:solidFill>
                <a:hlinkClick r:id="rId2"/>
              </a:rPr>
              <a:t>1. </a:t>
            </a:r>
            <a:r>
              <a:rPr lang="en-US" sz="1500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sz="15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500" dirty="0" smtClean="0">
                <a:solidFill>
                  <a:schemeClr val="tx2"/>
                </a:solidFill>
                <a:hlinkClick r:id="rId2"/>
              </a:rPr>
              <a:t>elibrary.ru/item.asp?id=23732358</a:t>
            </a:r>
            <a:endParaRPr lang="ru-RU" sz="15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tx2"/>
                </a:solidFill>
                <a:hlinkClick r:id="rId3"/>
              </a:rPr>
              <a:t>2. </a:t>
            </a:r>
            <a:r>
              <a:rPr lang="en-US" sz="15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sz="1500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sz="1500" dirty="0" smtClean="0">
                <a:solidFill>
                  <a:schemeClr val="tx2"/>
                </a:solidFill>
                <a:hlinkClick r:id="rId3"/>
              </a:rPr>
              <a:t>grls.rosminzdrav.ru/Grls_View_v2.aspx?routingGuid=0d045d94-5131-451b-8679-c236e6a7d64f&amp;t</a:t>
            </a:r>
            <a:endParaRPr lang="ru-RU" sz="15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333" y="1108608"/>
            <a:ext cx="3238667" cy="2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63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Пиразинамид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u="sng" dirty="0">
                <a:solidFill>
                  <a:srgbClr val="1D3641"/>
                </a:solidFill>
              </a:rPr>
              <a:t>Фармакотерапевтическая группа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1D3641"/>
                </a:solidFill>
              </a:rPr>
              <a:t>Синтетическое противотуберкулезное средство, производное </a:t>
            </a:r>
            <a:r>
              <a:rPr lang="ru-RU" dirty="0" err="1">
                <a:solidFill>
                  <a:srgbClr val="1D3641"/>
                </a:solidFill>
              </a:rPr>
              <a:t>этилендиимина</a:t>
            </a:r>
            <a:r>
              <a:rPr lang="ru-RU" dirty="0">
                <a:solidFill>
                  <a:srgbClr val="1D3641"/>
                </a:solidFill>
              </a:rPr>
              <a:t>.</a:t>
            </a:r>
          </a:p>
          <a:p>
            <a:pPr marL="0" lvl="0" indent="0" algn="ctr">
              <a:buNone/>
            </a:pPr>
            <a:r>
              <a:rPr lang="ru-RU" u="sng" dirty="0" err="1" smtClean="0">
                <a:solidFill>
                  <a:srgbClr val="1D3641"/>
                </a:solidFill>
              </a:rPr>
              <a:t>Фармакокинетика</a:t>
            </a:r>
            <a:endParaRPr lang="ru-RU" u="sng" dirty="0" smtClean="0">
              <a:solidFill>
                <a:srgbClr val="1D3641"/>
              </a:solidFill>
            </a:endParaRPr>
          </a:p>
          <a:p>
            <a:pPr marL="0" lvl="0" indent="0">
              <a:buNone/>
            </a:pPr>
            <a:r>
              <a:rPr lang="ru-RU" u="sng" dirty="0" smtClean="0">
                <a:solidFill>
                  <a:srgbClr val="1D3641"/>
                </a:solidFill>
              </a:rPr>
              <a:t>Путь введения</a:t>
            </a:r>
            <a:r>
              <a:rPr lang="ru-RU" dirty="0" smtClean="0">
                <a:solidFill>
                  <a:srgbClr val="1D3641"/>
                </a:solidFill>
              </a:rPr>
              <a:t>: внутрь.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Хорошо  всасывается.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Проникает в ткани и жидкие среды организма, в </a:t>
            </a:r>
            <a:r>
              <a:rPr lang="ru-RU" dirty="0" err="1" smtClean="0">
                <a:solidFill>
                  <a:srgbClr val="1D3641"/>
                </a:solidFill>
              </a:rPr>
              <a:t>т.ч</a:t>
            </a:r>
            <a:r>
              <a:rPr lang="ru-RU" dirty="0" smtClean="0">
                <a:solidFill>
                  <a:srgbClr val="1D3641"/>
                </a:solidFill>
              </a:rPr>
              <a:t>. </a:t>
            </a:r>
            <a:r>
              <a:rPr lang="ru-RU" dirty="0">
                <a:solidFill>
                  <a:srgbClr val="1D3641"/>
                </a:solidFill>
              </a:rPr>
              <a:t>в</a:t>
            </a:r>
            <a:r>
              <a:rPr lang="ru-RU" dirty="0" smtClean="0">
                <a:solidFill>
                  <a:srgbClr val="1D3641"/>
                </a:solidFill>
              </a:rPr>
              <a:t> печень, легкие, почки, ликвор.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1D3641"/>
                </a:solidFill>
              </a:rPr>
              <a:t>Метаболизируется</a:t>
            </a:r>
            <a:r>
              <a:rPr lang="ru-RU" dirty="0" smtClean="0">
                <a:solidFill>
                  <a:srgbClr val="1D3641"/>
                </a:solidFill>
              </a:rPr>
              <a:t> в печени с образованием активного метаболита – </a:t>
            </a:r>
            <a:r>
              <a:rPr lang="ru-RU" dirty="0" err="1" smtClean="0">
                <a:solidFill>
                  <a:srgbClr val="1D3641"/>
                </a:solidFill>
              </a:rPr>
              <a:t>пиразиновой</a:t>
            </a:r>
            <a:r>
              <a:rPr lang="ru-RU" dirty="0" smtClean="0">
                <a:solidFill>
                  <a:srgbClr val="1D3641"/>
                </a:solidFill>
              </a:rPr>
              <a:t> кислоты, которая в дальнейшем инактивируется.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Выводится почками.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3641"/>
                </a:solidFill>
              </a:rPr>
              <a:t>Период полувыведения 9-10 ч.</a:t>
            </a:r>
          </a:p>
          <a:p>
            <a:pPr marL="0" lvl="0" indent="0" algn="ctr">
              <a:buNone/>
            </a:pPr>
            <a:r>
              <a:rPr lang="en-US" sz="1200" dirty="0">
                <a:solidFill>
                  <a:srgbClr val="1D3641"/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rgbClr val="1D3641"/>
                </a:solidFill>
                <a:hlinkClick r:id="rId2"/>
              </a:rPr>
              <a:t>grls.rosminzdrav.ru/Grls_View_v2.aspx?routingGuid=2acbf7fb-37e5-491a-9a85-d941ce7d5b48&amp;t</a:t>
            </a:r>
            <a:endParaRPr lang="ru-RU" sz="1200" dirty="0" smtClean="0">
              <a:solidFill>
                <a:srgbClr val="1D3641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1D364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43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Пиразинамид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Механизм действия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Пиразинамид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превращается в активную форму - </a:t>
            </a:r>
            <a:r>
              <a:rPr lang="ru-RU" dirty="0" err="1">
                <a:solidFill>
                  <a:schemeClr val="tx2"/>
                </a:solidFill>
              </a:rPr>
              <a:t>пиразиноевую</a:t>
            </a:r>
            <a:r>
              <a:rPr lang="ru-RU" dirty="0">
                <a:solidFill>
                  <a:schemeClr val="tx2"/>
                </a:solidFill>
              </a:rPr>
              <a:t> кислоту - бактериальным ферментом </a:t>
            </a:r>
            <a:r>
              <a:rPr lang="ru-RU" dirty="0" err="1">
                <a:solidFill>
                  <a:schemeClr val="tx2"/>
                </a:solidFill>
              </a:rPr>
              <a:t>пиразинамидазой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Пиразиноевая</a:t>
            </a:r>
            <a:r>
              <a:rPr lang="ru-RU" dirty="0">
                <a:solidFill>
                  <a:schemeClr val="tx2"/>
                </a:solidFill>
              </a:rPr>
              <a:t> кислота нарушает целостность и </a:t>
            </a:r>
            <a:r>
              <a:rPr lang="ru-RU" dirty="0" err="1">
                <a:solidFill>
                  <a:schemeClr val="tx2"/>
                </a:solidFill>
              </a:rPr>
              <a:t>траспортные</a:t>
            </a:r>
            <a:r>
              <a:rPr lang="ru-RU" dirty="0">
                <a:solidFill>
                  <a:schemeClr val="tx2"/>
                </a:solidFill>
              </a:rPr>
              <a:t> функции клеточной стенки микобактерии.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Оказывает </a:t>
            </a:r>
            <a:r>
              <a:rPr lang="ru-RU" dirty="0" err="1" smtClean="0">
                <a:solidFill>
                  <a:schemeClr val="tx2"/>
                </a:solidFill>
              </a:rPr>
              <a:t>туберкулостатическое</a:t>
            </a:r>
            <a:r>
              <a:rPr lang="ru-RU" dirty="0" smtClean="0">
                <a:solidFill>
                  <a:schemeClr val="tx2"/>
                </a:solidFill>
              </a:rPr>
              <a:t> действие. В больших дозах может оказывать бактерицидное действие.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Действует на внутриклеточные </a:t>
            </a:r>
            <a:r>
              <a:rPr lang="en-US" dirty="0" err="1">
                <a:solidFill>
                  <a:schemeClr val="tx2"/>
                </a:solidFill>
              </a:rPr>
              <a:t>M.tuberculosis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 err="1" smtClean="0">
                <a:solidFill>
                  <a:schemeClr val="tx2"/>
                </a:solidFill>
              </a:rPr>
              <a:t>персистирующие</a:t>
            </a:r>
            <a:r>
              <a:rPr lang="ru-RU" dirty="0" smtClean="0">
                <a:solidFill>
                  <a:schemeClr val="tx2"/>
                </a:solidFill>
              </a:rPr>
              <a:t> формы наибольший эффект оказывает в кислой среде казеозных масс и очагах острого </a:t>
            </a:r>
            <a:r>
              <a:rPr lang="ru-RU" dirty="0">
                <a:solidFill>
                  <a:schemeClr val="tx2"/>
                </a:solidFill>
              </a:rPr>
              <a:t>воспаления. </a:t>
            </a:r>
            <a:endParaRPr lang="ru-RU" dirty="0" smtClean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www.studmedlib.ru/ru/book/ISBN9785970431689.html?SSr=1301343bed10108fcc83574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12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grls.rosminzdrav.ru/Grls_View_v2.aspx?routingGuid=2acbf7fb-37e5-491a-9a85-d941ce7d5b48&amp;t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36712"/>
          </a:xfrm>
        </p:spPr>
        <p:txBody>
          <a:bodyPr/>
          <a:lstStyle/>
          <a:p>
            <a:r>
              <a:rPr lang="ru-RU" sz="4800" dirty="0" err="1" smtClean="0">
                <a:solidFill>
                  <a:srgbClr val="C00000"/>
                </a:solidFill>
              </a:rPr>
              <a:t>Пиразинамид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237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На </a:t>
            </a:r>
            <a:r>
              <a:rPr lang="ru-RU" sz="2600" dirty="0">
                <a:solidFill>
                  <a:schemeClr val="tx2"/>
                </a:solidFill>
              </a:rPr>
              <a:t>другие микроорганизмы препарат не влияет. </a:t>
            </a:r>
            <a:endParaRPr lang="ru-RU" sz="26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Устойчивость </a:t>
            </a:r>
            <a:r>
              <a:rPr lang="ru-RU" sz="2600" dirty="0">
                <a:solidFill>
                  <a:schemeClr val="tx2"/>
                </a:solidFill>
              </a:rPr>
              <a:t>при </a:t>
            </a:r>
            <a:r>
              <a:rPr lang="ru-RU" sz="2600" dirty="0" err="1">
                <a:solidFill>
                  <a:schemeClr val="tx2"/>
                </a:solidFill>
              </a:rPr>
              <a:t>монотерапии</a:t>
            </a:r>
            <a:r>
              <a:rPr lang="ru-RU" sz="2600" dirty="0">
                <a:solidFill>
                  <a:schemeClr val="tx2"/>
                </a:solidFill>
              </a:rPr>
              <a:t> к </a:t>
            </a:r>
            <a:r>
              <a:rPr lang="ru-RU" sz="2600" dirty="0" err="1">
                <a:solidFill>
                  <a:schemeClr val="tx2"/>
                </a:solidFill>
              </a:rPr>
              <a:t>пиразинамиду</a:t>
            </a:r>
            <a:r>
              <a:rPr lang="ru-RU" sz="2600" dirty="0">
                <a:solidFill>
                  <a:schemeClr val="tx2"/>
                </a:solidFill>
              </a:rPr>
              <a:t> возникает быстро. </a:t>
            </a:r>
            <a:endParaRPr lang="ru-RU" sz="26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2"/>
                </a:solidFill>
              </a:rPr>
              <a:t>П</a:t>
            </a:r>
            <a:r>
              <a:rPr lang="ru-RU" sz="2600" dirty="0" smtClean="0">
                <a:solidFill>
                  <a:schemeClr val="tx2"/>
                </a:solidFill>
              </a:rPr>
              <a:t>о </a:t>
            </a:r>
            <a:r>
              <a:rPr lang="ru-RU" sz="2600" dirty="0" err="1">
                <a:solidFill>
                  <a:schemeClr val="tx2"/>
                </a:solidFill>
              </a:rPr>
              <a:t>туберкулостатической</a:t>
            </a:r>
            <a:r>
              <a:rPr lang="ru-RU" sz="2600" dirty="0">
                <a:solidFill>
                  <a:schemeClr val="tx2"/>
                </a:solidFill>
              </a:rPr>
              <a:t> активности превосходит ПАСК, но уступает </a:t>
            </a:r>
            <a:r>
              <a:rPr lang="ru-RU" sz="2600" dirty="0" err="1">
                <a:solidFill>
                  <a:schemeClr val="tx2"/>
                </a:solidFill>
              </a:rPr>
              <a:t>изониазиду</a:t>
            </a:r>
            <a:r>
              <a:rPr lang="ru-RU" sz="2600" dirty="0">
                <a:solidFill>
                  <a:schemeClr val="tx2"/>
                </a:solidFill>
              </a:rPr>
              <a:t>, </a:t>
            </a:r>
            <a:r>
              <a:rPr lang="ru-RU" sz="2600" dirty="0" err="1">
                <a:solidFill>
                  <a:schemeClr val="tx2"/>
                </a:solidFill>
              </a:rPr>
              <a:t>рифампицину</a:t>
            </a:r>
            <a:r>
              <a:rPr lang="ru-RU" sz="2600" dirty="0">
                <a:solidFill>
                  <a:schemeClr val="tx2"/>
                </a:solidFill>
              </a:rPr>
              <a:t> и стрептомицину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600" u="sng" dirty="0" smtClean="0">
                <a:solidFill>
                  <a:schemeClr val="tx2"/>
                </a:solidFill>
              </a:rPr>
              <a:t>Показания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Все формы туберкулеза в составе комбинированной терапии. При хронических деструктивных формах рекомендуется сочетать с </a:t>
            </a:r>
            <a:r>
              <a:rPr lang="ru-RU" sz="2600" dirty="0" err="1" smtClean="0">
                <a:solidFill>
                  <a:schemeClr val="tx2"/>
                </a:solidFill>
              </a:rPr>
              <a:t>рифампицином</a:t>
            </a:r>
            <a:r>
              <a:rPr lang="ru-RU" sz="2600" dirty="0" smtClean="0">
                <a:solidFill>
                  <a:schemeClr val="tx2"/>
                </a:solidFill>
              </a:rPr>
              <a:t> (выраженный эффект) и </a:t>
            </a:r>
            <a:r>
              <a:rPr lang="ru-RU" sz="2600" dirty="0" err="1" smtClean="0">
                <a:solidFill>
                  <a:schemeClr val="tx2"/>
                </a:solidFill>
              </a:rPr>
              <a:t>этамбутолом</a:t>
            </a:r>
            <a:r>
              <a:rPr lang="ru-RU" sz="2600" dirty="0" smtClean="0">
                <a:solidFill>
                  <a:schemeClr val="tx2"/>
                </a:solidFill>
              </a:rPr>
              <a:t> (лучшая переносимость). Является препаратом 1 ряда.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2"/>
                </a:solidFill>
              </a:rPr>
              <a:t>Особенно часто назначают при казеозном лимфадените, </a:t>
            </a:r>
            <a:r>
              <a:rPr lang="ru-RU" sz="2600" dirty="0" err="1" smtClean="0">
                <a:solidFill>
                  <a:schemeClr val="tx2"/>
                </a:solidFill>
              </a:rPr>
              <a:t>туберкуломе</a:t>
            </a:r>
            <a:r>
              <a:rPr lang="ru-RU" sz="2600" dirty="0" smtClean="0">
                <a:solidFill>
                  <a:schemeClr val="tx2"/>
                </a:solidFill>
              </a:rPr>
              <a:t>, казеозно-пневмонических процессах.</a:t>
            </a:r>
            <a:endParaRPr lang="ru-RU" sz="2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grls.rosminzdrav.ru/Grls_View_v2.aspx?routingGuid=2acbf7fb-37e5-491a-9a85-d941ce7d5b48&amp;t</a:t>
            </a:r>
            <a:endParaRPr lang="ru-RU" sz="1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46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Пиразинамид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Побочные 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/>
                </a:solidFill>
              </a:rPr>
              <a:t>Гепатотоксичность</a:t>
            </a:r>
            <a:r>
              <a:rPr lang="ru-RU" dirty="0" smtClean="0">
                <a:solidFill>
                  <a:schemeClr val="tx2"/>
                </a:solidFill>
              </a:rPr>
              <a:t> (особенно при комбинации с </a:t>
            </a:r>
            <a:r>
              <a:rPr lang="ru-RU" dirty="0" err="1" smtClean="0">
                <a:solidFill>
                  <a:schemeClr val="tx2"/>
                </a:solidFill>
              </a:rPr>
              <a:t>рифампицином</a:t>
            </a:r>
            <a:r>
              <a:rPr lang="ru-RU" dirty="0" smtClean="0">
                <a:solidFill>
                  <a:schemeClr val="tx2"/>
                </a:solidFill>
              </a:rPr>
              <a:t>) – отсутствие аппетита, болезненность в правом подреберье, </a:t>
            </a:r>
            <a:r>
              <a:rPr lang="ru-RU" dirty="0" err="1" smtClean="0">
                <a:solidFill>
                  <a:schemeClr val="tx2"/>
                </a:solidFill>
              </a:rPr>
              <a:t>гепатомегалия</a:t>
            </a:r>
            <a:r>
              <a:rPr lang="ru-RU" dirty="0" smtClean="0">
                <a:solidFill>
                  <a:schemeClr val="tx2"/>
                </a:solidFill>
              </a:rPr>
              <a:t>, желтуха, </a:t>
            </a:r>
            <a:r>
              <a:rPr lang="ru-RU" dirty="0" err="1" smtClean="0">
                <a:solidFill>
                  <a:schemeClr val="tx2"/>
                </a:solidFill>
              </a:rPr>
              <a:t>гепатоз</a:t>
            </a:r>
            <a:r>
              <a:rPr lang="ru-RU" dirty="0" smtClean="0">
                <a:solidFill>
                  <a:schemeClr val="tx2"/>
                </a:solidFill>
              </a:rPr>
              <a:t> (необходим </a:t>
            </a:r>
            <a:r>
              <a:rPr lang="ru-RU" dirty="0">
                <a:solidFill>
                  <a:schemeClr val="tx2"/>
                </a:solidFill>
              </a:rPr>
              <a:t>систематический контроль за функцией </a:t>
            </a:r>
            <a:r>
              <a:rPr lang="ru-RU" dirty="0" smtClean="0">
                <a:solidFill>
                  <a:schemeClr val="tx2"/>
                </a:solidFill>
              </a:rPr>
              <a:t>печени).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Часто возникают диспепсические явления.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Задержка </a:t>
            </a:r>
            <a:r>
              <a:rPr lang="ru-RU" dirty="0">
                <a:solidFill>
                  <a:schemeClr val="tx2"/>
                </a:solidFill>
              </a:rPr>
              <a:t>в организме мочевой </a:t>
            </a:r>
            <a:r>
              <a:rPr lang="ru-RU" dirty="0" smtClean="0">
                <a:solidFill>
                  <a:schemeClr val="tx2"/>
                </a:solidFill>
              </a:rPr>
              <a:t>кислоты, что проявляется артралгией и миалгией, приводит </a:t>
            </a:r>
            <a:r>
              <a:rPr lang="ru-RU" dirty="0">
                <a:solidFill>
                  <a:schemeClr val="tx2"/>
                </a:solidFill>
              </a:rPr>
              <a:t>к </a:t>
            </a:r>
            <a:r>
              <a:rPr lang="ru-RU" dirty="0" smtClean="0">
                <a:solidFill>
                  <a:schemeClr val="tx2"/>
                </a:solidFill>
              </a:rPr>
              <a:t>обострению </a:t>
            </a:r>
            <a:r>
              <a:rPr lang="ru-RU" dirty="0">
                <a:solidFill>
                  <a:schemeClr val="tx2"/>
                </a:solidFill>
              </a:rPr>
              <a:t>приступов подагры.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Могут </a:t>
            </a:r>
            <a:r>
              <a:rPr lang="ru-RU" dirty="0">
                <a:solidFill>
                  <a:schemeClr val="tx2"/>
                </a:solidFill>
              </a:rPr>
              <a:t>возникать аллергические реакции (лихорадка, дерматиты, </a:t>
            </a:r>
            <a:r>
              <a:rPr lang="ru-RU" dirty="0" err="1">
                <a:solidFill>
                  <a:schemeClr val="tx2"/>
                </a:solidFill>
              </a:rPr>
              <a:t>эозинофилия</a:t>
            </a:r>
            <a:r>
              <a:rPr lang="ru-RU" dirty="0">
                <a:solidFill>
                  <a:schemeClr val="tx2"/>
                </a:solidFill>
              </a:rPr>
              <a:t> и др</a:t>
            </a:r>
            <a:r>
              <a:rPr lang="ru-RU" dirty="0" smtClean="0">
                <a:solidFill>
                  <a:schemeClr val="tx2"/>
                </a:solidFill>
              </a:rPr>
              <a:t>.)</a:t>
            </a:r>
          </a:p>
          <a:p>
            <a:pPr marL="0" indent="0">
              <a:buNone/>
            </a:pPr>
            <a:endParaRPr lang="ru-RU" sz="1400" u="sng" dirty="0" smtClean="0">
              <a:hlinkClick r:id="rId2"/>
            </a:endParaRPr>
          </a:p>
          <a:p>
            <a:pPr marL="0" indent="0">
              <a:buNone/>
            </a:pPr>
            <a:endParaRPr lang="ru-RU" sz="1400" u="sng" dirty="0">
              <a:hlinkClick r:id="rId2"/>
            </a:endParaRPr>
          </a:p>
          <a:p>
            <a:pPr marL="0" indent="0">
              <a:buNone/>
            </a:pPr>
            <a:endParaRPr lang="ru-RU" sz="1400" u="sng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>
                <a:hlinkClick r:id="rId2"/>
              </a:rPr>
              <a:t>://</a:t>
            </a:r>
            <a:r>
              <a:rPr lang="en-US" sz="1400" u="sng" dirty="0" smtClean="0">
                <a:hlinkClick r:id="rId2"/>
              </a:rPr>
              <a:t>www.studmedlib.ru/ru/book/ISBN9785970434123.html?SSr=1301343bed10108fcc83574</a:t>
            </a:r>
            <a:endParaRPr lang="ru-RU" sz="1400" u="sng" dirty="0" smtClean="0"/>
          </a:p>
          <a:p>
            <a:pPr marL="0" indent="0">
              <a:buNone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25735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Лечение туберкулёза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57403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Химиотерапия</a:t>
            </a:r>
            <a:r>
              <a:rPr lang="ru-RU" dirty="0">
                <a:solidFill>
                  <a:schemeClr val="tx2"/>
                </a:solidFill>
              </a:rPr>
              <a:t> является основным компонентом лечения туберкулеза вне зависимости от локализации инфекционного процесса и заключается в длительном применении комбинации лекарственных препаратов, подавляющих размножение </a:t>
            </a:r>
            <a:r>
              <a:rPr lang="ru-RU" dirty="0" smtClean="0">
                <a:solidFill>
                  <a:schemeClr val="tx2"/>
                </a:solidFill>
              </a:rPr>
              <a:t>МБТ (бактериостатический </a:t>
            </a:r>
            <a:r>
              <a:rPr lang="ru-RU" dirty="0">
                <a:solidFill>
                  <a:schemeClr val="tx2"/>
                </a:solidFill>
              </a:rPr>
              <a:t>эффект) или уничтожающих их в организме пациента (бактерицидный эффект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03582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60150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3"/>
              </a:rPr>
              <a:t>Клинические рекомендации МЗ РФ по лечению туберкулёза у взрослых, 2020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460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Пиразинамид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Противопоказания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/>
                </a:solidFill>
              </a:rPr>
              <a:t>Гиперчувстительность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Заболевания печени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Подагра, </a:t>
            </a:r>
            <a:r>
              <a:rPr lang="ru-RU" dirty="0" err="1" smtClean="0">
                <a:solidFill>
                  <a:schemeClr val="tx2"/>
                </a:solidFill>
              </a:rPr>
              <a:t>гиперурикемия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Порфирия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Беременность, период грудного вскармливания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Дети до 3 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Осторожно при СД</a:t>
            </a:r>
          </a:p>
          <a:p>
            <a:pPr marL="0" indent="0" algn="ctr">
              <a:buNone/>
            </a:pPr>
            <a:endParaRPr lang="ru-RU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200" u="sng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200" u="sng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200" u="sng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200" u="sng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200" u="sng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u="sng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u="sng" dirty="0" smtClean="0">
                <a:solidFill>
                  <a:schemeClr val="tx2"/>
                </a:solidFill>
                <a:hlinkClick r:id="rId2"/>
              </a:rPr>
              <a:t>grls.rosminzdrav.ru/Grls_View_v2.aspx?routingGuid=2acbf7fb-37e5-491a-9a85-d941ce7d5b48&amp;t</a:t>
            </a:r>
            <a:endParaRPr lang="ru-RU" sz="1200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7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5273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Пиразинамид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Формы выпуска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Таблетки 0,25; 0,5.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Rp</a:t>
            </a:r>
            <a:r>
              <a:rPr lang="en-US" dirty="0" smtClean="0">
                <a:solidFill>
                  <a:schemeClr val="tx2"/>
                </a:solidFill>
              </a:rPr>
              <a:t>.: </a:t>
            </a:r>
            <a:r>
              <a:rPr lang="en-US" dirty="0" err="1" smtClean="0">
                <a:solidFill>
                  <a:schemeClr val="tx2"/>
                </a:solidFill>
              </a:rPr>
              <a:t>Tabl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Pyrazinamidi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0</a:t>
            </a:r>
            <a:r>
              <a:rPr lang="ru-RU" dirty="0" smtClean="0">
                <a:solidFill>
                  <a:schemeClr val="tx2"/>
                </a:solidFill>
              </a:rPr>
              <a:t>,5 </a:t>
            </a:r>
            <a:r>
              <a:rPr lang="en-US" dirty="0" smtClean="0">
                <a:solidFill>
                  <a:schemeClr val="tx2"/>
                </a:solidFill>
              </a:rPr>
              <a:t>N.10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D.S. </a:t>
            </a:r>
            <a:r>
              <a:rPr lang="ru-RU" dirty="0" smtClean="0">
                <a:solidFill>
                  <a:schemeClr val="tx2"/>
                </a:solidFill>
              </a:rPr>
              <a:t>Внутрь, по 4 таблетки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1 раз в сутки (на 70 кг),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предпочтительнее во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время завтра, запивая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небольшим количеством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воды.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582372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85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Этионамид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u="sng" dirty="0">
                <a:solidFill>
                  <a:srgbClr val="1D3641"/>
                </a:solidFill>
              </a:rPr>
              <a:t>Фармакотерапевтическая группа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1D3641"/>
                </a:solidFill>
              </a:rPr>
              <a:t>Синтетическое противотуберкулезное средство, производное </a:t>
            </a:r>
            <a:r>
              <a:rPr lang="ru-RU" dirty="0" smtClean="0">
                <a:solidFill>
                  <a:srgbClr val="1D3641"/>
                </a:solidFill>
              </a:rPr>
              <a:t>изоникотиновой </a:t>
            </a:r>
            <a:r>
              <a:rPr lang="ru-RU" dirty="0">
                <a:solidFill>
                  <a:srgbClr val="1D3641"/>
                </a:solidFill>
              </a:rPr>
              <a:t>кислоты, близкое по структуре к </a:t>
            </a:r>
            <a:r>
              <a:rPr lang="ru-RU" dirty="0" err="1" smtClean="0">
                <a:solidFill>
                  <a:srgbClr val="1D3641"/>
                </a:solidFill>
              </a:rPr>
              <a:t>изониазиду</a:t>
            </a:r>
            <a:r>
              <a:rPr lang="ru-RU" dirty="0" smtClean="0">
                <a:solidFill>
                  <a:srgbClr val="1D3641"/>
                </a:solidFill>
              </a:rPr>
              <a:t>.</a:t>
            </a:r>
            <a:endParaRPr lang="ru-RU" dirty="0">
              <a:solidFill>
                <a:srgbClr val="1D3641"/>
              </a:solidFill>
            </a:endParaRPr>
          </a:p>
          <a:p>
            <a:pPr marL="0" lvl="0" indent="0" algn="ctr">
              <a:buNone/>
            </a:pPr>
            <a:r>
              <a:rPr lang="ru-RU" u="sng" dirty="0" err="1">
                <a:solidFill>
                  <a:srgbClr val="1D3641"/>
                </a:solidFill>
              </a:rPr>
              <a:t>Фармакокинетика</a:t>
            </a:r>
            <a:endParaRPr lang="ru-RU" u="sng" dirty="0">
              <a:solidFill>
                <a:srgbClr val="1D3641"/>
              </a:solidFill>
            </a:endParaRPr>
          </a:p>
          <a:p>
            <a:pPr marL="0" lvl="0" indent="0">
              <a:buNone/>
            </a:pPr>
            <a:r>
              <a:rPr lang="ru-RU" u="sng" dirty="0">
                <a:solidFill>
                  <a:srgbClr val="1D3641"/>
                </a:solidFill>
              </a:rPr>
              <a:t>Путь введения</a:t>
            </a:r>
            <a:r>
              <a:rPr lang="ru-RU" dirty="0">
                <a:solidFill>
                  <a:srgbClr val="1D3641"/>
                </a:solidFill>
              </a:rPr>
              <a:t>: </a:t>
            </a:r>
            <a:r>
              <a:rPr lang="ru-RU" dirty="0" smtClean="0">
                <a:solidFill>
                  <a:srgbClr val="1D3641"/>
                </a:solidFill>
              </a:rPr>
              <a:t>внутрь, ректально.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1D3641"/>
                </a:solidFill>
              </a:rPr>
              <a:t>Абсорбция </a:t>
            </a:r>
            <a:r>
              <a:rPr lang="ru-RU" dirty="0">
                <a:solidFill>
                  <a:srgbClr val="1D3641"/>
                </a:solidFill>
              </a:rPr>
              <a:t>высокая. </a:t>
            </a:r>
            <a:r>
              <a:rPr lang="ru-RU" dirty="0" smtClean="0">
                <a:solidFill>
                  <a:srgbClr val="1D3641"/>
                </a:solidFill>
              </a:rPr>
              <a:t>Способен </a:t>
            </a:r>
            <a:r>
              <a:rPr lang="ru-RU" dirty="0">
                <a:solidFill>
                  <a:srgbClr val="1D3641"/>
                </a:solidFill>
              </a:rPr>
              <a:t>также проникать в инкапсулированные образования и </a:t>
            </a:r>
            <a:r>
              <a:rPr lang="ru-RU" dirty="0" smtClean="0">
                <a:solidFill>
                  <a:srgbClr val="1D3641"/>
                </a:solidFill>
              </a:rPr>
              <a:t>полости.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1D3641"/>
                </a:solidFill>
              </a:rPr>
              <a:t>Быстро </a:t>
            </a:r>
            <a:r>
              <a:rPr lang="ru-RU" dirty="0">
                <a:solidFill>
                  <a:srgbClr val="1D3641"/>
                </a:solidFill>
              </a:rPr>
              <a:t>инактивируется в печени и выводится </a:t>
            </a:r>
            <a:r>
              <a:rPr lang="ru-RU" dirty="0" smtClean="0">
                <a:solidFill>
                  <a:srgbClr val="1D3641"/>
                </a:solidFill>
              </a:rPr>
              <a:t>преимущественно кишечником, а также почками.</a:t>
            </a:r>
          </a:p>
          <a:p>
            <a:pPr marL="0" lvl="0" indent="0" algn="ctr">
              <a:buNone/>
            </a:pPr>
            <a:r>
              <a:rPr lang="ru-RU" u="sng" dirty="0" smtClean="0">
                <a:solidFill>
                  <a:srgbClr val="1D3641"/>
                </a:solidFill>
              </a:rPr>
              <a:t>Механизм действия</a:t>
            </a:r>
            <a:endParaRPr lang="ru-RU" u="sng" dirty="0">
              <a:solidFill>
                <a:srgbClr val="1D364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Нарушение синтеза </a:t>
            </a:r>
            <a:r>
              <a:rPr lang="ru-RU" dirty="0" err="1" smtClean="0">
                <a:solidFill>
                  <a:schemeClr val="tx2"/>
                </a:solidFill>
              </a:rPr>
              <a:t>миколевых</a:t>
            </a:r>
            <a:r>
              <a:rPr lang="ru-RU" dirty="0" smtClean="0">
                <a:solidFill>
                  <a:schemeClr val="tx2"/>
                </a:solidFill>
              </a:rPr>
              <a:t> кислот.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Усиление фагоцитоза в очаге туберкулезного воспаления</a:t>
            </a:r>
          </a:p>
          <a:p>
            <a:pPr marL="0" indent="0" algn="ctr">
              <a:buNone/>
            </a:pPr>
            <a:endParaRPr lang="ru-RU" sz="1400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2"/>
                </a:solidFill>
                <a:hlinkClick r:id="rId2"/>
              </a:rPr>
              <a:t>http://www.studmedlib.ru/ru/book/ISBN9785970431689.html?SSr=1301343bed10108fcc83574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3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Этионамид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83264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u="sng" dirty="0" smtClean="0">
                <a:solidFill>
                  <a:schemeClr val="tx2"/>
                </a:solidFill>
              </a:rPr>
              <a:t>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400" dirty="0" smtClean="0">
                <a:solidFill>
                  <a:schemeClr val="tx2"/>
                </a:solidFill>
              </a:rPr>
              <a:t>Бактериостатический.</a:t>
            </a:r>
          </a:p>
          <a:p>
            <a:pPr marL="0" indent="0">
              <a:buNone/>
            </a:pPr>
            <a:r>
              <a:rPr lang="ru-RU" sz="7400" dirty="0" smtClean="0">
                <a:solidFill>
                  <a:schemeClr val="tx2"/>
                </a:solidFill>
              </a:rPr>
              <a:t>Угнетает рост и размножение микобактерий туберкулёза и возбудителя проказы при внутриклеточном и внеклеточном расположении (в </a:t>
            </a:r>
            <a:r>
              <a:rPr lang="ru-RU" sz="7400" dirty="0" err="1" smtClean="0">
                <a:solidFill>
                  <a:schemeClr val="tx2"/>
                </a:solidFill>
              </a:rPr>
              <a:t>т.ч</a:t>
            </a:r>
            <a:r>
              <a:rPr lang="ru-RU" sz="7400" dirty="0" smtClean="0">
                <a:solidFill>
                  <a:schemeClr val="tx2"/>
                </a:solidFill>
              </a:rPr>
              <a:t>. рефрактерные и атипичные формы).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400" dirty="0">
                <a:solidFill>
                  <a:schemeClr val="tx2"/>
                </a:solidFill>
              </a:rPr>
              <a:t>С</a:t>
            </a:r>
            <a:r>
              <a:rPr lang="ru-RU" sz="7400" dirty="0" smtClean="0">
                <a:solidFill>
                  <a:schemeClr val="tx2"/>
                </a:solidFill>
              </a:rPr>
              <a:t>пособствует рассасыванию очага туберкулезного воспаления.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400" dirty="0" smtClean="0">
                <a:solidFill>
                  <a:schemeClr val="tx2"/>
                </a:solidFill>
              </a:rPr>
              <a:t>В процессе лечения бактериостатическая активность снижается.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400" dirty="0" smtClean="0">
                <a:solidFill>
                  <a:schemeClr val="tx2"/>
                </a:solidFill>
              </a:rPr>
              <a:t>Привыкание </a:t>
            </a:r>
            <a:r>
              <a:rPr lang="ru-RU" sz="7400" dirty="0">
                <a:solidFill>
                  <a:schemeClr val="tx2"/>
                </a:solidFill>
              </a:rPr>
              <a:t>к нему микобактерий туберкулеза возникает быстро, поэтому его всегда применяют в сочетании с другими препаратами</a:t>
            </a:r>
            <a:r>
              <a:rPr lang="ru-RU" sz="74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 algn="ctr">
              <a:buAutoNum type="arabicPeriod"/>
            </a:pPr>
            <a:endParaRPr lang="ru-RU" sz="3700" dirty="0" smtClean="0">
              <a:hlinkClick r:id="rId2"/>
            </a:endParaRPr>
          </a:p>
          <a:p>
            <a:pPr marL="514350" indent="-514350" algn="ctr">
              <a:buAutoNum type="arabicPeriod"/>
            </a:pPr>
            <a:endParaRPr lang="ru-RU" sz="3700" dirty="0">
              <a:hlinkClick r:id="rId2"/>
            </a:endParaRPr>
          </a:p>
          <a:p>
            <a:pPr marL="514350" indent="-514350" algn="ctr">
              <a:buAutoNum type="arabicPeriod"/>
            </a:pPr>
            <a:endParaRPr lang="ru-RU" sz="3700" dirty="0" smtClean="0">
              <a:hlinkClick r:id="rId2"/>
            </a:endParaRPr>
          </a:p>
          <a:p>
            <a:pPr marL="514350" indent="-514350" algn="ctr">
              <a:buAutoNum type="arabicPeriod"/>
            </a:pPr>
            <a:endParaRPr lang="ru-RU" sz="3700" dirty="0">
              <a:hlinkClick r:id="rId2"/>
            </a:endParaRPr>
          </a:p>
          <a:p>
            <a:pPr marL="514350" indent="-514350" algn="ctr">
              <a:buAutoNum type="arabicPeriod"/>
            </a:pPr>
            <a:r>
              <a:rPr lang="en-US" sz="3700" dirty="0" smtClean="0">
                <a:hlinkClick r:id="rId2"/>
              </a:rPr>
              <a:t>http://www.studmedlib.ru/ru/book/ISBN9785970434123.html?SSr=1301343bed10108fcc83574</a:t>
            </a:r>
            <a:endParaRPr lang="ru-RU" sz="3700" dirty="0" smtClean="0"/>
          </a:p>
          <a:p>
            <a:pPr marL="514350" indent="-514350" algn="ctr">
              <a:buAutoNum type="arabicPeriod"/>
            </a:pPr>
            <a:r>
              <a:rPr lang="en-US" sz="3700" dirty="0" smtClean="0">
                <a:hlinkClick r:id="rId3"/>
              </a:rPr>
              <a:t>http://grls.rosminzdrav.ru/Grls_View_v2.aspx?routingGuid=d35dda07-e155-4e94-8b1c-6c26538d83fc&amp;t</a:t>
            </a:r>
            <a:endParaRPr lang="ru-RU" sz="3700" dirty="0" smtClean="0"/>
          </a:p>
          <a:p>
            <a:pPr marL="514350" indent="-514350">
              <a:buAutoNum type="arabicPeriod"/>
            </a:pPr>
            <a:endParaRPr lang="ru-RU" sz="31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70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Этионамид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Показания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Лечение всех форм туберкулёза, в </a:t>
            </a:r>
            <a:r>
              <a:rPr lang="ru-RU" dirty="0" err="1" smtClean="0">
                <a:solidFill>
                  <a:schemeClr val="tx2"/>
                </a:solidFill>
              </a:rPr>
              <a:t>т.ч</a:t>
            </a:r>
            <a:r>
              <a:rPr lang="ru-RU" dirty="0" smtClean="0">
                <a:solidFill>
                  <a:schemeClr val="tx2"/>
                </a:solidFill>
              </a:rPr>
              <a:t>. при резистентности возбудителя к другим препаратам (1 ряда) или их непереносимости. Применяется в комплексной </a:t>
            </a:r>
            <a:r>
              <a:rPr lang="ru-RU" dirty="0" err="1" smtClean="0">
                <a:solidFill>
                  <a:schemeClr val="tx2"/>
                </a:solidFill>
              </a:rPr>
              <a:t>туберкулостатической</a:t>
            </a:r>
            <a:r>
              <a:rPr lang="ru-RU" dirty="0" smtClean="0">
                <a:solidFill>
                  <a:schemeClr val="tx2"/>
                </a:solidFill>
              </a:rPr>
              <a:t> терапии. Является препаратом 2 ряда.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Побочные эффекты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Возникают часто.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Наиболее выражено </a:t>
            </a:r>
            <a:r>
              <a:rPr lang="ru-RU" dirty="0">
                <a:solidFill>
                  <a:schemeClr val="tx2"/>
                </a:solidFill>
              </a:rPr>
              <a:t>раздражающее </a:t>
            </a:r>
            <a:r>
              <a:rPr lang="ru-RU" dirty="0" smtClean="0">
                <a:solidFill>
                  <a:schemeClr val="tx2"/>
                </a:solidFill>
              </a:rPr>
              <a:t>действие. </a:t>
            </a:r>
            <a:r>
              <a:rPr lang="ru-RU" dirty="0">
                <a:solidFill>
                  <a:schemeClr val="tx2"/>
                </a:solidFill>
              </a:rPr>
              <a:t>Д</a:t>
            </a:r>
            <a:r>
              <a:rPr lang="ru-RU" dirty="0" smtClean="0">
                <a:solidFill>
                  <a:schemeClr val="tx2"/>
                </a:solidFill>
              </a:rPr>
              <a:t>испепсические </a:t>
            </a:r>
            <a:r>
              <a:rPr lang="ru-RU" dirty="0">
                <a:solidFill>
                  <a:schemeClr val="tx2"/>
                </a:solidFill>
              </a:rPr>
              <a:t>явления (иногда тяжело протекающие) наблюдаются примерно у 50% больных. Для их уменьшения назначают </a:t>
            </a:r>
            <a:r>
              <a:rPr lang="ru-RU" dirty="0" err="1">
                <a:solidFill>
                  <a:schemeClr val="tx2"/>
                </a:solidFill>
              </a:rPr>
              <a:t>никотинамид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Аллергические </a:t>
            </a:r>
            <a:r>
              <a:rPr lang="ru-RU" dirty="0">
                <a:solidFill>
                  <a:schemeClr val="tx2"/>
                </a:solidFill>
              </a:rPr>
              <a:t>реакции.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grls.rosminzdrav.ru/Grls_View_v2.aspx?routingGuid=d35dda07-e155-4e94-8b1c-6c26538d83fc&amp;t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3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741368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600" u="sng" dirty="0">
                <a:solidFill>
                  <a:srgbClr val="1D3641"/>
                </a:solidFill>
              </a:rPr>
              <a:t>Побочные эффекты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1D3641"/>
                </a:solidFill>
              </a:rPr>
              <a:t>Иногда </a:t>
            </a:r>
            <a:r>
              <a:rPr lang="ru-RU" sz="2600" dirty="0">
                <a:solidFill>
                  <a:srgbClr val="1D3641"/>
                </a:solidFill>
              </a:rPr>
              <a:t>развиваются гепатит, ортостатический коллапс, нарушения со стороны центральной и периферической нервной системы.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1D3641"/>
                </a:solidFill>
              </a:rPr>
              <a:t>Многие другие побочные эффекты. </a:t>
            </a:r>
            <a:endParaRPr lang="ru-RU" sz="2600" dirty="0" smtClean="0">
              <a:solidFill>
                <a:srgbClr val="1D3641"/>
              </a:solidFill>
            </a:endParaRPr>
          </a:p>
          <a:p>
            <a:pPr marL="0" lvl="0" indent="0" algn="ctr">
              <a:buNone/>
            </a:pPr>
            <a:r>
              <a:rPr lang="ru-RU" sz="2600" u="sng" dirty="0" smtClean="0">
                <a:solidFill>
                  <a:srgbClr val="1D3641"/>
                </a:solidFill>
              </a:rPr>
              <a:t>Противопоказания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srgbClr val="1D3641"/>
                </a:solidFill>
              </a:rPr>
              <a:t>Гиперчувствительность, беременность, лактация, печеночная недостаточность, острый гепатит, цирроз печени, СД, хронический алкоголизм.</a:t>
            </a:r>
          </a:p>
          <a:p>
            <a:pPr marL="0" lvl="0" indent="0">
              <a:buNone/>
            </a:pPr>
            <a:endParaRPr lang="ru-RU" sz="2600" dirty="0" smtClean="0">
              <a:solidFill>
                <a:srgbClr val="1D3641"/>
              </a:solidFill>
            </a:endParaRPr>
          </a:p>
          <a:p>
            <a:pPr marL="0" lvl="0" indent="0">
              <a:buNone/>
            </a:pPr>
            <a:r>
              <a:rPr lang="ru-RU" sz="2600" u="sng" dirty="0" smtClean="0">
                <a:solidFill>
                  <a:srgbClr val="1D3641"/>
                </a:solidFill>
              </a:rPr>
              <a:t>Форма выпуска</a:t>
            </a:r>
            <a:r>
              <a:rPr lang="ru-RU" sz="2600" dirty="0" smtClean="0">
                <a:solidFill>
                  <a:srgbClr val="1D3641"/>
                </a:solidFill>
              </a:rPr>
              <a:t>: таблетки 0,25.</a:t>
            </a:r>
          </a:p>
          <a:p>
            <a:pPr marL="0" lvl="0" indent="0">
              <a:buNone/>
            </a:pPr>
            <a:endParaRPr lang="ru-RU" sz="2600" dirty="0" smtClean="0">
              <a:solidFill>
                <a:srgbClr val="1D3641"/>
              </a:solidFill>
            </a:endParaRPr>
          </a:p>
          <a:p>
            <a:pPr marL="0" lvl="0" indent="0">
              <a:buNone/>
            </a:pPr>
            <a:r>
              <a:rPr lang="en-US" sz="2600" dirty="0" err="1" smtClean="0">
                <a:solidFill>
                  <a:srgbClr val="1D3641"/>
                </a:solidFill>
              </a:rPr>
              <a:t>Rp</a:t>
            </a:r>
            <a:r>
              <a:rPr lang="en-US" sz="2600" dirty="0" smtClean="0">
                <a:solidFill>
                  <a:srgbClr val="1D3641"/>
                </a:solidFill>
              </a:rPr>
              <a:t>.</a:t>
            </a:r>
            <a:r>
              <a:rPr lang="ru-RU" sz="2600" dirty="0" smtClean="0">
                <a:solidFill>
                  <a:srgbClr val="1D3641"/>
                </a:solidFill>
              </a:rPr>
              <a:t>: </a:t>
            </a:r>
            <a:r>
              <a:rPr lang="en-US" sz="2600" dirty="0" err="1" smtClean="0">
                <a:solidFill>
                  <a:srgbClr val="1D3641"/>
                </a:solidFill>
              </a:rPr>
              <a:t>Tabl</a:t>
            </a:r>
            <a:r>
              <a:rPr lang="en-US" sz="2600" dirty="0" smtClean="0">
                <a:solidFill>
                  <a:srgbClr val="1D3641"/>
                </a:solidFill>
              </a:rPr>
              <a:t>. </a:t>
            </a:r>
            <a:r>
              <a:rPr lang="en-US" sz="2600" dirty="0" err="1" smtClean="0">
                <a:solidFill>
                  <a:srgbClr val="1D3641"/>
                </a:solidFill>
              </a:rPr>
              <a:t>Ethionamidi</a:t>
            </a:r>
            <a:r>
              <a:rPr lang="en-US" sz="2600" dirty="0" smtClean="0">
                <a:solidFill>
                  <a:srgbClr val="1D3641"/>
                </a:solidFill>
              </a:rPr>
              <a:t> 0,25 N.100</a:t>
            </a:r>
          </a:p>
          <a:p>
            <a:pPr marL="0" lvl="0" indent="0">
              <a:buNone/>
            </a:pPr>
            <a:r>
              <a:rPr lang="en-US" sz="2600" dirty="0">
                <a:solidFill>
                  <a:srgbClr val="1D3641"/>
                </a:solidFill>
              </a:rPr>
              <a:t> </a:t>
            </a:r>
            <a:r>
              <a:rPr lang="en-US" sz="2600" dirty="0" smtClean="0">
                <a:solidFill>
                  <a:srgbClr val="1D3641"/>
                </a:solidFill>
              </a:rPr>
              <a:t>       D.S. </a:t>
            </a:r>
            <a:r>
              <a:rPr lang="ru-RU" sz="2600" dirty="0" smtClean="0">
                <a:solidFill>
                  <a:srgbClr val="1D3641"/>
                </a:solidFill>
              </a:rPr>
              <a:t>Внутрь, по 1 таблетке</a:t>
            </a:r>
            <a:br>
              <a:rPr lang="ru-RU" sz="2600" dirty="0" smtClean="0">
                <a:solidFill>
                  <a:srgbClr val="1D3641"/>
                </a:solidFill>
              </a:rPr>
            </a:br>
            <a:r>
              <a:rPr lang="ru-RU" sz="2600" dirty="0" smtClean="0">
                <a:solidFill>
                  <a:srgbClr val="1D3641"/>
                </a:solidFill>
              </a:rPr>
              <a:t>               3 раза в день после</a:t>
            </a:r>
            <a:br>
              <a:rPr lang="ru-RU" sz="2600" dirty="0" smtClean="0">
                <a:solidFill>
                  <a:srgbClr val="1D3641"/>
                </a:solidFill>
              </a:rPr>
            </a:br>
            <a:r>
              <a:rPr lang="ru-RU" sz="2600" dirty="0" smtClean="0">
                <a:solidFill>
                  <a:srgbClr val="1D3641"/>
                </a:solidFill>
              </a:rPr>
              <a:t>                еды.</a:t>
            </a:r>
          </a:p>
          <a:p>
            <a:pPr marL="0" lvl="0" indent="0">
              <a:buNone/>
            </a:pPr>
            <a:r>
              <a:rPr lang="ru-RU" sz="1700" dirty="0">
                <a:solidFill>
                  <a:srgbClr val="1D3641"/>
                </a:solidFill>
              </a:rPr>
              <a:t>Аналогичным препаратом является </a:t>
            </a:r>
            <a:r>
              <a:rPr lang="ru-RU" sz="1700" b="1" dirty="0" err="1" smtClean="0">
                <a:solidFill>
                  <a:srgbClr val="C00000"/>
                </a:solidFill>
              </a:rPr>
              <a:t>протионамид</a:t>
            </a:r>
            <a:r>
              <a:rPr lang="ru-RU" sz="1700" dirty="0" smtClean="0">
                <a:solidFill>
                  <a:srgbClr val="1D3641"/>
                </a:solidFill>
              </a:rPr>
              <a:t>. </a:t>
            </a:r>
            <a:br>
              <a:rPr lang="ru-RU" sz="1700" dirty="0" smtClean="0">
                <a:solidFill>
                  <a:srgbClr val="1D3641"/>
                </a:solidFill>
              </a:rPr>
            </a:br>
            <a:r>
              <a:rPr lang="ru-RU" sz="1700" dirty="0" smtClean="0">
                <a:solidFill>
                  <a:srgbClr val="1D3641"/>
                </a:solidFill>
              </a:rPr>
              <a:t>Есть </a:t>
            </a:r>
            <a:r>
              <a:rPr lang="ru-RU" sz="1700" dirty="0">
                <a:solidFill>
                  <a:srgbClr val="1D3641"/>
                </a:solidFill>
              </a:rPr>
              <a:t>данные, что он несколько менее токсичен</a:t>
            </a:r>
            <a:r>
              <a:rPr lang="ru-RU" sz="1700" dirty="0" smtClean="0">
                <a:solidFill>
                  <a:srgbClr val="1D3641"/>
                </a:solidFill>
              </a:rPr>
              <a:t>,</a:t>
            </a:r>
            <a:br>
              <a:rPr lang="ru-RU" sz="1700" dirty="0" smtClean="0">
                <a:solidFill>
                  <a:srgbClr val="1D3641"/>
                </a:solidFill>
              </a:rPr>
            </a:br>
            <a:r>
              <a:rPr lang="ru-RU" sz="1700" dirty="0" smtClean="0">
                <a:solidFill>
                  <a:srgbClr val="1D3641"/>
                </a:solidFill>
              </a:rPr>
              <a:t>чем </a:t>
            </a:r>
            <a:r>
              <a:rPr lang="ru-RU" sz="1700" dirty="0" err="1">
                <a:solidFill>
                  <a:srgbClr val="1D3641"/>
                </a:solidFill>
              </a:rPr>
              <a:t>этионамид</a:t>
            </a:r>
            <a:r>
              <a:rPr lang="ru-RU" sz="1700" dirty="0">
                <a:solidFill>
                  <a:srgbClr val="1D3641"/>
                </a:solidFill>
              </a:rPr>
              <a:t>.</a:t>
            </a:r>
            <a:endParaRPr lang="ru-RU" sz="1700" dirty="0" smtClean="0">
              <a:solidFill>
                <a:srgbClr val="1D3641"/>
              </a:solidFill>
            </a:endParaRPr>
          </a:p>
          <a:p>
            <a:pPr marL="0" lvl="0" indent="0" algn="ctr">
              <a:buNone/>
            </a:pPr>
            <a:endParaRPr lang="ru-RU" sz="1300" dirty="0" smtClean="0">
              <a:solidFill>
                <a:srgbClr val="1D3641"/>
              </a:solidFill>
              <a:hlinkClick r:id="rId2"/>
            </a:endParaRPr>
          </a:p>
          <a:p>
            <a:pPr marL="0" lvl="0" indent="0" algn="ctr">
              <a:buNone/>
            </a:pPr>
            <a:r>
              <a:rPr lang="en-US" sz="1300" dirty="0" smtClean="0">
                <a:solidFill>
                  <a:srgbClr val="1D3641"/>
                </a:solidFill>
                <a:hlinkClick r:id="rId2"/>
              </a:rPr>
              <a:t>http</a:t>
            </a:r>
            <a:r>
              <a:rPr lang="en-US" sz="1300" dirty="0">
                <a:solidFill>
                  <a:srgbClr val="1D3641"/>
                </a:solidFill>
                <a:hlinkClick r:id="rId2"/>
              </a:rPr>
              <a:t>://</a:t>
            </a:r>
            <a:r>
              <a:rPr lang="en-US" sz="1300" dirty="0" smtClean="0">
                <a:solidFill>
                  <a:srgbClr val="1D3641"/>
                </a:solidFill>
                <a:hlinkClick r:id="rId2"/>
              </a:rPr>
              <a:t>grls.rosminzdrav.ru/Grls_View_v2.aspx?routingGuid=eb6eda77-97de-4637-851d-20a31c330255&amp;t</a:t>
            </a:r>
            <a:endParaRPr lang="ru-RU" sz="1300" dirty="0" smtClean="0">
              <a:solidFill>
                <a:srgbClr val="1D3641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1D3641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820139" cy="21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16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Парааминосалициловая кислота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(ПАСК)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Применяется в виде натриевой или калиевой соли.</a:t>
            </a:r>
          </a:p>
          <a:p>
            <a:pPr marL="0" lvl="0" indent="0" algn="ctr">
              <a:buNone/>
            </a:pPr>
            <a:r>
              <a:rPr lang="ru-RU" u="sng" dirty="0" smtClean="0">
                <a:solidFill>
                  <a:srgbClr val="1D3641"/>
                </a:solidFill>
              </a:rPr>
              <a:t>Фармакотерапевтическая </a:t>
            </a:r>
            <a:r>
              <a:rPr lang="ru-RU" u="sng" dirty="0">
                <a:solidFill>
                  <a:srgbClr val="1D3641"/>
                </a:solidFill>
              </a:rPr>
              <a:t>группа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1D3641"/>
                </a:solidFill>
              </a:rPr>
              <a:t>Синтетическое противотуберкулезное </a:t>
            </a:r>
            <a:r>
              <a:rPr lang="ru-RU" dirty="0" smtClean="0">
                <a:solidFill>
                  <a:srgbClr val="1D3641"/>
                </a:solidFill>
              </a:rPr>
              <a:t>средство.</a:t>
            </a:r>
          </a:p>
          <a:p>
            <a:pPr marL="0" lvl="0" indent="0">
              <a:buNone/>
            </a:pPr>
            <a:r>
              <a:rPr lang="ru-RU" u="sng" dirty="0" smtClean="0">
                <a:solidFill>
                  <a:srgbClr val="1D3641"/>
                </a:solidFill>
              </a:rPr>
              <a:t>Пути введения</a:t>
            </a:r>
            <a:r>
              <a:rPr lang="ru-RU" dirty="0" smtClean="0">
                <a:solidFill>
                  <a:srgbClr val="1D3641"/>
                </a:solidFill>
              </a:rPr>
              <a:t>: внутрь, внутривенно.</a:t>
            </a:r>
          </a:p>
          <a:p>
            <a:pPr marL="0" lv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Механизм действия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/>
                </a:solidFill>
              </a:rPr>
              <a:t>Аминосалициловая</a:t>
            </a:r>
            <a:r>
              <a:rPr lang="ru-RU" dirty="0" smtClean="0">
                <a:solidFill>
                  <a:schemeClr val="tx2"/>
                </a:solidFill>
              </a:rPr>
              <a:t> кислота конкурирует с парааминобензойной кислотой и подавляет синтез </a:t>
            </a:r>
            <a:r>
              <a:rPr lang="ru-RU" dirty="0" err="1" smtClean="0">
                <a:solidFill>
                  <a:schemeClr val="tx2"/>
                </a:solidFill>
              </a:rPr>
              <a:t>фолата</a:t>
            </a:r>
            <a:r>
              <a:rPr lang="ru-RU" dirty="0" smtClean="0">
                <a:solidFill>
                  <a:schemeClr val="tx2"/>
                </a:solidFill>
              </a:rPr>
              <a:t> в микобактериях </a:t>
            </a:r>
            <a:r>
              <a:rPr lang="ru-RU" dirty="0">
                <a:solidFill>
                  <a:schemeClr val="tx2"/>
                </a:solidFill>
              </a:rPr>
              <a:t>туберкулеза → нарушение синтеза пуринов, пиримидинов и некоторых АК → нарушение синтеза ДНК, РНК, белка.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Подавляет образование </a:t>
            </a:r>
            <a:r>
              <a:rPr lang="ru-RU" dirty="0" err="1" smtClean="0">
                <a:solidFill>
                  <a:schemeClr val="tx2"/>
                </a:solidFill>
              </a:rPr>
              <a:t>микобактина</a:t>
            </a:r>
            <a:r>
              <a:rPr lang="ru-RU" dirty="0" smtClean="0">
                <a:solidFill>
                  <a:schemeClr val="tx2"/>
                </a:solidFill>
              </a:rPr>
              <a:t>, компонента </a:t>
            </a:r>
            <a:r>
              <a:rPr lang="ru-RU" dirty="0" err="1" smtClean="0">
                <a:solidFill>
                  <a:schemeClr val="tx2"/>
                </a:solidFill>
              </a:rPr>
              <a:t>микобактериальной</a:t>
            </a:r>
            <a:r>
              <a:rPr lang="ru-RU" dirty="0" smtClean="0">
                <a:solidFill>
                  <a:schemeClr val="tx2"/>
                </a:solidFill>
              </a:rPr>
              <a:t> стенки, что приводит к уменьшению захвата железа клеткой</a:t>
            </a:r>
          </a:p>
          <a:p>
            <a:pPr marL="0" lvl="0" indent="0">
              <a:buNone/>
            </a:pPr>
            <a:endParaRPr lang="ru-RU" sz="1200" dirty="0" smtClean="0">
              <a:solidFill>
                <a:schemeClr val="tx2"/>
              </a:solidFill>
              <a:hlinkClick r:id="rId2"/>
            </a:endParaRPr>
          </a:p>
          <a:p>
            <a:pPr marL="0" lvl="0" indent="0" algn="ctr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grls.rosminzdrav.ru/Grls_View_v2.aspx?routingGuid=b310af20-18bd-4b9c-bd83-c2b1d76d8447&amp;t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5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ПАСК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Эффекты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Бактериостатическое действие только на </a:t>
            </a:r>
            <a:r>
              <a:rPr lang="en-US" dirty="0" err="1" smtClean="0">
                <a:solidFill>
                  <a:schemeClr val="tx2"/>
                </a:solidFill>
              </a:rPr>
              <a:t>M.tuberculosis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 состоянии активного размножения. Активность низкая.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Слабо влияет на </a:t>
            </a:r>
            <a:r>
              <a:rPr lang="ru-RU" dirty="0" err="1" smtClean="0">
                <a:solidFill>
                  <a:schemeClr val="tx2"/>
                </a:solidFill>
              </a:rPr>
              <a:t>внутриклеточно</a:t>
            </a:r>
            <a:r>
              <a:rPr lang="ru-RU" dirty="0" smtClean="0">
                <a:solidFill>
                  <a:schemeClr val="tx2"/>
                </a:solidFill>
              </a:rPr>
              <a:t> расположенных бактерий.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Уменьшает вероятность развития бактериальной устойчивости к стрептомицину и </a:t>
            </a:r>
            <a:r>
              <a:rPr lang="ru-RU" dirty="0" err="1" smtClean="0">
                <a:solidFill>
                  <a:schemeClr val="tx2"/>
                </a:solidFill>
              </a:rPr>
              <a:t>изониазиду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 усиливает эффективность лечения.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Показания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 комбинированной терапии туберкулеза всех форм и локализаций, в </a:t>
            </a:r>
            <a:r>
              <a:rPr lang="ru-RU" dirty="0" err="1" smtClean="0">
                <a:solidFill>
                  <a:schemeClr val="tx2"/>
                </a:solidFill>
              </a:rPr>
              <a:t>т.ч</a:t>
            </a:r>
            <a:r>
              <a:rPr lang="ru-RU" dirty="0" smtClean="0">
                <a:solidFill>
                  <a:schemeClr val="tx2"/>
                </a:solidFill>
              </a:rPr>
              <a:t>. при множественной лекарственной устойчивости к другим препаратам. Препарат 2 ряда.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grls.rosminzdrav.ru/Grls_View_v2.aspx?routingGuid=b310af20-18bd-4b9c-bd83-c2b1d76d8447&amp;t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9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ПАСК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Побочные эффекты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аиболее </a:t>
            </a:r>
            <a:r>
              <a:rPr lang="ru-RU" dirty="0">
                <a:solidFill>
                  <a:schemeClr val="tx2"/>
                </a:solidFill>
              </a:rPr>
              <a:t>часты диспепсические </a:t>
            </a:r>
            <a:r>
              <a:rPr lang="ru-RU" dirty="0" smtClean="0">
                <a:solidFill>
                  <a:schemeClr val="tx2"/>
                </a:solidFill>
              </a:rPr>
              <a:t>расстройства(</a:t>
            </a:r>
            <a:r>
              <a:rPr lang="ru-RU" dirty="0">
                <a:solidFill>
                  <a:srgbClr val="1D3641"/>
                </a:solidFill>
              </a:rPr>
              <a:t>тошнота, рвота, диарея, боли в области живота, нарушается </a:t>
            </a:r>
            <a:r>
              <a:rPr lang="ru-RU" dirty="0" smtClean="0">
                <a:solidFill>
                  <a:srgbClr val="1D3641"/>
                </a:solidFill>
              </a:rPr>
              <a:t>аппетит)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>
                <a:solidFill>
                  <a:schemeClr val="tx2"/>
                </a:solidFill>
              </a:rPr>
              <a:t>связанные с раздражающим действием </a:t>
            </a:r>
            <a:r>
              <a:rPr lang="ru-RU" dirty="0" smtClean="0">
                <a:solidFill>
                  <a:schemeClr val="tx2"/>
                </a:solidFill>
              </a:rPr>
              <a:t>препарата.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Редко </a:t>
            </a:r>
            <a:r>
              <a:rPr lang="ru-RU" dirty="0">
                <a:solidFill>
                  <a:schemeClr val="tx2"/>
                </a:solidFill>
              </a:rPr>
              <a:t>возникают </a:t>
            </a:r>
            <a:r>
              <a:rPr lang="ru-RU" dirty="0" err="1">
                <a:solidFill>
                  <a:schemeClr val="tx2"/>
                </a:solidFill>
              </a:rPr>
              <a:t>агранулоцитоз</a:t>
            </a:r>
            <a:r>
              <a:rPr lang="ru-RU" dirty="0">
                <a:solidFill>
                  <a:schemeClr val="tx2"/>
                </a:solidFill>
              </a:rPr>
              <a:t>, гепатит, </a:t>
            </a:r>
            <a:r>
              <a:rPr lang="ru-RU" dirty="0" err="1" smtClean="0">
                <a:solidFill>
                  <a:schemeClr val="tx2"/>
                </a:solidFill>
              </a:rPr>
              <a:t>кристаллурия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Редко развивается зоб </a:t>
            </a:r>
            <a:r>
              <a:rPr lang="ru-RU" dirty="0">
                <a:solidFill>
                  <a:schemeClr val="tx2"/>
                </a:solidFill>
              </a:rPr>
              <a:t>с явлениями </a:t>
            </a:r>
            <a:r>
              <a:rPr lang="ru-RU" dirty="0" smtClean="0">
                <a:solidFill>
                  <a:schemeClr val="tx2"/>
                </a:solidFill>
              </a:rPr>
              <a:t>гипотиреоза.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Возможны </a:t>
            </a:r>
            <a:r>
              <a:rPr lang="ru-RU" dirty="0">
                <a:solidFill>
                  <a:schemeClr val="tx2"/>
                </a:solidFill>
              </a:rPr>
              <a:t>осложнения аллергического </a:t>
            </a:r>
            <a:r>
              <a:rPr lang="ru-RU" dirty="0" smtClean="0">
                <a:solidFill>
                  <a:schemeClr val="tx2"/>
                </a:solidFill>
              </a:rPr>
              <a:t>происхождения (кожные реакции, лихорадка, артриты, </a:t>
            </a:r>
            <a:r>
              <a:rPr lang="ru-RU" dirty="0" err="1" smtClean="0">
                <a:solidFill>
                  <a:schemeClr val="tx2"/>
                </a:solidFill>
              </a:rPr>
              <a:t>эозинофилия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и др</a:t>
            </a:r>
            <a:r>
              <a:rPr lang="ru-RU" dirty="0" smtClean="0">
                <a:solidFill>
                  <a:schemeClr val="tx2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4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schemeClr val="tx2"/>
                </a:solidFill>
                <a:hlinkClick r:id="rId2"/>
              </a:rPr>
              <a:t>www.studmedlib.ru/ru/book/ISBN9785970434123.html?SSr=1301343bed10108fcc83574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ПАСК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Формы выпуска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Таблетки 0,5; 1,0.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Гранулы 600 мг/г; 800 мг/г.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/>
                </a:solidFill>
              </a:rPr>
              <a:t>Лиофилизат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для приготовления </a:t>
            </a:r>
            <a:r>
              <a:rPr lang="ru-RU" dirty="0" smtClean="0">
                <a:solidFill>
                  <a:schemeClr val="tx2"/>
                </a:solidFill>
              </a:rPr>
              <a:t>раствора 3,0.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Раствор для </a:t>
            </a:r>
            <a:r>
              <a:rPr lang="ru-RU" dirty="0" err="1" smtClean="0">
                <a:solidFill>
                  <a:schemeClr val="tx2"/>
                </a:solidFill>
              </a:rPr>
              <a:t>инфузий</a:t>
            </a:r>
            <a:r>
              <a:rPr lang="ru-RU" dirty="0" smtClean="0">
                <a:solidFill>
                  <a:schemeClr val="tx2"/>
                </a:solidFill>
              </a:rPr>
              <a:t> 3%.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Rp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Tabl.Paraaminosalicylati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Natrii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                     </a:t>
            </a:r>
            <a:r>
              <a:rPr lang="ru-RU" dirty="0" smtClean="0">
                <a:solidFill>
                  <a:schemeClr val="tx2"/>
                </a:solidFill>
              </a:rPr>
              <a:t>1,0 </a:t>
            </a:r>
            <a:r>
              <a:rPr lang="en-US" dirty="0" smtClean="0">
                <a:solidFill>
                  <a:schemeClr val="tx2"/>
                </a:solidFill>
              </a:rPr>
              <a:t>N.50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D.S. </a:t>
            </a:r>
            <a:r>
              <a:rPr lang="ru-RU" dirty="0" smtClean="0">
                <a:solidFill>
                  <a:schemeClr val="tx2"/>
                </a:solidFill>
              </a:rPr>
              <a:t>Внутрь по 3 таблетки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3 раза в день, через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0,5-1 ч после еды,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запивая кислыми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жидкостями.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Во время лечения необходимо систематически исследовать мочу и кровь и проверять состояние печени.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Замедляет всасывание </a:t>
            </a:r>
            <a:r>
              <a:rPr lang="ru-RU" dirty="0" err="1" smtClean="0">
                <a:solidFill>
                  <a:schemeClr val="tx2"/>
                </a:solidFill>
              </a:rPr>
              <a:t>рифампицина</a:t>
            </a:r>
            <a:r>
              <a:rPr lang="ru-RU" dirty="0" smtClean="0">
                <a:solidFill>
                  <a:schemeClr val="tx2"/>
                </a:solidFill>
              </a:rPr>
              <a:t>, поэтому нужно принимать с разницей в 8 ч.</a:t>
            </a:r>
          </a:p>
          <a:p>
            <a:pPr marL="0" indent="0" algn="ctr">
              <a:buNone/>
            </a:pPr>
            <a:r>
              <a:rPr lang="en-US" sz="13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1300" dirty="0" smtClean="0">
                <a:solidFill>
                  <a:schemeClr val="tx2"/>
                </a:solidFill>
                <a:hlinkClick r:id="rId2"/>
              </a:rPr>
              <a:t>grls.rosminzdrav.ru/Grls_View_v2.aspx?routingGuid=b310af20-18bd-4b9c-bd83-c2b1d76d8447&amp;t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089228"/>
            <a:ext cx="2038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6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90872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Устойчивость </a:t>
            </a:r>
            <a:r>
              <a:rPr lang="en-US" sz="3200" dirty="0">
                <a:solidFill>
                  <a:srgbClr val="C00000"/>
                </a:solidFill>
              </a:rPr>
              <a:t>Mycobacterium</a:t>
            </a:r>
            <a:r>
              <a:rPr lang="en-US" sz="3200" dirty="0">
                <a:solidFill>
                  <a:srgbClr val="1D3641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tuberculosis</a:t>
            </a:r>
            <a:r>
              <a:rPr lang="ru-RU" sz="3200" dirty="0">
                <a:solidFill>
                  <a:srgbClr val="1D3641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Возбудитель туберкулеза первично устойчив ко многим антибиотикам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ru-RU" u="sng" dirty="0" smtClean="0">
                <a:solidFill>
                  <a:schemeClr val="tx2"/>
                </a:solidFill>
              </a:rPr>
              <a:t>Это обусловлено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1. Медленным </a:t>
            </a:r>
            <a:r>
              <a:rPr lang="ru-RU" dirty="0">
                <a:solidFill>
                  <a:schemeClr val="tx2"/>
                </a:solidFill>
              </a:rPr>
              <a:t>ростом микобактерии, что делает неэффективными антибиотики, действующие на растущие </a:t>
            </a:r>
            <a:r>
              <a:rPr lang="ru-RU" dirty="0" smtClean="0">
                <a:solidFill>
                  <a:schemeClr val="tx2"/>
                </a:solidFill>
              </a:rPr>
              <a:t>клетки;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2. Обменные </a:t>
            </a:r>
            <a:r>
              <a:rPr lang="ru-RU" dirty="0">
                <a:solidFill>
                  <a:schemeClr val="tx2"/>
                </a:solidFill>
              </a:rPr>
              <a:t>процессы в клетке могут замедляться, снижая эффективность антибактериальных </a:t>
            </a:r>
            <a:r>
              <a:rPr lang="ru-RU" dirty="0" smtClean="0">
                <a:solidFill>
                  <a:schemeClr val="tx2"/>
                </a:solidFill>
              </a:rPr>
              <a:t>средств;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3. Клеточная </a:t>
            </a:r>
            <a:r>
              <a:rPr lang="ru-RU" dirty="0">
                <a:solidFill>
                  <a:schemeClr val="tx2"/>
                </a:solidFill>
              </a:rPr>
              <a:t>оболочка микобактерии богата липидами, что снижает возможность проникновения лекарственных веществ внутрь </a:t>
            </a:r>
            <a:r>
              <a:rPr lang="ru-RU" dirty="0" smtClean="0">
                <a:solidFill>
                  <a:schemeClr val="tx2"/>
                </a:solidFill>
              </a:rPr>
              <a:t>возбудителя.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4. Микобактерия </a:t>
            </a:r>
            <a:r>
              <a:rPr lang="ru-RU" dirty="0">
                <a:solidFill>
                  <a:schemeClr val="tx2"/>
                </a:solidFill>
              </a:rPr>
              <a:t>- внутриклеточный паразит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1400" dirty="0" smtClean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  </a:t>
            </a:r>
            <a:r>
              <a:rPr lang="en-US" sz="1400" dirty="0" smtClean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http</a:t>
            </a:r>
            <a:r>
              <a:rPr lang="en-US" sz="1400" dirty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www.studmedlib.ru/ru/book/ISBN9785970431689.html?SSr=4601343bed10452986c6574</a:t>
            </a:r>
            <a:endParaRPr lang="ru-RU" sz="1400" dirty="0" smtClean="0">
              <a:solidFill>
                <a:srgbClr val="1D3641">
                  <a:lumMod val="90000"/>
                  <a:lumOff val="10000"/>
                </a:srgbClr>
              </a:solidFill>
            </a:endParaRPr>
          </a:p>
          <a:p>
            <a:pPr marL="0" lvl="0" indent="0">
              <a:buNone/>
            </a:pPr>
            <a:endParaRPr lang="ru-RU" sz="1400" dirty="0">
              <a:solidFill>
                <a:srgbClr val="1D3641">
                  <a:lumMod val="90000"/>
                  <a:lumOff val="10000"/>
                </a:srgb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836712"/>
          </a:xfrm>
        </p:spPr>
        <p:txBody>
          <a:bodyPr/>
          <a:lstStyle/>
          <a:p>
            <a:r>
              <a:rPr lang="ru-RU" sz="3200" dirty="0" smtClean="0"/>
              <a:t>Другие противотуберкулезные средства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 err="1" smtClean="0">
                <a:solidFill>
                  <a:srgbClr val="C00000"/>
                </a:solidFill>
              </a:rPr>
              <a:t>Тиоацетазон</a:t>
            </a:r>
            <a:endParaRPr lang="ru-RU" sz="9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Механизм</a:t>
            </a:r>
            <a:r>
              <a:rPr lang="ru-RU" sz="9600" dirty="0" smtClean="0">
                <a:solidFill>
                  <a:schemeClr val="tx2"/>
                </a:solidFill>
              </a:rPr>
              <a:t>: образовывает комплексные соли с медью, в малых дозах усиливает фагоцитоз. 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Оказывает </a:t>
            </a:r>
            <a:r>
              <a:rPr lang="ru-RU" sz="9600" dirty="0" smtClean="0">
                <a:solidFill>
                  <a:srgbClr val="00B050"/>
                </a:solidFill>
              </a:rPr>
              <a:t>бактериостатическое действие</a:t>
            </a:r>
            <a:r>
              <a:rPr lang="ru-RU" sz="9600" dirty="0" smtClean="0">
                <a:solidFill>
                  <a:schemeClr val="tx2"/>
                </a:solidFill>
              </a:rPr>
              <a:t> на микобактерии туберкулеза и возбудителя лепры. По </a:t>
            </a:r>
            <a:r>
              <a:rPr lang="ru-RU" sz="9600" dirty="0">
                <a:solidFill>
                  <a:schemeClr val="tx2"/>
                </a:solidFill>
              </a:rPr>
              <a:t>противотуберкулезной активности </a:t>
            </a:r>
            <a:r>
              <a:rPr lang="ru-RU" sz="9600" dirty="0" smtClean="0">
                <a:solidFill>
                  <a:schemeClr val="tx2"/>
                </a:solidFill>
              </a:rPr>
              <a:t>уступает </a:t>
            </a:r>
            <a:r>
              <a:rPr lang="ru-RU" sz="9600" dirty="0">
                <a:solidFill>
                  <a:schemeClr val="tx2"/>
                </a:solidFill>
              </a:rPr>
              <a:t>препаратам I и II групп. Устойчивость микобактерий туберкулеза к </a:t>
            </a:r>
            <a:r>
              <a:rPr lang="ru-RU" sz="9600" dirty="0" smtClean="0">
                <a:solidFill>
                  <a:schemeClr val="tx2"/>
                </a:solidFill>
              </a:rPr>
              <a:t>нему развивается </a:t>
            </a:r>
            <a:r>
              <a:rPr lang="ru-RU" sz="9600" dirty="0">
                <a:solidFill>
                  <a:schemeClr val="tx2"/>
                </a:solidFill>
              </a:rPr>
              <a:t>относительно медленно</a:t>
            </a:r>
            <a:r>
              <a:rPr lang="ru-RU" sz="96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Обладает высокой токсичностью</a:t>
            </a:r>
            <a:r>
              <a:rPr lang="ru-RU" sz="9600" dirty="0" smtClean="0">
                <a:solidFill>
                  <a:schemeClr val="tx2"/>
                </a:solidFill>
              </a:rPr>
              <a:t>, поэтому его применение сильно ограничено.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Часто </a:t>
            </a:r>
            <a:r>
              <a:rPr lang="ru-RU" sz="9600" dirty="0">
                <a:solidFill>
                  <a:schemeClr val="tx2"/>
                </a:solidFill>
              </a:rPr>
              <a:t>вызывает тяжелые осложнения со стороны кроветворения (анемию, лейкопению, </a:t>
            </a:r>
            <a:r>
              <a:rPr lang="ru-RU" sz="9600" dirty="0" err="1">
                <a:solidFill>
                  <a:schemeClr val="tx2"/>
                </a:solidFill>
              </a:rPr>
              <a:t>агранулоцитоз</a:t>
            </a:r>
            <a:r>
              <a:rPr lang="ru-RU" sz="9600" dirty="0">
                <a:solidFill>
                  <a:schemeClr val="tx2"/>
                </a:solidFill>
              </a:rPr>
              <a:t>), почек (альбуминурию, </a:t>
            </a:r>
            <a:r>
              <a:rPr lang="ru-RU" sz="9600" dirty="0" err="1">
                <a:solidFill>
                  <a:schemeClr val="tx2"/>
                </a:solidFill>
              </a:rPr>
              <a:t>цилиндрурию</a:t>
            </a:r>
            <a:r>
              <a:rPr lang="ru-RU" sz="9600" dirty="0">
                <a:solidFill>
                  <a:schemeClr val="tx2"/>
                </a:solidFill>
              </a:rPr>
              <a:t>) и печени (вплоть до желтой атрофии </a:t>
            </a:r>
            <a:r>
              <a:rPr lang="ru-RU" sz="9600" dirty="0" smtClean="0">
                <a:solidFill>
                  <a:schemeClr val="tx2"/>
                </a:solidFill>
              </a:rPr>
              <a:t>печени), диспепсические </a:t>
            </a:r>
            <a:r>
              <a:rPr lang="ru-RU" sz="9600" dirty="0">
                <a:solidFill>
                  <a:schemeClr val="tx2"/>
                </a:solidFill>
              </a:rPr>
              <a:t>расстройства, аллергические реакции и </a:t>
            </a:r>
            <a:r>
              <a:rPr lang="ru-RU" sz="9600" dirty="0" smtClean="0">
                <a:solidFill>
                  <a:schemeClr val="tx2"/>
                </a:solidFill>
              </a:rPr>
              <a:t>многие другие </a:t>
            </a:r>
            <a:r>
              <a:rPr lang="ru-RU" sz="9600" dirty="0">
                <a:solidFill>
                  <a:schemeClr val="tx2"/>
                </a:solidFill>
              </a:rPr>
              <a:t>побочные эффекты.</a:t>
            </a:r>
            <a:endParaRPr lang="ru-RU" sz="19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4800" b="1" dirty="0" smtClean="0">
                <a:solidFill>
                  <a:schemeClr val="tx2"/>
                </a:solidFill>
                <a:hlinkClick r:id="rId2"/>
              </a:rPr>
              <a:t>www.studmedlib.ru/ru/doc/ISBN9785970434123-0032.html?SSr=1301343bed10108fcc83574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0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dirty="0">
                <a:solidFill>
                  <a:srgbClr val="1D3641"/>
                </a:solidFill>
              </a:rPr>
              <a:t>Другие противотуберкулезные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Тиоацетазон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2"/>
                </a:solidFill>
              </a:rPr>
              <a:t>Тиоацетазон</a:t>
            </a:r>
            <a:r>
              <a:rPr lang="ru-RU" dirty="0">
                <a:solidFill>
                  <a:schemeClr val="tx2"/>
                </a:solidFill>
              </a:rPr>
              <a:t> назначают </a:t>
            </a:r>
            <a:r>
              <a:rPr lang="ru-RU" dirty="0">
                <a:solidFill>
                  <a:srgbClr val="00B050"/>
                </a:solidFill>
              </a:rPr>
              <a:t>при устойчивости к другим препаратам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Применяют </a:t>
            </a:r>
            <a:r>
              <a:rPr lang="ru-RU" dirty="0">
                <a:solidFill>
                  <a:schemeClr val="tx2"/>
                </a:solidFill>
              </a:rPr>
              <a:t>внутрь, главным образом </a:t>
            </a:r>
            <a:r>
              <a:rPr lang="ru-RU" dirty="0">
                <a:solidFill>
                  <a:srgbClr val="00B050"/>
                </a:solidFill>
              </a:rPr>
              <a:t>при внелегочных формах туберкулеза </a:t>
            </a:r>
            <a:r>
              <a:rPr lang="ru-RU" dirty="0">
                <a:solidFill>
                  <a:schemeClr val="tx2"/>
                </a:solidFill>
              </a:rPr>
              <a:t>(слизистых и серозных оболочек, лимфатических узлов и др.). В ряде случаев </a:t>
            </a:r>
            <a:r>
              <a:rPr lang="ru-RU" dirty="0" err="1">
                <a:solidFill>
                  <a:schemeClr val="tx2"/>
                </a:solidFill>
              </a:rPr>
              <a:t>тиоацетазон</a:t>
            </a:r>
            <a:r>
              <a:rPr lang="ru-RU" dirty="0">
                <a:solidFill>
                  <a:schemeClr val="tx2"/>
                </a:solidFill>
              </a:rPr>
              <a:t> назначают при проказе. Проводится постоянный контроль состояния кроветворения, функции печени и почек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endParaRPr lang="ru-RU" sz="1200" b="1" dirty="0" smtClean="0">
              <a:solidFill>
                <a:srgbClr val="1D3641"/>
              </a:solidFill>
              <a:hlinkClick r:id="rId2"/>
            </a:endParaRPr>
          </a:p>
          <a:p>
            <a:pPr marL="0" lvl="0" indent="0" algn="ctr">
              <a:buNone/>
            </a:pPr>
            <a:endParaRPr lang="ru-RU" sz="1200" b="1" dirty="0" smtClean="0">
              <a:solidFill>
                <a:srgbClr val="1D3641"/>
              </a:solidFill>
              <a:hlinkClick r:id="rId2"/>
            </a:endParaRPr>
          </a:p>
          <a:p>
            <a:pPr marL="0" lvl="0" indent="0" algn="ctr">
              <a:buNone/>
            </a:pPr>
            <a:endParaRPr lang="ru-RU" sz="1200" b="1" dirty="0">
              <a:solidFill>
                <a:srgbClr val="1D3641"/>
              </a:solidFill>
              <a:hlinkClick r:id="rId2"/>
            </a:endParaRPr>
          </a:p>
          <a:p>
            <a:pPr marL="0" lvl="0" indent="0" algn="ctr">
              <a:buNone/>
            </a:pPr>
            <a:r>
              <a:rPr lang="en-US" sz="1200" b="1" dirty="0" smtClean="0">
                <a:solidFill>
                  <a:srgbClr val="1D3641"/>
                </a:solidFill>
                <a:hlinkClick r:id="rId2"/>
              </a:rPr>
              <a:t>http</a:t>
            </a:r>
            <a:r>
              <a:rPr lang="en-US" sz="1200" b="1" dirty="0">
                <a:solidFill>
                  <a:srgbClr val="1D3641"/>
                </a:solidFill>
                <a:hlinkClick r:id="rId2"/>
              </a:rPr>
              <a:t>://www.studmedlib.ru/ru/doc/ISBN9785970434123-0032.html?SSr=1301343bed10108fcc83574</a:t>
            </a:r>
            <a:endParaRPr lang="ru-RU" sz="1200" b="1" dirty="0">
              <a:solidFill>
                <a:srgbClr val="1D364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dirty="0">
                <a:solidFill>
                  <a:srgbClr val="1D3641"/>
                </a:solidFill>
              </a:rPr>
              <a:t>Другие противотуберкулезные средства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2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Бедаквилин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Относится к группе </a:t>
            </a:r>
            <a:r>
              <a:rPr lang="ru-RU" dirty="0" err="1" smtClean="0">
                <a:solidFill>
                  <a:schemeClr val="tx2"/>
                </a:solidFill>
              </a:rPr>
              <a:t>диарилхинолинов</a:t>
            </a:r>
            <a:r>
              <a:rPr lang="ru-RU" dirty="0" smtClean="0">
                <a:solidFill>
                  <a:schemeClr val="tx2"/>
                </a:solidFill>
              </a:rPr>
              <a:t> – новому классу противотуберкулёзных соединений.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Бактерицидное</a:t>
            </a:r>
            <a:r>
              <a:rPr lang="ru-RU" dirty="0" smtClean="0">
                <a:solidFill>
                  <a:schemeClr val="tx2"/>
                </a:solidFill>
              </a:rPr>
              <a:t> действие обусловлено специфическим ингибирование протонной помпы АТФ – </a:t>
            </a:r>
            <a:r>
              <a:rPr lang="ru-RU" dirty="0" err="1" smtClean="0">
                <a:solidFill>
                  <a:schemeClr val="tx2"/>
                </a:solidFill>
              </a:rPr>
              <a:t>синтазы</a:t>
            </a:r>
            <a:r>
              <a:rPr lang="ru-RU" dirty="0" smtClean="0">
                <a:solidFill>
                  <a:schemeClr val="tx2"/>
                </a:solidFill>
              </a:rPr>
              <a:t> микобактерий – фермента, играющего основную роль в процессе клеточного дыхания </a:t>
            </a:r>
            <a:r>
              <a:rPr lang="en-US" dirty="0" smtClean="0">
                <a:solidFill>
                  <a:schemeClr val="tx2"/>
                </a:solidFill>
              </a:rPr>
              <a:t>M. tuberculosis. </a:t>
            </a:r>
            <a:r>
              <a:rPr lang="ru-RU" dirty="0" smtClean="0">
                <a:solidFill>
                  <a:srgbClr val="00B050"/>
                </a:solidFill>
              </a:rPr>
              <a:t>Угнетение синтеза АТФ </a:t>
            </a:r>
            <a:r>
              <a:rPr lang="ru-RU" dirty="0" smtClean="0">
                <a:solidFill>
                  <a:schemeClr val="tx2"/>
                </a:solidFill>
              </a:rPr>
              <a:t>приводит к нарушению выработки энергии и, как результат, к гибели микроба.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Активен в отношении лекарственно чувствительных и устойчивых (в </a:t>
            </a:r>
            <a:r>
              <a:rPr lang="ru-RU" dirty="0" err="1" smtClean="0">
                <a:solidFill>
                  <a:schemeClr val="tx2"/>
                </a:solidFill>
              </a:rPr>
              <a:t>т.ч</a:t>
            </a:r>
            <a:r>
              <a:rPr lang="ru-RU" dirty="0" smtClean="0">
                <a:solidFill>
                  <a:schemeClr val="tx2"/>
                </a:solidFill>
              </a:rPr>
              <a:t>. с МЛУ и ШЛУ).</a:t>
            </a:r>
          </a:p>
          <a:p>
            <a:pPr marL="0" indent="0">
              <a:buNone/>
            </a:pPr>
            <a:endParaRPr lang="ru-RU" sz="1200" dirty="0" smtClean="0">
              <a:solidFill>
                <a:srgbClr val="C0000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12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rgbClr val="C00000"/>
                </a:solidFill>
                <a:hlinkClick r:id="rId2"/>
              </a:rPr>
              <a:t>grls.rosminzdrav.ru/Grls_View_v2.aspx?routingGuid=0878580c-a484-40dd-945a-f949414d900d&amp;t</a:t>
            </a:r>
            <a:endParaRPr lang="ru-RU" sz="1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200" dirty="0">
                <a:solidFill>
                  <a:srgbClr val="1D3641"/>
                </a:solidFill>
              </a:rPr>
              <a:t>Другие противотуберкулезные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Бедаквилин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Очень часто развиваются побочные эффекты: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Головная боль, головокружение.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Удлинение интервала </a:t>
            </a:r>
            <a:r>
              <a:rPr lang="en-US" sz="2600" dirty="0" smtClean="0">
                <a:solidFill>
                  <a:schemeClr val="tx2"/>
                </a:solidFill>
              </a:rPr>
              <a:t>QT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ru-RU" sz="2600" dirty="0" smtClean="0">
                <a:solidFill>
                  <a:schemeClr val="tx2"/>
                </a:solidFill>
              </a:rPr>
              <a:t>Тошнота, рвота, диарея, повышение активности </a:t>
            </a:r>
            <a:r>
              <a:rPr lang="ru-RU" sz="2600" dirty="0" err="1" smtClean="0">
                <a:solidFill>
                  <a:schemeClr val="tx2"/>
                </a:solidFill>
              </a:rPr>
              <a:t>трансаминаз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600" dirty="0" smtClean="0">
                <a:solidFill>
                  <a:schemeClr val="tx2"/>
                </a:solidFill>
              </a:rPr>
              <a:t>Боль в суставах и мышцах.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Лечение должно проводиться под непосредственным наблюдением специалиста.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Показан к применению </a:t>
            </a:r>
            <a:r>
              <a:rPr lang="ru-RU" sz="2600" dirty="0" smtClean="0">
                <a:solidFill>
                  <a:srgbClr val="00B050"/>
                </a:solidFill>
              </a:rPr>
              <a:t>у взрослых в составе комбинированной терапии </a:t>
            </a:r>
            <a:r>
              <a:rPr lang="ru-RU" sz="2600" dirty="0" smtClean="0">
                <a:solidFill>
                  <a:schemeClr val="tx2"/>
                </a:solidFill>
              </a:rPr>
              <a:t>туберкулёза, вызванного штаммами </a:t>
            </a:r>
            <a:r>
              <a:rPr lang="en-US" sz="2600" dirty="0" err="1" smtClean="0">
                <a:solidFill>
                  <a:srgbClr val="00B050"/>
                </a:solidFill>
              </a:rPr>
              <a:t>M.tuberculosis</a:t>
            </a:r>
            <a:r>
              <a:rPr lang="en-US" sz="2600" dirty="0" smtClean="0">
                <a:solidFill>
                  <a:srgbClr val="00B050"/>
                </a:solidFill>
              </a:rPr>
              <a:t> c </a:t>
            </a:r>
            <a:r>
              <a:rPr lang="ru-RU" sz="2600" dirty="0" smtClean="0">
                <a:solidFill>
                  <a:srgbClr val="00B050"/>
                </a:solidFill>
              </a:rPr>
              <a:t>множественной лекарственной устойчивостью</a:t>
            </a:r>
            <a:r>
              <a:rPr lang="ru-RU" sz="2600" dirty="0" smtClean="0">
                <a:solidFill>
                  <a:schemeClr val="tx2"/>
                </a:solidFill>
              </a:rPr>
              <a:t>. Выпускается в форме таблеток. Принимать внутрь во время еды.</a:t>
            </a:r>
          </a:p>
          <a:p>
            <a:pPr marL="0" indent="0" algn="ctr">
              <a:buNone/>
            </a:pPr>
            <a:endParaRPr lang="ru-RU" sz="1300" dirty="0" smtClean="0">
              <a:solidFill>
                <a:srgbClr val="C0000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13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13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1300" dirty="0" smtClean="0">
                <a:solidFill>
                  <a:srgbClr val="C00000"/>
                </a:solidFill>
                <a:hlinkClick r:id="rId2"/>
              </a:rPr>
              <a:t>grls.rosminzdrav.ru/Grls_View_v2.aspx?routingGuid=0878580c-a484-40dd-945a-f949414d900d&amp;t</a:t>
            </a:r>
            <a:endParaRPr lang="ru-RU" sz="13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1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dirty="0">
                <a:solidFill>
                  <a:srgbClr val="1D3641"/>
                </a:solidFill>
              </a:rPr>
              <a:t>Другие противотуберкулезные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Перхлозон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Механизм действия не установлен, изучается.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Активен в отношении </a:t>
            </a:r>
            <a:r>
              <a:rPr lang="en-US" dirty="0" err="1" smtClean="0">
                <a:solidFill>
                  <a:schemeClr val="tx2"/>
                </a:solidFill>
              </a:rPr>
              <a:t>M.tuberculosis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 </a:t>
            </a:r>
            <a:r>
              <a:rPr lang="en-US" dirty="0" smtClean="0">
                <a:solidFill>
                  <a:schemeClr val="tx2"/>
                </a:solidFill>
              </a:rPr>
              <a:t>M. </a:t>
            </a:r>
            <a:r>
              <a:rPr lang="en-US" dirty="0" err="1" smtClean="0">
                <a:solidFill>
                  <a:schemeClr val="tx2"/>
                </a:solidFill>
              </a:rPr>
              <a:t>bovis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Обладает выраженным ингибирующим действием на жизнеспособность микобактерий, в </a:t>
            </a:r>
            <a:r>
              <a:rPr lang="ru-RU" dirty="0" err="1" smtClean="0">
                <a:solidFill>
                  <a:schemeClr val="tx2"/>
                </a:solidFill>
              </a:rPr>
              <a:t>т.ч</a:t>
            </a:r>
            <a:r>
              <a:rPr lang="ru-RU" dirty="0" smtClean="0">
                <a:solidFill>
                  <a:schemeClr val="tx2"/>
                </a:solidFill>
              </a:rPr>
              <a:t>. устойчивым к другим противотуберкулезным средствам.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Малотоксичен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Не оказывает существенных нарушений жизненно важных органов и систем и раздражающего действия на ЖКТ.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Показан при туберкулезе легких, в </a:t>
            </a:r>
            <a:r>
              <a:rPr lang="ru-RU" dirty="0" err="1" smtClean="0">
                <a:solidFill>
                  <a:srgbClr val="00B050"/>
                </a:solidFill>
              </a:rPr>
              <a:t>т.ч</a:t>
            </a:r>
            <a:r>
              <a:rPr lang="ru-RU" dirty="0" smtClean="0">
                <a:solidFill>
                  <a:srgbClr val="00B050"/>
                </a:solidFill>
              </a:rPr>
              <a:t>. с МЛУ </a:t>
            </a:r>
            <a:r>
              <a:rPr lang="en-US" dirty="0" err="1" smtClean="0">
                <a:solidFill>
                  <a:srgbClr val="00B050"/>
                </a:solidFill>
              </a:rPr>
              <a:t>M.tuberculosis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в составе комбинированной терапии.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Форма выпуска – таблетки. Путь введения – пероральный.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grls.rosminzdrav.ru/Grls_View_v2.aspx?routingGuid=8ad0e61b-404f-4065-910e-2f37dd774088&amp;t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9437295"/>
              </p:ext>
            </p:extLst>
          </p:nvPr>
        </p:nvGraphicFramePr>
        <p:xfrm>
          <a:off x="0" y="78398"/>
          <a:ext cx="9180512" cy="6798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9552"/>
                <a:gridCol w="1656184"/>
                <a:gridCol w="1584176"/>
                <a:gridCol w="1728192"/>
                <a:gridCol w="1656184"/>
                <a:gridCol w="2016224"/>
              </a:tblGrid>
              <a:tr h="18863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C00000"/>
                          </a:solidFill>
                        </a:rPr>
                        <a:t>Изониазид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C00000"/>
                          </a:solidFill>
                        </a:rPr>
                        <a:t>Этамбутол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C00000"/>
                          </a:solidFill>
                        </a:rPr>
                        <a:t>Пиразинамид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C00000"/>
                          </a:solidFill>
                        </a:rPr>
                        <a:t>Этионамид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ПАСК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37672"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rgbClr val="00B050"/>
                          </a:solidFill>
                        </a:rPr>
                        <a:t>Фармакокинетика</a:t>
                      </a:r>
                      <a:endParaRPr lang="ru-RU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/>
                        <a:t>Полная абсорбция (пища </a:t>
                      </a:r>
                      <a:r>
                        <a:rPr lang="ru-RU" sz="800" baseline="0" dirty="0" smtClean="0">
                          <a:latin typeface="Calibri"/>
                        </a:rPr>
                        <a:t>↓) из ЖКТ. Хорошо распределяется. Метаболизм в печени. Скорость </a:t>
                      </a:r>
                      <a:r>
                        <a:rPr lang="ru-RU" sz="800" baseline="0" dirty="0" err="1" smtClean="0">
                          <a:latin typeface="Calibri"/>
                        </a:rPr>
                        <a:t>ацетилирования</a:t>
                      </a:r>
                      <a:r>
                        <a:rPr lang="ru-RU" sz="800" baseline="0" dirty="0" smtClean="0">
                          <a:latin typeface="Calibri"/>
                        </a:rPr>
                        <a:t> генетически детерминирована.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T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½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= </a:t>
                      </a:r>
                      <a:r>
                        <a:rPr lang="ru-RU" sz="800" baseline="0" dirty="0" smtClean="0">
                          <a:latin typeface="Calibri"/>
                        </a:rPr>
                        <a:t> </a:t>
                      </a:r>
                      <a:r>
                        <a:rPr lang="en-US" sz="800" baseline="0" dirty="0" smtClean="0">
                          <a:latin typeface="Calibri"/>
                        </a:rPr>
                        <a:t>~</a:t>
                      </a:r>
                      <a:r>
                        <a:rPr lang="ru-RU" sz="800" baseline="0" dirty="0" smtClean="0">
                          <a:latin typeface="Calibri"/>
                        </a:rPr>
                        <a:t> 1 ч (быстрые </a:t>
                      </a:r>
                      <a:r>
                        <a:rPr lang="ru-RU" sz="800" baseline="0" dirty="0" err="1" smtClean="0">
                          <a:latin typeface="Calibri"/>
                        </a:rPr>
                        <a:t>ацетиляторы</a:t>
                      </a:r>
                      <a:r>
                        <a:rPr lang="ru-RU" sz="800" baseline="0" dirty="0" smtClean="0">
                          <a:latin typeface="Calibri"/>
                        </a:rPr>
                        <a:t>) или </a:t>
                      </a:r>
                      <a:r>
                        <a:rPr lang="en-US" sz="800" baseline="0" dirty="0" smtClean="0">
                          <a:latin typeface="Calibri"/>
                        </a:rPr>
                        <a:t>~</a:t>
                      </a:r>
                      <a:r>
                        <a:rPr lang="ru-RU" sz="800" baseline="0" dirty="0" smtClean="0">
                          <a:latin typeface="Calibri"/>
                        </a:rPr>
                        <a:t>3 ч (медленные </a:t>
                      </a:r>
                      <a:r>
                        <a:rPr lang="ru-RU" sz="800" baseline="0" dirty="0" err="1" smtClean="0">
                          <a:latin typeface="Calibri"/>
                        </a:rPr>
                        <a:t>ацетиляторы</a:t>
                      </a:r>
                      <a:r>
                        <a:rPr lang="ru-RU" sz="800" baseline="0" dirty="0" smtClean="0">
                          <a:latin typeface="Calibri"/>
                        </a:rPr>
                        <a:t>) Выводится почками.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Абсорбци</a:t>
                      </a:r>
                      <a:r>
                        <a:rPr lang="ru-RU" sz="800" baseline="0" dirty="0" smtClean="0"/>
                        <a:t>я хорошая, </a:t>
                      </a:r>
                      <a:r>
                        <a:rPr lang="ru-RU" sz="800" baseline="0" dirty="0" err="1" smtClean="0"/>
                        <a:t>биодоступность</a:t>
                      </a:r>
                      <a:r>
                        <a:rPr lang="ru-RU" sz="800" baseline="0" dirty="0" smtClean="0"/>
                        <a:t> высокая. Хорошо проникает в </a:t>
                      </a:r>
                      <a:r>
                        <a:rPr lang="ru-RU" sz="800" baseline="0" dirty="0" err="1" smtClean="0"/>
                        <a:t>тк</a:t>
                      </a:r>
                      <a:r>
                        <a:rPr lang="ru-RU" sz="800" baseline="0" dirty="0" smtClean="0"/>
                        <a:t>., органы, жидкости (кроме </a:t>
                      </a:r>
                      <a:r>
                        <a:rPr lang="ru-RU" sz="800" baseline="0" dirty="0" err="1" smtClean="0"/>
                        <a:t>асцетич</a:t>
                      </a:r>
                      <a:r>
                        <a:rPr lang="ru-RU" sz="800" baseline="0" dirty="0" smtClean="0"/>
                        <a:t>. и </a:t>
                      </a:r>
                      <a:r>
                        <a:rPr lang="ru-RU" sz="800" baseline="0" dirty="0" err="1" smtClean="0"/>
                        <a:t>плеврал</a:t>
                      </a:r>
                      <a:r>
                        <a:rPr lang="ru-RU" sz="800" baseline="0" dirty="0" smtClean="0"/>
                        <a:t>.); ч/з ГЭБ при менингите. </a:t>
                      </a:r>
                      <a:r>
                        <a:rPr lang="ru-RU" sz="800" i="0" baseline="0" dirty="0" smtClean="0"/>
                        <a:t>Метабол</a:t>
                      </a:r>
                      <a:r>
                        <a:rPr lang="ru-RU" sz="800" baseline="0" dirty="0" smtClean="0"/>
                        <a:t>изм в печени. Выводится почками.</a:t>
                      </a:r>
                      <a:r>
                        <a:rPr lang="ru-RU" sz="8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ru-RU" sz="8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½</a:t>
                      </a:r>
                      <a:r>
                        <a:rPr lang="en-US" sz="8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 = 3-4 </a:t>
                      </a:r>
                      <a:r>
                        <a:rPr lang="ru-RU" sz="8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ч.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Хорошая абсорбция. Хорошо распределяется..</a:t>
                      </a:r>
                      <a:r>
                        <a:rPr lang="ru-RU" sz="800" baseline="0" dirty="0" smtClean="0"/>
                        <a:t> Метаболизм в печени. Выводится почками.</a:t>
                      </a:r>
                    </a:p>
                    <a:p>
                      <a:r>
                        <a:rPr lang="en-US" sz="800" dirty="0" smtClean="0"/>
                        <a:t>T½ </a:t>
                      </a:r>
                      <a:r>
                        <a:rPr lang="ru-RU" sz="800" dirty="0" smtClean="0"/>
                        <a:t> = 9-10 ч.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Высокая абсорбция. Хорошо распределяется. Способен</a:t>
                      </a:r>
                      <a:r>
                        <a:rPr lang="ru-RU" sz="800" baseline="0" dirty="0" smtClean="0"/>
                        <a:t> проникать в инкапсулированные образования и полости. Быстро инактивируется в печени и выводится преимущественно ч/з кишечник.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Хорошо </a:t>
                      </a:r>
                      <a:r>
                        <a:rPr lang="ru-RU" sz="800" dirty="0" err="1" smtClean="0"/>
                        <a:t>реабсорбируется</a:t>
                      </a:r>
                      <a:r>
                        <a:rPr lang="ru-RU" sz="800" dirty="0" smtClean="0"/>
                        <a:t>.</a:t>
                      </a:r>
                      <a:r>
                        <a:rPr lang="ru-RU" sz="800" baseline="0" dirty="0" smtClean="0"/>
                        <a:t> Хорошо распределяется по организму. Ч/з ГЭБ проходит при менингите. </a:t>
                      </a:r>
                      <a:r>
                        <a:rPr lang="ru-RU" sz="800" baseline="0" dirty="0" err="1" smtClean="0"/>
                        <a:t>Метаболизируется</a:t>
                      </a:r>
                      <a:r>
                        <a:rPr lang="ru-RU" sz="800" baseline="0" dirty="0" smtClean="0"/>
                        <a:t> в печени, выводится почками.</a:t>
                      </a:r>
                      <a:endParaRPr lang="ru-RU" sz="800" dirty="0"/>
                    </a:p>
                  </a:txBody>
                  <a:tcPr/>
                </a:tc>
              </a:tr>
              <a:tr h="102907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Механизм</a:t>
                      </a:r>
                      <a:endParaRPr lang="ru-RU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Пролекарство</a:t>
                      </a:r>
                      <a:r>
                        <a:rPr lang="ru-RU" sz="800" dirty="0" smtClean="0"/>
                        <a:t>. Активируется и связывается с переносчиком </a:t>
                      </a:r>
                      <a:r>
                        <a:rPr lang="ru-RU" sz="800" dirty="0" err="1" smtClean="0"/>
                        <a:t>миколевых</a:t>
                      </a:r>
                      <a:r>
                        <a:rPr lang="ru-RU" sz="800" dirty="0" smtClean="0"/>
                        <a:t> кислот, нарушает</a:t>
                      </a:r>
                      <a:r>
                        <a:rPr lang="ru-RU" sz="800" baseline="0" dirty="0" smtClean="0"/>
                        <a:t> синтез </a:t>
                      </a:r>
                      <a:r>
                        <a:rPr lang="ru-RU" sz="800" baseline="0" dirty="0" err="1" smtClean="0"/>
                        <a:t>миколевой</a:t>
                      </a:r>
                      <a:r>
                        <a:rPr lang="ru-RU" sz="800" baseline="0" dirty="0" smtClean="0"/>
                        <a:t> кислоты. Ингибирует каталазу-</a:t>
                      </a:r>
                      <a:r>
                        <a:rPr lang="ru-RU" sz="800" baseline="0" dirty="0" err="1" smtClean="0"/>
                        <a:t>пероксидазу</a:t>
                      </a:r>
                      <a:r>
                        <a:rPr lang="ru-RU" sz="800" baseline="0" dirty="0" smtClean="0"/>
                        <a:t> бактерий (</a:t>
                      </a:r>
                      <a:r>
                        <a:rPr lang="ru-RU" sz="800" baseline="0" dirty="0" smtClean="0">
                          <a:latin typeface="Calibri"/>
                        </a:rPr>
                        <a:t>↓ антиоксидантной защиты)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Подавляет</a:t>
                      </a:r>
                      <a:r>
                        <a:rPr lang="ru-RU" sz="800" baseline="0" dirty="0" smtClean="0"/>
                        <a:t> синтез </a:t>
                      </a:r>
                      <a:r>
                        <a:rPr lang="ru-RU" sz="800" baseline="0" dirty="0" err="1" smtClean="0"/>
                        <a:t>арабиноглакана</a:t>
                      </a:r>
                      <a:r>
                        <a:rPr lang="ru-RU" sz="800" baseline="0" dirty="0" smtClean="0"/>
                        <a:t> (компонент </a:t>
                      </a:r>
                      <a:r>
                        <a:rPr lang="ru-RU" sz="800" baseline="0" dirty="0" err="1" smtClean="0"/>
                        <a:t>клет.ст</a:t>
                      </a:r>
                      <a:r>
                        <a:rPr lang="ru-RU" sz="800" baseline="0" dirty="0" smtClean="0"/>
                        <a:t>.).</a:t>
                      </a:r>
                      <a:br>
                        <a:rPr lang="ru-RU" sz="800" baseline="0" dirty="0" smtClean="0"/>
                      </a:br>
                      <a:r>
                        <a:rPr lang="ru-RU" sz="800" baseline="0" dirty="0" smtClean="0"/>
                        <a:t>2. Подавляет синтез РНК.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Пиразиноевая</a:t>
                      </a:r>
                      <a:r>
                        <a:rPr lang="ru-RU" sz="800" dirty="0" smtClean="0"/>
                        <a:t> кислота (образуется под действием </a:t>
                      </a:r>
                      <a:r>
                        <a:rPr lang="ru-RU" sz="800" dirty="0" err="1" smtClean="0"/>
                        <a:t>пиразинамидазы</a:t>
                      </a:r>
                      <a:r>
                        <a:rPr lang="ru-RU" sz="800" dirty="0" smtClean="0"/>
                        <a:t> бактерий)</a:t>
                      </a:r>
                      <a:r>
                        <a:rPr lang="ru-RU" sz="800" baseline="0" dirty="0" smtClean="0"/>
                        <a:t> нарушает целостность и транспортную </a:t>
                      </a:r>
                      <a:r>
                        <a:rPr lang="en-US" sz="800" baseline="0" dirty="0" smtClean="0"/>
                        <a:t>ƒ</a:t>
                      </a:r>
                      <a:r>
                        <a:rPr lang="ru-RU" sz="800" baseline="0" dirty="0" smtClean="0"/>
                        <a:t> клеточной стенки микобактерии.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1.Нарушение</a:t>
                      </a:r>
                      <a:r>
                        <a:rPr lang="ru-RU" sz="800" baseline="0" dirty="0" smtClean="0"/>
                        <a:t> синтеза </a:t>
                      </a:r>
                      <a:r>
                        <a:rPr lang="ru-RU" sz="800" baseline="0" dirty="0" err="1" smtClean="0"/>
                        <a:t>миколевых</a:t>
                      </a:r>
                      <a:r>
                        <a:rPr lang="ru-RU" sz="800" baseline="0" dirty="0" smtClean="0"/>
                        <a:t> кислот.</a:t>
                      </a:r>
                      <a:br>
                        <a:rPr lang="ru-RU" sz="800" baseline="0" dirty="0" smtClean="0"/>
                      </a:br>
                      <a:r>
                        <a:rPr lang="ru-RU" sz="800" baseline="0" dirty="0" smtClean="0"/>
                        <a:t>2. Усиление </a:t>
                      </a:r>
                      <a:r>
                        <a:rPr lang="ru-RU" sz="800" baseline="0" dirty="0" err="1" smtClean="0"/>
                        <a:t>фагоцитаза</a:t>
                      </a:r>
                      <a:r>
                        <a:rPr lang="ru-RU" sz="800" baseline="0" dirty="0" smtClean="0"/>
                        <a:t> в очаге туберкулезного воспаления.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Конкурирует с </a:t>
                      </a:r>
                      <a:r>
                        <a:rPr lang="ru-RU" sz="800" dirty="0" err="1" smtClean="0"/>
                        <a:t>параминобензойной</a:t>
                      </a:r>
                      <a:r>
                        <a:rPr lang="ru-RU" sz="800" dirty="0" smtClean="0"/>
                        <a:t> кислотой и подавляет синтез </a:t>
                      </a:r>
                      <a:r>
                        <a:rPr lang="ru-RU" sz="800" dirty="0" err="1" smtClean="0"/>
                        <a:t>фолата</a:t>
                      </a:r>
                      <a:r>
                        <a:rPr lang="ru-RU" sz="800" dirty="0" smtClean="0"/>
                        <a:t> в микобактериях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smtClean="0">
                          <a:latin typeface="Calibri"/>
                        </a:rPr>
                        <a:t>→ нарушение синтеза пуринов, пиримидинов и некоторых АК → нарушение синтеза ДНК, РНК, белка.</a:t>
                      </a:r>
                      <a:r>
                        <a:rPr lang="ru-RU" sz="800" dirty="0" smtClean="0"/>
                        <a:t/>
                      </a:r>
                      <a:br>
                        <a:rPr lang="ru-RU" sz="800" dirty="0" smtClean="0"/>
                      </a:br>
                      <a:r>
                        <a:rPr lang="ru-RU" sz="800" dirty="0" smtClean="0"/>
                        <a:t>2. Подавляет образование </a:t>
                      </a:r>
                      <a:r>
                        <a:rPr lang="ru-RU" sz="800" dirty="0" err="1" smtClean="0"/>
                        <a:t>микобактина</a:t>
                      </a:r>
                      <a:r>
                        <a:rPr lang="ru-RU" sz="800" dirty="0" smtClean="0"/>
                        <a:t>, который «захватывает» железо для клетки.</a:t>
                      </a: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Эффекты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Бактерицидное</a:t>
                      </a:r>
                      <a:r>
                        <a:rPr lang="ru-RU" sz="800" baseline="0" dirty="0" smtClean="0"/>
                        <a:t> в </a:t>
                      </a:r>
                      <a:r>
                        <a:rPr lang="ru-RU" sz="800" baseline="0" dirty="0" err="1" smtClean="0"/>
                        <a:t>ст.размножения</a:t>
                      </a:r>
                      <a:r>
                        <a:rPr lang="ru-RU" sz="800" baseline="0" dirty="0" smtClean="0"/>
                        <a:t> и </a:t>
                      </a:r>
                      <a:r>
                        <a:rPr lang="ru-RU" sz="800" baseline="0" dirty="0" err="1" smtClean="0"/>
                        <a:t>бактериостат</a:t>
                      </a:r>
                      <a:r>
                        <a:rPr lang="ru-RU" sz="800" baseline="0" dirty="0" smtClean="0"/>
                        <a:t>. в ст. покоя действие на вне- и внутриклеточные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M.tuberculosis</a:t>
                      </a:r>
                      <a:r>
                        <a:rPr lang="en-US" sz="800" baseline="0" dirty="0" smtClean="0"/>
                        <a:t>.</a:t>
                      </a:r>
                      <a:r>
                        <a:rPr lang="ru-RU" sz="800" baseline="0" dirty="0" smtClean="0"/>
                        <a:t> Устойчивость развивается медленно.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Бактериостатическое</a:t>
                      </a:r>
                      <a:r>
                        <a:rPr lang="ru-RU" sz="800" baseline="0" dirty="0" smtClean="0"/>
                        <a:t> действие на вне- и </a:t>
                      </a:r>
                      <a:r>
                        <a:rPr lang="ru-RU" sz="800" baseline="0" dirty="0" err="1" smtClean="0"/>
                        <a:t>внутриклет</a:t>
                      </a:r>
                      <a:r>
                        <a:rPr lang="ru-RU" sz="800" baseline="0" dirty="0" smtClean="0"/>
                        <a:t>. типичные и атипичные микобактерии. Устойчивость развивается медленно.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Бактериостатическое</a:t>
                      </a:r>
                      <a:r>
                        <a:rPr lang="ru-RU" sz="800" baseline="0" dirty="0" smtClean="0"/>
                        <a:t> д. (в </a:t>
                      </a:r>
                      <a:r>
                        <a:rPr lang="ru-RU" sz="800" baseline="0" dirty="0" err="1" smtClean="0"/>
                        <a:t>выс.конц</a:t>
                      </a:r>
                      <a:r>
                        <a:rPr lang="ru-RU" sz="800" baseline="0" dirty="0" smtClean="0"/>
                        <a:t>. – бактерицидное) на </a:t>
                      </a:r>
                      <a:r>
                        <a:rPr lang="ru-RU" sz="800" baseline="0" dirty="0" err="1" smtClean="0"/>
                        <a:t>внутриклет</a:t>
                      </a:r>
                      <a:r>
                        <a:rPr lang="ru-RU" sz="800" baseline="0" dirty="0" smtClean="0"/>
                        <a:t>. микобактерии. На </a:t>
                      </a:r>
                      <a:r>
                        <a:rPr lang="ru-RU" sz="800" baseline="0" dirty="0" err="1" smtClean="0"/>
                        <a:t>персистурющие</a:t>
                      </a:r>
                      <a:r>
                        <a:rPr lang="ru-RU" sz="800" baseline="0" dirty="0" smtClean="0"/>
                        <a:t> бактерии эффективнее действует в кислой среде и в очагах воспаления. Устойчивость возникает быстро.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Бактериостатическое</a:t>
                      </a:r>
                      <a:r>
                        <a:rPr lang="ru-RU" sz="800" baseline="0" dirty="0" smtClean="0"/>
                        <a:t> д. на вне- и </a:t>
                      </a:r>
                      <a:r>
                        <a:rPr lang="ru-RU" sz="800" baseline="0" dirty="0" err="1" smtClean="0"/>
                        <a:t>внутриклет</a:t>
                      </a:r>
                      <a:r>
                        <a:rPr lang="ru-RU" sz="800" baseline="0" dirty="0" smtClean="0"/>
                        <a:t>. микобактерию туберкулеза и возбудителя проказы.</a:t>
                      </a:r>
                    </a:p>
                    <a:p>
                      <a:r>
                        <a:rPr lang="ru-RU" sz="800" baseline="0" dirty="0" smtClean="0"/>
                        <a:t>В процессе лечения активность </a:t>
                      </a:r>
                      <a:r>
                        <a:rPr lang="ru-RU" sz="800" baseline="0" dirty="0" smtClean="0">
                          <a:latin typeface="Calibri"/>
                        </a:rPr>
                        <a:t>↓</a:t>
                      </a:r>
                      <a:r>
                        <a:rPr lang="ru-RU" sz="800" baseline="0" dirty="0" smtClean="0">
                          <a:latin typeface="+mn-lt"/>
                        </a:rPr>
                        <a:t>. Устойчивость развивается быстро.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Бактериостатическое д. только на </a:t>
                      </a:r>
                      <a:r>
                        <a:rPr lang="en-US" sz="800" dirty="0" err="1" smtClean="0"/>
                        <a:t>M</a:t>
                      </a:r>
                      <a:r>
                        <a:rPr lang="en-US" sz="800" baseline="0" dirty="0" err="1" smtClean="0"/>
                        <a:t>.tuberculosis</a:t>
                      </a:r>
                      <a:r>
                        <a:rPr lang="ru-RU" sz="800" baseline="0" dirty="0" smtClean="0"/>
                        <a:t> и в состоянии активного размножения. Слабое влияние на внутриклеточных микобактерий.</a:t>
                      </a:r>
                      <a:br>
                        <a:rPr lang="ru-RU" sz="800" baseline="0" dirty="0" smtClean="0"/>
                      </a:br>
                      <a:r>
                        <a:rPr lang="ru-RU" sz="800" baseline="0" dirty="0" smtClean="0"/>
                        <a:t>Препарат </a:t>
                      </a:r>
                      <a:r>
                        <a:rPr lang="ru-RU" sz="800" baseline="0" dirty="0" err="1" smtClean="0"/>
                        <a:t>низкоактивен</a:t>
                      </a:r>
                      <a:r>
                        <a:rPr lang="ru-RU" sz="800" baseline="0" dirty="0" smtClean="0"/>
                        <a:t>.</a:t>
                      </a:r>
                      <a:endParaRPr lang="ru-RU" sz="800" dirty="0"/>
                    </a:p>
                  </a:txBody>
                  <a:tcPr/>
                </a:tc>
              </a:tr>
              <a:tr h="85532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Показания</a:t>
                      </a:r>
                      <a:endParaRPr lang="ru-RU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Препарат 1 ряда. Лечение и </a:t>
                      </a:r>
                      <a:r>
                        <a:rPr lang="ru-RU" sz="800" dirty="0" err="1" smtClean="0"/>
                        <a:t>проф</a:t>
                      </a:r>
                      <a:r>
                        <a:rPr lang="ru-RU" sz="800" dirty="0" smtClean="0"/>
                        <a:t>-ка всех форм туберкулеза (</a:t>
                      </a:r>
                      <a:r>
                        <a:rPr lang="ru-RU" sz="800" baseline="0" dirty="0" smtClean="0"/>
                        <a:t>с чувствительностью к </a:t>
                      </a:r>
                      <a:r>
                        <a:rPr lang="ru-RU" sz="800" baseline="0" dirty="0" err="1" smtClean="0"/>
                        <a:t>изониазиду</a:t>
                      </a:r>
                      <a:r>
                        <a:rPr lang="ru-RU" sz="800" baseline="0" dirty="0" smtClean="0"/>
                        <a:t> и при впервые выявленном ТБ)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Препарат 1 ряда. </a:t>
                      </a:r>
                      <a:br>
                        <a:rPr lang="ru-RU" sz="800" dirty="0" smtClean="0"/>
                      </a:br>
                      <a:r>
                        <a:rPr lang="ru-RU" sz="800" dirty="0" smtClean="0"/>
                        <a:t>Лечение всех форм туберкулеза в составе комбинированной терапии (+</a:t>
                      </a:r>
                      <a:r>
                        <a:rPr lang="ru-RU" sz="800" dirty="0" err="1" smtClean="0"/>
                        <a:t>рифампицин+изониазид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Препарат 1 ряда. Комбинированная</a:t>
                      </a:r>
                      <a:r>
                        <a:rPr lang="ru-RU" sz="800" baseline="0" dirty="0" smtClean="0"/>
                        <a:t> терапия всех форм туберкулеза (особенно при лимфадените, </a:t>
                      </a:r>
                      <a:r>
                        <a:rPr lang="ru-RU" sz="800" baseline="0" dirty="0" err="1" smtClean="0"/>
                        <a:t>туберкуломе</a:t>
                      </a:r>
                      <a:r>
                        <a:rPr lang="ru-RU" sz="800" baseline="0" dirty="0" smtClean="0"/>
                        <a:t>, казеозно-</a:t>
                      </a:r>
                      <a:r>
                        <a:rPr lang="ru-RU" sz="800" baseline="0" dirty="0" err="1" smtClean="0"/>
                        <a:t>пневмотических</a:t>
                      </a:r>
                      <a:r>
                        <a:rPr lang="ru-RU" sz="800" baseline="0" dirty="0" smtClean="0"/>
                        <a:t> процессах).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Препарат 2 ряда. Комплексное лечение всех форм туберкулеза при резистентности/непереносимости</a:t>
                      </a:r>
                      <a:r>
                        <a:rPr lang="ru-RU" sz="800" baseline="0" dirty="0" smtClean="0"/>
                        <a:t> препаратов 1 ряда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Препарат</a:t>
                      </a:r>
                      <a:r>
                        <a:rPr lang="ru-RU" sz="800" baseline="0" dirty="0" smtClean="0"/>
                        <a:t> 2 ряда. </a:t>
                      </a:r>
                      <a:br>
                        <a:rPr lang="ru-RU" sz="800" baseline="0" dirty="0" smtClean="0"/>
                      </a:br>
                      <a:r>
                        <a:rPr lang="ru-RU" sz="800" baseline="0" dirty="0" smtClean="0"/>
                        <a:t>Комбинированная терапия туберкулеза всех форм и локализаций, в </a:t>
                      </a:r>
                      <a:r>
                        <a:rPr lang="ru-RU" sz="800" baseline="0" dirty="0" err="1" smtClean="0"/>
                        <a:t>т.ч</a:t>
                      </a:r>
                      <a:r>
                        <a:rPr lang="ru-RU" sz="800" baseline="0" dirty="0" smtClean="0"/>
                        <a:t>. при МЛУ.</a:t>
                      </a:r>
                      <a:endParaRPr lang="ru-RU" sz="800" dirty="0"/>
                    </a:p>
                  </a:txBody>
                  <a:tcPr/>
                </a:tc>
              </a:tr>
              <a:tr h="9124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Побочные эффекты</a:t>
                      </a:r>
                      <a:endParaRPr lang="ru-RU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Гепато-,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err="1" smtClean="0"/>
                        <a:t>нейротоксичность</a:t>
                      </a:r>
                      <a:r>
                        <a:rPr lang="ru-RU" sz="800" baseline="0" dirty="0" smtClean="0"/>
                        <a:t> – невриты, судороги, психические </a:t>
                      </a:r>
                      <a:r>
                        <a:rPr lang="ru-RU" sz="800" baseline="0" dirty="0" err="1" smtClean="0"/>
                        <a:t>наруш</a:t>
                      </a:r>
                      <a:r>
                        <a:rPr lang="ru-RU" sz="800" baseline="0" dirty="0" smtClean="0"/>
                        <a:t>.(принимать витамин </a:t>
                      </a:r>
                      <a:r>
                        <a:rPr lang="en-US" sz="800" baseline="0" dirty="0" smtClean="0"/>
                        <a:t>B6</a:t>
                      </a:r>
                      <a:r>
                        <a:rPr lang="ru-RU" sz="800" baseline="0" dirty="0" smtClean="0"/>
                        <a:t>), диспепсия, тремор, аллергия и др.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Расстройство цветового восприятия (способности различать красный и зеленый), неврит</a:t>
                      </a:r>
                      <a:r>
                        <a:rPr lang="ru-RU" sz="800" baseline="0" dirty="0" smtClean="0"/>
                        <a:t> глазного нерва (проводить </a:t>
                      </a:r>
                      <a:r>
                        <a:rPr lang="ru-RU" sz="800" baseline="0" dirty="0" smtClean="0">
                          <a:latin typeface="+mj-lt"/>
                        </a:rPr>
                        <a:t>контроль </a:t>
                      </a:r>
                      <a:r>
                        <a:rPr lang="en-US" sz="800" b="0" i="0" dirty="0" smtClean="0">
                          <a:solidFill>
                            <a:srgbClr val="111111"/>
                          </a:solidFill>
                          <a:effectLst/>
                          <a:latin typeface="+mj-lt"/>
                        </a:rPr>
                        <a:t>ƒ</a:t>
                      </a:r>
                      <a:r>
                        <a:rPr lang="ru-RU" sz="800" b="0" i="0" dirty="0" smtClean="0">
                          <a:solidFill>
                            <a:srgbClr val="111111"/>
                          </a:solidFill>
                          <a:effectLst/>
                          <a:latin typeface="+mj-lt"/>
                        </a:rPr>
                        <a:t> зрения)</a:t>
                      </a:r>
                      <a:r>
                        <a:rPr lang="ru-RU" sz="800" baseline="0" dirty="0" smtClean="0">
                          <a:latin typeface="+mj-lt"/>
                        </a:rPr>
                        <a:t>, </a:t>
                      </a:r>
                      <a:r>
                        <a:rPr lang="ru-RU" sz="800" baseline="0" dirty="0" smtClean="0"/>
                        <a:t>диспепсия, аллергия и др.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Гепатотоксичность</a:t>
                      </a:r>
                      <a:r>
                        <a:rPr lang="ru-RU" sz="800" dirty="0" smtClean="0"/>
                        <a:t> -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smtClean="0">
                          <a:latin typeface="Calibri"/>
                        </a:rPr>
                        <a:t>↑печени, боль, </a:t>
                      </a:r>
                      <a:r>
                        <a:rPr lang="ru-RU" sz="800" baseline="0" dirty="0" err="1" smtClean="0">
                          <a:latin typeface="Calibri"/>
                        </a:rPr>
                        <a:t>гепатоз</a:t>
                      </a:r>
                      <a:r>
                        <a:rPr lang="ru-RU" sz="800" baseline="0" dirty="0" smtClean="0">
                          <a:latin typeface="Calibri"/>
                        </a:rPr>
                        <a:t>, желтуха</a:t>
                      </a:r>
                      <a:r>
                        <a:rPr lang="ru-RU" sz="800" dirty="0" smtClean="0"/>
                        <a:t> (контролировать</a:t>
                      </a:r>
                      <a:r>
                        <a:rPr lang="en-US" sz="800" baseline="0" dirty="0" smtClean="0"/>
                        <a:t> ƒ </a:t>
                      </a:r>
                      <a:r>
                        <a:rPr lang="ru-RU" sz="800" baseline="0" dirty="0" smtClean="0"/>
                        <a:t>печени). Диспепсия, </a:t>
                      </a:r>
                      <a:r>
                        <a:rPr lang="ru-RU" sz="800" baseline="0" dirty="0" err="1" smtClean="0"/>
                        <a:t>гиперурикемия</a:t>
                      </a:r>
                      <a:r>
                        <a:rPr lang="ru-RU" sz="800" baseline="0" dirty="0" smtClean="0"/>
                        <a:t>, аллергия(лихорадка дерматиты).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Многочисленные и возникают часто. У</a:t>
                      </a:r>
                      <a:r>
                        <a:rPr lang="ru-RU" sz="800" baseline="0" dirty="0" smtClean="0"/>
                        <a:t> 50% - диспепсические явления (для их </a:t>
                      </a:r>
                      <a:r>
                        <a:rPr lang="ru-RU" sz="800" baseline="0" dirty="0" smtClean="0">
                          <a:latin typeface="Calibri"/>
                        </a:rPr>
                        <a:t>↓ принимать </a:t>
                      </a:r>
                      <a:r>
                        <a:rPr lang="ru-RU" sz="800" baseline="0" dirty="0" err="1" smtClean="0">
                          <a:latin typeface="Calibri"/>
                        </a:rPr>
                        <a:t>никотинамид</a:t>
                      </a:r>
                      <a:r>
                        <a:rPr lang="ru-RU" sz="800" baseline="0" dirty="0" smtClean="0">
                          <a:latin typeface="Calibri"/>
                        </a:rPr>
                        <a:t>). Аллергия. Гепатит, ортостатический коллапс, нарушения ЦНС И ПНС и др.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Диспепсия(тошнота, рвота, диарея, боли,</a:t>
                      </a:r>
                      <a:r>
                        <a:rPr lang="ru-RU" sz="800" baseline="0" dirty="0" smtClean="0"/>
                        <a:t> нарушение аппетита). </a:t>
                      </a:r>
                      <a:r>
                        <a:rPr lang="ru-RU" sz="800" baseline="0" dirty="0" err="1" smtClean="0"/>
                        <a:t>Аллергич</a:t>
                      </a:r>
                      <a:r>
                        <a:rPr lang="ru-RU" sz="800" baseline="0" dirty="0" smtClean="0"/>
                        <a:t>. Р-</a:t>
                      </a:r>
                      <a:r>
                        <a:rPr lang="ru-RU" sz="800" baseline="0" dirty="0" err="1" smtClean="0"/>
                        <a:t>ии</a:t>
                      </a:r>
                      <a:r>
                        <a:rPr lang="ru-RU" sz="800" baseline="0" dirty="0" smtClean="0"/>
                        <a:t> (лихорадка, артриты, кожные р-</a:t>
                      </a:r>
                      <a:r>
                        <a:rPr lang="ru-RU" sz="800" baseline="0" dirty="0" err="1" smtClean="0"/>
                        <a:t>ии</a:t>
                      </a:r>
                      <a:r>
                        <a:rPr lang="ru-RU" sz="800" baseline="0" dirty="0" smtClean="0"/>
                        <a:t>, </a:t>
                      </a:r>
                      <a:r>
                        <a:rPr lang="ru-RU" sz="800" baseline="0" dirty="0" err="1" smtClean="0"/>
                        <a:t>эозинофилия</a:t>
                      </a:r>
                      <a:r>
                        <a:rPr lang="ru-RU" sz="800" baseline="0" dirty="0" smtClean="0"/>
                        <a:t>). Редко </a:t>
                      </a:r>
                      <a:r>
                        <a:rPr lang="ru-RU" sz="800" baseline="0" dirty="0" err="1" smtClean="0"/>
                        <a:t>агранулоцитоз</a:t>
                      </a:r>
                      <a:r>
                        <a:rPr lang="ru-RU" sz="800" baseline="0" dirty="0" smtClean="0"/>
                        <a:t>, гепатит, </a:t>
                      </a:r>
                      <a:r>
                        <a:rPr lang="ru-RU" sz="800" baseline="0" dirty="0" err="1" smtClean="0"/>
                        <a:t>кристаллурия</a:t>
                      </a:r>
                      <a:r>
                        <a:rPr lang="ru-RU" sz="800" baseline="0" dirty="0" smtClean="0"/>
                        <a:t>, зоб с явлениями гипотиреоза.</a:t>
                      </a:r>
                      <a:endParaRPr lang="ru-RU" sz="8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Противопоказания</a:t>
                      </a:r>
                      <a:endParaRPr lang="ru-RU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Эпилепсия</a:t>
                      </a:r>
                      <a:r>
                        <a:rPr lang="ru-RU" sz="800" baseline="0" dirty="0" smtClean="0"/>
                        <a:t>,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психозы, болезни печени, ХПН, бронхиальная астма, гипертония, ИБС.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Заболевания</a:t>
                      </a:r>
                      <a:r>
                        <a:rPr lang="ru-RU" sz="800" baseline="0" dirty="0" smtClean="0"/>
                        <a:t> глаз, подагра, беременность, лактация, &lt; 13 лет.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Заболевания печени, подагра, </a:t>
                      </a:r>
                      <a:r>
                        <a:rPr lang="ru-RU" sz="800" dirty="0" err="1" smtClean="0"/>
                        <a:t>гиперурикемия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порфирия</a:t>
                      </a:r>
                      <a:r>
                        <a:rPr lang="ru-RU" sz="800" dirty="0" smtClean="0"/>
                        <a:t>,</a:t>
                      </a:r>
                      <a:r>
                        <a:rPr lang="ru-RU" sz="800" baseline="0" dirty="0" smtClean="0"/>
                        <a:t> беременность, лактация,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3 лет.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Беременность,лактация</a:t>
                      </a:r>
                      <a:r>
                        <a:rPr lang="ru-RU" sz="800" dirty="0" smtClean="0"/>
                        <a:t>,</a:t>
                      </a:r>
                      <a:r>
                        <a:rPr lang="ru-RU" sz="800" baseline="0" dirty="0" smtClean="0"/>
                        <a:t> болезни печени, СД, </a:t>
                      </a:r>
                      <a:r>
                        <a:rPr lang="ru-RU" sz="800" baseline="0" dirty="0" err="1" smtClean="0"/>
                        <a:t>хронич</a:t>
                      </a:r>
                      <a:r>
                        <a:rPr lang="ru-RU" sz="800" baseline="0" dirty="0" smtClean="0"/>
                        <a:t>. алкоголизм и др.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Тяжелая почечная/печеночная </a:t>
                      </a:r>
                      <a:r>
                        <a:rPr lang="ru-RU" sz="800" dirty="0" err="1" smtClean="0"/>
                        <a:t>недос-ть</a:t>
                      </a:r>
                      <a:r>
                        <a:rPr lang="ru-RU" sz="800" dirty="0" smtClean="0"/>
                        <a:t>, СН (декомпенсация),</a:t>
                      </a:r>
                      <a:r>
                        <a:rPr lang="ru-RU" sz="800" baseline="0" dirty="0" smtClean="0"/>
                        <a:t> ЯБЖ и ДПК, амилоидоз, беременность, лактация и др.</a:t>
                      </a:r>
                      <a:endParaRPr lang="ru-RU" sz="800" dirty="0"/>
                    </a:p>
                  </a:txBody>
                  <a:tcPr/>
                </a:tc>
              </a:tr>
              <a:tr h="68458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B050"/>
                          </a:solidFill>
                        </a:rPr>
                        <a:t>Суточные</a:t>
                      </a:r>
                      <a:r>
                        <a:rPr lang="ru-RU" sz="1000" b="1" baseline="0" dirty="0" smtClean="0">
                          <a:solidFill>
                            <a:srgbClr val="00B050"/>
                          </a:solidFill>
                        </a:rPr>
                        <a:t> дозы</a:t>
                      </a:r>
                      <a:endParaRPr lang="ru-RU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Однократно.</a:t>
                      </a:r>
                    </a:p>
                    <a:p>
                      <a:r>
                        <a:rPr lang="ru-RU" sz="800" dirty="0" smtClean="0"/>
                        <a:t>Внутрь 0,6</a:t>
                      </a:r>
                      <a:r>
                        <a:rPr lang="ru-RU" sz="800" baseline="0" dirty="0" smtClean="0"/>
                        <a:t>;</a:t>
                      </a:r>
                      <a:r>
                        <a:rPr lang="ru-RU" sz="800" dirty="0" smtClean="0"/>
                        <a:t/>
                      </a:r>
                      <a:br>
                        <a:rPr lang="ru-RU" sz="800" dirty="0" smtClean="0"/>
                      </a:br>
                      <a:r>
                        <a:rPr lang="ru-RU" sz="800" dirty="0" smtClean="0"/>
                        <a:t>в/в и в </a:t>
                      </a:r>
                      <a:r>
                        <a:rPr lang="ru-RU" sz="800" smtClean="0"/>
                        <a:t>каверну </a:t>
                      </a:r>
                      <a:r>
                        <a:rPr lang="ru-RU" sz="800" baseline="0" smtClean="0"/>
                        <a:t>10-15 </a:t>
                      </a:r>
                      <a:r>
                        <a:rPr lang="ru-RU" sz="800" baseline="0" dirty="0" smtClean="0"/>
                        <a:t>мг/кг 10</a:t>
                      </a:r>
                      <a:r>
                        <a:rPr lang="ru-RU" sz="800" baseline="0" smtClean="0"/>
                        <a:t>% раствора;</a:t>
                      </a:r>
                      <a:endParaRPr lang="ru-RU" sz="800" baseline="0" dirty="0" smtClean="0"/>
                    </a:p>
                    <a:p>
                      <a:r>
                        <a:rPr lang="ru-RU" sz="800" baseline="0" dirty="0" smtClean="0"/>
                        <a:t>в/м – 5-12 мг/кг 10</a:t>
                      </a:r>
                      <a:r>
                        <a:rPr lang="ru-RU" sz="800" baseline="0" smtClean="0"/>
                        <a:t>% р-ра.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Однократно.</a:t>
                      </a:r>
                    </a:p>
                    <a:p>
                      <a:r>
                        <a:rPr lang="ru-RU" sz="800" dirty="0" smtClean="0"/>
                        <a:t>Внутрь</a:t>
                      </a:r>
                      <a:r>
                        <a:rPr lang="ru-RU" sz="800" baseline="0" dirty="0" smtClean="0"/>
                        <a:t> 15-20 мг/кг (1,0 на 70 кг).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Однократно. </a:t>
                      </a:r>
                    </a:p>
                    <a:p>
                      <a:r>
                        <a:rPr lang="ru-RU" sz="800" dirty="0" smtClean="0"/>
                        <a:t>Внутрь</a:t>
                      </a:r>
                      <a:r>
                        <a:rPr lang="ru-RU" sz="800" baseline="0" dirty="0" smtClean="0"/>
                        <a:t> 2,0.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Внутрь по 0,25 3 раза в день.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Внутрь по 3,0-4,0</a:t>
                      </a:r>
                      <a:r>
                        <a:rPr lang="ru-RU" sz="800" baseline="0" dirty="0" smtClean="0"/>
                        <a:t> 3 раза в день.</a:t>
                      </a:r>
                      <a:br>
                        <a:rPr lang="ru-RU" sz="800" baseline="0" dirty="0" smtClean="0"/>
                      </a:br>
                      <a:r>
                        <a:rPr lang="ru-RU" sz="800" baseline="0" dirty="0" smtClean="0"/>
                        <a:t>В/в 10-15 г (р-р 3%) однократно в течение 2-4 ч.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22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93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solidFill>
                  <a:srgbClr val="00B050"/>
                </a:solidFill>
              </a:rPr>
              <a:t>Комбинация</a:t>
            </a:r>
            <a:r>
              <a:rPr lang="ru-RU" sz="7400" dirty="0" smtClean="0">
                <a:solidFill>
                  <a:schemeClr val="tx2"/>
                </a:solidFill>
              </a:rPr>
              <a:t> нескольких противотуберкулезных и антибактериальных </a:t>
            </a:r>
            <a:r>
              <a:rPr lang="ru-RU" sz="7400" dirty="0">
                <a:solidFill>
                  <a:srgbClr val="00B050"/>
                </a:solidFill>
              </a:rPr>
              <a:t>лекарственных препаратов  </a:t>
            </a:r>
            <a:r>
              <a:rPr lang="ru-RU" sz="7400" dirty="0">
                <a:solidFill>
                  <a:schemeClr val="tx2"/>
                </a:solidFill>
              </a:rPr>
              <a:t>с целью преодоления </a:t>
            </a:r>
            <a:r>
              <a:rPr lang="ru-RU" sz="7400" dirty="0" smtClean="0">
                <a:solidFill>
                  <a:schemeClr val="tx2"/>
                </a:solidFill>
              </a:rPr>
              <a:t>резистентности.</a:t>
            </a:r>
          </a:p>
          <a:p>
            <a:endParaRPr lang="ru-RU" sz="7400" dirty="0" smtClean="0">
              <a:solidFill>
                <a:schemeClr val="tx2"/>
              </a:solidFill>
            </a:endParaRPr>
          </a:p>
          <a:p>
            <a:r>
              <a:rPr lang="ru-RU" sz="7400" dirty="0" smtClean="0">
                <a:solidFill>
                  <a:srgbClr val="00B050"/>
                </a:solidFill>
              </a:rPr>
              <a:t>Длительный </a:t>
            </a:r>
            <a:r>
              <a:rPr lang="ru-RU" sz="7400" dirty="0">
                <a:solidFill>
                  <a:srgbClr val="00B050"/>
                </a:solidFill>
              </a:rPr>
              <a:t>курс лечения </a:t>
            </a:r>
            <a:r>
              <a:rPr lang="ru-RU" sz="7400" dirty="0" smtClean="0">
                <a:solidFill>
                  <a:schemeClr val="tx2"/>
                </a:solidFill>
              </a:rPr>
              <a:t>от 6 месяцев до 1 года и более с </a:t>
            </a:r>
            <a:r>
              <a:rPr lang="ru-RU" sz="7400" dirty="0">
                <a:solidFill>
                  <a:schemeClr val="tx2"/>
                </a:solidFill>
              </a:rPr>
              <a:t>целью получения стойкого лечебного эффекта и предупреждения возможных </a:t>
            </a:r>
            <a:r>
              <a:rPr lang="ru-RU" sz="7400" dirty="0" smtClean="0">
                <a:solidFill>
                  <a:schemeClr val="tx2"/>
                </a:solidFill>
              </a:rPr>
              <a:t>рецидивов.</a:t>
            </a:r>
          </a:p>
          <a:p>
            <a:endParaRPr lang="ru-RU" sz="7400" dirty="0" smtClean="0">
              <a:solidFill>
                <a:schemeClr val="tx2"/>
              </a:solidFill>
            </a:endParaRPr>
          </a:p>
          <a:p>
            <a:r>
              <a:rPr lang="ru-RU" sz="7400" dirty="0" smtClean="0">
                <a:solidFill>
                  <a:srgbClr val="00B050"/>
                </a:solidFill>
              </a:rPr>
              <a:t>Проведение лечения в 2 фазы</a:t>
            </a:r>
            <a:r>
              <a:rPr lang="ru-RU" sz="7400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7400" u="sng" dirty="0" smtClean="0">
                <a:solidFill>
                  <a:schemeClr val="tx2"/>
                </a:solidFill>
              </a:rPr>
              <a:t>фаза </a:t>
            </a:r>
            <a:r>
              <a:rPr lang="ru-RU" sz="7400" u="sng" dirty="0">
                <a:solidFill>
                  <a:schemeClr val="tx2"/>
                </a:solidFill>
              </a:rPr>
              <a:t>интенсивной терапии </a:t>
            </a:r>
            <a:r>
              <a:rPr lang="ru-RU" sz="7400" dirty="0"/>
              <a:t>- </a:t>
            </a:r>
            <a:r>
              <a:rPr lang="ru-RU" sz="7400" dirty="0" smtClean="0"/>
              <a:t>ликвидация </a:t>
            </a:r>
            <a:r>
              <a:rPr lang="ru-RU" sz="7400" dirty="0"/>
              <a:t>клинических проявлений заболевания, максимальное воздействие на популяцию МБТ с целью прекращения </a:t>
            </a:r>
            <a:r>
              <a:rPr lang="ru-RU" sz="7400" dirty="0" err="1"/>
              <a:t>бактериовыделения</a:t>
            </a:r>
            <a:r>
              <a:rPr lang="ru-RU" sz="7400" dirty="0"/>
              <a:t> и предотвращения развития лекарственной устойчивости, уменьшение инфильтративных и деструктивных изменений в </a:t>
            </a:r>
            <a:r>
              <a:rPr lang="ru-RU" sz="7400" dirty="0" smtClean="0"/>
              <a:t>органах;</a:t>
            </a:r>
            <a:endParaRPr lang="ru-RU" dirty="0" smtClean="0"/>
          </a:p>
          <a:p>
            <a:endParaRPr lang="ru-RU" dirty="0"/>
          </a:p>
          <a:p>
            <a:pPr marL="457200" lvl="1" indent="0">
              <a:buNone/>
            </a:pPr>
            <a:r>
              <a:rPr lang="ru-RU" sz="4300" dirty="0" smtClean="0">
                <a:hlinkClick r:id="rId2"/>
              </a:rPr>
              <a:t>Клинические рекомендации МЗ РФ по лечению туберкулёза у взрослых, 2020 г.</a:t>
            </a:r>
            <a:endParaRPr lang="ru-RU" sz="4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57606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особенности терапии туберкулеза</a:t>
            </a:r>
          </a:p>
        </p:txBody>
      </p:sp>
    </p:spTree>
    <p:extLst>
      <p:ext uri="{BB962C8B-B14F-4D97-AF65-F5344CB8AC3E}">
        <p14:creationId xmlns:p14="http://schemas.microsoft.com/office/powerpoint/2010/main" xmlns="" val="18422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4807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особенности терапии туберкулеза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2. </a:t>
            </a:r>
            <a:r>
              <a:rPr lang="ru-RU" sz="2600" u="sng" dirty="0" smtClean="0">
                <a:solidFill>
                  <a:schemeClr val="tx2"/>
                </a:solidFill>
              </a:rPr>
              <a:t>фаза </a:t>
            </a:r>
            <a:r>
              <a:rPr lang="ru-RU" sz="2600" u="sng" dirty="0">
                <a:solidFill>
                  <a:schemeClr val="tx2"/>
                </a:solidFill>
              </a:rPr>
              <a:t>продолжения лечения </a:t>
            </a:r>
            <a:r>
              <a:rPr lang="ru-RU" sz="2600" dirty="0"/>
              <a:t>- подавление сохраняющейся </a:t>
            </a:r>
            <a:r>
              <a:rPr lang="ru-RU" sz="2600" dirty="0" err="1"/>
              <a:t>микобактериальной</a:t>
            </a:r>
            <a:r>
              <a:rPr lang="ru-RU" sz="2600" dirty="0"/>
              <a:t> популяции, обеспечивает дальнейшее уменьшение воспалительных изменений и инволюцию туберкулезного процесса, а также восстановление функциональных возможностей организма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endParaRPr lang="ru-RU" sz="2600" dirty="0"/>
          </a:p>
          <a:p>
            <a:r>
              <a:rPr lang="ru-RU" sz="2600" dirty="0">
                <a:solidFill>
                  <a:schemeClr val="tx2"/>
                </a:solidFill>
              </a:rPr>
              <a:t>На основании индивидуальных результатов определения лекарственной устойчивости возбудителя </a:t>
            </a:r>
            <a:r>
              <a:rPr lang="ru-RU" sz="2600" dirty="0" smtClean="0">
                <a:solidFill>
                  <a:schemeClr val="tx2"/>
                </a:solidFill>
              </a:rPr>
              <a:t>больному </a:t>
            </a:r>
            <a:r>
              <a:rPr lang="ru-RU" sz="2600" dirty="0">
                <a:solidFill>
                  <a:schemeClr val="tx2"/>
                </a:solidFill>
              </a:rPr>
              <a:t>назначается </a:t>
            </a:r>
            <a:r>
              <a:rPr lang="ru-RU" sz="2600" dirty="0">
                <a:solidFill>
                  <a:srgbClr val="00B050"/>
                </a:solidFill>
              </a:rPr>
              <a:t>один из 5 режимов </a:t>
            </a:r>
            <a:r>
              <a:rPr lang="ru-RU" sz="2600" dirty="0" smtClean="0">
                <a:solidFill>
                  <a:srgbClr val="00B050"/>
                </a:solidFill>
              </a:rPr>
              <a:t>химиотерапии (стандартный или индивидуальный). </a:t>
            </a:r>
            <a:r>
              <a:rPr lang="ru-RU" sz="2600" dirty="0" smtClean="0">
                <a:solidFill>
                  <a:schemeClr val="tx2"/>
                </a:solidFill>
              </a:rPr>
              <a:t>Также учитывают эпидемическую опасность, историю заболевания, распространенность и тяжесть течения процесса, переносимость препаратов.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>
                  <a:lumMod val="50000"/>
                  <a:lumOff val="50000"/>
                </a:prstClr>
              </a:solidFill>
              <a:hlinkClick r:id="rId2"/>
            </a:endParaRPr>
          </a:p>
          <a:p>
            <a:pPr marL="0" indent="0">
              <a:buNone/>
            </a:pP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hlinkClick r:id="rId2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Клинические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рекомендации МЗ РФ по лечению туберкулёза у взрослых, 2020 г.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3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20080"/>
          </a:xfrm>
        </p:spPr>
        <p:txBody>
          <a:bodyPr/>
          <a:lstStyle/>
          <a:p>
            <a:r>
              <a:rPr lang="ru-RU" sz="4000" dirty="0" smtClean="0"/>
              <a:t>Классификация противотуберкулёзных средств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tx2"/>
                </a:solidFill>
              </a:rPr>
              <a:t>1. По происхождению</a:t>
            </a:r>
            <a:r>
              <a:rPr lang="ru-RU" b="1" i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>
                <a:solidFill>
                  <a:srgbClr val="C00000"/>
                </a:solidFill>
              </a:rPr>
              <a:t>Противотуберкулезные средства </a:t>
            </a:r>
            <a:r>
              <a:rPr lang="ru-RU" u="sng" dirty="0" smtClean="0">
                <a:solidFill>
                  <a:srgbClr val="C00000"/>
                </a:solidFill>
              </a:rPr>
              <a:t>- антибиотики:</a:t>
            </a:r>
          </a:p>
          <a:p>
            <a:pPr marL="0" indent="0">
              <a:buNone/>
            </a:pPr>
            <a:endParaRPr lang="ru-RU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аминогликозиды</a:t>
            </a:r>
            <a:r>
              <a:rPr lang="ru-RU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 стрептомицина </a:t>
            </a:r>
            <a:r>
              <a:rPr lang="ru-RU" dirty="0" smtClean="0">
                <a:solidFill>
                  <a:schemeClr val="tx2"/>
                </a:solidFill>
              </a:rPr>
              <a:t>сульфат; </a:t>
            </a:r>
            <a:r>
              <a:rPr lang="ru-RU" dirty="0" err="1">
                <a:solidFill>
                  <a:schemeClr val="tx2"/>
                </a:solidFill>
              </a:rPr>
              <a:t>канамицин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>
                <a:solidFill>
                  <a:schemeClr val="tx2"/>
                </a:solidFill>
              </a:rPr>
              <a:t>амикацин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антибиотики </a:t>
            </a:r>
            <a:r>
              <a:rPr lang="ru-RU" dirty="0">
                <a:solidFill>
                  <a:srgbClr val="00B050"/>
                </a:solidFill>
              </a:rPr>
              <a:t>разных химических групп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dirty="0" err="1">
                <a:solidFill>
                  <a:schemeClr val="tx2"/>
                </a:solidFill>
              </a:rPr>
              <a:t>рифампицин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>
                <a:solidFill>
                  <a:schemeClr val="tx2"/>
                </a:solidFill>
              </a:rPr>
              <a:t>виомицин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флоримицина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сульфат); </a:t>
            </a:r>
            <a:r>
              <a:rPr lang="ru-RU" dirty="0" err="1">
                <a:solidFill>
                  <a:schemeClr val="tx2"/>
                </a:solidFill>
              </a:rPr>
              <a:t>циклосерин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 smtClean="0">
                <a:solidFill>
                  <a:schemeClr val="tx2"/>
                </a:solidFill>
              </a:rPr>
              <a:t>капреомицин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фторхинолоны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 др.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en-US" sz="1400" dirty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http://www.studmedlib.ru/ru/book/ISBN9785970431689.html?SSr=4601343bed10452986c6574</a:t>
            </a:r>
            <a:endParaRPr lang="ru-RU" sz="1400" dirty="0">
              <a:solidFill>
                <a:srgbClr val="1D3641">
                  <a:lumMod val="90000"/>
                  <a:lumOff val="10000"/>
                </a:srgb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Синтетические противотуберкулезные </a:t>
            </a:r>
            <a:r>
              <a:rPr lang="ru-RU" u="sng" dirty="0" smtClean="0">
                <a:solidFill>
                  <a:srgbClr val="C00000"/>
                </a:solidFill>
              </a:rPr>
              <a:t>средства:</a:t>
            </a:r>
          </a:p>
          <a:p>
            <a:endParaRPr lang="ru-RU" u="sng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производные </a:t>
            </a:r>
            <a:r>
              <a:rPr lang="ru-RU" dirty="0" err="1">
                <a:solidFill>
                  <a:srgbClr val="00B050"/>
                </a:solidFill>
              </a:rPr>
              <a:t>гидразида</a:t>
            </a:r>
            <a:r>
              <a:rPr lang="ru-RU" dirty="0">
                <a:solidFill>
                  <a:srgbClr val="00B050"/>
                </a:solidFill>
              </a:rPr>
              <a:t> изоникотиновой кислоты</a:t>
            </a:r>
            <a:r>
              <a:rPr lang="ru-RU" dirty="0"/>
              <a:t>: </a:t>
            </a:r>
            <a:r>
              <a:rPr lang="ru-RU" dirty="0" err="1">
                <a:solidFill>
                  <a:schemeClr val="tx2"/>
                </a:solidFill>
              </a:rPr>
              <a:t>изониазид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 smtClean="0">
                <a:solidFill>
                  <a:schemeClr val="tx2"/>
                </a:solidFill>
              </a:rPr>
              <a:t>фтивазид</a:t>
            </a:r>
            <a:r>
              <a:rPr lang="ru-RU" dirty="0">
                <a:solidFill>
                  <a:schemeClr val="tx2"/>
                </a:solidFill>
              </a:rPr>
              <a:t>;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производные </a:t>
            </a:r>
            <a:r>
              <a:rPr lang="ru-RU" dirty="0">
                <a:solidFill>
                  <a:srgbClr val="00B050"/>
                </a:solidFill>
              </a:rPr>
              <a:t>парааминосалициловой кислоты</a:t>
            </a:r>
            <a:r>
              <a:rPr lang="ru-RU" dirty="0"/>
              <a:t>: </a:t>
            </a:r>
            <a:r>
              <a:rPr lang="ru-RU" dirty="0" smtClean="0">
                <a:solidFill>
                  <a:schemeClr val="tx2"/>
                </a:solidFill>
              </a:rPr>
              <a:t>ПАСК </a:t>
            </a:r>
            <a:r>
              <a:rPr lang="ru-RU" dirty="0">
                <a:solidFill>
                  <a:schemeClr val="tx2"/>
                </a:solidFill>
              </a:rPr>
              <a:t>(натрия </a:t>
            </a:r>
            <a:r>
              <a:rPr lang="ru-RU" dirty="0" err="1" smtClean="0">
                <a:solidFill>
                  <a:schemeClr val="tx2"/>
                </a:solidFill>
              </a:rPr>
              <a:t>парааминосалицилат</a:t>
            </a:r>
            <a:r>
              <a:rPr lang="ru-RU" dirty="0" smtClean="0">
                <a:solidFill>
                  <a:schemeClr val="tx2"/>
                </a:solidFill>
              </a:rPr>
              <a:t>); </a:t>
            </a:r>
            <a:r>
              <a:rPr lang="ru-RU" dirty="0" err="1" smtClean="0">
                <a:solidFill>
                  <a:schemeClr val="tx2"/>
                </a:solidFill>
              </a:rPr>
              <a:t>бепаск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производные </a:t>
            </a:r>
            <a:r>
              <a:rPr lang="ru-RU" dirty="0" err="1">
                <a:solidFill>
                  <a:srgbClr val="00B050"/>
                </a:solidFill>
              </a:rPr>
              <a:t>тиоамида</a:t>
            </a:r>
            <a:r>
              <a:rPr lang="ru-RU" dirty="0">
                <a:solidFill>
                  <a:srgbClr val="00B050"/>
                </a:solidFill>
              </a:rPr>
              <a:t> изоникотиновой кислоты</a:t>
            </a:r>
            <a:r>
              <a:rPr lang="ru-RU" dirty="0"/>
              <a:t>: </a:t>
            </a:r>
            <a:r>
              <a:rPr lang="ru-RU" dirty="0" err="1">
                <a:solidFill>
                  <a:schemeClr val="tx2"/>
                </a:solidFill>
              </a:rPr>
              <a:t>этионамид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 smtClean="0">
                <a:solidFill>
                  <a:schemeClr val="tx2"/>
                </a:solidFill>
              </a:rPr>
              <a:t>протионамид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производные </a:t>
            </a:r>
            <a:r>
              <a:rPr lang="ru-RU" dirty="0">
                <a:solidFill>
                  <a:srgbClr val="00B050"/>
                </a:solidFill>
              </a:rPr>
              <a:t>разных химических групп</a:t>
            </a:r>
            <a:r>
              <a:rPr lang="ru-RU" dirty="0"/>
              <a:t>: </a:t>
            </a:r>
            <a:r>
              <a:rPr lang="ru-RU" dirty="0" err="1">
                <a:solidFill>
                  <a:schemeClr val="tx2"/>
                </a:solidFill>
              </a:rPr>
              <a:t>этамбутол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>
                <a:solidFill>
                  <a:schemeClr val="tx2"/>
                </a:solidFill>
              </a:rPr>
              <a:t>пиразинамид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 smtClean="0">
                <a:solidFill>
                  <a:schemeClr val="tx2"/>
                </a:solidFill>
              </a:rPr>
              <a:t>тиоацетазон</a:t>
            </a:r>
            <a:r>
              <a:rPr lang="ru-RU" dirty="0" smtClean="0">
                <a:solidFill>
                  <a:schemeClr val="tx2"/>
                </a:solidFill>
              </a:rPr>
              <a:t>; </a:t>
            </a:r>
            <a:r>
              <a:rPr lang="ru-RU" dirty="0" err="1" smtClean="0">
                <a:solidFill>
                  <a:schemeClr val="tx2"/>
                </a:solidFill>
              </a:rPr>
              <a:t>бедаквилин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>
                <a:solidFill>
                  <a:schemeClr val="tx2"/>
                </a:solidFill>
              </a:rPr>
              <a:t>тиоуреидоиминометилпиридиния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перхлорат.</a:t>
            </a:r>
            <a:endParaRPr lang="ru-RU" dirty="0" smtClean="0"/>
          </a:p>
          <a:p>
            <a:pPr marL="0" lvl="0" indent="0">
              <a:buNone/>
            </a:pPr>
            <a:endParaRPr lang="ru-RU" sz="1400" dirty="0" smtClean="0">
              <a:solidFill>
                <a:srgbClr val="1D3641">
                  <a:lumMod val="90000"/>
                  <a:lumOff val="10000"/>
                </a:srgbClr>
              </a:solidFill>
              <a:hlinkClick r:id="rId2"/>
            </a:endParaRP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http</a:t>
            </a:r>
            <a:r>
              <a:rPr lang="en-US" sz="1400" dirty="0">
                <a:solidFill>
                  <a:srgbClr val="1D3641">
                    <a:lumMod val="90000"/>
                    <a:lumOff val="10000"/>
                  </a:srgbClr>
                </a:solidFill>
                <a:hlinkClick r:id="rId2"/>
              </a:rPr>
              <a:t>://www.studmedlib.ru/ru/book/ISBN9785970431689.html?SSr=4601343bed10452986c6574</a:t>
            </a:r>
            <a:endParaRPr lang="ru-RU" sz="1400" dirty="0">
              <a:solidFill>
                <a:srgbClr val="1D3641">
                  <a:lumMod val="90000"/>
                  <a:lumOff val="1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7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1151</TotalTime>
  <Words>3852</Words>
  <Application>Microsoft Office PowerPoint</Application>
  <PresentationFormat>Экран (4:3)</PresentationFormat>
  <Paragraphs>565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Исполнительная</vt:lpstr>
      <vt:lpstr>Противотуберкулёзные средства. Классификация, характеристика синтетических противотуберкулёзные средств. </vt:lpstr>
      <vt:lpstr>План</vt:lpstr>
      <vt:lpstr>Слайд 3</vt:lpstr>
      <vt:lpstr>Лечение туберкулёза</vt:lpstr>
      <vt:lpstr>Устойчивость Mycobacterium tuberculosis </vt:lpstr>
      <vt:lpstr>Основные особенности терапии туберкулеза</vt:lpstr>
      <vt:lpstr>Основные особенности терапии туберкулеза</vt:lpstr>
      <vt:lpstr>Классификация противотуберкулёзных средств</vt:lpstr>
      <vt:lpstr>Слайд 9</vt:lpstr>
      <vt:lpstr>Слайд 10</vt:lpstr>
      <vt:lpstr>Классификация противотуберкулёзных средств</vt:lpstr>
      <vt:lpstr>Классификация противотуберкулёзных средств</vt:lpstr>
      <vt:lpstr>Слайд 13</vt:lpstr>
      <vt:lpstr>Слайд 14</vt:lpstr>
      <vt:lpstr>Препараты гидразина изоникотиновой кислоты (ГИНК) </vt:lpstr>
      <vt:lpstr>Изониазид</vt:lpstr>
      <vt:lpstr>Изониазид</vt:lpstr>
      <vt:lpstr>Изониазид</vt:lpstr>
      <vt:lpstr>Изониазид</vt:lpstr>
      <vt:lpstr>Слайд 20</vt:lpstr>
      <vt:lpstr>Изониазид</vt:lpstr>
      <vt:lpstr>Изониазид</vt:lpstr>
      <vt:lpstr>Изониазид</vt:lpstr>
      <vt:lpstr>Слайд 24</vt:lpstr>
      <vt:lpstr>Изониазид</vt:lpstr>
      <vt:lpstr>Изониазид</vt:lpstr>
      <vt:lpstr>Изониазид</vt:lpstr>
      <vt:lpstr>Слайд 28</vt:lpstr>
      <vt:lpstr>Этамбутол</vt:lpstr>
      <vt:lpstr>Этамбутол</vt:lpstr>
      <vt:lpstr>Этамбутол</vt:lpstr>
      <vt:lpstr>Этамбутол</vt:lpstr>
      <vt:lpstr>Этамбутол</vt:lpstr>
      <vt:lpstr>Этамбутол</vt:lpstr>
      <vt:lpstr>Этамбутол</vt:lpstr>
      <vt:lpstr>Пиразинамид</vt:lpstr>
      <vt:lpstr>Пиразинамид</vt:lpstr>
      <vt:lpstr>Пиразинамид</vt:lpstr>
      <vt:lpstr>Пиразинамид</vt:lpstr>
      <vt:lpstr>Пиразинамид</vt:lpstr>
      <vt:lpstr>Пиразинамид</vt:lpstr>
      <vt:lpstr>Этионамид</vt:lpstr>
      <vt:lpstr>Этионамид</vt:lpstr>
      <vt:lpstr>Этионамид</vt:lpstr>
      <vt:lpstr>Слайд 45</vt:lpstr>
      <vt:lpstr>Парааминосалициловая кислота (ПАСК)</vt:lpstr>
      <vt:lpstr>ПАСК</vt:lpstr>
      <vt:lpstr>ПАСК</vt:lpstr>
      <vt:lpstr>ПАСК</vt:lpstr>
      <vt:lpstr>Другие противотуберкулезные средства</vt:lpstr>
      <vt:lpstr>Другие противотуберкулезные средства</vt:lpstr>
      <vt:lpstr>Другие противотуберкулезные средства</vt:lpstr>
      <vt:lpstr>Другие противотуберкулезные средства</vt:lpstr>
      <vt:lpstr>Другие противотуберкулезные средства</vt:lpstr>
      <vt:lpstr>Слайд 55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Противотуберкулёзные средства. Классификация, характеристика синтетических противотуберкулёзные средств.</dc:title>
  <dc:creator>User</dc:creator>
  <cp:lastModifiedBy>Марк</cp:lastModifiedBy>
  <cp:revision>117</cp:revision>
  <dcterms:created xsi:type="dcterms:W3CDTF">2020-04-29T06:19:12Z</dcterms:created>
  <dcterms:modified xsi:type="dcterms:W3CDTF">2020-05-01T04:08:45Z</dcterms:modified>
</cp:coreProperties>
</file>