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Default Extension="m4v" ContentType="video/mp4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8" r:id="rId2"/>
    <p:sldId id="274" r:id="rId3"/>
    <p:sldId id="293" r:id="rId4"/>
    <p:sldId id="332" r:id="rId5"/>
    <p:sldId id="333" r:id="rId6"/>
    <p:sldId id="334" r:id="rId7"/>
    <p:sldId id="275" r:id="rId8"/>
    <p:sldId id="276" r:id="rId9"/>
    <p:sldId id="277" r:id="rId10"/>
    <p:sldId id="283" r:id="rId11"/>
    <p:sldId id="278" r:id="rId12"/>
    <p:sldId id="282" r:id="rId13"/>
    <p:sldId id="279" r:id="rId14"/>
    <p:sldId id="335" r:id="rId15"/>
    <p:sldId id="280" r:id="rId16"/>
    <p:sldId id="285" r:id="rId17"/>
    <p:sldId id="287" r:id="rId18"/>
    <p:sldId id="286" r:id="rId19"/>
    <p:sldId id="29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00"/>
    <a:srgbClr val="66FF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8" autoAdjust="0"/>
    <p:restoredTop sz="95147" autoAdjust="0"/>
  </p:normalViewPr>
  <p:slideViewPr>
    <p:cSldViewPr snapToGrid="0">
      <p:cViewPr varScale="1">
        <p:scale>
          <a:sx n="116" d="100"/>
          <a:sy n="116" d="100"/>
        </p:scale>
        <p:origin x="-153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11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967BB-205D-4D0B-91B7-F00D6449B5F1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C76EE-5CA4-4EEB-965E-3723FAB5ED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7348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C76EE-5CA4-4EEB-965E-3723FAB5EDC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2218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“ghost </a:t>
            </a:r>
            <a:r>
              <a:rPr lang="en-US" dirty="0" err="1"/>
              <a:t>meniscuc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C76EE-5CA4-4EEB-965E-3723FAB5EDC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6982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C76EE-5CA4-4EEB-965E-3723FAB5EDC9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497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longitudinal vertical tear of the posterior horn of the lateral meniscus seen in association with ACL tears.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Awh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Stadnick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ME. </a:t>
            </a:r>
            <a:r>
              <a:rPr lang="en-US" dirty="0" err="1"/>
              <a:t>Radsource</a:t>
            </a:r>
            <a:r>
              <a:rPr lang="en-US" baseline="0" dirty="0"/>
              <a:t>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MRI Web Clinic, October 2003</a:t>
            </a:r>
            <a:r>
              <a:rPr lang="en-US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Wrisberg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Pseudotear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Wrisberg Rip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C76EE-5CA4-4EEB-965E-3723FAB5EDC9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6457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Lable</a:t>
            </a:r>
            <a:r>
              <a:rPr lang="en-US" dirty="0"/>
              <a:t> </a:t>
            </a:r>
            <a:r>
              <a:rPr lang="en-US" dirty="0" err="1"/>
              <a:t>Acl</a:t>
            </a:r>
            <a:r>
              <a:rPr lang="en-US" dirty="0"/>
              <a:t> PCL on a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C76EE-5CA4-4EEB-965E-3723FAB5EDC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3422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Slow down the </a:t>
            </a:r>
            <a:r>
              <a:rPr lang="en-US" dirty="0" err="1"/>
              <a:t>apperance</a:t>
            </a:r>
            <a:r>
              <a:rPr lang="en-US" dirty="0"/>
              <a:t> of the V</a:t>
            </a:r>
          </a:p>
          <a:p>
            <a:r>
              <a:rPr lang="en-US" dirty="0"/>
              <a:t>Add flipped meniscus , and absent bow</a:t>
            </a:r>
            <a:r>
              <a:rPr lang="en-US" baseline="0" dirty="0"/>
              <a:t> tie signs</a:t>
            </a:r>
          </a:p>
          <a:p>
            <a:r>
              <a:rPr lang="en-US" baseline="0" dirty="0"/>
              <a:t>With a very peripheral tear entire posterior horn can be </a:t>
            </a:r>
            <a:r>
              <a:rPr lang="en-US" baseline="0" dirty="0" err="1"/>
              <a:t>fipped</a:t>
            </a:r>
            <a:r>
              <a:rPr lang="en-US" baseline="0" dirty="0"/>
              <a:t> </a:t>
            </a:r>
            <a:r>
              <a:rPr lang="en-US" baseline="0" dirty="0" err="1"/>
              <a:t>anteriory</a:t>
            </a:r>
            <a:r>
              <a:rPr lang="en-US" baseline="0" dirty="0"/>
              <a:t> creating a flipped m sign and absent bow tie on  more peripheral images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C76EE-5CA4-4EEB-965E-3723FAB5EDC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4778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C76EE-5CA4-4EEB-965E-3723FAB5EDC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7613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retrieve a fragment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C76EE-5CA4-4EEB-965E-3723FAB5EDC9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3288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C76EE-5CA4-4EEB-965E-3723FAB5EDC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5378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438F-5E46-4599-8650-966976416DB8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BC1-379A-471F-8E35-1C6842BB3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926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438F-5E46-4599-8650-966976416DB8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BC1-379A-471F-8E35-1C6842BB3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3555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438F-5E46-4599-8650-966976416DB8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BC1-379A-471F-8E35-1C6842BB3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1300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438F-5E46-4599-8650-966976416DB8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BC1-379A-471F-8E35-1C6842BB3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9964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438F-5E46-4599-8650-966976416DB8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BC1-379A-471F-8E35-1C6842BB3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9019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438F-5E46-4599-8650-966976416DB8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BC1-379A-471F-8E35-1C6842BB3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3395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438F-5E46-4599-8650-966976416DB8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BC1-379A-471F-8E35-1C6842BB3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9983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438F-5E46-4599-8650-966976416DB8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BC1-379A-471F-8E35-1C6842BB3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3343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438F-5E46-4599-8650-966976416DB8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BC1-379A-471F-8E35-1C6842BB3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1528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438F-5E46-4599-8650-966976416DB8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BC1-379A-471F-8E35-1C6842BB3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1722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438F-5E46-4599-8650-966976416DB8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BC1-379A-471F-8E35-1C6842BB3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1154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6438F-5E46-4599-8650-966976416DB8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05BC1-379A-471F-8E35-1C6842BB32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4532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1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slide" Target="slide14.xml"/><Relationship Id="rId4" Type="http://schemas.openxmlformats.org/officeDocument/2006/relationships/slide" Target="slide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35.png"/><Relationship Id="rId7" Type="http://schemas.openxmlformats.org/officeDocument/2006/relationships/slide" Target="slide3.xml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slide" Target="slide7.xml"/><Relationship Id="rId5" Type="http://schemas.openxmlformats.org/officeDocument/2006/relationships/image" Target="../media/image37.png"/><Relationship Id="rId10" Type="http://schemas.openxmlformats.org/officeDocument/2006/relationships/slide" Target="slide16.xml"/><Relationship Id="rId4" Type="http://schemas.openxmlformats.org/officeDocument/2006/relationships/image" Target="../media/image36.png"/><Relationship Id="rId9" Type="http://schemas.openxmlformats.org/officeDocument/2006/relationships/slide" Target="slide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14.xml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slide" Target="slide11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slide" Target="slide3.xml"/><Relationship Id="rId5" Type="http://schemas.openxmlformats.org/officeDocument/2006/relationships/image" Target="../media/image42.jpeg"/><Relationship Id="rId15" Type="http://schemas.openxmlformats.org/officeDocument/2006/relationships/slide" Target="slide7.xml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slide" Target="slide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slide" Target="slide11.xml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slide" Target="slide7.xml"/><Relationship Id="rId4" Type="http://schemas.openxmlformats.org/officeDocument/2006/relationships/image" Target="../media/image50.png"/><Relationship Id="rId9" Type="http://schemas.openxmlformats.org/officeDocument/2006/relationships/slide" Target="slide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56.png"/><Relationship Id="rId7" Type="http://schemas.openxmlformats.org/officeDocument/2006/relationships/slide" Target="slide14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slide" Target="slide3.xml"/><Relationship Id="rId4" Type="http://schemas.openxmlformats.org/officeDocument/2006/relationships/image" Target="../media/image57.png"/><Relationship Id="rId9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media" Target="../media/media2.m4v"/><Relationship Id="rId13" Type="http://schemas.openxmlformats.org/officeDocument/2006/relationships/slide" Target="slide16.xml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slide" Target="slide14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66.png"/><Relationship Id="rId11" Type="http://schemas.openxmlformats.org/officeDocument/2006/relationships/slide" Target="slide11.xml"/><Relationship Id="rId5" Type="http://schemas.openxmlformats.org/officeDocument/2006/relationships/image" Target="../media/image65.png"/><Relationship Id="rId10" Type="http://schemas.openxmlformats.org/officeDocument/2006/relationships/slide" Target="slide3.xml"/><Relationship Id="rId4" Type="http://schemas.openxmlformats.org/officeDocument/2006/relationships/image" Target="../media/image64.png"/><Relationship Id="rId9" Type="http://schemas.openxmlformats.org/officeDocument/2006/relationships/image" Target="../media/image68.png"/><Relationship Id="rId14" Type="http://schemas.openxmlformats.org/officeDocument/2006/relationships/slide" Target="slide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" Target="slide11.xml"/><Relationship Id="rId7" Type="http://schemas.openxmlformats.org/officeDocument/2006/relationships/image" Target="../media/image6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image" Target="../media/image73.png"/><Relationship Id="rId5" Type="http://schemas.openxmlformats.org/officeDocument/2006/relationships/slide" Target="slide7.xml"/><Relationship Id="rId10" Type="http://schemas.openxmlformats.org/officeDocument/2006/relationships/image" Target="../media/image72.png"/><Relationship Id="rId4" Type="http://schemas.openxmlformats.org/officeDocument/2006/relationships/slide" Target="slide14.xml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16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slide" Target="slide14.xml"/><Relationship Id="rId4" Type="http://schemas.openxmlformats.org/officeDocument/2006/relationships/slide" Target="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16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slide" Target="slide14.xml"/><Relationship Id="rId4" Type="http://schemas.openxmlformats.org/officeDocument/2006/relationships/slide" Target="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1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14.xml"/><Relationship Id="rId4" Type="http://schemas.openxmlformats.org/officeDocument/2006/relationships/slide" Target="slide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11.xml"/><Relationship Id="rId18" Type="http://schemas.openxmlformats.org/officeDocument/2006/relationships/image" Target="../media/image12.wmf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slide" Target="slide3.xml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slide" Target="slide16.xml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4.jpeg"/><Relationship Id="rId7" Type="http://schemas.openxmlformats.org/officeDocument/2006/relationships/slide" Target="slide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3.xml"/><Relationship Id="rId4" Type="http://schemas.openxmlformats.org/officeDocument/2006/relationships/image" Target="../media/image15.png"/><Relationship Id="rId9" Type="http://schemas.openxmlformats.org/officeDocument/2006/relationships/slide" Target="slide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12" Type="http://schemas.openxmlformats.org/officeDocument/2006/relationships/slide" Target="slide1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slide" Target="slide16.xml"/><Relationship Id="rId5" Type="http://schemas.openxmlformats.org/officeDocument/2006/relationships/image" Target="../media/image18.png"/><Relationship Id="rId10" Type="http://schemas.openxmlformats.org/officeDocument/2006/relationships/slide" Target="slide7.xml"/><Relationship Id="rId4" Type="http://schemas.openxmlformats.org/officeDocument/2006/relationships/image" Target="../media/image17.png"/><Relationship Id="rId9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0.png"/><Relationship Id="rId7" Type="http://schemas.openxmlformats.org/officeDocument/2006/relationships/slide" Target="slide1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slide" Target="slide3.xml"/><Relationship Id="rId5" Type="http://schemas.openxmlformats.org/officeDocument/2006/relationships/image" Target="../media/image22.png"/><Relationship Id="rId10" Type="http://schemas.openxmlformats.org/officeDocument/2006/relationships/slide" Target="slide14.xml"/><Relationship Id="rId4" Type="http://schemas.openxmlformats.org/officeDocument/2006/relationships/image" Target="../media/image21.png"/><Relationship Id="rId9" Type="http://schemas.openxmlformats.org/officeDocument/2006/relationships/slide" Target="slide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slide" Target="slide16.xml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12" Type="http://schemas.openxmlformats.org/officeDocument/2006/relationships/slide" Target="slide7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slide" Target="slide11.xml"/><Relationship Id="rId5" Type="http://schemas.openxmlformats.org/officeDocument/2006/relationships/image" Target="../media/image26.jpeg"/><Relationship Id="rId10" Type="http://schemas.openxmlformats.org/officeDocument/2006/relationships/slide" Target="slide3.xml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slide" Target="slide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slide" Target="slide7.xml"/><Relationship Id="rId4" Type="http://schemas.openxmlformats.org/officeDocument/2006/relationships/slide" Target="slide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slide" Target="slide16.xml"/><Relationship Id="rId4" Type="http://schemas.openxmlformats.org/officeDocument/2006/relationships/slide" Target="slide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slide" Target="slide7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1.m4v"/><Relationship Id="rId11" Type="http://schemas.openxmlformats.org/officeDocument/2006/relationships/slide" Target="slide16.xml"/><Relationship Id="rId5" Type="http://schemas.openxmlformats.org/officeDocument/2006/relationships/image" Target="../media/image33.png"/><Relationship Id="rId10" Type="http://schemas.openxmlformats.org/officeDocument/2006/relationships/slide" Target="slide14.xml"/><Relationship Id="rId4" Type="http://schemas.openxmlformats.org/officeDocument/2006/relationships/image" Target="../media/image32.png"/><Relationship Id="rId9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rId5" action="ppaction://hlinksldjump"/>
          </p:cNvPr>
          <p:cNvSpPr txBox="1"/>
          <p:nvPr/>
        </p:nvSpPr>
        <p:spPr>
          <a:xfrm>
            <a:off x="4696485" y="100487"/>
            <a:ext cx="14750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</a:t>
            </a:r>
            <a:r>
              <a:rPr lang="en-US" sz="11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ru-RU" sz="11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Основные разрывы</a:t>
            </a:r>
            <a:endParaRPr lang="en-US" sz="11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hlinkClick r:id="rId6" action="ppaction://hlinksldjump"/>
          </p:cNvPr>
          <p:cNvSpPr txBox="1"/>
          <p:nvPr/>
        </p:nvSpPr>
        <p:spPr>
          <a:xfrm>
            <a:off x="6067735" y="100486"/>
            <a:ext cx="17844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</a:t>
            </a:r>
            <a:r>
              <a:rPr lang="en-US" sz="11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endParaRPr lang="en-US" sz="11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1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 со смещением</a:t>
            </a:r>
            <a:endParaRPr lang="en-US" sz="11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>
            <a:hlinkClick r:id="rId7" action="ppaction://hlinksldjump"/>
          </p:cNvPr>
          <p:cNvSpPr txBox="1"/>
          <p:nvPr/>
        </p:nvSpPr>
        <p:spPr>
          <a:xfrm>
            <a:off x="7848600" y="192818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599" y="1726441"/>
            <a:ext cx="8458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Разрывы мениска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Отсканированы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Осмотрены </a:t>
            </a:r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и </a:t>
            </a:r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Смоделированы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!</a:t>
            </a:r>
            <a:endParaRPr lang="ru-RU" sz="32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ru-RU" sz="3200" dirty="0">
                <a:solidFill>
                  <a:schemeClr val="bg1">
                    <a:lumMod val="95000"/>
                  </a:schemeClr>
                </a:solidFill>
              </a:rPr>
              <a:t>Часть </a:t>
            </a:r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2</a:t>
            </a:r>
            <a:endParaRPr lang="en-US" sz="32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Образовательная выставка с использованием 3D-моделей с МРТ и 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артроскопической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 корреляцией</a:t>
            </a:r>
          </a:p>
          <a:p>
            <a:pPr algn="ctr"/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1559" y="4214169"/>
            <a:ext cx="58462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rgbClr val="FFC000"/>
                </a:solidFill>
              </a:rPr>
              <a:t>Sherif</a:t>
            </a:r>
            <a:r>
              <a:rPr lang="en-US" dirty="0">
                <a:solidFill>
                  <a:srgbClr val="FFC000"/>
                </a:solidFill>
              </a:rPr>
              <a:t> S. </a:t>
            </a:r>
            <a:r>
              <a:rPr lang="en-US" dirty="0" err="1">
                <a:solidFill>
                  <a:srgbClr val="FFC000"/>
                </a:solidFill>
              </a:rPr>
              <a:t>Saad</a:t>
            </a:r>
            <a:r>
              <a:rPr lang="en-US" dirty="0">
                <a:solidFill>
                  <a:srgbClr val="FFC000"/>
                </a:solidFill>
              </a:rPr>
              <a:t> MD, </a:t>
            </a:r>
            <a:r>
              <a:rPr lang="en-US" dirty="0" err="1">
                <a:solidFill>
                  <a:srgbClr val="FFC000"/>
                </a:solidFill>
              </a:rPr>
              <a:t>Tetyana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Gorbachova</a:t>
            </a:r>
            <a:r>
              <a:rPr lang="en-US" dirty="0">
                <a:solidFill>
                  <a:srgbClr val="FFC000"/>
                </a:solidFill>
              </a:rPr>
              <a:t> MD, </a:t>
            </a:r>
            <a:r>
              <a:rPr lang="en-US" dirty="0" err="1">
                <a:solidFill>
                  <a:srgbClr val="FFC000"/>
                </a:solidFill>
              </a:rPr>
              <a:t>Minn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Saing</a:t>
            </a:r>
            <a:r>
              <a:rPr lang="en-US" dirty="0">
                <a:solidFill>
                  <a:srgbClr val="FFC000"/>
                </a:solidFill>
              </a:rPr>
              <a:t> MD,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Departments of Radiology and </a:t>
            </a:r>
            <a:r>
              <a:rPr lang="en-US" dirty="0" err="1">
                <a:solidFill>
                  <a:srgbClr val="FFC000"/>
                </a:solidFill>
              </a:rPr>
              <a:t>Orthopoedic</a:t>
            </a:r>
            <a:r>
              <a:rPr lang="en-US" dirty="0">
                <a:solidFill>
                  <a:srgbClr val="FFC000"/>
                </a:solidFill>
              </a:rPr>
              <a:t> Surgery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Einstein Medical Center, Philadelphia, PA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5501 Old York Rd, Philadelphia, PA 19141</a:t>
            </a:r>
          </a:p>
        </p:txBody>
      </p:sp>
    </p:spTree>
    <p:extLst>
      <p:ext uri="{BB962C8B-B14F-4D97-AF65-F5344CB8AC3E}">
        <p14:creationId xmlns:p14="http://schemas.microsoft.com/office/powerpoint/2010/main" xmlns="" val="148523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525" y="1273310"/>
            <a:ext cx="5725036" cy="49502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86821" y="1730639"/>
            <a:ext cx="5720846" cy="47683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7954" y="774412"/>
            <a:ext cx="7630230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i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Признаки разрыва медиального мениска</a:t>
            </a:r>
            <a:endParaRPr lang="en-US" sz="3200" b="1" i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1847" y="1589482"/>
            <a:ext cx="3327578" cy="73866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400" b="1" i="1" u="sng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“</a:t>
            </a:r>
            <a:r>
              <a:rPr lang="ru-RU" sz="2400" b="1" i="1" u="sng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Признак двойной ЗКС"</a:t>
            </a:r>
            <a:endParaRPr lang="en-US" sz="2400" b="1" i="1" u="sng" dirty="0" smtClean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9744" y="650765"/>
            <a:ext cx="788029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200" b="1" i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Признаки разрыва латерального мениска</a:t>
            </a:r>
            <a:endParaRPr lang="en-US" sz="3200" b="1" i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46312" y="2645297"/>
            <a:ext cx="43192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Центральное смещение фрагмента медиального мениска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Смещается горизонтально рядом и чуть </a:t>
            </a:r>
            <a:r>
              <a:rPr lang="ru-RU" dirty="0" err="1" smtClean="0">
                <a:solidFill>
                  <a:schemeClr val="bg1">
                    <a:lumMod val="95000"/>
                  </a:schemeClr>
                </a:solidFill>
              </a:rPr>
              <a:t>латеральнее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95000"/>
                  </a:schemeClr>
                </a:solidFill>
              </a:rPr>
              <a:t>интактной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 передней крестообразной связки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4023" y="1434264"/>
            <a:ext cx="3050259" cy="73866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400" b="1" i="1" u="sng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“</a:t>
            </a:r>
            <a:r>
              <a:rPr lang="ru-RU" sz="2400" b="1" i="1" u="sng" dirty="0" err="1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Псевдоразрыв</a:t>
            </a:r>
            <a:r>
              <a:rPr lang="en-US" sz="2400" b="1" i="1" u="sng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i="1" u="sng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ПКС</a:t>
            </a:r>
            <a:r>
              <a:rPr lang="en-US" sz="2400" b="1" i="1" u="sng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” </a:t>
            </a:r>
            <a:endParaRPr lang="en-US" sz="2400" b="1" i="1" u="sng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5855" y="1447801"/>
            <a:ext cx="32546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5855" y="3886200"/>
            <a:ext cx="32546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1" name="Straight Arrow Connector 20"/>
          <p:cNvCxnSpPr/>
          <p:nvPr/>
        </p:nvCxnSpPr>
        <p:spPr>
          <a:xfrm rot="10800000" flipV="1">
            <a:off x="2819401" y="4687526"/>
            <a:ext cx="1154607" cy="494073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697934" y="3980905"/>
            <a:ext cx="1139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Фрагмент</a:t>
            </a:r>
            <a:br>
              <a:rPr lang="ru-RU" dirty="0" smtClean="0">
                <a:solidFill>
                  <a:srgbClr val="FFC000"/>
                </a:solidFill>
              </a:rPr>
            </a:br>
            <a:r>
              <a:rPr lang="ru-RU" dirty="0" smtClean="0">
                <a:solidFill>
                  <a:srgbClr val="FFC000"/>
                </a:solidFill>
              </a:rPr>
              <a:t>Мениска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0" name="TextBox 19">
            <a:hlinkClick r:id="rId7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>
            <a:hlinkClick r:id="rId8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>
            <a:hlinkClick r:id="rId9" action="ppaction://hlinksldjump"/>
          </p:cNvPr>
          <p:cNvSpPr txBox="1"/>
          <p:nvPr/>
        </p:nvSpPr>
        <p:spPr>
          <a:xfrm>
            <a:off x="4793049" y="100487"/>
            <a:ext cx="128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основные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>
            <a:hlinkClick r:id="rId10" action="ppaction://hlinksldjump"/>
          </p:cNvPr>
          <p:cNvSpPr txBox="1"/>
          <p:nvPr/>
        </p:nvSpPr>
        <p:spPr>
          <a:xfrm>
            <a:off x="7848600" y="192818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>
            <a:hlinkClick r:id="rId11" action="ppaction://hlinksldjump"/>
          </p:cNvPr>
          <p:cNvSpPr txBox="1"/>
          <p:nvPr/>
        </p:nvSpPr>
        <p:spPr>
          <a:xfrm>
            <a:off x="6329504" y="100486"/>
            <a:ext cx="126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 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 смещением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6800" y="2462532"/>
            <a:ext cx="3810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Фрагмент мениска под задней крестообразной связкой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Предотвращает дальнейшее центральное смещение </a:t>
            </a:r>
            <a:r>
              <a:rPr lang="ru-RU" dirty="0" err="1" smtClean="0">
                <a:solidFill>
                  <a:schemeClr val="bg1">
                    <a:lumMod val="95000"/>
                  </a:schemeClr>
                </a:solidFill>
              </a:rPr>
              <a:t>интактной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 ЗКС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33" name="Picture 13" descr="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348456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2438400" y="5257800"/>
            <a:ext cx="113960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Фрагмент</a:t>
            </a:r>
            <a:br>
              <a:rPr lang="ru-RU" dirty="0" smtClean="0">
                <a:solidFill>
                  <a:srgbClr val="FFC000"/>
                </a:solidFill>
              </a:rPr>
            </a:br>
            <a:r>
              <a:rPr lang="ru-RU" dirty="0" smtClean="0">
                <a:solidFill>
                  <a:srgbClr val="FFC000"/>
                </a:solidFill>
              </a:rPr>
              <a:t>Мениска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261113" y="4076700"/>
            <a:ext cx="439538" cy="91440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3017953">
            <a:off x="1875528" y="2871278"/>
            <a:ext cx="53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ЗКС</a:t>
            </a:r>
            <a:endParaRPr lang="en-US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2" name="Straight Arrow Connector 41"/>
          <p:cNvCxnSpPr>
            <a:stCxn id="36" idx="0"/>
          </p:cNvCxnSpPr>
          <p:nvPr/>
        </p:nvCxnSpPr>
        <p:spPr>
          <a:xfrm flipV="1">
            <a:off x="3008204" y="4724400"/>
            <a:ext cx="496996" cy="53340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6200000" flipH="1">
            <a:off x="2819400" y="3581400"/>
            <a:ext cx="685800" cy="381000"/>
          </a:xfrm>
          <a:prstGeom prst="straightConnector1">
            <a:avLst/>
          </a:prstGeom>
          <a:ln w="57150">
            <a:solidFill>
              <a:srgbClr val="66FF33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438400" y="3276600"/>
            <a:ext cx="53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ЗКС</a:t>
            </a:r>
            <a:endParaRPr lang="en-US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 rot="18465188">
            <a:off x="2056538" y="2943747"/>
            <a:ext cx="651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ПКС</a:t>
            </a:r>
            <a:endParaRPr lang="en-US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048000" y="3276601"/>
            <a:ext cx="439538" cy="91440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697677" y="1797442"/>
            <a:ext cx="575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ПКС</a:t>
            </a:r>
            <a:endParaRPr lang="en-US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514601" y="2172928"/>
            <a:ext cx="972937" cy="417873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38071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12" grpId="0"/>
      <p:bldP spid="13" grpId="0"/>
      <p:bldP spid="14" grpId="0"/>
      <p:bldP spid="23" grpId="0"/>
      <p:bldP spid="4" grpId="0" build="allAtOnce"/>
      <p:bldP spid="36" grpId="0"/>
      <p:bldP spid="36" grpId="1"/>
      <p:bldP spid="26" grpId="0"/>
      <p:bldP spid="26" grpId="1"/>
      <p:bldP spid="44" grpId="0"/>
      <p:bldP spid="34" grpId="0"/>
      <p:bldP spid="34" grpId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3030" y="1235954"/>
            <a:ext cx="8030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Разрыв по типу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“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Ручка лейки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”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00B0F0"/>
                </a:solidFill>
              </a:rPr>
              <a:t>(</a:t>
            </a:r>
            <a:r>
              <a:rPr lang="ru-RU" dirty="0" smtClean="0">
                <a:solidFill>
                  <a:srgbClr val="00B0F0"/>
                </a:solidFill>
              </a:rPr>
              <a:t>Смещенный продольный вертикальный разрыв</a:t>
            </a:r>
            <a:r>
              <a:rPr lang="en-US" dirty="0" smtClean="0">
                <a:solidFill>
                  <a:srgbClr val="00B0F0"/>
                </a:solidFill>
              </a:rPr>
              <a:t>)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533400" y="609600"/>
            <a:ext cx="8229600" cy="609600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Смещенные разрывы мениска</a:t>
            </a:r>
            <a:endParaRPr lang="en-US" sz="6600" b="1" dirty="0">
              <a:ln w="1143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5048" y="2028468"/>
            <a:ext cx="5007952" cy="37627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4328" y="2028468"/>
            <a:ext cx="5007952" cy="37627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19200" y="5966285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Периферический разрыв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0" y="5965367"/>
            <a:ext cx="2289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Центральный разрыв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813624" y="2206761"/>
            <a:ext cx="4096282" cy="3343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646332" y="1688109"/>
            <a:ext cx="2430868" cy="157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5048525" y="3343501"/>
            <a:ext cx="36195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FFC000"/>
                </a:solidFill>
              </a:rPr>
              <a:t>“</a:t>
            </a:r>
            <a:r>
              <a:rPr lang="ru-RU" sz="1600" dirty="0" smtClean="0">
                <a:solidFill>
                  <a:srgbClr val="FFC000"/>
                </a:solidFill>
              </a:rPr>
              <a:t>Фрагмент в межмыщелковой ямке</a:t>
            </a:r>
            <a:r>
              <a:rPr lang="en-US" sz="1600" dirty="0" smtClean="0">
                <a:solidFill>
                  <a:srgbClr val="FFC000"/>
                </a:solidFill>
              </a:rPr>
              <a:t>”  </a:t>
            </a:r>
            <a:endParaRPr lang="en-US" sz="1600" b="1" dirty="0">
              <a:solidFill>
                <a:srgbClr val="FFC0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042919" y="2349813"/>
            <a:ext cx="1772167" cy="2823070"/>
          </a:xfrm>
          <a:prstGeom prst="line">
            <a:avLst/>
          </a:prstGeom>
          <a:ln w="28575">
            <a:solidFill>
              <a:srgbClr val="66FF3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40569" y="2617129"/>
            <a:ext cx="3490679" cy="1920250"/>
          </a:xfrm>
          <a:prstGeom prst="line">
            <a:avLst/>
          </a:prstGeom>
          <a:ln w="28575">
            <a:solidFill>
              <a:srgbClr val="66FF3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576410" y="3621026"/>
            <a:ext cx="557190" cy="798574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593995" y="3641224"/>
            <a:ext cx="557190" cy="798574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6200000" flipV="1">
            <a:off x="6781801" y="2632964"/>
            <a:ext cx="533400" cy="533399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9752" y="2060913"/>
            <a:ext cx="4738800" cy="398880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9752" y="2060913"/>
            <a:ext cx="4738800" cy="39888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9752" y="2060913"/>
            <a:ext cx="4738800" cy="398880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9752" y="2057400"/>
            <a:ext cx="4738800" cy="3988808"/>
          </a:xfrm>
          <a:prstGeom prst="rect">
            <a:avLst/>
          </a:prstGeom>
        </p:spPr>
      </p:pic>
      <p:sp>
        <p:nvSpPr>
          <p:cNvPr id="35" name="Freeform 34"/>
          <p:cNvSpPr/>
          <p:nvPr/>
        </p:nvSpPr>
        <p:spPr>
          <a:xfrm>
            <a:off x="2762054" y="3763274"/>
            <a:ext cx="1284881" cy="752165"/>
          </a:xfrm>
          <a:custGeom>
            <a:avLst/>
            <a:gdLst>
              <a:gd name="connsiteX0" fmla="*/ 0 w 641022"/>
              <a:gd name="connsiteY0" fmla="*/ 0 h 735291"/>
              <a:gd name="connsiteX1" fmla="*/ 641022 w 641022"/>
              <a:gd name="connsiteY1" fmla="*/ 735291 h 735291"/>
              <a:gd name="connsiteX0" fmla="*/ 0 w 791851"/>
              <a:gd name="connsiteY0" fmla="*/ 0 h 735291"/>
              <a:gd name="connsiteX1" fmla="*/ 791851 w 791851"/>
              <a:gd name="connsiteY1" fmla="*/ 235671 h 735291"/>
              <a:gd name="connsiteX2" fmla="*/ 641022 w 791851"/>
              <a:gd name="connsiteY2" fmla="*/ 735291 h 735291"/>
              <a:gd name="connsiteX0" fmla="*/ 0 w 794923"/>
              <a:gd name="connsiteY0" fmla="*/ 0 h 735291"/>
              <a:gd name="connsiteX1" fmla="*/ 791851 w 794923"/>
              <a:gd name="connsiteY1" fmla="*/ 235671 h 735291"/>
              <a:gd name="connsiteX2" fmla="*/ 641022 w 794923"/>
              <a:gd name="connsiteY2" fmla="*/ 735291 h 735291"/>
              <a:gd name="connsiteX0" fmla="*/ 0 w 864649"/>
              <a:gd name="connsiteY0" fmla="*/ 0 h 735291"/>
              <a:gd name="connsiteX1" fmla="*/ 791851 w 864649"/>
              <a:gd name="connsiteY1" fmla="*/ 235671 h 735291"/>
              <a:gd name="connsiteX2" fmla="*/ 641022 w 864649"/>
              <a:gd name="connsiteY2" fmla="*/ 735291 h 735291"/>
              <a:gd name="connsiteX0" fmla="*/ 0 w 922279"/>
              <a:gd name="connsiteY0" fmla="*/ 0 h 735291"/>
              <a:gd name="connsiteX1" fmla="*/ 791851 w 922279"/>
              <a:gd name="connsiteY1" fmla="*/ 235671 h 735291"/>
              <a:gd name="connsiteX2" fmla="*/ 641022 w 922279"/>
              <a:gd name="connsiteY2" fmla="*/ 735291 h 735291"/>
              <a:gd name="connsiteX0" fmla="*/ 0 w 922279"/>
              <a:gd name="connsiteY0" fmla="*/ 28873 h 764164"/>
              <a:gd name="connsiteX1" fmla="*/ 791851 w 922279"/>
              <a:gd name="connsiteY1" fmla="*/ 264544 h 764164"/>
              <a:gd name="connsiteX2" fmla="*/ 641022 w 922279"/>
              <a:gd name="connsiteY2" fmla="*/ 764164 h 764164"/>
              <a:gd name="connsiteX0" fmla="*/ 0 w 1223977"/>
              <a:gd name="connsiteY0" fmla="*/ 16874 h 752165"/>
              <a:gd name="connsiteX1" fmla="*/ 1154783 w 1223977"/>
              <a:gd name="connsiteY1" fmla="*/ 332673 h 752165"/>
              <a:gd name="connsiteX2" fmla="*/ 641022 w 1223977"/>
              <a:gd name="connsiteY2" fmla="*/ 752165 h 752165"/>
              <a:gd name="connsiteX0" fmla="*/ 0 w 1284881"/>
              <a:gd name="connsiteY0" fmla="*/ 16874 h 752165"/>
              <a:gd name="connsiteX1" fmla="*/ 1154783 w 1284881"/>
              <a:gd name="connsiteY1" fmla="*/ 332673 h 752165"/>
              <a:gd name="connsiteX2" fmla="*/ 641022 w 1284881"/>
              <a:gd name="connsiteY2" fmla="*/ 752165 h 75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4881" h="752165">
                <a:moveTo>
                  <a:pt x="0" y="16874"/>
                </a:moveTo>
                <a:cubicBezTo>
                  <a:pt x="322868" y="-40472"/>
                  <a:pt x="897510" y="44371"/>
                  <a:pt x="1154783" y="332673"/>
                </a:cubicBezTo>
                <a:cubicBezTo>
                  <a:pt x="1412056" y="620975"/>
                  <a:pt x="1311110" y="678321"/>
                  <a:pt x="641022" y="752165"/>
                </a:cubicBezTo>
              </a:path>
            </a:pathLst>
          </a:custGeom>
          <a:ln w="38100">
            <a:solidFill>
              <a:srgbClr val="FFC0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urved Right Arrow 35"/>
          <p:cNvSpPr/>
          <p:nvPr/>
        </p:nvSpPr>
        <p:spPr>
          <a:xfrm rot="9848775">
            <a:off x="3286570" y="3736959"/>
            <a:ext cx="450358" cy="753231"/>
          </a:xfrm>
          <a:prstGeom prst="curvedRightArrow">
            <a:avLst>
              <a:gd name="adj1" fmla="val 25000"/>
              <a:gd name="adj2" fmla="val 50000"/>
              <a:gd name="adj3" fmla="val 44789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>
            <a:hlinkClick r:id="rId11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>
            <a:hlinkClick r:id="rId12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>
            <a:hlinkClick r:id="rId13" action="ppaction://hlinksldjump"/>
          </p:cNvPr>
          <p:cNvSpPr txBox="1"/>
          <p:nvPr/>
        </p:nvSpPr>
        <p:spPr>
          <a:xfrm>
            <a:off x="4793049" y="100487"/>
            <a:ext cx="128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основные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>
            <a:hlinkClick r:id="rId14" action="ppaction://hlinksldjump"/>
          </p:cNvPr>
          <p:cNvSpPr txBox="1"/>
          <p:nvPr/>
        </p:nvSpPr>
        <p:spPr>
          <a:xfrm>
            <a:off x="7848600" y="192818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>
            <a:hlinkClick r:id="rId15" action="ppaction://hlinksldjump"/>
          </p:cNvPr>
          <p:cNvSpPr txBox="1"/>
          <p:nvPr/>
        </p:nvSpPr>
        <p:spPr>
          <a:xfrm>
            <a:off x="6343514" y="100486"/>
            <a:ext cx="123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 смещением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4" name="Picture 12" descr="1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644471" y="3914410"/>
            <a:ext cx="2427653" cy="151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flipV="1">
            <a:off x="2262385" y="4177975"/>
            <a:ext cx="661816" cy="728406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47"/>
          <p:cNvSpPr/>
          <p:nvPr/>
        </p:nvSpPr>
        <p:spPr>
          <a:xfrm>
            <a:off x="5212539" y="3135132"/>
            <a:ext cx="699416" cy="701458"/>
          </a:xfrm>
          <a:custGeom>
            <a:avLst/>
            <a:gdLst>
              <a:gd name="connsiteX0" fmla="*/ 0 w 631768"/>
              <a:gd name="connsiteY0" fmla="*/ 595745 h 595745"/>
              <a:gd name="connsiteX1" fmla="*/ 49877 w 631768"/>
              <a:gd name="connsiteY1" fmla="*/ 213360 h 595745"/>
              <a:gd name="connsiteX2" fmla="*/ 166255 w 631768"/>
              <a:gd name="connsiteY2" fmla="*/ 13854 h 595745"/>
              <a:gd name="connsiteX3" fmla="*/ 349135 w 631768"/>
              <a:gd name="connsiteY3" fmla="*/ 130233 h 595745"/>
              <a:gd name="connsiteX4" fmla="*/ 631768 w 631768"/>
              <a:gd name="connsiteY4" fmla="*/ 229985 h 595745"/>
              <a:gd name="connsiteX5" fmla="*/ 631768 w 631768"/>
              <a:gd name="connsiteY5" fmla="*/ 229985 h 595745"/>
              <a:gd name="connsiteX6" fmla="*/ 631768 w 631768"/>
              <a:gd name="connsiteY6" fmla="*/ 229985 h 595745"/>
              <a:gd name="connsiteX0" fmla="*/ 0 w 631768"/>
              <a:gd name="connsiteY0" fmla="*/ 595745 h 595745"/>
              <a:gd name="connsiteX1" fmla="*/ 49877 w 631768"/>
              <a:gd name="connsiteY1" fmla="*/ 213360 h 595745"/>
              <a:gd name="connsiteX2" fmla="*/ 166255 w 631768"/>
              <a:gd name="connsiteY2" fmla="*/ 13854 h 595745"/>
              <a:gd name="connsiteX3" fmla="*/ 349135 w 631768"/>
              <a:gd name="connsiteY3" fmla="*/ 130233 h 595745"/>
              <a:gd name="connsiteX4" fmla="*/ 631768 w 631768"/>
              <a:gd name="connsiteY4" fmla="*/ 229985 h 595745"/>
              <a:gd name="connsiteX5" fmla="*/ 631768 w 631768"/>
              <a:gd name="connsiteY5" fmla="*/ 229985 h 595745"/>
              <a:gd name="connsiteX6" fmla="*/ 631768 w 631768"/>
              <a:gd name="connsiteY6" fmla="*/ 229985 h 595745"/>
              <a:gd name="connsiteX0" fmla="*/ 0 w 631768"/>
              <a:gd name="connsiteY0" fmla="*/ 581891 h 581891"/>
              <a:gd name="connsiteX1" fmla="*/ 49877 w 631768"/>
              <a:gd name="connsiteY1" fmla="*/ 199506 h 581891"/>
              <a:gd name="connsiteX2" fmla="*/ 166255 w 631768"/>
              <a:gd name="connsiteY2" fmla="*/ 0 h 581891"/>
              <a:gd name="connsiteX3" fmla="*/ 349135 w 631768"/>
              <a:gd name="connsiteY3" fmla="*/ 116379 h 581891"/>
              <a:gd name="connsiteX4" fmla="*/ 631768 w 631768"/>
              <a:gd name="connsiteY4" fmla="*/ 216131 h 581891"/>
              <a:gd name="connsiteX5" fmla="*/ 631768 w 631768"/>
              <a:gd name="connsiteY5" fmla="*/ 216131 h 581891"/>
              <a:gd name="connsiteX6" fmla="*/ 631768 w 631768"/>
              <a:gd name="connsiteY6" fmla="*/ 216131 h 58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768" h="581891">
                <a:moveTo>
                  <a:pt x="0" y="581891"/>
                </a:moveTo>
                <a:cubicBezTo>
                  <a:pt x="11084" y="439189"/>
                  <a:pt x="22168" y="296488"/>
                  <a:pt x="49877" y="199506"/>
                </a:cubicBezTo>
                <a:cubicBezTo>
                  <a:pt x="77586" y="102524"/>
                  <a:pt x="116379" y="13854"/>
                  <a:pt x="166255" y="0"/>
                </a:cubicBezTo>
                <a:cubicBezTo>
                  <a:pt x="234934" y="56408"/>
                  <a:pt x="271550" y="80357"/>
                  <a:pt x="349135" y="116379"/>
                </a:cubicBezTo>
                <a:cubicBezTo>
                  <a:pt x="426721" y="152401"/>
                  <a:pt x="631768" y="216131"/>
                  <a:pt x="631768" y="216131"/>
                </a:cubicBezTo>
                <a:lnTo>
                  <a:pt x="631768" y="216131"/>
                </a:lnTo>
                <a:lnTo>
                  <a:pt x="631768" y="216131"/>
                </a:lnTo>
              </a:path>
            </a:pathLst>
          </a:custGeom>
          <a:ln w="57150" cap="rnd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 Box 17"/>
          <p:cNvSpPr txBox="1">
            <a:spLocks noChangeArrowheads="1"/>
          </p:cNvSpPr>
          <p:nvPr/>
        </p:nvSpPr>
        <p:spPr bwMode="auto">
          <a:xfrm>
            <a:off x="3657600" y="2438400"/>
            <a:ext cx="36195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FFC000"/>
                </a:solidFill>
              </a:rPr>
              <a:t>V-</a:t>
            </a:r>
            <a:r>
              <a:rPr lang="ru-RU" sz="1600" dirty="0" smtClean="0">
                <a:solidFill>
                  <a:srgbClr val="FFC000"/>
                </a:solidFill>
              </a:rPr>
              <a:t>знак</a:t>
            </a:r>
            <a:r>
              <a:rPr lang="en-US" sz="1600" b="1" dirty="0" smtClean="0">
                <a:solidFill>
                  <a:srgbClr val="FFC000"/>
                </a:solidFill>
              </a:rPr>
              <a:t> </a:t>
            </a:r>
            <a:endParaRPr lang="en-US" sz="1600" b="1" dirty="0">
              <a:solidFill>
                <a:srgbClr val="FFC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6660367" y="5158099"/>
            <a:ext cx="417217" cy="430408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02188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8" grpId="0"/>
      <p:bldP spid="35" grpId="0" animBg="1"/>
      <p:bldP spid="35" grpId="1" animBg="1"/>
      <p:bldP spid="36" grpId="0" animBg="1"/>
      <p:bldP spid="36" grpId="1" animBg="1"/>
      <p:bldP spid="48" grpId="0" animBg="1"/>
      <p:bldP spid="48" grpId="1" animBg="1"/>
      <p:bldP spid="50" grpId="0"/>
      <p:bldP spid="5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084" y="1219200"/>
            <a:ext cx="8803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“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Джек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и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Джил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” </a:t>
            </a:r>
            <a:r>
              <a:rPr lang="en-US" dirty="0" smtClean="0">
                <a:solidFill>
                  <a:srgbClr val="00B0F0"/>
                </a:solidFill>
              </a:rPr>
              <a:t>(</a:t>
            </a:r>
            <a:r>
              <a:rPr lang="ru-RU" dirty="0" smtClean="0">
                <a:solidFill>
                  <a:srgbClr val="00B0F0"/>
                </a:solidFill>
              </a:rPr>
              <a:t>Разрыв по типу «Ручки лейки» медиального и латерального менисков</a:t>
            </a:r>
            <a:r>
              <a:rPr lang="en-US" dirty="0" smtClean="0">
                <a:solidFill>
                  <a:srgbClr val="00B0F0"/>
                </a:solidFill>
              </a:rPr>
              <a:t>)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533400" y="609600"/>
            <a:ext cx="8229600" cy="609600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Смещенные разрывы мениска</a:t>
            </a:r>
            <a:endParaRPr lang="en-US" sz="6600" b="1" dirty="0">
              <a:ln w="1143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480" y="1645920"/>
            <a:ext cx="6157516" cy="46279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480" y="1645920"/>
            <a:ext cx="6157516" cy="4627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480" y="1645920"/>
            <a:ext cx="6157516" cy="4627906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1981200" y="3200400"/>
            <a:ext cx="1623806" cy="2040312"/>
          </a:xfrm>
          <a:custGeom>
            <a:avLst/>
            <a:gdLst>
              <a:gd name="connsiteX0" fmla="*/ 0 w 657225"/>
              <a:gd name="connsiteY0" fmla="*/ 0 h 1343025"/>
              <a:gd name="connsiteX1" fmla="*/ 657225 w 657225"/>
              <a:gd name="connsiteY1" fmla="*/ 1343025 h 1343025"/>
              <a:gd name="connsiteX0" fmla="*/ 272791 w 930016"/>
              <a:gd name="connsiteY0" fmla="*/ 0 h 1343025"/>
              <a:gd name="connsiteX1" fmla="*/ 6091 w 930016"/>
              <a:gd name="connsiteY1" fmla="*/ 923925 h 1343025"/>
              <a:gd name="connsiteX2" fmla="*/ 930016 w 930016"/>
              <a:gd name="connsiteY2" fmla="*/ 1343025 h 1343025"/>
              <a:gd name="connsiteX0" fmla="*/ 268048 w 925273"/>
              <a:gd name="connsiteY0" fmla="*/ 0 h 1343025"/>
              <a:gd name="connsiteX1" fmla="*/ 1348 w 925273"/>
              <a:gd name="connsiteY1" fmla="*/ 923925 h 1343025"/>
              <a:gd name="connsiteX2" fmla="*/ 925273 w 925273"/>
              <a:gd name="connsiteY2" fmla="*/ 1343025 h 1343025"/>
              <a:gd name="connsiteX0" fmla="*/ 287547 w 944772"/>
              <a:gd name="connsiteY0" fmla="*/ 0 h 1343025"/>
              <a:gd name="connsiteX1" fmla="*/ 20847 w 944772"/>
              <a:gd name="connsiteY1" fmla="*/ 923925 h 1343025"/>
              <a:gd name="connsiteX2" fmla="*/ 944772 w 944772"/>
              <a:gd name="connsiteY2" fmla="*/ 1343025 h 1343025"/>
              <a:gd name="connsiteX0" fmla="*/ 384136 w 1041361"/>
              <a:gd name="connsiteY0" fmla="*/ 0 h 1343025"/>
              <a:gd name="connsiteX1" fmla="*/ 17423 w 1041361"/>
              <a:gd name="connsiteY1" fmla="*/ 647700 h 1343025"/>
              <a:gd name="connsiteX2" fmla="*/ 1041361 w 1041361"/>
              <a:gd name="connsiteY2" fmla="*/ 1343025 h 1343025"/>
              <a:gd name="connsiteX0" fmla="*/ 384136 w 1041361"/>
              <a:gd name="connsiteY0" fmla="*/ 0 h 1343025"/>
              <a:gd name="connsiteX1" fmla="*/ 17423 w 1041361"/>
              <a:gd name="connsiteY1" fmla="*/ 647700 h 1343025"/>
              <a:gd name="connsiteX2" fmla="*/ 1041361 w 1041361"/>
              <a:gd name="connsiteY2" fmla="*/ 1343025 h 1343025"/>
              <a:gd name="connsiteX0" fmla="*/ 386344 w 1043569"/>
              <a:gd name="connsiteY0" fmla="*/ 35 h 1343060"/>
              <a:gd name="connsiteX1" fmla="*/ 19631 w 1043569"/>
              <a:gd name="connsiteY1" fmla="*/ 647735 h 1343060"/>
              <a:gd name="connsiteX2" fmla="*/ 1043569 w 1043569"/>
              <a:gd name="connsiteY2" fmla="*/ 1343060 h 1343060"/>
              <a:gd name="connsiteX0" fmla="*/ 400970 w 1058195"/>
              <a:gd name="connsiteY0" fmla="*/ 0 h 1343025"/>
              <a:gd name="connsiteX1" fmla="*/ 34257 w 1058195"/>
              <a:gd name="connsiteY1" fmla="*/ 647700 h 1343025"/>
              <a:gd name="connsiteX2" fmla="*/ 1058195 w 1058195"/>
              <a:gd name="connsiteY2" fmla="*/ 1343025 h 1343025"/>
              <a:gd name="connsiteX0" fmla="*/ 377487 w 1034712"/>
              <a:gd name="connsiteY0" fmla="*/ 0 h 1343025"/>
              <a:gd name="connsiteX1" fmla="*/ 10774 w 1034712"/>
              <a:gd name="connsiteY1" fmla="*/ 647700 h 1343025"/>
              <a:gd name="connsiteX2" fmla="*/ 1034712 w 1034712"/>
              <a:gd name="connsiteY2" fmla="*/ 1343025 h 1343025"/>
              <a:gd name="connsiteX0" fmla="*/ 377487 w 1034712"/>
              <a:gd name="connsiteY0" fmla="*/ 0 h 1345898"/>
              <a:gd name="connsiteX1" fmla="*/ 10774 w 1034712"/>
              <a:gd name="connsiteY1" fmla="*/ 647700 h 1345898"/>
              <a:gd name="connsiteX2" fmla="*/ 1034712 w 1034712"/>
              <a:gd name="connsiteY2" fmla="*/ 1343025 h 1345898"/>
              <a:gd name="connsiteX0" fmla="*/ 355054 w 1012279"/>
              <a:gd name="connsiteY0" fmla="*/ 0 h 1345823"/>
              <a:gd name="connsiteX1" fmla="*/ 12153 w 1012279"/>
              <a:gd name="connsiteY1" fmla="*/ 638175 h 1345823"/>
              <a:gd name="connsiteX2" fmla="*/ 1012279 w 1012279"/>
              <a:gd name="connsiteY2" fmla="*/ 1343025 h 1345823"/>
              <a:gd name="connsiteX0" fmla="*/ 345472 w 1002697"/>
              <a:gd name="connsiteY0" fmla="*/ 0 h 1345753"/>
              <a:gd name="connsiteX1" fmla="*/ 2571 w 1002697"/>
              <a:gd name="connsiteY1" fmla="*/ 638175 h 1345753"/>
              <a:gd name="connsiteX2" fmla="*/ 1002697 w 1002697"/>
              <a:gd name="connsiteY2" fmla="*/ 1343025 h 1345753"/>
              <a:gd name="connsiteX0" fmla="*/ 345280 w 1002505"/>
              <a:gd name="connsiteY0" fmla="*/ 0 h 1345753"/>
              <a:gd name="connsiteX1" fmla="*/ 2379 w 1002505"/>
              <a:gd name="connsiteY1" fmla="*/ 638175 h 1345753"/>
              <a:gd name="connsiteX2" fmla="*/ 1002505 w 1002505"/>
              <a:gd name="connsiteY2" fmla="*/ 1343025 h 1345753"/>
              <a:gd name="connsiteX0" fmla="*/ 357652 w 1014877"/>
              <a:gd name="connsiteY0" fmla="*/ 0 h 1345753"/>
              <a:gd name="connsiteX1" fmla="*/ 14751 w 1014877"/>
              <a:gd name="connsiteY1" fmla="*/ 638175 h 1345753"/>
              <a:gd name="connsiteX2" fmla="*/ 1014877 w 1014877"/>
              <a:gd name="connsiteY2" fmla="*/ 1343025 h 134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4877" h="1345753">
                <a:moveTo>
                  <a:pt x="357652" y="0"/>
                </a:moveTo>
                <a:cubicBezTo>
                  <a:pt x="89365" y="130969"/>
                  <a:pt x="-47162" y="231777"/>
                  <a:pt x="14751" y="638175"/>
                </a:cubicBezTo>
                <a:cubicBezTo>
                  <a:pt x="76664" y="1044573"/>
                  <a:pt x="514815" y="1379538"/>
                  <a:pt x="1014877" y="1343025"/>
                </a:cubicBezTo>
              </a:path>
            </a:pathLst>
          </a:custGeom>
          <a:ln w="57150">
            <a:solidFill>
              <a:srgbClr val="FFC0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5434222" y="2057400"/>
            <a:ext cx="1672418" cy="1562446"/>
          </a:xfrm>
          <a:custGeom>
            <a:avLst/>
            <a:gdLst>
              <a:gd name="connsiteX0" fmla="*/ 0 w 476250"/>
              <a:gd name="connsiteY0" fmla="*/ 0 h 981075"/>
              <a:gd name="connsiteX1" fmla="*/ 476250 w 476250"/>
              <a:gd name="connsiteY1" fmla="*/ 981075 h 981075"/>
              <a:gd name="connsiteX0" fmla="*/ 0 w 679450"/>
              <a:gd name="connsiteY0" fmla="*/ 0 h 981075"/>
              <a:gd name="connsiteX1" fmla="*/ 679450 w 679450"/>
              <a:gd name="connsiteY1" fmla="*/ 276225 h 981075"/>
              <a:gd name="connsiteX2" fmla="*/ 476250 w 679450"/>
              <a:gd name="connsiteY2" fmla="*/ 981075 h 981075"/>
              <a:gd name="connsiteX0" fmla="*/ 0 w 680640"/>
              <a:gd name="connsiteY0" fmla="*/ 0 h 981075"/>
              <a:gd name="connsiteX1" fmla="*/ 679450 w 680640"/>
              <a:gd name="connsiteY1" fmla="*/ 276225 h 981075"/>
              <a:gd name="connsiteX2" fmla="*/ 476250 w 680640"/>
              <a:gd name="connsiteY2" fmla="*/ 981075 h 981075"/>
              <a:gd name="connsiteX0" fmla="*/ 0 w 753827"/>
              <a:gd name="connsiteY0" fmla="*/ 0 h 981075"/>
              <a:gd name="connsiteX1" fmla="*/ 679450 w 753827"/>
              <a:gd name="connsiteY1" fmla="*/ 276225 h 981075"/>
              <a:gd name="connsiteX2" fmla="*/ 476250 w 753827"/>
              <a:gd name="connsiteY2" fmla="*/ 981075 h 981075"/>
              <a:gd name="connsiteX0" fmla="*/ 0 w 941545"/>
              <a:gd name="connsiteY0" fmla="*/ 0 h 981075"/>
              <a:gd name="connsiteX1" fmla="*/ 882650 w 941545"/>
              <a:gd name="connsiteY1" fmla="*/ 254000 h 981075"/>
              <a:gd name="connsiteX2" fmla="*/ 476250 w 941545"/>
              <a:gd name="connsiteY2" fmla="*/ 981075 h 981075"/>
              <a:gd name="connsiteX0" fmla="*/ 0 w 941545"/>
              <a:gd name="connsiteY0" fmla="*/ 49486 h 1030561"/>
              <a:gd name="connsiteX1" fmla="*/ 882650 w 941545"/>
              <a:gd name="connsiteY1" fmla="*/ 303486 h 1030561"/>
              <a:gd name="connsiteX2" fmla="*/ 476250 w 941545"/>
              <a:gd name="connsiteY2" fmla="*/ 1030561 h 1030561"/>
              <a:gd name="connsiteX0" fmla="*/ 0 w 1045259"/>
              <a:gd name="connsiteY0" fmla="*/ 49486 h 1030561"/>
              <a:gd name="connsiteX1" fmla="*/ 882650 w 1045259"/>
              <a:gd name="connsiteY1" fmla="*/ 303486 h 1030561"/>
              <a:gd name="connsiteX2" fmla="*/ 476250 w 1045259"/>
              <a:gd name="connsiteY2" fmla="*/ 1030561 h 103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5259" h="1030561">
                <a:moveTo>
                  <a:pt x="0" y="49486"/>
                </a:moveTo>
                <a:cubicBezTo>
                  <a:pt x="191029" y="-31477"/>
                  <a:pt x="604838" y="-52908"/>
                  <a:pt x="882650" y="303486"/>
                </a:cubicBezTo>
                <a:cubicBezTo>
                  <a:pt x="1160462" y="659880"/>
                  <a:pt x="1117600" y="968649"/>
                  <a:pt x="476250" y="1030561"/>
                </a:cubicBezTo>
              </a:path>
            </a:pathLst>
          </a:custGeom>
          <a:ln w="57150">
            <a:solidFill>
              <a:srgbClr val="FFC0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rved Down Arrow 11"/>
          <p:cNvSpPr/>
          <p:nvPr/>
        </p:nvSpPr>
        <p:spPr>
          <a:xfrm>
            <a:off x="2667000" y="3784238"/>
            <a:ext cx="1099412" cy="654998"/>
          </a:xfrm>
          <a:prstGeom prst="curved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Down Arrow 12"/>
          <p:cNvSpPr/>
          <p:nvPr/>
        </p:nvSpPr>
        <p:spPr>
          <a:xfrm flipH="1">
            <a:off x="5486400" y="2708067"/>
            <a:ext cx="1097280" cy="413512"/>
          </a:xfrm>
          <a:prstGeom prst="curved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hlinkClick r:id="rId6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>
            <a:hlinkClick r:id="rId7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>
            <a:hlinkClick r:id="rId8" action="ppaction://hlinksldjump"/>
          </p:cNvPr>
          <p:cNvSpPr txBox="1"/>
          <p:nvPr/>
        </p:nvSpPr>
        <p:spPr>
          <a:xfrm>
            <a:off x="4771411" y="100487"/>
            <a:ext cx="1325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основные 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>
            <a:hlinkClick r:id="rId9" action="ppaction://hlinksldjump"/>
          </p:cNvPr>
          <p:cNvSpPr txBox="1"/>
          <p:nvPr/>
        </p:nvSpPr>
        <p:spPr>
          <a:xfrm>
            <a:off x="7848600" y="192818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>
            <a:hlinkClick r:id="rId10" action="ppaction://hlinksldjump"/>
          </p:cNvPr>
          <p:cNvSpPr txBox="1"/>
          <p:nvPr/>
        </p:nvSpPr>
        <p:spPr>
          <a:xfrm>
            <a:off x="6343518" y="100486"/>
            <a:ext cx="123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 смещением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91240" y="6399048"/>
            <a:ext cx="174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Click to continue</a:t>
            </a:r>
          </a:p>
        </p:txBody>
      </p:sp>
      <p:pic>
        <p:nvPicPr>
          <p:cNvPr id="28" name="Picture 6" descr="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91" t="32255" r="30527" b="33879"/>
          <a:stretch>
            <a:fillRect/>
          </a:stretch>
        </p:blipFill>
        <p:spPr bwMode="auto">
          <a:xfrm>
            <a:off x="5867400" y="1676400"/>
            <a:ext cx="2869554" cy="2229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7" descr="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00" t="33611" r="33116" b="34585"/>
          <a:stretch>
            <a:fillRect/>
          </a:stretch>
        </p:blipFill>
        <p:spPr bwMode="auto">
          <a:xfrm>
            <a:off x="5867400" y="4038600"/>
            <a:ext cx="2868704" cy="232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/>
          <p:nvPr/>
        </p:nvCxnSpPr>
        <p:spPr>
          <a:xfrm rot="16200000" flipH="1">
            <a:off x="6438900" y="4457700"/>
            <a:ext cx="685800" cy="4572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6200000" flipH="1">
            <a:off x="7124700" y="2171700"/>
            <a:ext cx="5334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16200000" flipH="1">
            <a:off x="-38100" y="3543300"/>
            <a:ext cx="3352800" cy="533400"/>
          </a:xfrm>
          <a:prstGeom prst="line">
            <a:avLst/>
          </a:prstGeom>
          <a:ln w="571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16200000" flipH="1">
            <a:off x="1638300" y="3467100"/>
            <a:ext cx="3124200" cy="45720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867400" y="1676400"/>
            <a:ext cx="3102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Фрагмент Латерального Мениска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943600" y="3962400"/>
            <a:ext cx="30905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C000"/>
                </a:solidFill>
              </a:rPr>
              <a:t>Фрагмент Медиального Мениска</a:t>
            </a:r>
            <a:endParaRPr lang="en-US" sz="1600" dirty="0">
              <a:solidFill>
                <a:srgbClr val="FFC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600200" y="2819400"/>
            <a:ext cx="540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ЗКС</a:t>
            </a:r>
            <a:endParaRPr lang="en-US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590800" y="3352800"/>
            <a:ext cx="575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ПКС</a:t>
            </a:r>
            <a:endParaRPr lang="en-US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6585811" y="4267200"/>
            <a:ext cx="59575" cy="3810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7119213" y="4191000"/>
            <a:ext cx="83125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6977651" y="2992585"/>
            <a:ext cx="224687" cy="47542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104689" y="3352800"/>
            <a:ext cx="328723" cy="348021"/>
          </a:xfrm>
          <a:prstGeom prst="straightConnector1">
            <a:avLst/>
          </a:prstGeom>
          <a:ln w="38100">
            <a:solidFill>
              <a:srgbClr val="66FF33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738211" y="2590800"/>
            <a:ext cx="110971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ПКС</a:t>
            </a:r>
            <a:r>
              <a:rPr lang="en-US" sz="14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1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671411" y="3048000"/>
            <a:ext cx="433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ЗКС</a:t>
            </a:r>
            <a:endParaRPr lang="en-US" sz="12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966811" y="4876800"/>
            <a:ext cx="16908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Фрагмент Латерального Мениска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366611" y="4876800"/>
            <a:ext cx="17031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C000"/>
                </a:solidFill>
              </a:rPr>
              <a:t>Фрагмент Медиального Мениска</a:t>
            </a:r>
            <a:endParaRPr lang="en-US" sz="1400" dirty="0">
              <a:solidFill>
                <a:srgbClr val="FFC0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162800" y="6488668"/>
            <a:ext cx="174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Click to continue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410200" y="5943600"/>
            <a:ext cx="3060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Знак Четырех крестообразный связок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 rot="5400000">
            <a:off x="2933700" y="2628900"/>
            <a:ext cx="6096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rot="5400000" flipH="1" flipV="1">
            <a:off x="1257299" y="3695701"/>
            <a:ext cx="381003" cy="3048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50503" y="4060792"/>
            <a:ext cx="16908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C000"/>
                </a:solidFill>
              </a:rPr>
              <a:t>Фрагмент </a:t>
            </a:r>
            <a:br>
              <a:rPr lang="ru-RU" sz="1400" dirty="0" smtClean="0">
                <a:solidFill>
                  <a:srgbClr val="FFC000"/>
                </a:solidFill>
              </a:rPr>
            </a:br>
            <a:r>
              <a:rPr lang="ru-RU" sz="1400" dirty="0" smtClean="0">
                <a:solidFill>
                  <a:srgbClr val="FFC000"/>
                </a:solidFill>
              </a:rPr>
              <a:t>Медиального</a:t>
            </a:r>
          </a:p>
          <a:p>
            <a:r>
              <a:rPr lang="ru-RU" sz="1400" dirty="0" smtClean="0">
                <a:solidFill>
                  <a:srgbClr val="FFC000"/>
                </a:solidFill>
              </a:rPr>
              <a:t>Мениска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048000" y="1981200"/>
            <a:ext cx="17031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Фрагмент Латерального Мениска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27" name="Picture 4" descr="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25" t="20573" r="18752" b="17577"/>
          <a:stretch>
            <a:fillRect/>
          </a:stretch>
        </p:blipFill>
        <p:spPr bwMode="auto">
          <a:xfrm flipH="1">
            <a:off x="4909411" y="1981200"/>
            <a:ext cx="4043066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0049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81481E-6 L -0.23993 0.00047 " pathEditMode="relative" rAng="0" ptsTypes="AA">
                                      <p:cBhvr>
                                        <p:cTn id="7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1500" fill="hold"/>
                                        <p:tgtEl>
                                          <p:spTgt spid="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75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25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75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16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00"/>
                            </p:stCondLst>
                            <p:childTnLst>
                              <p:par>
                                <p:cTn id="120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50"/>
                            </p:stCondLst>
                            <p:childTnLst>
                              <p:par>
                                <p:cTn id="1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250"/>
                            </p:stCondLst>
                            <p:childTnLst>
                              <p:par>
                                <p:cTn id="1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0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75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500"/>
                            </p:stCondLst>
                            <p:childTnLst>
                              <p:par>
                                <p:cTn id="1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250"/>
                            </p:stCondLst>
                            <p:childTnLst>
                              <p:par>
                                <p:cTn id="2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7" grpId="1" animBg="1"/>
      <p:bldP spid="8" grpId="0" animBg="1"/>
      <p:bldP spid="8" grpId="1" animBg="1"/>
      <p:bldP spid="12" grpId="0" animBg="1"/>
      <p:bldP spid="12" grpId="1" animBg="1"/>
      <p:bldP spid="13" grpId="0" animBg="1"/>
      <p:bldP spid="13" grpId="1" animBg="1"/>
      <p:bldP spid="16" grpId="0"/>
      <p:bldP spid="16" grpId="1"/>
      <p:bldP spid="16" grpId="2"/>
      <p:bldP spid="16" grpId="3"/>
      <p:bldP spid="16" grpId="4"/>
      <p:bldP spid="45" grpId="0"/>
      <p:bldP spid="45" grpId="1"/>
      <p:bldP spid="46" grpId="0"/>
      <p:bldP spid="46" grpId="1"/>
      <p:bldP spid="50" grpId="0"/>
      <p:bldP spid="51" grpId="0"/>
      <p:bldP spid="53" grpId="0"/>
      <p:bldP spid="54" grpId="0"/>
      <p:bldP spid="55" grpId="0"/>
      <p:bldP spid="56" grpId="0"/>
      <p:bldP spid="72" grpId="0"/>
      <p:bldP spid="72" grpId="1"/>
      <p:bldP spid="72" grpId="2"/>
      <p:bldP spid="72" grpId="3"/>
      <p:bldP spid="72" grpId="4"/>
      <p:bldP spid="74" grpId="0"/>
      <p:bldP spid="77" grpId="0"/>
      <p:bldP spid="7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8119" y="1254466"/>
            <a:ext cx="7334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“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Лоскутный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” 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разрыв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66FF33"/>
                </a:solidFill>
              </a:rPr>
              <a:t>(</a:t>
            </a:r>
            <a:r>
              <a:rPr lang="ru-RU" dirty="0" smtClean="0">
                <a:solidFill>
                  <a:srgbClr val="66FF33"/>
                </a:solidFill>
              </a:rPr>
              <a:t>Смещенный продольный горизонтальный разрыв</a:t>
            </a:r>
            <a:r>
              <a:rPr lang="en-US" dirty="0" smtClean="0">
                <a:solidFill>
                  <a:srgbClr val="66FF33"/>
                </a:solidFill>
              </a:rPr>
              <a:t>)</a:t>
            </a:r>
            <a:endParaRPr lang="en-US" dirty="0">
              <a:solidFill>
                <a:srgbClr val="66FF33"/>
              </a:solidFill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533400" y="609600"/>
            <a:ext cx="8229600" cy="609600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Смещенные разрывы мениска</a:t>
            </a:r>
            <a:endParaRPr lang="en-US" sz="6600" b="1" dirty="0">
              <a:ln w="1143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8929" y="1762200"/>
            <a:ext cx="5901152" cy="44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8929" y="1762200"/>
            <a:ext cx="5901152" cy="44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8929" y="1762200"/>
            <a:ext cx="5901152" cy="4410000"/>
          </a:xfrm>
          <a:prstGeom prst="rect">
            <a:avLst/>
          </a:prstGeom>
        </p:spPr>
      </p:pic>
      <p:sp>
        <p:nvSpPr>
          <p:cNvPr id="8" name="Cut Line"/>
          <p:cNvSpPr/>
          <p:nvPr/>
        </p:nvSpPr>
        <p:spPr>
          <a:xfrm>
            <a:off x="3288832" y="3595392"/>
            <a:ext cx="724042" cy="567174"/>
          </a:xfrm>
          <a:custGeom>
            <a:avLst/>
            <a:gdLst>
              <a:gd name="connsiteX0" fmla="*/ 942975 w 942975"/>
              <a:gd name="connsiteY0" fmla="*/ 0 h 400050"/>
              <a:gd name="connsiteX1" fmla="*/ 0 w 942975"/>
              <a:gd name="connsiteY1" fmla="*/ 400050 h 400050"/>
              <a:gd name="connsiteX0" fmla="*/ 942975 w 942975"/>
              <a:gd name="connsiteY0" fmla="*/ 0 h 400050"/>
              <a:gd name="connsiteX1" fmla="*/ 514350 w 942975"/>
              <a:gd name="connsiteY1" fmla="*/ 228600 h 400050"/>
              <a:gd name="connsiteX2" fmla="*/ 0 w 942975"/>
              <a:gd name="connsiteY2" fmla="*/ 400050 h 400050"/>
              <a:gd name="connsiteX0" fmla="*/ 942975 w 942975"/>
              <a:gd name="connsiteY0" fmla="*/ 0 h 400050"/>
              <a:gd name="connsiteX1" fmla="*/ 514350 w 942975"/>
              <a:gd name="connsiteY1" fmla="*/ 228600 h 400050"/>
              <a:gd name="connsiteX2" fmla="*/ 0 w 942975"/>
              <a:gd name="connsiteY2" fmla="*/ 400050 h 400050"/>
              <a:gd name="connsiteX0" fmla="*/ 942975 w 942975"/>
              <a:gd name="connsiteY0" fmla="*/ 0 h 400050"/>
              <a:gd name="connsiteX1" fmla="*/ 400050 w 942975"/>
              <a:gd name="connsiteY1" fmla="*/ 142875 h 400050"/>
              <a:gd name="connsiteX2" fmla="*/ 0 w 942975"/>
              <a:gd name="connsiteY2" fmla="*/ 400050 h 400050"/>
              <a:gd name="connsiteX0" fmla="*/ 942975 w 942975"/>
              <a:gd name="connsiteY0" fmla="*/ 0 h 400050"/>
              <a:gd name="connsiteX1" fmla="*/ 400050 w 942975"/>
              <a:gd name="connsiteY1" fmla="*/ 142875 h 400050"/>
              <a:gd name="connsiteX2" fmla="*/ 0 w 942975"/>
              <a:gd name="connsiteY2" fmla="*/ 400050 h 400050"/>
              <a:gd name="connsiteX0" fmla="*/ 942975 w 942975"/>
              <a:gd name="connsiteY0" fmla="*/ 0 h 400050"/>
              <a:gd name="connsiteX1" fmla="*/ 400050 w 942975"/>
              <a:gd name="connsiteY1" fmla="*/ 142875 h 400050"/>
              <a:gd name="connsiteX2" fmla="*/ 0 w 942975"/>
              <a:gd name="connsiteY2" fmla="*/ 400050 h 400050"/>
              <a:gd name="connsiteX0" fmla="*/ 942975 w 942975"/>
              <a:gd name="connsiteY0" fmla="*/ 0 h 400050"/>
              <a:gd name="connsiteX1" fmla="*/ 400050 w 942975"/>
              <a:gd name="connsiteY1" fmla="*/ 142875 h 400050"/>
              <a:gd name="connsiteX2" fmla="*/ 0 w 942975"/>
              <a:gd name="connsiteY2" fmla="*/ 400050 h 400050"/>
              <a:gd name="connsiteX0" fmla="*/ 942975 w 942975"/>
              <a:gd name="connsiteY0" fmla="*/ 0 h 400050"/>
              <a:gd name="connsiteX1" fmla="*/ 419645 w 942975"/>
              <a:gd name="connsiteY1" fmla="*/ 146141 h 400050"/>
              <a:gd name="connsiteX2" fmla="*/ 0 w 942975"/>
              <a:gd name="connsiteY2" fmla="*/ 400050 h 400050"/>
              <a:gd name="connsiteX0" fmla="*/ 942975 w 942975"/>
              <a:gd name="connsiteY0" fmla="*/ 0 h 400050"/>
              <a:gd name="connsiteX1" fmla="*/ 419645 w 942975"/>
              <a:gd name="connsiteY1" fmla="*/ 146141 h 400050"/>
              <a:gd name="connsiteX2" fmla="*/ 0 w 942975"/>
              <a:gd name="connsiteY2" fmla="*/ 400050 h 400050"/>
              <a:gd name="connsiteX0" fmla="*/ 942975 w 942975"/>
              <a:gd name="connsiteY0" fmla="*/ 0 h 400050"/>
              <a:gd name="connsiteX1" fmla="*/ 419645 w 942975"/>
              <a:gd name="connsiteY1" fmla="*/ 146141 h 400050"/>
              <a:gd name="connsiteX2" fmla="*/ 0 w 942975"/>
              <a:gd name="connsiteY2" fmla="*/ 400050 h 400050"/>
              <a:gd name="connsiteX0" fmla="*/ 942975 w 942975"/>
              <a:gd name="connsiteY0" fmla="*/ 0 h 400050"/>
              <a:gd name="connsiteX1" fmla="*/ 419645 w 942975"/>
              <a:gd name="connsiteY1" fmla="*/ 146141 h 400050"/>
              <a:gd name="connsiteX2" fmla="*/ 0 w 942975"/>
              <a:gd name="connsiteY2" fmla="*/ 400050 h 400050"/>
              <a:gd name="connsiteX0" fmla="*/ 942975 w 942975"/>
              <a:gd name="connsiteY0" fmla="*/ 0 h 400050"/>
              <a:gd name="connsiteX1" fmla="*/ 268527 w 942975"/>
              <a:gd name="connsiteY1" fmla="*/ 159400 h 400050"/>
              <a:gd name="connsiteX2" fmla="*/ 0 w 942975"/>
              <a:gd name="connsiteY2" fmla="*/ 400050 h 400050"/>
              <a:gd name="connsiteX0" fmla="*/ 942975 w 942975"/>
              <a:gd name="connsiteY0" fmla="*/ 0 h 400050"/>
              <a:gd name="connsiteX1" fmla="*/ 268527 w 942975"/>
              <a:gd name="connsiteY1" fmla="*/ 159400 h 400050"/>
              <a:gd name="connsiteX2" fmla="*/ 0 w 942975"/>
              <a:gd name="connsiteY2" fmla="*/ 400050 h 400050"/>
              <a:gd name="connsiteX0" fmla="*/ 942975 w 942975"/>
              <a:gd name="connsiteY0" fmla="*/ 0 h 400050"/>
              <a:gd name="connsiteX1" fmla="*/ 268527 w 942975"/>
              <a:gd name="connsiteY1" fmla="*/ 159400 h 400050"/>
              <a:gd name="connsiteX2" fmla="*/ 0 w 942975"/>
              <a:gd name="connsiteY2" fmla="*/ 40005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2975" h="400050">
                <a:moveTo>
                  <a:pt x="942975" y="0"/>
                </a:moveTo>
                <a:cubicBezTo>
                  <a:pt x="728023" y="37778"/>
                  <a:pt x="442970" y="79118"/>
                  <a:pt x="268527" y="159400"/>
                </a:cubicBezTo>
                <a:cubicBezTo>
                  <a:pt x="94084" y="239682"/>
                  <a:pt x="11725" y="239970"/>
                  <a:pt x="0" y="400050"/>
                </a:cubicBezTo>
              </a:path>
            </a:pathLst>
          </a:custGeom>
          <a:ln w="38100">
            <a:solidFill>
              <a:srgbClr val="66FF3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rved Right Arrow 8"/>
          <p:cNvSpPr/>
          <p:nvPr/>
        </p:nvSpPr>
        <p:spPr>
          <a:xfrm rot="12575048">
            <a:off x="3763242" y="3052983"/>
            <a:ext cx="452526" cy="1099614"/>
          </a:xfrm>
          <a:prstGeom prst="curvedRight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Curved Right Arrow 9"/>
          <p:cNvSpPr/>
          <p:nvPr/>
        </p:nvSpPr>
        <p:spPr>
          <a:xfrm rot="11756877" flipH="1">
            <a:off x="3227687" y="3117943"/>
            <a:ext cx="270580" cy="1099614"/>
          </a:xfrm>
          <a:prstGeom prst="curvedRight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hlinkClick r:id="rId5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hlinkClick r:id="rId6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>
            <a:hlinkClick r:id="rId7" action="ppaction://hlinksldjump"/>
          </p:cNvPr>
          <p:cNvSpPr txBox="1"/>
          <p:nvPr/>
        </p:nvSpPr>
        <p:spPr>
          <a:xfrm>
            <a:off x="4793051" y="100487"/>
            <a:ext cx="128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основные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>
            <a:hlinkClick r:id="rId8" action="ppaction://hlinksldjump"/>
          </p:cNvPr>
          <p:cNvSpPr txBox="1"/>
          <p:nvPr/>
        </p:nvSpPr>
        <p:spPr>
          <a:xfrm>
            <a:off x="7848600" y="192818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>
            <a:hlinkClick r:id="rId9" action="ppaction://hlinksldjump"/>
          </p:cNvPr>
          <p:cNvSpPr txBox="1"/>
          <p:nvPr/>
        </p:nvSpPr>
        <p:spPr>
          <a:xfrm>
            <a:off x="6343517" y="100486"/>
            <a:ext cx="123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 смещением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91240" y="6399048"/>
            <a:ext cx="174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Click to continue</a:t>
            </a:r>
          </a:p>
        </p:txBody>
      </p:sp>
    </p:spTree>
    <p:extLst>
      <p:ext uri="{BB962C8B-B14F-4D97-AF65-F5344CB8AC3E}">
        <p14:creationId xmlns:p14="http://schemas.microsoft.com/office/powerpoint/2010/main" xmlns="" val="267465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750"/>
                            </p:stCondLst>
                            <p:childTnLst>
                              <p:par>
                                <p:cTn id="51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250"/>
                            </p:stCondLst>
                            <p:childTnLst>
                              <p:par>
                                <p:cTn id="55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6" grpId="0"/>
      <p:bldP spid="16" grpId="1"/>
      <p:bldP spid="16" grpId="2"/>
      <p:bldP spid="16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5948" y="1113311"/>
            <a:ext cx="8188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white">
                    <a:lumMod val="95000"/>
                  </a:prstClr>
                </a:solidFill>
              </a:rPr>
              <a:t>Нижний</a:t>
            </a:r>
            <a:r>
              <a:rPr lang="en-US" dirty="0" smtClean="0">
                <a:solidFill>
                  <a:prstClr val="white">
                    <a:lumMod val="95000"/>
                  </a:prstClr>
                </a:solidFill>
              </a:rPr>
              <a:t> “</a:t>
            </a:r>
            <a:r>
              <a:rPr lang="ru-RU" dirty="0" smtClean="0">
                <a:solidFill>
                  <a:prstClr val="white">
                    <a:lumMod val="95000"/>
                  </a:prstClr>
                </a:solidFill>
              </a:rPr>
              <a:t>Лоскутный</a:t>
            </a:r>
            <a:r>
              <a:rPr lang="en-US" dirty="0" smtClean="0">
                <a:solidFill>
                  <a:prstClr val="white">
                    <a:lumMod val="95000"/>
                  </a:prstClr>
                </a:solidFill>
              </a:rPr>
              <a:t>” </a:t>
            </a:r>
            <a:r>
              <a:rPr lang="ru-RU" dirty="0" smtClean="0">
                <a:solidFill>
                  <a:prstClr val="white">
                    <a:lumMod val="95000"/>
                  </a:prstClr>
                </a:solidFill>
              </a:rPr>
              <a:t>разрыв</a:t>
            </a:r>
            <a:r>
              <a:rPr lang="en-US" dirty="0" smtClean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en-US" dirty="0" smtClean="0">
                <a:solidFill>
                  <a:srgbClr val="66FF33"/>
                </a:solidFill>
              </a:rPr>
              <a:t>(</a:t>
            </a:r>
            <a:r>
              <a:rPr lang="ru-RU" dirty="0" smtClean="0">
                <a:solidFill>
                  <a:srgbClr val="66FF33"/>
                </a:solidFill>
              </a:rPr>
              <a:t>Смещенный продольный горизонтальный разрыв</a:t>
            </a:r>
            <a:r>
              <a:rPr lang="en-US" dirty="0" smtClean="0">
                <a:solidFill>
                  <a:srgbClr val="66FF33"/>
                </a:solidFill>
              </a:rPr>
              <a:t>)</a:t>
            </a:r>
            <a:endParaRPr lang="en-US" dirty="0">
              <a:solidFill>
                <a:srgbClr val="66FF33"/>
              </a:solidFill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533400" y="562151"/>
            <a:ext cx="8229600" cy="609600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Смещенные разрывы мениска</a:t>
            </a:r>
            <a:endParaRPr lang="en-US" sz="6600" b="1" dirty="0">
              <a:ln w="1143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518768" y="2023347"/>
            <a:ext cx="5700314" cy="42726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518768" y="2023347"/>
            <a:ext cx="5700314" cy="4272678"/>
          </a:xfrm>
          <a:prstGeom prst="rect">
            <a:avLst/>
          </a:prstGeom>
        </p:spPr>
      </p:pic>
      <p:sp>
        <p:nvSpPr>
          <p:cNvPr id="9" name="Curved Right Arrow 8"/>
          <p:cNvSpPr/>
          <p:nvPr/>
        </p:nvSpPr>
        <p:spPr>
          <a:xfrm rot="20107743">
            <a:off x="7188021" y="3510307"/>
            <a:ext cx="361809" cy="914400"/>
          </a:xfrm>
          <a:prstGeom prst="curvedRight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882676" y="1423858"/>
            <a:ext cx="22242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C000"/>
                </a:solidFill>
              </a:rPr>
              <a:t>“</a:t>
            </a:r>
            <a:r>
              <a:rPr lang="ru-RU" sz="1600" dirty="0" smtClean="0">
                <a:solidFill>
                  <a:srgbClr val="FFC000"/>
                </a:solidFill>
              </a:rPr>
              <a:t>Знак Бумеранга</a:t>
            </a:r>
            <a:r>
              <a:rPr lang="en-US" sz="1600" dirty="0" smtClean="0">
                <a:solidFill>
                  <a:srgbClr val="FFC000"/>
                </a:solidFill>
              </a:rPr>
              <a:t>”</a:t>
            </a:r>
            <a:endParaRPr lang="en-US" sz="1600" dirty="0">
              <a:solidFill>
                <a:srgbClr val="FFC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8403009" y="4131111"/>
            <a:ext cx="331416" cy="106680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hlinkClick r:id="" action="ppaction://noaction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>
            <a:hlinkClick r:id="" action="ppaction://noaction"/>
          </p:cNvPr>
          <p:cNvSpPr txBox="1"/>
          <p:nvPr/>
        </p:nvSpPr>
        <p:spPr>
          <a:xfrm>
            <a:off x="4793051" y="100487"/>
            <a:ext cx="128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основные</a:t>
            </a:r>
            <a:br>
              <a:rPr lang="ru-RU" sz="1200" i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</a:t>
            </a:r>
            <a:endParaRPr lang="en-US" sz="1200" i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>
            <a:hlinkClick r:id="" action="ppaction://noaction"/>
          </p:cNvPr>
          <p:cNvSpPr txBox="1"/>
          <p:nvPr/>
        </p:nvSpPr>
        <p:spPr>
          <a:xfrm>
            <a:off x="7848600" y="192818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i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>
            <a:hlinkClick r:id="" action="ppaction://noaction"/>
          </p:cNvPr>
          <p:cNvSpPr txBox="1"/>
          <p:nvPr/>
        </p:nvSpPr>
        <p:spPr>
          <a:xfrm>
            <a:off x="6343517" y="100486"/>
            <a:ext cx="123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prstClr val="white">
                    <a:lumMod val="95000"/>
                  </a:prstClr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</a:t>
            </a:r>
            <a:br>
              <a:rPr lang="ru-RU" sz="1200" i="1" dirty="0" smtClean="0">
                <a:solidFill>
                  <a:prstClr val="white">
                    <a:lumMod val="95000"/>
                  </a:prstClr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prstClr val="white">
                    <a:lumMod val="95000"/>
                  </a:prstClr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 смещением</a:t>
            </a:r>
            <a:endParaRPr lang="en-US" sz="1200" i="1" dirty="0">
              <a:solidFill>
                <a:prstClr val="white">
                  <a:lumMod val="95000"/>
                </a:prstClr>
              </a:solidFill>
              <a:effectLst>
                <a:glow rad="228600">
                  <a:srgbClr val="4F81BD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91240" y="6399048"/>
            <a:ext cx="174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Click to continue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91240" y="6399048"/>
            <a:ext cx="174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Click to continue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851925" y="4459907"/>
            <a:ext cx="2020039" cy="202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Arrow Connector 22"/>
          <p:cNvCxnSpPr/>
          <p:nvPr/>
        </p:nvCxnSpPr>
        <p:spPr>
          <a:xfrm flipH="1">
            <a:off x="2614027" y="5302495"/>
            <a:ext cx="492865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:\Gorbachova Tetyana\ALL PROJECTS\Meniscal tear project\RADIOGRAPHICS\drafts\Slide 33 MR Trimmed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9007" y="1743693"/>
            <a:ext cx="2016593" cy="263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0016" y="2867025"/>
            <a:ext cx="36462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dirty="0">
              <a:solidFill>
                <a:prstClr val="white">
                  <a:lumMod val="95000"/>
                </a:prstClr>
              </a:solidFill>
            </a:endParaRPr>
          </a:p>
          <a:p>
            <a:pPr>
              <a:defRPr/>
            </a:pPr>
            <a:r>
              <a:rPr lang="ru-RU" dirty="0" smtClean="0">
                <a:solidFill>
                  <a:prstClr val="white">
                    <a:lumMod val="95000"/>
                  </a:prstClr>
                </a:solidFill>
              </a:rPr>
              <a:t>При артроскопии мениск может казаться неповрежденным, в то время как аномально расположенный фрагмент остается незамеченным</a:t>
            </a:r>
            <a:endParaRPr lang="en-US" dirty="0">
              <a:solidFill>
                <a:prstClr val="white">
                  <a:lumMod val="95000"/>
                </a:prstClr>
              </a:solidFill>
            </a:endParaRPr>
          </a:p>
          <a:p>
            <a:pPr>
              <a:defRPr/>
            </a:pPr>
            <a:endParaRPr lang="en-US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ru-RU" dirty="0" err="1" smtClean="0">
                <a:solidFill>
                  <a:srgbClr val="FFC000"/>
                </a:solidFill>
              </a:rPr>
              <a:t>Хурург</a:t>
            </a:r>
            <a:r>
              <a:rPr lang="ru-RU" dirty="0" smtClean="0">
                <a:solidFill>
                  <a:srgbClr val="FFC000"/>
                </a:solidFill>
              </a:rPr>
              <a:t> должен заглянуть «под» мениск, чтобы извлечь фрагмент</a:t>
            </a:r>
            <a:endParaRPr lang="en-US" dirty="0">
              <a:solidFill>
                <a:srgbClr val="FFC000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233048">
            <a:off x="1949878" y="3261787"/>
            <a:ext cx="318454" cy="412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5" name="Straight Arrow Connector 24"/>
          <p:cNvCxnSpPr/>
          <p:nvPr/>
        </p:nvCxnSpPr>
        <p:spPr>
          <a:xfrm flipV="1">
            <a:off x="1512277" y="3614120"/>
            <a:ext cx="507814" cy="516991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6378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11111E-6 2.22222E-6 L 0.86597 -0.4548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00" y="-2280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43200000"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0"/>
                            </p:stCondLst>
                            <p:childTnLst>
                              <p:par>
                                <p:cTn id="95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/>
      <p:bldP spid="17" grpId="0"/>
      <p:bldP spid="17" grpId="1"/>
      <p:bldP spid="17" grpId="2"/>
      <p:bldP spid="17" grpId="3"/>
      <p:bldP spid="17" grpId="4"/>
      <p:bldP spid="20" grpId="0"/>
      <p:bldP spid="20" grpId="1"/>
      <p:bldP spid="20" grpId="2"/>
      <p:bldP spid="20" grpId="3"/>
      <p:bldP spid="4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651" y="2099465"/>
            <a:ext cx="4429200" cy="35933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651" y="2099465"/>
            <a:ext cx="4429200" cy="35933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651" y="2099465"/>
            <a:ext cx="4429200" cy="3593340"/>
          </a:xfrm>
          <a:prstGeom prst="rect">
            <a:avLst/>
          </a:prstGeom>
        </p:spPr>
      </p:pic>
      <p:pic>
        <p:nvPicPr>
          <p:cNvPr id="6" name="Picture 9" descr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0" t="25705" r="21875" b="26563"/>
          <a:stretch>
            <a:fillRect/>
          </a:stretch>
        </p:blipFill>
        <p:spPr bwMode="auto">
          <a:xfrm>
            <a:off x="4638851" y="2393167"/>
            <a:ext cx="4133498" cy="300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901775" y="1255693"/>
            <a:ext cx="6656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Разрыв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“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Клюв Попугая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” 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ru-RU" dirty="0" smtClean="0">
                <a:solidFill>
                  <a:srgbClr val="FF0000"/>
                </a:solidFill>
              </a:rPr>
              <a:t>Смещенный радиальный косой разрыв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533400" y="609600"/>
            <a:ext cx="8229600" cy="609600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Смещенные разрывы мениска</a:t>
            </a:r>
            <a:endParaRPr lang="en-US" sz="6600" b="1" dirty="0">
              <a:ln w="1143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581400" y="4332302"/>
            <a:ext cx="76200" cy="121920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772400" y="4351352"/>
            <a:ext cx="76200" cy="121920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7" descr="parro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509860">
            <a:off x="7037610" y="3025436"/>
            <a:ext cx="1208088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H LMT Parrot Beak.m4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>
                  <p14:trim end="6941.2293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543601" y="2164517"/>
            <a:ext cx="4228748" cy="3103670"/>
          </a:xfrm>
          <a:prstGeom prst="rect">
            <a:avLst/>
          </a:prstGeom>
        </p:spPr>
      </p:pic>
      <p:sp>
        <p:nvSpPr>
          <p:cNvPr id="13" name="TextBox 12">
            <a:hlinkClick r:id="rId10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>
            <a:hlinkClick r:id="rId11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>
            <a:hlinkClick r:id="rId12" action="ppaction://hlinksldjump"/>
          </p:cNvPr>
          <p:cNvSpPr txBox="1"/>
          <p:nvPr/>
        </p:nvSpPr>
        <p:spPr>
          <a:xfrm>
            <a:off x="4793051" y="100487"/>
            <a:ext cx="128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основные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>
            <a:hlinkClick r:id="rId13" action="ppaction://hlinksldjump"/>
          </p:cNvPr>
          <p:cNvSpPr txBox="1"/>
          <p:nvPr/>
        </p:nvSpPr>
        <p:spPr>
          <a:xfrm>
            <a:off x="7848600" y="192818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>
            <a:hlinkClick r:id="rId14" action="ppaction://hlinksldjump"/>
          </p:cNvPr>
          <p:cNvSpPr txBox="1"/>
          <p:nvPr/>
        </p:nvSpPr>
        <p:spPr>
          <a:xfrm>
            <a:off x="6329507" y="100486"/>
            <a:ext cx="126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 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 смещением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91240" y="6399048"/>
            <a:ext cx="174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Click to continue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91240" y="6399048"/>
            <a:ext cx="174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Click to continue</a:t>
            </a:r>
          </a:p>
        </p:txBody>
      </p:sp>
    </p:spTree>
    <p:extLst>
      <p:ext uri="{BB962C8B-B14F-4D97-AF65-F5344CB8AC3E}">
        <p14:creationId xmlns:p14="http://schemas.microsoft.com/office/powerpoint/2010/main" xmlns="" val="361848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0.06892 3.7037E-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750"/>
                            </p:stCondLst>
                            <p:childTnLst>
                              <p:par>
                                <p:cTn id="48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250"/>
                            </p:stCondLst>
                            <p:childTnLst>
                              <p:par>
                                <p:cTn id="52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18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2337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2837"/>
                            </p:stCondLst>
                            <p:childTnLst>
                              <p:par>
                                <p:cTn id="83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3337"/>
                            </p:stCondLst>
                            <p:childTnLst>
                              <p:par>
                                <p:cTn id="87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9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9" grpId="0"/>
      <p:bldP spid="19" grpId="1"/>
      <p:bldP spid="19" grpId="2"/>
      <p:bldP spid="19" grpId="3"/>
      <p:bldP spid="19" grpId="4"/>
      <p:bldP spid="20" grpId="0"/>
      <p:bldP spid="20" grpId="1"/>
      <p:bldP spid="20" grpId="2"/>
      <p:bldP spid="20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506593062"/>
              </p:ext>
            </p:extLst>
          </p:nvPr>
        </p:nvGraphicFramePr>
        <p:xfrm>
          <a:off x="609600" y="3429000"/>
          <a:ext cx="8229600" cy="27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6349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Вертикальный продольный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Горизонтальный</a:t>
                      </a:r>
                      <a:r>
                        <a:rPr lang="ru-RU" sz="1400" baseline="0" dirty="0" smtClean="0"/>
                        <a:t> продольный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Радиальный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Клюв</a:t>
                      </a:r>
                      <a:r>
                        <a:rPr lang="ru-RU" sz="1400" baseline="0" dirty="0" smtClean="0"/>
                        <a:t> попугая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Лоскутный горизонтальный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349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Вертикальный</a:t>
                      </a:r>
                      <a:r>
                        <a:rPr lang="ru-RU" sz="1400" baseline="0" dirty="0" smtClean="0"/>
                        <a:t> разрыв</a:t>
                      </a:r>
                      <a:endParaRPr lang="en-US" sz="1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Косой разрыв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Поперечный</a:t>
                      </a:r>
                      <a:r>
                        <a:rPr lang="ru-RU" sz="1400" baseline="0" dirty="0" smtClean="0"/>
                        <a:t> разрыв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Косой разрыв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Горизонтальный</a:t>
                      </a:r>
                      <a:r>
                        <a:rPr lang="ru-RU" sz="1400" baseline="0" dirty="0" smtClean="0"/>
                        <a:t> с расщеплением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4622">
                <a:tc>
                  <a:txBody>
                    <a:bodyPr/>
                    <a:lstStyle/>
                    <a:p>
                      <a:r>
                        <a:rPr lang="ru-RU" sz="1400" baseline="0" dirty="0" smtClean="0"/>
                        <a:t>Периферический разрыв</a:t>
                      </a:r>
                      <a:endParaRPr lang="en-US" sz="1400" baseline="0" dirty="0"/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Горизонтальный разрыв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Радиальный косой разрыв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Горизонтальный разрыв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46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/>
                        <a:t>Продольный разрыв</a:t>
                      </a:r>
                      <a:endParaRPr lang="en-US" sz="1400" baseline="0" dirty="0"/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Горизонтальный</a:t>
                      </a:r>
                      <a:r>
                        <a:rPr lang="ru-RU" sz="1400" baseline="0" dirty="0" smtClean="0"/>
                        <a:t> разрыв с расщеплением</a:t>
                      </a:r>
                      <a:endParaRPr lang="en-US" sz="1400" dirty="0"/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Лоскутный разрыв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Горизонтальный</a:t>
                      </a:r>
                      <a:r>
                        <a:rPr lang="ru-RU" sz="1400" baseline="0" dirty="0" smtClean="0"/>
                        <a:t> продольный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533400" y="609600"/>
            <a:ext cx="8229600" cy="609600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Классификация разрывов мениска</a:t>
            </a:r>
            <a:endParaRPr lang="en-US" sz="66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9200" y="1447800"/>
            <a:ext cx="7315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</a:rPr>
              <a:t>Единой рентгенологической классификации разрывов менисков не существует</a:t>
            </a:r>
            <a:endParaRPr lang="en-US" sz="1600" dirty="0">
              <a:solidFill>
                <a:srgbClr val="FFC000"/>
              </a:solidFill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4793050" y="100487"/>
            <a:ext cx="128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основные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6343519" y="100486"/>
            <a:ext cx="123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 смещением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hlinkClick r:id="rId6" action="ppaction://hlinksldjump"/>
          </p:cNvPr>
          <p:cNvSpPr txBox="1"/>
          <p:nvPr/>
        </p:nvSpPr>
        <p:spPr>
          <a:xfrm>
            <a:off x="7848600" y="192818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1752600"/>
            <a:ext cx="2057400" cy="15467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000" y="1828800"/>
            <a:ext cx="1981200" cy="14894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000" y="2057400"/>
            <a:ext cx="1611445" cy="13073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0400" y="1866490"/>
            <a:ext cx="1981200" cy="1480574"/>
          </a:xfrm>
          <a:prstGeom prst="rect">
            <a:avLst/>
          </a:prstGeom>
        </p:spPr>
      </p:pic>
      <p:pic>
        <p:nvPicPr>
          <p:cNvPr id="13" name="HLT T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1200" y="1981200"/>
            <a:ext cx="1710732" cy="128611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16200000" flipH="1">
            <a:off x="-942666" y="4600693"/>
            <a:ext cx="2613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Варианты терминологии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91240" y="6399048"/>
            <a:ext cx="174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Click to continue</a:t>
            </a:r>
          </a:p>
        </p:txBody>
      </p:sp>
    </p:spTree>
    <p:extLst>
      <p:ext uri="{BB962C8B-B14F-4D97-AF65-F5344CB8AC3E}">
        <p14:creationId xmlns:p14="http://schemas.microsoft.com/office/powerpoint/2010/main" xmlns="" val="341823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6" grpId="1"/>
      <p:bldP spid="16" grpId="2"/>
      <p:bldP spid="16" grpId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2000" u="sng" dirty="0" smtClean="0">
                <a:solidFill>
                  <a:srgbClr val="FFC000"/>
                </a:solidFill>
              </a:rPr>
              <a:t>Компоненты</a:t>
            </a:r>
            <a:endParaRPr lang="en-US" sz="2000" u="sng" dirty="0">
              <a:solidFill>
                <a:srgbClr val="FFC000"/>
              </a:solidFill>
            </a:endParaRPr>
          </a:p>
          <a:p>
            <a:pPr lvl="1"/>
            <a:r>
              <a:rPr lang="ru-RU" sz="1600" dirty="0" smtClean="0">
                <a:solidFill>
                  <a:srgbClr val="FFC000"/>
                </a:solidFill>
              </a:rPr>
              <a:t>Глубина разрыва</a:t>
            </a:r>
            <a:endParaRPr lang="en-US" sz="1600" dirty="0">
              <a:solidFill>
                <a:srgbClr val="FFC000"/>
              </a:solidFill>
            </a:endParaRPr>
          </a:p>
          <a:p>
            <a:pPr lvl="2"/>
            <a:r>
              <a:rPr lang="ru-RU" sz="1400" dirty="0" smtClean="0">
                <a:solidFill>
                  <a:srgbClr val="FFFF00"/>
                </a:solidFill>
              </a:rPr>
              <a:t>Частичный</a:t>
            </a:r>
            <a:endParaRPr lang="en-US" sz="1400" dirty="0">
              <a:solidFill>
                <a:srgbClr val="FFFF00"/>
              </a:solidFill>
            </a:endParaRPr>
          </a:p>
          <a:p>
            <a:pPr lvl="2"/>
            <a:r>
              <a:rPr lang="ru-RU" sz="1400" dirty="0" smtClean="0">
                <a:solidFill>
                  <a:srgbClr val="FF0000"/>
                </a:solidFill>
              </a:rPr>
              <a:t>Полный</a:t>
            </a:r>
            <a:endParaRPr lang="en-US" sz="1400" dirty="0">
              <a:solidFill>
                <a:srgbClr val="FF0000"/>
              </a:solidFill>
            </a:endParaRPr>
          </a:p>
          <a:p>
            <a:pPr lvl="1"/>
            <a:r>
              <a:rPr lang="ru-RU" sz="1600" dirty="0" smtClean="0">
                <a:solidFill>
                  <a:srgbClr val="FFC000"/>
                </a:solidFill>
              </a:rPr>
              <a:t>Расположение</a:t>
            </a:r>
            <a:r>
              <a:rPr lang="en-US" sz="1600" dirty="0" smtClean="0">
                <a:solidFill>
                  <a:srgbClr val="FFC000"/>
                </a:solidFill>
              </a:rPr>
              <a:t> (</a:t>
            </a:r>
            <a:r>
              <a:rPr lang="ru-RU" sz="1600" dirty="0" smtClean="0">
                <a:solidFill>
                  <a:srgbClr val="FFC000"/>
                </a:solidFill>
              </a:rPr>
              <a:t>Ширина ободка</a:t>
            </a:r>
            <a:r>
              <a:rPr lang="en-US" sz="1600" dirty="0" smtClean="0">
                <a:solidFill>
                  <a:srgbClr val="FFC000"/>
                </a:solidFill>
              </a:rPr>
              <a:t>)</a:t>
            </a:r>
            <a:endParaRPr lang="en-US" sz="1600" dirty="0">
              <a:solidFill>
                <a:srgbClr val="FFC000"/>
              </a:solidFill>
            </a:endParaRPr>
          </a:p>
          <a:p>
            <a:pPr lvl="2"/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Зона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</a:rPr>
              <a:t>1</a:t>
            </a:r>
          </a:p>
          <a:p>
            <a:pPr lvl="2"/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Зона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400" dirty="0">
                <a:solidFill>
                  <a:srgbClr val="FFFF00"/>
                </a:solidFill>
              </a:rPr>
              <a:t>2</a:t>
            </a:r>
          </a:p>
          <a:p>
            <a:pPr lvl="2"/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Зона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400" dirty="0">
                <a:solidFill>
                  <a:srgbClr val="00B0F0"/>
                </a:solidFill>
              </a:rPr>
              <a:t>3</a:t>
            </a:r>
          </a:p>
          <a:p>
            <a:pPr lvl="1"/>
            <a:r>
              <a:rPr lang="ru-RU" sz="1600" dirty="0" smtClean="0">
                <a:solidFill>
                  <a:srgbClr val="FFC000"/>
                </a:solidFill>
              </a:rPr>
              <a:t>Радиальное расположение</a:t>
            </a:r>
            <a:endParaRPr lang="en-US" sz="1600" dirty="0">
              <a:solidFill>
                <a:srgbClr val="FFC000"/>
              </a:solidFill>
            </a:endParaRPr>
          </a:p>
          <a:p>
            <a:pPr lvl="2"/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Передний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 lvl="2"/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Центральный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 lvl="2"/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Задний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ru-RU" sz="1600" dirty="0" smtClean="0">
                <a:solidFill>
                  <a:srgbClr val="FFC000"/>
                </a:solidFill>
              </a:rPr>
              <a:t>От центра к подколенной ямке</a:t>
            </a:r>
            <a:endParaRPr lang="en-US" sz="1600" dirty="0">
              <a:solidFill>
                <a:srgbClr val="FFC000"/>
              </a:solidFill>
            </a:endParaRPr>
          </a:p>
          <a:p>
            <a:pPr lvl="2"/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Да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/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Нет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ru-RU" sz="1600" dirty="0" smtClean="0">
                <a:solidFill>
                  <a:srgbClr val="FFC000"/>
                </a:solidFill>
              </a:rPr>
              <a:t>Качество ткани</a:t>
            </a:r>
            <a:endParaRPr lang="en-US" sz="1600" dirty="0">
              <a:solidFill>
                <a:srgbClr val="FFC000"/>
              </a:solidFill>
            </a:endParaRPr>
          </a:p>
          <a:p>
            <a:pPr lvl="1"/>
            <a:r>
              <a:rPr lang="ru-RU" sz="1600" dirty="0" smtClean="0">
                <a:solidFill>
                  <a:srgbClr val="FFC000"/>
                </a:solidFill>
              </a:rPr>
              <a:t>Длина разрыва</a:t>
            </a:r>
            <a:endParaRPr lang="en-US" sz="1600" dirty="0">
              <a:solidFill>
                <a:srgbClr val="FFC000"/>
              </a:solidFill>
            </a:endParaRPr>
          </a:p>
          <a:p>
            <a:pPr lvl="1"/>
            <a:r>
              <a:rPr lang="ru-RU" sz="1600" dirty="0" smtClean="0">
                <a:solidFill>
                  <a:srgbClr val="FFC000"/>
                </a:solidFill>
              </a:rPr>
              <a:t>Процент удаленного мениска</a:t>
            </a:r>
            <a:endParaRPr lang="en-US" sz="1600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9093" y="1526381"/>
            <a:ext cx="4866428" cy="4572000"/>
          </a:xfrm>
          <a:prstGeom prst="rect">
            <a:avLst/>
          </a:prstGeom>
        </p:spPr>
      </p:pic>
      <p:sp>
        <p:nvSpPr>
          <p:cNvPr id="5" name="TextBox 4">
            <a:hlinkClick r:id="rId3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hlinkClick r:id="rId4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>
            <a:hlinkClick r:id="rId5" action="ppaction://hlinksldjump"/>
          </p:cNvPr>
          <p:cNvSpPr txBox="1"/>
          <p:nvPr/>
        </p:nvSpPr>
        <p:spPr>
          <a:xfrm>
            <a:off x="4793051" y="100487"/>
            <a:ext cx="128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основные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hlinkClick r:id="rId6" action="ppaction://hlinksldjump"/>
          </p:cNvPr>
          <p:cNvSpPr txBox="1"/>
          <p:nvPr/>
        </p:nvSpPr>
        <p:spPr>
          <a:xfrm>
            <a:off x="6343518" y="100486"/>
            <a:ext cx="123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 смещением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hlinkClick r:id="rId7" action="ppaction://hlinksldjump"/>
          </p:cNvPr>
          <p:cNvSpPr txBox="1"/>
          <p:nvPr/>
        </p:nvSpPr>
        <p:spPr>
          <a:xfrm>
            <a:off x="7848600" y="192818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09600" y="609600"/>
            <a:ext cx="8229600" cy="639762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Классификация разрывов мениска </a:t>
            </a:r>
            <a:r>
              <a:rPr lang="en-US" sz="32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ISAKOS</a:t>
            </a:r>
            <a:r>
              <a:rPr lang="en-US" sz="32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32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en-US" sz="32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10800000">
            <a:off x="4724400" y="3886200"/>
            <a:ext cx="228600" cy="76200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4343400" y="3962400"/>
            <a:ext cx="609600" cy="1524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4537389" y="3429000"/>
            <a:ext cx="1482411" cy="1505019"/>
          </a:xfrm>
          <a:custGeom>
            <a:avLst/>
            <a:gdLst>
              <a:gd name="connsiteX0" fmla="*/ 793820 w 1418492"/>
              <a:gd name="connsiteY0" fmla="*/ 236974 h 1179007"/>
              <a:gd name="connsiteX1" fmla="*/ 261257 w 1418492"/>
              <a:gd name="connsiteY1" fmla="*/ 915238 h 1179007"/>
              <a:gd name="connsiteX2" fmla="*/ 1215850 w 1418492"/>
              <a:gd name="connsiteY2" fmla="*/ 1005673 h 1179007"/>
              <a:gd name="connsiteX3" fmla="*/ 1230923 w 1418492"/>
              <a:gd name="connsiteY3" fmla="*/ 1176495 h 1179007"/>
              <a:gd name="connsiteX4" fmla="*/ 90435 w 1418492"/>
              <a:gd name="connsiteY4" fmla="*/ 990600 h 1179007"/>
              <a:gd name="connsiteX5" fmla="*/ 688312 w 1418492"/>
              <a:gd name="connsiteY5" fmla="*/ 126442 h 1179007"/>
              <a:gd name="connsiteX6" fmla="*/ 793820 w 1418492"/>
              <a:gd name="connsiteY6" fmla="*/ 236974 h 1179007"/>
              <a:gd name="connsiteX0" fmla="*/ 793820 w 1418492"/>
              <a:gd name="connsiteY0" fmla="*/ 236974 h 1179007"/>
              <a:gd name="connsiteX1" fmla="*/ 261257 w 1418492"/>
              <a:gd name="connsiteY1" fmla="*/ 915238 h 1179007"/>
              <a:gd name="connsiteX2" fmla="*/ 1215850 w 1418492"/>
              <a:gd name="connsiteY2" fmla="*/ 1005673 h 1179007"/>
              <a:gd name="connsiteX3" fmla="*/ 1230923 w 1418492"/>
              <a:gd name="connsiteY3" fmla="*/ 1176495 h 1179007"/>
              <a:gd name="connsiteX4" fmla="*/ 90435 w 1418492"/>
              <a:gd name="connsiteY4" fmla="*/ 990600 h 1179007"/>
              <a:gd name="connsiteX5" fmla="*/ 688312 w 1418492"/>
              <a:gd name="connsiteY5" fmla="*/ 126442 h 1179007"/>
              <a:gd name="connsiteX6" fmla="*/ 793820 w 1418492"/>
              <a:gd name="connsiteY6" fmla="*/ 236974 h 1179007"/>
              <a:gd name="connsiteX0" fmla="*/ 793820 w 1377461"/>
              <a:gd name="connsiteY0" fmla="*/ 236974 h 1176495"/>
              <a:gd name="connsiteX1" fmla="*/ 261257 w 1377461"/>
              <a:gd name="connsiteY1" fmla="*/ 915238 h 1176495"/>
              <a:gd name="connsiteX2" fmla="*/ 1215850 w 1377461"/>
              <a:gd name="connsiteY2" fmla="*/ 1005673 h 1176495"/>
              <a:gd name="connsiteX3" fmla="*/ 1230923 w 1377461"/>
              <a:gd name="connsiteY3" fmla="*/ 1176495 h 1176495"/>
              <a:gd name="connsiteX4" fmla="*/ 90435 w 1377461"/>
              <a:gd name="connsiteY4" fmla="*/ 990600 h 1176495"/>
              <a:gd name="connsiteX5" fmla="*/ 688312 w 1377461"/>
              <a:gd name="connsiteY5" fmla="*/ 126442 h 1176495"/>
              <a:gd name="connsiteX6" fmla="*/ 793820 w 1377461"/>
              <a:gd name="connsiteY6" fmla="*/ 236974 h 1176495"/>
              <a:gd name="connsiteX0" fmla="*/ 793820 w 1377461"/>
              <a:gd name="connsiteY0" fmla="*/ 236974 h 1176495"/>
              <a:gd name="connsiteX1" fmla="*/ 261257 w 1377461"/>
              <a:gd name="connsiteY1" fmla="*/ 915238 h 1176495"/>
              <a:gd name="connsiteX2" fmla="*/ 1215850 w 1377461"/>
              <a:gd name="connsiteY2" fmla="*/ 1005673 h 1176495"/>
              <a:gd name="connsiteX3" fmla="*/ 1230923 w 1377461"/>
              <a:gd name="connsiteY3" fmla="*/ 1176495 h 1176495"/>
              <a:gd name="connsiteX4" fmla="*/ 90435 w 1377461"/>
              <a:gd name="connsiteY4" fmla="*/ 990600 h 1176495"/>
              <a:gd name="connsiteX5" fmla="*/ 688312 w 1377461"/>
              <a:gd name="connsiteY5" fmla="*/ 126442 h 1176495"/>
              <a:gd name="connsiteX6" fmla="*/ 793820 w 1377461"/>
              <a:gd name="connsiteY6" fmla="*/ 236974 h 1176495"/>
              <a:gd name="connsiteX0" fmla="*/ 793820 w 1230923"/>
              <a:gd name="connsiteY0" fmla="*/ 236974 h 1176495"/>
              <a:gd name="connsiteX1" fmla="*/ 261257 w 1230923"/>
              <a:gd name="connsiteY1" fmla="*/ 915238 h 1176495"/>
              <a:gd name="connsiteX2" fmla="*/ 1215850 w 1230923"/>
              <a:gd name="connsiteY2" fmla="*/ 1005673 h 1176495"/>
              <a:gd name="connsiteX3" fmla="*/ 1230923 w 1230923"/>
              <a:gd name="connsiteY3" fmla="*/ 1176495 h 1176495"/>
              <a:gd name="connsiteX4" fmla="*/ 90435 w 1230923"/>
              <a:gd name="connsiteY4" fmla="*/ 990600 h 1176495"/>
              <a:gd name="connsiteX5" fmla="*/ 688312 w 1230923"/>
              <a:gd name="connsiteY5" fmla="*/ 126442 h 1176495"/>
              <a:gd name="connsiteX6" fmla="*/ 793820 w 1230923"/>
              <a:gd name="connsiteY6" fmla="*/ 236974 h 1176495"/>
              <a:gd name="connsiteX0" fmla="*/ 793820 w 1230923"/>
              <a:gd name="connsiteY0" fmla="*/ 236974 h 1176495"/>
              <a:gd name="connsiteX1" fmla="*/ 261257 w 1230923"/>
              <a:gd name="connsiteY1" fmla="*/ 915238 h 1176495"/>
              <a:gd name="connsiteX2" fmla="*/ 1215850 w 1230923"/>
              <a:gd name="connsiteY2" fmla="*/ 1005673 h 1176495"/>
              <a:gd name="connsiteX3" fmla="*/ 1230923 w 1230923"/>
              <a:gd name="connsiteY3" fmla="*/ 1176495 h 1176495"/>
              <a:gd name="connsiteX4" fmla="*/ 90435 w 1230923"/>
              <a:gd name="connsiteY4" fmla="*/ 990600 h 1176495"/>
              <a:gd name="connsiteX5" fmla="*/ 688312 w 1230923"/>
              <a:gd name="connsiteY5" fmla="*/ 126442 h 1176495"/>
              <a:gd name="connsiteX6" fmla="*/ 793820 w 1230923"/>
              <a:gd name="connsiteY6" fmla="*/ 236974 h 1176495"/>
              <a:gd name="connsiteX0" fmla="*/ 793820 w 1230923"/>
              <a:gd name="connsiteY0" fmla="*/ 131466 h 1070987"/>
              <a:gd name="connsiteX1" fmla="*/ 261257 w 1230923"/>
              <a:gd name="connsiteY1" fmla="*/ 809730 h 1070987"/>
              <a:gd name="connsiteX2" fmla="*/ 1215850 w 1230923"/>
              <a:gd name="connsiteY2" fmla="*/ 900165 h 1070987"/>
              <a:gd name="connsiteX3" fmla="*/ 1230923 w 1230923"/>
              <a:gd name="connsiteY3" fmla="*/ 1070987 h 1070987"/>
              <a:gd name="connsiteX4" fmla="*/ 90435 w 1230923"/>
              <a:gd name="connsiteY4" fmla="*/ 885092 h 1070987"/>
              <a:gd name="connsiteX5" fmla="*/ 688312 w 1230923"/>
              <a:gd name="connsiteY5" fmla="*/ 20934 h 1070987"/>
              <a:gd name="connsiteX6" fmla="*/ 793820 w 1230923"/>
              <a:gd name="connsiteY6" fmla="*/ 131466 h 1070987"/>
              <a:gd name="connsiteX0" fmla="*/ 793820 w 1230923"/>
              <a:gd name="connsiteY0" fmla="*/ 131466 h 1070987"/>
              <a:gd name="connsiteX1" fmla="*/ 261257 w 1230923"/>
              <a:gd name="connsiteY1" fmla="*/ 809730 h 1070987"/>
              <a:gd name="connsiteX2" fmla="*/ 1215850 w 1230923"/>
              <a:gd name="connsiteY2" fmla="*/ 900165 h 1070987"/>
              <a:gd name="connsiteX3" fmla="*/ 1230923 w 1230923"/>
              <a:gd name="connsiteY3" fmla="*/ 1070987 h 1070987"/>
              <a:gd name="connsiteX4" fmla="*/ 90435 w 1230923"/>
              <a:gd name="connsiteY4" fmla="*/ 885092 h 1070987"/>
              <a:gd name="connsiteX5" fmla="*/ 688312 w 1230923"/>
              <a:gd name="connsiteY5" fmla="*/ 20934 h 1070987"/>
              <a:gd name="connsiteX6" fmla="*/ 793820 w 1230923"/>
              <a:gd name="connsiteY6" fmla="*/ 131466 h 1070987"/>
              <a:gd name="connsiteX0" fmla="*/ 793820 w 1230923"/>
              <a:gd name="connsiteY0" fmla="*/ 110532 h 1050053"/>
              <a:gd name="connsiteX1" fmla="*/ 261257 w 1230923"/>
              <a:gd name="connsiteY1" fmla="*/ 788796 h 1050053"/>
              <a:gd name="connsiteX2" fmla="*/ 1215850 w 1230923"/>
              <a:gd name="connsiteY2" fmla="*/ 879231 h 1050053"/>
              <a:gd name="connsiteX3" fmla="*/ 1230923 w 1230923"/>
              <a:gd name="connsiteY3" fmla="*/ 1050053 h 1050053"/>
              <a:gd name="connsiteX4" fmla="*/ 90435 w 1230923"/>
              <a:gd name="connsiteY4" fmla="*/ 864158 h 1050053"/>
              <a:gd name="connsiteX5" fmla="*/ 688312 w 1230923"/>
              <a:gd name="connsiteY5" fmla="*/ 0 h 1050053"/>
              <a:gd name="connsiteX6" fmla="*/ 793820 w 1230923"/>
              <a:gd name="connsiteY6" fmla="*/ 110532 h 1050053"/>
              <a:gd name="connsiteX0" fmla="*/ 794658 w 1236786"/>
              <a:gd name="connsiteY0" fmla="*/ 110532 h 1110343"/>
              <a:gd name="connsiteX1" fmla="*/ 262095 w 1236786"/>
              <a:gd name="connsiteY1" fmla="*/ 788796 h 1110343"/>
              <a:gd name="connsiteX2" fmla="*/ 1216688 w 1236786"/>
              <a:gd name="connsiteY2" fmla="*/ 879231 h 1110343"/>
              <a:gd name="connsiteX3" fmla="*/ 1236786 w 1236786"/>
              <a:gd name="connsiteY3" fmla="*/ 1110343 h 1110343"/>
              <a:gd name="connsiteX4" fmla="*/ 91273 w 1236786"/>
              <a:gd name="connsiteY4" fmla="*/ 864158 h 1110343"/>
              <a:gd name="connsiteX5" fmla="*/ 689150 w 1236786"/>
              <a:gd name="connsiteY5" fmla="*/ 0 h 1110343"/>
              <a:gd name="connsiteX6" fmla="*/ 794658 w 1236786"/>
              <a:gd name="connsiteY6" fmla="*/ 110532 h 1110343"/>
              <a:gd name="connsiteX0" fmla="*/ 794658 w 1236786"/>
              <a:gd name="connsiteY0" fmla="*/ 110532 h 1326382"/>
              <a:gd name="connsiteX1" fmla="*/ 262095 w 1236786"/>
              <a:gd name="connsiteY1" fmla="*/ 788796 h 1326382"/>
              <a:gd name="connsiteX2" fmla="*/ 1216688 w 1236786"/>
              <a:gd name="connsiteY2" fmla="*/ 879231 h 1326382"/>
              <a:gd name="connsiteX3" fmla="*/ 1236786 w 1236786"/>
              <a:gd name="connsiteY3" fmla="*/ 1110343 h 1326382"/>
              <a:gd name="connsiteX4" fmla="*/ 91273 w 1236786"/>
              <a:gd name="connsiteY4" fmla="*/ 864158 h 1326382"/>
              <a:gd name="connsiteX5" fmla="*/ 689150 w 1236786"/>
              <a:gd name="connsiteY5" fmla="*/ 0 h 1326382"/>
              <a:gd name="connsiteX6" fmla="*/ 794658 w 1236786"/>
              <a:gd name="connsiteY6" fmla="*/ 110532 h 1326382"/>
              <a:gd name="connsiteX0" fmla="*/ 921937 w 1364065"/>
              <a:gd name="connsiteY0" fmla="*/ 110532 h 1326382"/>
              <a:gd name="connsiteX1" fmla="*/ 389374 w 1364065"/>
              <a:gd name="connsiteY1" fmla="*/ 788796 h 1326382"/>
              <a:gd name="connsiteX2" fmla="*/ 1343967 w 1364065"/>
              <a:gd name="connsiteY2" fmla="*/ 879231 h 1326382"/>
              <a:gd name="connsiteX3" fmla="*/ 1364065 w 1364065"/>
              <a:gd name="connsiteY3" fmla="*/ 1110343 h 1326382"/>
              <a:gd name="connsiteX4" fmla="*/ 218552 w 1364065"/>
              <a:gd name="connsiteY4" fmla="*/ 864158 h 1326382"/>
              <a:gd name="connsiteX5" fmla="*/ 816429 w 1364065"/>
              <a:gd name="connsiteY5" fmla="*/ 0 h 1326382"/>
              <a:gd name="connsiteX6" fmla="*/ 921937 w 1364065"/>
              <a:gd name="connsiteY6" fmla="*/ 110532 h 1326382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16913 w 1359041"/>
              <a:gd name="connsiteY0" fmla="*/ 110532 h 1473758"/>
              <a:gd name="connsiteX1" fmla="*/ 384350 w 1359041"/>
              <a:gd name="connsiteY1" fmla="*/ 788796 h 1473758"/>
              <a:gd name="connsiteX2" fmla="*/ 1338943 w 1359041"/>
              <a:gd name="connsiteY2" fmla="*/ 879231 h 1473758"/>
              <a:gd name="connsiteX3" fmla="*/ 1359041 w 1359041"/>
              <a:gd name="connsiteY3" fmla="*/ 1110343 h 1473758"/>
              <a:gd name="connsiteX4" fmla="*/ 213528 w 1359041"/>
              <a:gd name="connsiteY4" fmla="*/ 864158 h 1473758"/>
              <a:gd name="connsiteX5" fmla="*/ 811405 w 1359041"/>
              <a:gd name="connsiteY5" fmla="*/ 0 h 1473758"/>
              <a:gd name="connsiteX6" fmla="*/ 916913 w 1359041"/>
              <a:gd name="connsiteY6" fmla="*/ 110532 h 1473758"/>
              <a:gd name="connsiteX0" fmla="*/ 916913 w 1359041"/>
              <a:gd name="connsiteY0" fmla="*/ 110532 h 1473758"/>
              <a:gd name="connsiteX1" fmla="*/ 384350 w 1359041"/>
              <a:gd name="connsiteY1" fmla="*/ 788796 h 1473758"/>
              <a:gd name="connsiteX2" fmla="*/ 1338943 w 1359041"/>
              <a:gd name="connsiteY2" fmla="*/ 879231 h 1473758"/>
              <a:gd name="connsiteX3" fmla="*/ 1359041 w 1359041"/>
              <a:gd name="connsiteY3" fmla="*/ 1110343 h 1473758"/>
              <a:gd name="connsiteX4" fmla="*/ 213528 w 1359041"/>
              <a:gd name="connsiteY4" fmla="*/ 864158 h 1473758"/>
              <a:gd name="connsiteX5" fmla="*/ 811405 w 1359041"/>
              <a:gd name="connsiteY5" fmla="*/ 0 h 1473758"/>
              <a:gd name="connsiteX6" fmla="*/ 916913 w 1359041"/>
              <a:gd name="connsiteY6" fmla="*/ 110532 h 1473758"/>
              <a:gd name="connsiteX0" fmla="*/ 792285 w 1234413"/>
              <a:gd name="connsiteY0" fmla="*/ 143191 h 1325548"/>
              <a:gd name="connsiteX1" fmla="*/ 259722 w 1234413"/>
              <a:gd name="connsiteY1" fmla="*/ 821455 h 1325548"/>
              <a:gd name="connsiteX2" fmla="*/ 1214315 w 1234413"/>
              <a:gd name="connsiteY2" fmla="*/ 911890 h 1325548"/>
              <a:gd name="connsiteX3" fmla="*/ 1234413 w 1234413"/>
              <a:gd name="connsiteY3" fmla="*/ 1143002 h 1325548"/>
              <a:gd name="connsiteX4" fmla="*/ 88900 w 1234413"/>
              <a:gd name="connsiteY4" fmla="*/ 896817 h 1325548"/>
              <a:gd name="connsiteX5" fmla="*/ 701013 w 1234413"/>
              <a:gd name="connsiteY5" fmla="*/ 0 h 1325548"/>
              <a:gd name="connsiteX6" fmla="*/ 792285 w 1234413"/>
              <a:gd name="connsiteY6" fmla="*/ 143191 h 1325548"/>
              <a:gd name="connsiteX0" fmla="*/ 792285 w 1425332"/>
              <a:gd name="connsiteY0" fmla="*/ 143191 h 1325548"/>
              <a:gd name="connsiteX1" fmla="*/ 259722 w 1425332"/>
              <a:gd name="connsiteY1" fmla="*/ 821455 h 1325548"/>
              <a:gd name="connsiteX2" fmla="*/ 1214315 w 1425332"/>
              <a:gd name="connsiteY2" fmla="*/ 911890 h 1325548"/>
              <a:gd name="connsiteX3" fmla="*/ 1234413 w 1425332"/>
              <a:gd name="connsiteY3" fmla="*/ 1143002 h 1325548"/>
              <a:gd name="connsiteX4" fmla="*/ 1234413 w 1425332"/>
              <a:gd name="connsiteY4" fmla="*/ 1143001 h 1325548"/>
              <a:gd name="connsiteX5" fmla="*/ 88900 w 1425332"/>
              <a:gd name="connsiteY5" fmla="*/ 896817 h 1325548"/>
              <a:gd name="connsiteX6" fmla="*/ 701013 w 1425332"/>
              <a:gd name="connsiteY6" fmla="*/ 0 h 1325548"/>
              <a:gd name="connsiteX7" fmla="*/ 792285 w 1425332"/>
              <a:gd name="connsiteY7" fmla="*/ 143191 h 1325548"/>
              <a:gd name="connsiteX0" fmla="*/ 792285 w 1234413"/>
              <a:gd name="connsiteY0" fmla="*/ 143191 h 1325548"/>
              <a:gd name="connsiteX1" fmla="*/ 259722 w 1234413"/>
              <a:gd name="connsiteY1" fmla="*/ 821455 h 1325548"/>
              <a:gd name="connsiteX2" fmla="*/ 1214315 w 1234413"/>
              <a:gd name="connsiteY2" fmla="*/ 911890 h 1325548"/>
              <a:gd name="connsiteX3" fmla="*/ 1234413 w 1234413"/>
              <a:gd name="connsiteY3" fmla="*/ 1143002 h 1325548"/>
              <a:gd name="connsiteX4" fmla="*/ 1234413 w 1234413"/>
              <a:gd name="connsiteY4" fmla="*/ 1143001 h 1325548"/>
              <a:gd name="connsiteX5" fmla="*/ 88900 w 1234413"/>
              <a:gd name="connsiteY5" fmla="*/ 896817 h 1325548"/>
              <a:gd name="connsiteX6" fmla="*/ 701013 w 1234413"/>
              <a:gd name="connsiteY6" fmla="*/ 0 h 1325548"/>
              <a:gd name="connsiteX7" fmla="*/ 792285 w 1234413"/>
              <a:gd name="connsiteY7" fmla="*/ 143191 h 1325548"/>
              <a:gd name="connsiteX0" fmla="*/ 792285 w 1234413"/>
              <a:gd name="connsiteY0" fmla="*/ 143191 h 1328895"/>
              <a:gd name="connsiteX1" fmla="*/ 259722 w 1234413"/>
              <a:gd name="connsiteY1" fmla="*/ 821455 h 1328895"/>
              <a:gd name="connsiteX2" fmla="*/ 1214315 w 1234413"/>
              <a:gd name="connsiteY2" fmla="*/ 911890 h 1328895"/>
              <a:gd name="connsiteX3" fmla="*/ 1234413 w 1234413"/>
              <a:gd name="connsiteY3" fmla="*/ 1143002 h 1328895"/>
              <a:gd name="connsiteX4" fmla="*/ 1234413 w 1234413"/>
              <a:gd name="connsiteY4" fmla="*/ 1143001 h 1328895"/>
              <a:gd name="connsiteX5" fmla="*/ 88900 w 1234413"/>
              <a:gd name="connsiteY5" fmla="*/ 896817 h 1328895"/>
              <a:gd name="connsiteX6" fmla="*/ 701013 w 1234413"/>
              <a:gd name="connsiteY6" fmla="*/ 0 h 1328895"/>
              <a:gd name="connsiteX7" fmla="*/ 792285 w 1234413"/>
              <a:gd name="connsiteY7" fmla="*/ 143191 h 1328895"/>
              <a:gd name="connsiteX0" fmla="*/ 792285 w 1234413"/>
              <a:gd name="connsiteY0" fmla="*/ 143191 h 1328895"/>
              <a:gd name="connsiteX1" fmla="*/ 259722 w 1234413"/>
              <a:gd name="connsiteY1" fmla="*/ 821455 h 1328895"/>
              <a:gd name="connsiteX2" fmla="*/ 1214315 w 1234413"/>
              <a:gd name="connsiteY2" fmla="*/ 911890 h 1328895"/>
              <a:gd name="connsiteX3" fmla="*/ 1234413 w 1234413"/>
              <a:gd name="connsiteY3" fmla="*/ 1143002 h 1328895"/>
              <a:gd name="connsiteX4" fmla="*/ 1234413 w 1234413"/>
              <a:gd name="connsiteY4" fmla="*/ 1143001 h 1328895"/>
              <a:gd name="connsiteX5" fmla="*/ 88900 w 1234413"/>
              <a:gd name="connsiteY5" fmla="*/ 896817 h 1328895"/>
              <a:gd name="connsiteX6" fmla="*/ 701013 w 1234413"/>
              <a:gd name="connsiteY6" fmla="*/ 0 h 1328895"/>
              <a:gd name="connsiteX7" fmla="*/ 792285 w 1234413"/>
              <a:gd name="connsiteY7" fmla="*/ 143191 h 1328895"/>
              <a:gd name="connsiteX0" fmla="*/ 792285 w 1234413"/>
              <a:gd name="connsiteY0" fmla="*/ 143191 h 1325548"/>
              <a:gd name="connsiteX1" fmla="*/ 259722 w 1234413"/>
              <a:gd name="connsiteY1" fmla="*/ 821455 h 1325548"/>
              <a:gd name="connsiteX2" fmla="*/ 1214315 w 1234413"/>
              <a:gd name="connsiteY2" fmla="*/ 911890 h 1325548"/>
              <a:gd name="connsiteX3" fmla="*/ 1234413 w 1234413"/>
              <a:gd name="connsiteY3" fmla="*/ 1143002 h 1325548"/>
              <a:gd name="connsiteX4" fmla="*/ 1234413 w 1234413"/>
              <a:gd name="connsiteY4" fmla="*/ 1143001 h 1325548"/>
              <a:gd name="connsiteX5" fmla="*/ 88900 w 1234413"/>
              <a:gd name="connsiteY5" fmla="*/ 896817 h 1325548"/>
              <a:gd name="connsiteX6" fmla="*/ 701013 w 1234413"/>
              <a:gd name="connsiteY6" fmla="*/ 0 h 1325548"/>
              <a:gd name="connsiteX7" fmla="*/ 792285 w 1234413"/>
              <a:gd name="connsiteY7" fmla="*/ 143191 h 1325548"/>
              <a:gd name="connsiteX0" fmla="*/ 914540 w 1356668"/>
              <a:gd name="connsiteY0" fmla="*/ 143191 h 1454919"/>
              <a:gd name="connsiteX1" fmla="*/ 381977 w 1356668"/>
              <a:gd name="connsiteY1" fmla="*/ 821455 h 1454919"/>
              <a:gd name="connsiteX2" fmla="*/ 1336570 w 1356668"/>
              <a:gd name="connsiteY2" fmla="*/ 911890 h 1454919"/>
              <a:gd name="connsiteX3" fmla="*/ 1356668 w 1356668"/>
              <a:gd name="connsiteY3" fmla="*/ 1143002 h 1454919"/>
              <a:gd name="connsiteX4" fmla="*/ 1356668 w 1356668"/>
              <a:gd name="connsiteY4" fmla="*/ 1143001 h 1454919"/>
              <a:gd name="connsiteX5" fmla="*/ 211155 w 1356668"/>
              <a:gd name="connsiteY5" fmla="*/ 896817 h 1454919"/>
              <a:gd name="connsiteX6" fmla="*/ 823268 w 1356668"/>
              <a:gd name="connsiteY6" fmla="*/ 0 h 1454919"/>
              <a:gd name="connsiteX7" fmla="*/ 914540 w 1356668"/>
              <a:gd name="connsiteY7" fmla="*/ 143191 h 1454919"/>
              <a:gd name="connsiteX0" fmla="*/ 817685 w 1412213"/>
              <a:gd name="connsiteY0" fmla="*/ 143191 h 1325548"/>
              <a:gd name="connsiteX1" fmla="*/ 285122 w 1412213"/>
              <a:gd name="connsiteY1" fmla="*/ 821455 h 1325548"/>
              <a:gd name="connsiteX2" fmla="*/ 1239715 w 1412213"/>
              <a:gd name="connsiteY2" fmla="*/ 911890 h 1325548"/>
              <a:gd name="connsiteX3" fmla="*/ 1259813 w 1412213"/>
              <a:gd name="connsiteY3" fmla="*/ 1143002 h 1325548"/>
              <a:gd name="connsiteX4" fmla="*/ 1412213 w 1412213"/>
              <a:gd name="connsiteY4" fmla="*/ 1143001 h 1325548"/>
              <a:gd name="connsiteX5" fmla="*/ 114300 w 1412213"/>
              <a:gd name="connsiteY5" fmla="*/ 896817 h 1325548"/>
              <a:gd name="connsiteX6" fmla="*/ 726413 w 1412213"/>
              <a:gd name="connsiteY6" fmla="*/ 0 h 1325548"/>
              <a:gd name="connsiteX7" fmla="*/ 817685 w 1412213"/>
              <a:gd name="connsiteY7" fmla="*/ 143191 h 1325548"/>
              <a:gd name="connsiteX0" fmla="*/ 817685 w 1412213"/>
              <a:gd name="connsiteY0" fmla="*/ 143191 h 1325548"/>
              <a:gd name="connsiteX1" fmla="*/ 285122 w 1412213"/>
              <a:gd name="connsiteY1" fmla="*/ 821455 h 1325548"/>
              <a:gd name="connsiteX2" fmla="*/ 1239715 w 1412213"/>
              <a:gd name="connsiteY2" fmla="*/ 911890 h 1325548"/>
              <a:gd name="connsiteX3" fmla="*/ 1336013 w 1412213"/>
              <a:gd name="connsiteY3" fmla="*/ 1066801 h 1325548"/>
              <a:gd name="connsiteX4" fmla="*/ 1412213 w 1412213"/>
              <a:gd name="connsiteY4" fmla="*/ 1143001 h 1325548"/>
              <a:gd name="connsiteX5" fmla="*/ 114300 w 1412213"/>
              <a:gd name="connsiteY5" fmla="*/ 896817 h 1325548"/>
              <a:gd name="connsiteX6" fmla="*/ 726413 w 1412213"/>
              <a:gd name="connsiteY6" fmla="*/ 0 h 1325548"/>
              <a:gd name="connsiteX7" fmla="*/ 817685 w 1412213"/>
              <a:gd name="connsiteY7" fmla="*/ 143191 h 1325548"/>
              <a:gd name="connsiteX0" fmla="*/ 817685 w 1599782"/>
              <a:gd name="connsiteY0" fmla="*/ 143191 h 1325548"/>
              <a:gd name="connsiteX1" fmla="*/ 285122 w 1599782"/>
              <a:gd name="connsiteY1" fmla="*/ 821455 h 1325548"/>
              <a:gd name="connsiteX2" fmla="*/ 1239715 w 1599782"/>
              <a:gd name="connsiteY2" fmla="*/ 911890 h 1325548"/>
              <a:gd name="connsiteX3" fmla="*/ 1412213 w 1599782"/>
              <a:gd name="connsiteY3" fmla="*/ 1143001 h 1325548"/>
              <a:gd name="connsiteX4" fmla="*/ 114300 w 1599782"/>
              <a:gd name="connsiteY4" fmla="*/ 896817 h 1325548"/>
              <a:gd name="connsiteX5" fmla="*/ 726413 w 1599782"/>
              <a:gd name="connsiteY5" fmla="*/ 0 h 1325548"/>
              <a:gd name="connsiteX6" fmla="*/ 817685 w 1599782"/>
              <a:gd name="connsiteY6" fmla="*/ 143191 h 1325548"/>
              <a:gd name="connsiteX0" fmla="*/ 817685 w 1599782"/>
              <a:gd name="connsiteY0" fmla="*/ 143191 h 1325548"/>
              <a:gd name="connsiteX1" fmla="*/ 285122 w 1599782"/>
              <a:gd name="connsiteY1" fmla="*/ 821455 h 1325548"/>
              <a:gd name="connsiteX2" fmla="*/ 1239715 w 1599782"/>
              <a:gd name="connsiteY2" fmla="*/ 911890 h 1325548"/>
              <a:gd name="connsiteX3" fmla="*/ 1412213 w 1599782"/>
              <a:gd name="connsiteY3" fmla="*/ 1143001 h 1325548"/>
              <a:gd name="connsiteX4" fmla="*/ 114300 w 1599782"/>
              <a:gd name="connsiteY4" fmla="*/ 896817 h 1325548"/>
              <a:gd name="connsiteX5" fmla="*/ 726413 w 1599782"/>
              <a:gd name="connsiteY5" fmla="*/ 0 h 1325548"/>
              <a:gd name="connsiteX6" fmla="*/ 817685 w 1599782"/>
              <a:gd name="connsiteY6" fmla="*/ 143191 h 1325548"/>
              <a:gd name="connsiteX0" fmla="*/ 817685 w 1427563"/>
              <a:gd name="connsiteY0" fmla="*/ 143191 h 1325548"/>
              <a:gd name="connsiteX1" fmla="*/ 285122 w 1427563"/>
              <a:gd name="connsiteY1" fmla="*/ 821455 h 1325548"/>
              <a:gd name="connsiteX2" fmla="*/ 1239715 w 1427563"/>
              <a:gd name="connsiteY2" fmla="*/ 911890 h 1325548"/>
              <a:gd name="connsiteX3" fmla="*/ 1412213 w 1427563"/>
              <a:gd name="connsiteY3" fmla="*/ 1143001 h 1325548"/>
              <a:gd name="connsiteX4" fmla="*/ 114300 w 1427563"/>
              <a:gd name="connsiteY4" fmla="*/ 896817 h 1325548"/>
              <a:gd name="connsiteX5" fmla="*/ 726413 w 1427563"/>
              <a:gd name="connsiteY5" fmla="*/ 0 h 1325548"/>
              <a:gd name="connsiteX6" fmla="*/ 817685 w 1427563"/>
              <a:gd name="connsiteY6" fmla="*/ 143191 h 1325548"/>
              <a:gd name="connsiteX0" fmla="*/ 817685 w 1412213"/>
              <a:gd name="connsiteY0" fmla="*/ 143191 h 1325548"/>
              <a:gd name="connsiteX1" fmla="*/ 285122 w 1412213"/>
              <a:gd name="connsiteY1" fmla="*/ 821455 h 1325548"/>
              <a:gd name="connsiteX2" fmla="*/ 1239715 w 1412213"/>
              <a:gd name="connsiteY2" fmla="*/ 911890 h 1325548"/>
              <a:gd name="connsiteX3" fmla="*/ 1412213 w 1412213"/>
              <a:gd name="connsiteY3" fmla="*/ 1143001 h 1325548"/>
              <a:gd name="connsiteX4" fmla="*/ 114300 w 1412213"/>
              <a:gd name="connsiteY4" fmla="*/ 896817 h 1325548"/>
              <a:gd name="connsiteX5" fmla="*/ 726413 w 1412213"/>
              <a:gd name="connsiteY5" fmla="*/ 0 h 1325548"/>
              <a:gd name="connsiteX6" fmla="*/ 817685 w 1412213"/>
              <a:gd name="connsiteY6" fmla="*/ 143191 h 1325548"/>
              <a:gd name="connsiteX0" fmla="*/ 830385 w 1424913"/>
              <a:gd name="connsiteY0" fmla="*/ 219390 h 1401747"/>
              <a:gd name="connsiteX1" fmla="*/ 297822 w 1424913"/>
              <a:gd name="connsiteY1" fmla="*/ 897654 h 1401747"/>
              <a:gd name="connsiteX2" fmla="*/ 1252415 w 1424913"/>
              <a:gd name="connsiteY2" fmla="*/ 988089 h 1401747"/>
              <a:gd name="connsiteX3" fmla="*/ 1424913 w 1424913"/>
              <a:gd name="connsiteY3" fmla="*/ 1219200 h 1401747"/>
              <a:gd name="connsiteX4" fmla="*/ 127000 w 1424913"/>
              <a:gd name="connsiteY4" fmla="*/ 973016 h 1401747"/>
              <a:gd name="connsiteX5" fmla="*/ 662913 w 1424913"/>
              <a:gd name="connsiteY5" fmla="*/ 0 h 1401747"/>
              <a:gd name="connsiteX6" fmla="*/ 830385 w 1424913"/>
              <a:gd name="connsiteY6" fmla="*/ 219390 h 1401747"/>
              <a:gd name="connsiteX0" fmla="*/ 817685 w 1412213"/>
              <a:gd name="connsiteY0" fmla="*/ 66989 h 1249346"/>
              <a:gd name="connsiteX1" fmla="*/ 285122 w 1412213"/>
              <a:gd name="connsiteY1" fmla="*/ 745253 h 1249346"/>
              <a:gd name="connsiteX2" fmla="*/ 1239715 w 1412213"/>
              <a:gd name="connsiteY2" fmla="*/ 835688 h 1249346"/>
              <a:gd name="connsiteX3" fmla="*/ 1412213 w 1412213"/>
              <a:gd name="connsiteY3" fmla="*/ 1066799 h 1249346"/>
              <a:gd name="connsiteX4" fmla="*/ 114300 w 1412213"/>
              <a:gd name="connsiteY4" fmla="*/ 820615 h 1249346"/>
              <a:gd name="connsiteX5" fmla="*/ 726413 w 1412213"/>
              <a:gd name="connsiteY5" fmla="*/ 0 h 1249346"/>
              <a:gd name="connsiteX6" fmla="*/ 817685 w 1412213"/>
              <a:gd name="connsiteY6" fmla="*/ 66989 h 1249346"/>
              <a:gd name="connsiteX0" fmla="*/ 817685 w 1412213"/>
              <a:gd name="connsiteY0" fmla="*/ 66989 h 1249346"/>
              <a:gd name="connsiteX1" fmla="*/ 285122 w 1412213"/>
              <a:gd name="connsiteY1" fmla="*/ 745253 h 1249346"/>
              <a:gd name="connsiteX2" fmla="*/ 1239715 w 1412213"/>
              <a:gd name="connsiteY2" fmla="*/ 835688 h 1249346"/>
              <a:gd name="connsiteX3" fmla="*/ 1412213 w 1412213"/>
              <a:gd name="connsiteY3" fmla="*/ 1066799 h 1249346"/>
              <a:gd name="connsiteX4" fmla="*/ 114300 w 1412213"/>
              <a:gd name="connsiteY4" fmla="*/ 820615 h 1249346"/>
              <a:gd name="connsiteX5" fmla="*/ 726413 w 1412213"/>
              <a:gd name="connsiteY5" fmla="*/ 0 h 1249346"/>
              <a:gd name="connsiteX6" fmla="*/ 817685 w 1412213"/>
              <a:gd name="connsiteY6" fmla="*/ 66989 h 1249346"/>
              <a:gd name="connsiteX0" fmla="*/ 817685 w 1412213"/>
              <a:gd name="connsiteY0" fmla="*/ 143190 h 1325547"/>
              <a:gd name="connsiteX1" fmla="*/ 285122 w 1412213"/>
              <a:gd name="connsiteY1" fmla="*/ 821454 h 1325547"/>
              <a:gd name="connsiteX2" fmla="*/ 1239715 w 1412213"/>
              <a:gd name="connsiteY2" fmla="*/ 911889 h 1325547"/>
              <a:gd name="connsiteX3" fmla="*/ 1412213 w 1412213"/>
              <a:gd name="connsiteY3" fmla="*/ 1143000 h 1325547"/>
              <a:gd name="connsiteX4" fmla="*/ 114300 w 1412213"/>
              <a:gd name="connsiteY4" fmla="*/ 896816 h 1325547"/>
              <a:gd name="connsiteX5" fmla="*/ 726413 w 1412213"/>
              <a:gd name="connsiteY5" fmla="*/ 0 h 1325547"/>
              <a:gd name="connsiteX6" fmla="*/ 817685 w 1412213"/>
              <a:gd name="connsiteY6" fmla="*/ 143190 h 1325547"/>
              <a:gd name="connsiteX0" fmla="*/ 888861 w 1483389"/>
              <a:gd name="connsiteY0" fmla="*/ 143190 h 1399652"/>
              <a:gd name="connsiteX1" fmla="*/ 356298 w 1483389"/>
              <a:gd name="connsiteY1" fmla="*/ 821454 h 1399652"/>
              <a:gd name="connsiteX2" fmla="*/ 1310891 w 1483389"/>
              <a:gd name="connsiteY2" fmla="*/ 911889 h 1399652"/>
              <a:gd name="connsiteX3" fmla="*/ 1483389 w 1483389"/>
              <a:gd name="connsiteY3" fmla="*/ 1143000 h 1399652"/>
              <a:gd name="connsiteX4" fmla="*/ 185476 w 1483389"/>
              <a:gd name="connsiteY4" fmla="*/ 896816 h 1399652"/>
              <a:gd name="connsiteX5" fmla="*/ 797589 w 1483389"/>
              <a:gd name="connsiteY5" fmla="*/ 0 h 1399652"/>
              <a:gd name="connsiteX6" fmla="*/ 888861 w 1483389"/>
              <a:gd name="connsiteY6" fmla="*/ 143190 h 1399652"/>
              <a:gd name="connsiteX0" fmla="*/ 810148 w 1404676"/>
              <a:gd name="connsiteY0" fmla="*/ 143190 h 1417236"/>
              <a:gd name="connsiteX1" fmla="*/ 277585 w 1404676"/>
              <a:gd name="connsiteY1" fmla="*/ 821454 h 1417236"/>
              <a:gd name="connsiteX2" fmla="*/ 1232178 w 1404676"/>
              <a:gd name="connsiteY2" fmla="*/ 911889 h 1417236"/>
              <a:gd name="connsiteX3" fmla="*/ 1404676 w 1404676"/>
              <a:gd name="connsiteY3" fmla="*/ 1143000 h 1417236"/>
              <a:gd name="connsiteX4" fmla="*/ 185476 w 1404676"/>
              <a:gd name="connsiteY4" fmla="*/ 914400 h 1417236"/>
              <a:gd name="connsiteX5" fmla="*/ 718876 w 1404676"/>
              <a:gd name="connsiteY5" fmla="*/ 0 h 1417236"/>
              <a:gd name="connsiteX6" fmla="*/ 810148 w 1404676"/>
              <a:gd name="connsiteY6" fmla="*/ 143190 h 1417236"/>
              <a:gd name="connsiteX0" fmla="*/ 890535 w 1485063"/>
              <a:gd name="connsiteY0" fmla="*/ 143190 h 1433983"/>
              <a:gd name="connsiteX1" fmla="*/ 357972 w 1485063"/>
              <a:gd name="connsiteY1" fmla="*/ 821454 h 1433983"/>
              <a:gd name="connsiteX2" fmla="*/ 1312565 w 1485063"/>
              <a:gd name="connsiteY2" fmla="*/ 911889 h 1433983"/>
              <a:gd name="connsiteX3" fmla="*/ 1485063 w 1485063"/>
              <a:gd name="connsiteY3" fmla="*/ 1143000 h 1433983"/>
              <a:gd name="connsiteX4" fmla="*/ 265863 w 1485063"/>
              <a:gd name="connsiteY4" fmla="*/ 914400 h 1433983"/>
              <a:gd name="connsiteX5" fmla="*/ 799263 w 1485063"/>
              <a:gd name="connsiteY5" fmla="*/ 0 h 1433983"/>
              <a:gd name="connsiteX6" fmla="*/ 890535 w 1485063"/>
              <a:gd name="connsiteY6" fmla="*/ 143190 h 1433983"/>
              <a:gd name="connsiteX0" fmla="*/ 890535 w 1485063"/>
              <a:gd name="connsiteY0" fmla="*/ 143190 h 1433983"/>
              <a:gd name="connsiteX1" fmla="*/ 357972 w 1485063"/>
              <a:gd name="connsiteY1" fmla="*/ 821454 h 1433983"/>
              <a:gd name="connsiteX2" fmla="*/ 1312565 w 1485063"/>
              <a:gd name="connsiteY2" fmla="*/ 911889 h 1433983"/>
              <a:gd name="connsiteX3" fmla="*/ 1485063 w 1485063"/>
              <a:gd name="connsiteY3" fmla="*/ 1143000 h 1433983"/>
              <a:gd name="connsiteX4" fmla="*/ 265863 w 1485063"/>
              <a:gd name="connsiteY4" fmla="*/ 914400 h 1433983"/>
              <a:gd name="connsiteX5" fmla="*/ 799263 w 1485063"/>
              <a:gd name="connsiteY5" fmla="*/ 0 h 1433983"/>
              <a:gd name="connsiteX6" fmla="*/ 890535 w 1485063"/>
              <a:gd name="connsiteY6" fmla="*/ 143190 h 1433983"/>
              <a:gd name="connsiteX0" fmla="*/ 890535 w 1485063"/>
              <a:gd name="connsiteY0" fmla="*/ 143190 h 1433983"/>
              <a:gd name="connsiteX1" fmla="*/ 357972 w 1485063"/>
              <a:gd name="connsiteY1" fmla="*/ 821454 h 1433983"/>
              <a:gd name="connsiteX2" fmla="*/ 1312565 w 1485063"/>
              <a:gd name="connsiteY2" fmla="*/ 911889 h 1433983"/>
              <a:gd name="connsiteX3" fmla="*/ 1485063 w 1485063"/>
              <a:gd name="connsiteY3" fmla="*/ 1143000 h 1433983"/>
              <a:gd name="connsiteX4" fmla="*/ 265863 w 1485063"/>
              <a:gd name="connsiteY4" fmla="*/ 914400 h 1433983"/>
              <a:gd name="connsiteX5" fmla="*/ 799263 w 1485063"/>
              <a:gd name="connsiteY5" fmla="*/ 0 h 1433983"/>
              <a:gd name="connsiteX6" fmla="*/ 890535 w 1485063"/>
              <a:gd name="connsiteY6" fmla="*/ 143190 h 1433983"/>
              <a:gd name="connsiteX0" fmla="*/ 890535 w 1485063"/>
              <a:gd name="connsiteY0" fmla="*/ 143190 h 1433983"/>
              <a:gd name="connsiteX1" fmla="*/ 357972 w 1485063"/>
              <a:gd name="connsiteY1" fmla="*/ 821454 h 1433983"/>
              <a:gd name="connsiteX2" fmla="*/ 1312565 w 1485063"/>
              <a:gd name="connsiteY2" fmla="*/ 911889 h 1433983"/>
              <a:gd name="connsiteX3" fmla="*/ 1485063 w 1485063"/>
              <a:gd name="connsiteY3" fmla="*/ 1143000 h 1433983"/>
              <a:gd name="connsiteX4" fmla="*/ 265863 w 1485063"/>
              <a:gd name="connsiteY4" fmla="*/ 914400 h 1433983"/>
              <a:gd name="connsiteX5" fmla="*/ 799263 w 1485063"/>
              <a:gd name="connsiteY5" fmla="*/ 0 h 1433983"/>
              <a:gd name="connsiteX6" fmla="*/ 890535 w 1485063"/>
              <a:gd name="connsiteY6" fmla="*/ 143190 h 1433983"/>
              <a:gd name="connsiteX0" fmla="*/ 726272 w 1244600"/>
              <a:gd name="connsiteY0" fmla="*/ 143190 h 1325547"/>
              <a:gd name="connsiteX1" fmla="*/ 193709 w 1244600"/>
              <a:gd name="connsiteY1" fmla="*/ 821454 h 1325547"/>
              <a:gd name="connsiteX2" fmla="*/ 1148302 w 1244600"/>
              <a:gd name="connsiteY2" fmla="*/ 911889 h 1325547"/>
              <a:gd name="connsiteX3" fmla="*/ 1244600 w 1244600"/>
              <a:gd name="connsiteY3" fmla="*/ 1066800 h 1325547"/>
              <a:gd name="connsiteX4" fmla="*/ 101600 w 1244600"/>
              <a:gd name="connsiteY4" fmla="*/ 914400 h 1325547"/>
              <a:gd name="connsiteX5" fmla="*/ 635000 w 1244600"/>
              <a:gd name="connsiteY5" fmla="*/ 0 h 1325547"/>
              <a:gd name="connsiteX6" fmla="*/ 726272 w 1244600"/>
              <a:gd name="connsiteY6" fmla="*/ 143190 h 1325547"/>
              <a:gd name="connsiteX0" fmla="*/ 726272 w 1244600"/>
              <a:gd name="connsiteY0" fmla="*/ 143190 h 1325547"/>
              <a:gd name="connsiteX1" fmla="*/ 193709 w 1244600"/>
              <a:gd name="connsiteY1" fmla="*/ 821454 h 1325547"/>
              <a:gd name="connsiteX2" fmla="*/ 1148302 w 1244600"/>
              <a:gd name="connsiteY2" fmla="*/ 911889 h 1325547"/>
              <a:gd name="connsiteX3" fmla="*/ 1244600 w 1244600"/>
              <a:gd name="connsiteY3" fmla="*/ 1066800 h 1325547"/>
              <a:gd name="connsiteX4" fmla="*/ 101600 w 1244600"/>
              <a:gd name="connsiteY4" fmla="*/ 914400 h 1325547"/>
              <a:gd name="connsiteX5" fmla="*/ 635000 w 1244600"/>
              <a:gd name="connsiteY5" fmla="*/ 0 h 1325547"/>
              <a:gd name="connsiteX6" fmla="*/ 726272 w 1244600"/>
              <a:gd name="connsiteY6" fmla="*/ 143190 h 1325547"/>
              <a:gd name="connsiteX0" fmla="*/ 726272 w 1244600"/>
              <a:gd name="connsiteY0" fmla="*/ 143190 h 1325547"/>
              <a:gd name="connsiteX1" fmla="*/ 193709 w 1244600"/>
              <a:gd name="connsiteY1" fmla="*/ 821454 h 1325547"/>
              <a:gd name="connsiteX2" fmla="*/ 1148302 w 1244600"/>
              <a:gd name="connsiteY2" fmla="*/ 911889 h 1325547"/>
              <a:gd name="connsiteX3" fmla="*/ 1244600 w 1244600"/>
              <a:gd name="connsiteY3" fmla="*/ 1066800 h 1325547"/>
              <a:gd name="connsiteX4" fmla="*/ 101600 w 1244600"/>
              <a:gd name="connsiteY4" fmla="*/ 914400 h 1325547"/>
              <a:gd name="connsiteX5" fmla="*/ 635000 w 1244600"/>
              <a:gd name="connsiteY5" fmla="*/ 0 h 1325547"/>
              <a:gd name="connsiteX6" fmla="*/ 726272 w 1244600"/>
              <a:gd name="connsiteY6" fmla="*/ 143190 h 1325547"/>
              <a:gd name="connsiteX0" fmla="*/ 726272 w 1244600"/>
              <a:gd name="connsiteY0" fmla="*/ 143190 h 1325547"/>
              <a:gd name="connsiteX1" fmla="*/ 193709 w 1244600"/>
              <a:gd name="connsiteY1" fmla="*/ 821454 h 1325547"/>
              <a:gd name="connsiteX2" fmla="*/ 1148302 w 1244600"/>
              <a:gd name="connsiteY2" fmla="*/ 911889 h 1325547"/>
              <a:gd name="connsiteX3" fmla="*/ 1244600 w 1244600"/>
              <a:gd name="connsiteY3" fmla="*/ 1066800 h 1325547"/>
              <a:gd name="connsiteX4" fmla="*/ 101600 w 1244600"/>
              <a:gd name="connsiteY4" fmla="*/ 914400 h 1325547"/>
              <a:gd name="connsiteX5" fmla="*/ 635000 w 1244600"/>
              <a:gd name="connsiteY5" fmla="*/ 0 h 1325547"/>
              <a:gd name="connsiteX6" fmla="*/ 726272 w 1244600"/>
              <a:gd name="connsiteY6" fmla="*/ 143190 h 1325547"/>
              <a:gd name="connsiteX0" fmla="*/ 887883 w 1406211"/>
              <a:gd name="connsiteY0" fmla="*/ 143190 h 1505020"/>
              <a:gd name="connsiteX1" fmla="*/ 355320 w 1406211"/>
              <a:gd name="connsiteY1" fmla="*/ 821454 h 1505020"/>
              <a:gd name="connsiteX2" fmla="*/ 1309913 w 1406211"/>
              <a:gd name="connsiteY2" fmla="*/ 911889 h 1505020"/>
              <a:gd name="connsiteX3" fmla="*/ 1406211 w 1406211"/>
              <a:gd name="connsiteY3" fmla="*/ 1066800 h 1505020"/>
              <a:gd name="connsiteX4" fmla="*/ 263211 w 1406211"/>
              <a:gd name="connsiteY4" fmla="*/ 914400 h 1505020"/>
              <a:gd name="connsiteX5" fmla="*/ 796611 w 1406211"/>
              <a:gd name="connsiteY5" fmla="*/ 0 h 1505020"/>
              <a:gd name="connsiteX6" fmla="*/ 887883 w 1406211"/>
              <a:gd name="connsiteY6" fmla="*/ 143190 h 1505020"/>
              <a:gd name="connsiteX0" fmla="*/ 964083 w 1482411"/>
              <a:gd name="connsiteY0" fmla="*/ 143190 h 1505019"/>
              <a:gd name="connsiteX1" fmla="*/ 431520 w 1482411"/>
              <a:gd name="connsiteY1" fmla="*/ 821454 h 1505019"/>
              <a:gd name="connsiteX2" fmla="*/ 1386113 w 1482411"/>
              <a:gd name="connsiteY2" fmla="*/ 911889 h 1505019"/>
              <a:gd name="connsiteX3" fmla="*/ 1482411 w 1482411"/>
              <a:gd name="connsiteY3" fmla="*/ 1066800 h 1505019"/>
              <a:gd name="connsiteX4" fmla="*/ 263211 w 1482411"/>
              <a:gd name="connsiteY4" fmla="*/ 914399 h 1505019"/>
              <a:gd name="connsiteX5" fmla="*/ 872811 w 1482411"/>
              <a:gd name="connsiteY5" fmla="*/ 0 h 1505019"/>
              <a:gd name="connsiteX6" fmla="*/ 964083 w 1482411"/>
              <a:gd name="connsiteY6" fmla="*/ 143190 h 150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2411" h="1505019">
                <a:moveTo>
                  <a:pt x="964083" y="143190"/>
                </a:moveTo>
                <a:cubicBezTo>
                  <a:pt x="783212" y="280518"/>
                  <a:pt x="243952" y="381838"/>
                  <a:pt x="431520" y="821454"/>
                </a:cubicBezTo>
                <a:cubicBezTo>
                  <a:pt x="672679" y="1325547"/>
                  <a:pt x="1203568" y="979715"/>
                  <a:pt x="1386113" y="911889"/>
                </a:cubicBezTo>
                <a:cubicBezTo>
                  <a:pt x="1445845" y="980553"/>
                  <a:pt x="1419609" y="975528"/>
                  <a:pt x="1482411" y="1066800"/>
                </a:cubicBezTo>
                <a:cubicBezTo>
                  <a:pt x="1294842" y="1064288"/>
                  <a:pt x="526422" y="1505019"/>
                  <a:pt x="263211" y="914399"/>
                </a:cubicBezTo>
                <a:cubicBezTo>
                  <a:pt x="0" y="323779"/>
                  <a:pt x="737995" y="92110"/>
                  <a:pt x="872811" y="0"/>
                </a:cubicBezTo>
                <a:cubicBezTo>
                  <a:pt x="889559" y="18422"/>
                  <a:pt x="933938" y="94623"/>
                  <a:pt x="964083" y="143190"/>
                </a:cubicBezTo>
                <a:close/>
              </a:path>
            </a:pathLst>
          </a:custGeom>
          <a:solidFill>
            <a:srgbClr val="00B0F0">
              <a:alpha val="2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4345354" y="3276601"/>
            <a:ext cx="1750645" cy="1948542"/>
          </a:xfrm>
          <a:custGeom>
            <a:avLst/>
            <a:gdLst>
              <a:gd name="connsiteX0" fmla="*/ 793820 w 1418492"/>
              <a:gd name="connsiteY0" fmla="*/ 236974 h 1179007"/>
              <a:gd name="connsiteX1" fmla="*/ 261257 w 1418492"/>
              <a:gd name="connsiteY1" fmla="*/ 915238 h 1179007"/>
              <a:gd name="connsiteX2" fmla="*/ 1215850 w 1418492"/>
              <a:gd name="connsiteY2" fmla="*/ 1005673 h 1179007"/>
              <a:gd name="connsiteX3" fmla="*/ 1230923 w 1418492"/>
              <a:gd name="connsiteY3" fmla="*/ 1176495 h 1179007"/>
              <a:gd name="connsiteX4" fmla="*/ 90435 w 1418492"/>
              <a:gd name="connsiteY4" fmla="*/ 990600 h 1179007"/>
              <a:gd name="connsiteX5" fmla="*/ 688312 w 1418492"/>
              <a:gd name="connsiteY5" fmla="*/ 126442 h 1179007"/>
              <a:gd name="connsiteX6" fmla="*/ 793820 w 1418492"/>
              <a:gd name="connsiteY6" fmla="*/ 236974 h 1179007"/>
              <a:gd name="connsiteX0" fmla="*/ 793820 w 1418492"/>
              <a:gd name="connsiteY0" fmla="*/ 236974 h 1179007"/>
              <a:gd name="connsiteX1" fmla="*/ 261257 w 1418492"/>
              <a:gd name="connsiteY1" fmla="*/ 915238 h 1179007"/>
              <a:gd name="connsiteX2" fmla="*/ 1215850 w 1418492"/>
              <a:gd name="connsiteY2" fmla="*/ 1005673 h 1179007"/>
              <a:gd name="connsiteX3" fmla="*/ 1230923 w 1418492"/>
              <a:gd name="connsiteY3" fmla="*/ 1176495 h 1179007"/>
              <a:gd name="connsiteX4" fmla="*/ 90435 w 1418492"/>
              <a:gd name="connsiteY4" fmla="*/ 990600 h 1179007"/>
              <a:gd name="connsiteX5" fmla="*/ 688312 w 1418492"/>
              <a:gd name="connsiteY5" fmla="*/ 126442 h 1179007"/>
              <a:gd name="connsiteX6" fmla="*/ 793820 w 1418492"/>
              <a:gd name="connsiteY6" fmla="*/ 236974 h 1179007"/>
              <a:gd name="connsiteX0" fmla="*/ 793820 w 1377461"/>
              <a:gd name="connsiteY0" fmla="*/ 236974 h 1176495"/>
              <a:gd name="connsiteX1" fmla="*/ 261257 w 1377461"/>
              <a:gd name="connsiteY1" fmla="*/ 915238 h 1176495"/>
              <a:gd name="connsiteX2" fmla="*/ 1215850 w 1377461"/>
              <a:gd name="connsiteY2" fmla="*/ 1005673 h 1176495"/>
              <a:gd name="connsiteX3" fmla="*/ 1230923 w 1377461"/>
              <a:gd name="connsiteY3" fmla="*/ 1176495 h 1176495"/>
              <a:gd name="connsiteX4" fmla="*/ 90435 w 1377461"/>
              <a:gd name="connsiteY4" fmla="*/ 990600 h 1176495"/>
              <a:gd name="connsiteX5" fmla="*/ 688312 w 1377461"/>
              <a:gd name="connsiteY5" fmla="*/ 126442 h 1176495"/>
              <a:gd name="connsiteX6" fmla="*/ 793820 w 1377461"/>
              <a:gd name="connsiteY6" fmla="*/ 236974 h 1176495"/>
              <a:gd name="connsiteX0" fmla="*/ 793820 w 1377461"/>
              <a:gd name="connsiteY0" fmla="*/ 236974 h 1176495"/>
              <a:gd name="connsiteX1" fmla="*/ 261257 w 1377461"/>
              <a:gd name="connsiteY1" fmla="*/ 915238 h 1176495"/>
              <a:gd name="connsiteX2" fmla="*/ 1215850 w 1377461"/>
              <a:gd name="connsiteY2" fmla="*/ 1005673 h 1176495"/>
              <a:gd name="connsiteX3" fmla="*/ 1230923 w 1377461"/>
              <a:gd name="connsiteY3" fmla="*/ 1176495 h 1176495"/>
              <a:gd name="connsiteX4" fmla="*/ 90435 w 1377461"/>
              <a:gd name="connsiteY4" fmla="*/ 990600 h 1176495"/>
              <a:gd name="connsiteX5" fmla="*/ 688312 w 1377461"/>
              <a:gd name="connsiteY5" fmla="*/ 126442 h 1176495"/>
              <a:gd name="connsiteX6" fmla="*/ 793820 w 1377461"/>
              <a:gd name="connsiteY6" fmla="*/ 236974 h 1176495"/>
              <a:gd name="connsiteX0" fmla="*/ 793820 w 1230923"/>
              <a:gd name="connsiteY0" fmla="*/ 236974 h 1176495"/>
              <a:gd name="connsiteX1" fmla="*/ 261257 w 1230923"/>
              <a:gd name="connsiteY1" fmla="*/ 915238 h 1176495"/>
              <a:gd name="connsiteX2" fmla="*/ 1215850 w 1230923"/>
              <a:gd name="connsiteY2" fmla="*/ 1005673 h 1176495"/>
              <a:gd name="connsiteX3" fmla="*/ 1230923 w 1230923"/>
              <a:gd name="connsiteY3" fmla="*/ 1176495 h 1176495"/>
              <a:gd name="connsiteX4" fmla="*/ 90435 w 1230923"/>
              <a:gd name="connsiteY4" fmla="*/ 990600 h 1176495"/>
              <a:gd name="connsiteX5" fmla="*/ 688312 w 1230923"/>
              <a:gd name="connsiteY5" fmla="*/ 126442 h 1176495"/>
              <a:gd name="connsiteX6" fmla="*/ 793820 w 1230923"/>
              <a:gd name="connsiteY6" fmla="*/ 236974 h 1176495"/>
              <a:gd name="connsiteX0" fmla="*/ 793820 w 1230923"/>
              <a:gd name="connsiteY0" fmla="*/ 236974 h 1176495"/>
              <a:gd name="connsiteX1" fmla="*/ 261257 w 1230923"/>
              <a:gd name="connsiteY1" fmla="*/ 915238 h 1176495"/>
              <a:gd name="connsiteX2" fmla="*/ 1215850 w 1230923"/>
              <a:gd name="connsiteY2" fmla="*/ 1005673 h 1176495"/>
              <a:gd name="connsiteX3" fmla="*/ 1230923 w 1230923"/>
              <a:gd name="connsiteY3" fmla="*/ 1176495 h 1176495"/>
              <a:gd name="connsiteX4" fmla="*/ 90435 w 1230923"/>
              <a:gd name="connsiteY4" fmla="*/ 990600 h 1176495"/>
              <a:gd name="connsiteX5" fmla="*/ 688312 w 1230923"/>
              <a:gd name="connsiteY5" fmla="*/ 126442 h 1176495"/>
              <a:gd name="connsiteX6" fmla="*/ 793820 w 1230923"/>
              <a:gd name="connsiteY6" fmla="*/ 236974 h 1176495"/>
              <a:gd name="connsiteX0" fmla="*/ 793820 w 1230923"/>
              <a:gd name="connsiteY0" fmla="*/ 131466 h 1070987"/>
              <a:gd name="connsiteX1" fmla="*/ 261257 w 1230923"/>
              <a:gd name="connsiteY1" fmla="*/ 809730 h 1070987"/>
              <a:gd name="connsiteX2" fmla="*/ 1215850 w 1230923"/>
              <a:gd name="connsiteY2" fmla="*/ 900165 h 1070987"/>
              <a:gd name="connsiteX3" fmla="*/ 1230923 w 1230923"/>
              <a:gd name="connsiteY3" fmla="*/ 1070987 h 1070987"/>
              <a:gd name="connsiteX4" fmla="*/ 90435 w 1230923"/>
              <a:gd name="connsiteY4" fmla="*/ 885092 h 1070987"/>
              <a:gd name="connsiteX5" fmla="*/ 688312 w 1230923"/>
              <a:gd name="connsiteY5" fmla="*/ 20934 h 1070987"/>
              <a:gd name="connsiteX6" fmla="*/ 793820 w 1230923"/>
              <a:gd name="connsiteY6" fmla="*/ 131466 h 1070987"/>
              <a:gd name="connsiteX0" fmla="*/ 793820 w 1230923"/>
              <a:gd name="connsiteY0" fmla="*/ 131466 h 1070987"/>
              <a:gd name="connsiteX1" fmla="*/ 261257 w 1230923"/>
              <a:gd name="connsiteY1" fmla="*/ 809730 h 1070987"/>
              <a:gd name="connsiteX2" fmla="*/ 1215850 w 1230923"/>
              <a:gd name="connsiteY2" fmla="*/ 900165 h 1070987"/>
              <a:gd name="connsiteX3" fmla="*/ 1230923 w 1230923"/>
              <a:gd name="connsiteY3" fmla="*/ 1070987 h 1070987"/>
              <a:gd name="connsiteX4" fmla="*/ 90435 w 1230923"/>
              <a:gd name="connsiteY4" fmla="*/ 885092 h 1070987"/>
              <a:gd name="connsiteX5" fmla="*/ 688312 w 1230923"/>
              <a:gd name="connsiteY5" fmla="*/ 20934 h 1070987"/>
              <a:gd name="connsiteX6" fmla="*/ 793820 w 1230923"/>
              <a:gd name="connsiteY6" fmla="*/ 131466 h 1070987"/>
              <a:gd name="connsiteX0" fmla="*/ 793820 w 1230923"/>
              <a:gd name="connsiteY0" fmla="*/ 110532 h 1050053"/>
              <a:gd name="connsiteX1" fmla="*/ 261257 w 1230923"/>
              <a:gd name="connsiteY1" fmla="*/ 788796 h 1050053"/>
              <a:gd name="connsiteX2" fmla="*/ 1215850 w 1230923"/>
              <a:gd name="connsiteY2" fmla="*/ 879231 h 1050053"/>
              <a:gd name="connsiteX3" fmla="*/ 1230923 w 1230923"/>
              <a:gd name="connsiteY3" fmla="*/ 1050053 h 1050053"/>
              <a:gd name="connsiteX4" fmla="*/ 90435 w 1230923"/>
              <a:gd name="connsiteY4" fmla="*/ 864158 h 1050053"/>
              <a:gd name="connsiteX5" fmla="*/ 688312 w 1230923"/>
              <a:gd name="connsiteY5" fmla="*/ 0 h 1050053"/>
              <a:gd name="connsiteX6" fmla="*/ 793820 w 1230923"/>
              <a:gd name="connsiteY6" fmla="*/ 110532 h 1050053"/>
              <a:gd name="connsiteX0" fmla="*/ 794658 w 1236786"/>
              <a:gd name="connsiteY0" fmla="*/ 110532 h 1110343"/>
              <a:gd name="connsiteX1" fmla="*/ 262095 w 1236786"/>
              <a:gd name="connsiteY1" fmla="*/ 788796 h 1110343"/>
              <a:gd name="connsiteX2" fmla="*/ 1216688 w 1236786"/>
              <a:gd name="connsiteY2" fmla="*/ 879231 h 1110343"/>
              <a:gd name="connsiteX3" fmla="*/ 1236786 w 1236786"/>
              <a:gd name="connsiteY3" fmla="*/ 1110343 h 1110343"/>
              <a:gd name="connsiteX4" fmla="*/ 91273 w 1236786"/>
              <a:gd name="connsiteY4" fmla="*/ 864158 h 1110343"/>
              <a:gd name="connsiteX5" fmla="*/ 689150 w 1236786"/>
              <a:gd name="connsiteY5" fmla="*/ 0 h 1110343"/>
              <a:gd name="connsiteX6" fmla="*/ 794658 w 1236786"/>
              <a:gd name="connsiteY6" fmla="*/ 110532 h 1110343"/>
              <a:gd name="connsiteX0" fmla="*/ 794658 w 1236786"/>
              <a:gd name="connsiteY0" fmla="*/ 110532 h 1326382"/>
              <a:gd name="connsiteX1" fmla="*/ 262095 w 1236786"/>
              <a:gd name="connsiteY1" fmla="*/ 788796 h 1326382"/>
              <a:gd name="connsiteX2" fmla="*/ 1216688 w 1236786"/>
              <a:gd name="connsiteY2" fmla="*/ 879231 h 1326382"/>
              <a:gd name="connsiteX3" fmla="*/ 1236786 w 1236786"/>
              <a:gd name="connsiteY3" fmla="*/ 1110343 h 1326382"/>
              <a:gd name="connsiteX4" fmla="*/ 91273 w 1236786"/>
              <a:gd name="connsiteY4" fmla="*/ 864158 h 1326382"/>
              <a:gd name="connsiteX5" fmla="*/ 689150 w 1236786"/>
              <a:gd name="connsiteY5" fmla="*/ 0 h 1326382"/>
              <a:gd name="connsiteX6" fmla="*/ 794658 w 1236786"/>
              <a:gd name="connsiteY6" fmla="*/ 110532 h 1326382"/>
              <a:gd name="connsiteX0" fmla="*/ 921937 w 1364065"/>
              <a:gd name="connsiteY0" fmla="*/ 110532 h 1326382"/>
              <a:gd name="connsiteX1" fmla="*/ 389374 w 1364065"/>
              <a:gd name="connsiteY1" fmla="*/ 788796 h 1326382"/>
              <a:gd name="connsiteX2" fmla="*/ 1343967 w 1364065"/>
              <a:gd name="connsiteY2" fmla="*/ 879231 h 1326382"/>
              <a:gd name="connsiteX3" fmla="*/ 1364065 w 1364065"/>
              <a:gd name="connsiteY3" fmla="*/ 1110343 h 1326382"/>
              <a:gd name="connsiteX4" fmla="*/ 218552 w 1364065"/>
              <a:gd name="connsiteY4" fmla="*/ 864158 h 1326382"/>
              <a:gd name="connsiteX5" fmla="*/ 816429 w 1364065"/>
              <a:gd name="connsiteY5" fmla="*/ 0 h 1326382"/>
              <a:gd name="connsiteX6" fmla="*/ 921937 w 1364065"/>
              <a:gd name="connsiteY6" fmla="*/ 110532 h 1326382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16913 w 1359041"/>
              <a:gd name="connsiteY0" fmla="*/ 110532 h 1473758"/>
              <a:gd name="connsiteX1" fmla="*/ 384350 w 1359041"/>
              <a:gd name="connsiteY1" fmla="*/ 788796 h 1473758"/>
              <a:gd name="connsiteX2" fmla="*/ 1338943 w 1359041"/>
              <a:gd name="connsiteY2" fmla="*/ 879231 h 1473758"/>
              <a:gd name="connsiteX3" fmla="*/ 1359041 w 1359041"/>
              <a:gd name="connsiteY3" fmla="*/ 1110343 h 1473758"/>
              <a:gd name="connsiteX4" fmla="*/ 213528 w 1359041"/>
              <a:gd name="connsiteY4" fmla="*/ 864158 h 1473758"/>
              <a:gd name="connsiteX5" fmla="*/ 811405 w 1359041"/>
              <a:gd name="connsiteY5" fmla="*/ 0 h 1473758"/>
              <a:gd name="connsiteX6" fmla="*/ 916913 w 1359041"/>
              <a:gd name="connsiteY6" fmla="*/ 110532 h 1473758"/>
              <a:gd name="connsiteX0" fmla="*/ 916913 w 1359041"/>
              <a:gd name="connsiteY0" fmla="*/ 110532 h 1473758"/>
              <a:gd name="connsiteX1" fmla="*/ 384350 w 1359041"/>
              <a:gd name="connsiteY1" fmla="*/ 788796 h 1473758"/>
              <a:gd name="connsiteX2" fmla="*/ 1338943 w 1359041"/>
              <a:gd name="connsiteY2" fmla="*/ 879231 h 1473758"/>
              <a:gd name="connsiteX3" fmla="*/ 1359041 w 1359041"/>
              <a:gd name="connsiteY3" fmla="*/ 1110343 h 1473758"/>
              <a:gd name="connsiteX4" fmla="*/ 213528 w 1359041"/>
              <a:gd name="connsiteY4" fmla="*/ 864158 h 1473758"/>
              <a:gd name="connsiteX5" fmla="*/ 811405 w 1359041"/>
              <a:gd name="connsiteY5" fmla="*/ 0 h 1473758"/>
              <a:gd name="connsiteX6" fmla="*/ 916913 w 1359041"/>
              <a:gd name="connsiteY6" fmla="*/ 110532 h 1473758"/>
              <a:gd name="connsiteX0" fmla="*/ 792285 w 1234413"/>
              <a:gd name="connsiteY0" fmla="*/ 143191 h 1325548"/>
              <a:gd name="connsiteX1" fmla="*/ 259722 w 1234413"/>
              <a:gd name="connsiteY1" fmla="*/ 821455 h 1325548"/>
              <a:gd name="connsiteX2" fmla="*/ 1214315 w 1234413"/>
              <a:gd name="connsiteY2" fmla="*/ 911890 h 1325548"/>
              <a:gd name="connsiteX3" fmla="*/ 1234413 w 1234413"/>
              <a:gd name="connsiteY3" fmla="*/ 1143002 h 1325548"/>
              <a:gd name="connsiteX4" fmla="*/ 88900 w 1234413"/>
              <a:gd name="connsiteY4" fmla="*/ 896817 h 1325548"/>
              <a:gd name="connsiteX5" fmla="*/ 701013 w 1234413"/>
              <a:gd name="connsiteY5" fmla="*/ 0 h 1325548"/>
              <a:gd name="connsiteX6" fmla="*/ 792285 w 1234413"/>
              <a:gd name="connsiteY6" fmla="*/ 143191 h 1325548"/>
              <a:gd name="connsiteX0" fmla="*/ 792285 w 1425332"/>
              <a:gd name="connsiteY0" fmla="*/ 143191 h 1325548"/>
              <a:gd name="connsiteX1" fmla="*/ 259722 w 1425332"/>
              <a:gd name="connsiteY1" fmla="*/ 821455 h 1325548"/>
              <a:gd name="connsiteX2" fmla="*/ 1214315 w 1425332"/>
              <a:gd name="connsiteY2" fmla="*/ 911890 h 1325548"/>
              <a:gd name="connsiteX3" fmla="*/ 1234413 w 1425332"/>
              <a:gd name="connsiteY3" fmla="*/ 1143002 h 1325548"/>
              <a:gd name="connsiteX4" fmla="*/ 1234413 w 1425332"/>
              <a:gd name="connsiteY4" fmla="*/ 1143001 h 1325548"/>
              <a:gd name="connsiteX5" fmla="*/ 88900 w 1425332"/>
              <a:gd name="connsiteY5" fmla="*/ 896817 h 1325548"/>
              <a:gd name="connsiteX6" fmla="*/ 701013 w 1425332"/>
              <a:gd name="connsiteY6" fmla="*/ 0 h 1325548"/>
              <a:gd name="connsiteX7" fmla="*/ 792285 w 1425332"/>
              <a:gd name="connsiteY7" fmla="*/ 143191 h 1325548"/>
              <a:gd name="connsiteX0" fmla="*/ 792285 w 1234413"/>
              <a:gd name="connsiteY0" fmla="*/ 143191 h 1325548"/>
              <a:gd name="connsiteX1" fmla="*/ 259722 w 1234413"/>
              <a:gd name="connsiteY1" fmla="*/ 821455 h 1325548"/>
              <a:gd name="connsiteX2" fmla="*/ 1214315 w 1234413"/>
              <a:gd name="connsiteY2" fmla="*/ 911890 h 1325548"/>
              <a:gd name="connsiteX3" fmla="*/ 1234413 w 1234413"/>
              <a:gd name="connsiteY3" fmla="*/ 1143002 h 1325548"/>
              <a:gd name="connsiteX4" fmla="*/ 1234413 w 1234413"/>
              <a:gd name="connsiteY4" fmla="*/ 1143001 h 1325548"/>
              <a:gd name="connsiteX5" fmla="*/ 88900 w 1234413"/>
              <a:gd name="connsiteY5" fmla="*/ 896817 h 1325548"/>
              <a:gd name="connsiteX6" fmla="*/ 701013 w 1234413"/>
              <a:gd name="connsiteY6" fmla="*/ 0 h 1325548"/>
              <a:gd name="connsiteX7" fmla="*/ 792285 w 1234413"/>
              <a:gd name="connsiteY7" fmla="*/ 143191 h 1325548"/>
              <a:gd name="connsiteX0" fmla="*/ 792285 w 1234413"/>
              <a:gd name="connsiteY0" fmla="*/ 143191 h 1328895"/>
              <a:gd name="connsiteX1" fmla="*/ 259722 w 1234413"/>
              <a:gd name="connsiteY1" fmla="*/ 821455 h 1328895"/>
              <a:gd name="connsiteX2" fmla="*/ 1214315 w 1234413"/>
              <a:gd name="connsiteY2" fmla="*/ 911890 h 1328895"/>
              <a:gd name="connsiteX3" fmla="*/ 1234413 w 1234413"/>
              <a:gd name="connsiteY3" fmla="*/ 1143002 h 1328895"/>
              <a:gd name="connsiteX4" fmla="*/ 1234413 w 1234413"/>
              <a:gd name="connsiteY4" fmla="*/ 1143001 h 1328895"/>
              <a:gd name="connsiteX5" fmla="*/ 88900 w 1234413"/>
              <a:gd name="connsiteY5" fmla="*/ 896817 h 1328895"/>
              <a:gd name="connsiteX6" fmla="*/ 701013 w 1234413"/>
              <a:gd name="connsiteY6" fmla="*/ 0 h 1328895"/>
              <a:gd name="connsiteX7" fmla="*/ 792285 w 1234413"/>
              <a:gd name="connsiteY7" fmla="*/ 143191 h 1328895"/>
              <a:gd name="connsiteX0" fmla="*/ 792285 w 1234413"/>
              <a:gd name="connsiteY0" fmla="*/ 143191 h 1328895"/>
              <a:gd name="connsiteX1" fmla="*/ 259722 w 1234413"/>
              <a:gd name="connsiteY1" fmla="*/ 821455 h 1328895"/>
              <a:gd name="connsiteX2" fmla="*/ 1214315 w 1234413"/>
              <a:gd name="connsiteY2" fmla="*/ 911890 h 1328895"/>
              <a:gd name="connsiteX3" fmla="*/ 1234413 w 1234413"/>
              <a:gd name="connsiteY3" fmla="*/ 1143002 h 1328895"/>
              <a:gd name="connsiteX4" fmla="*/ 1234413 w 1234413"/>
              <a:gd name="connsiteY4" fmla="*/ 1143001 h 1328895"/>
              <a:gd name="connsiteX5" fmla="*/ 88900 w 1234413"/>
              <a:gd name="connsiteY5" fmla="*/ 896817 h 1328895"/>
              <a:gd name="connsiteX6" fmla="*/ 701013 w 1234413"/>
              <a:gd name="connsiteY6" fmla="*/ 0 h 1328895"/>
              <a:gd name="connsiteX7" fmla="*/ 792285 w 1234413"/>
              <a:gd name="connsiteY7" fmla="*/ 143191 h 1328895"/>
              <a:gd name="connsiteX0" fmla="*/ 792285 w 1234413"/>
              <a:gd name="connsiteY0" fmla="*/ 143191 h 1325548"/>
              <a:gd name="connsiteX1" fmla="*/ 259722 w 1234413"/>
              <a:gd name="connsiteY1" fmla="*/ 821455 h 1325548"/>
              <a:gd name="connsiteX2" fmla="*/ 1214315 w 1234413"/>
              <a:gd name="connsiteY2" fmla="*/ 911890 h 1325548"/>
              <a:gd name="connsiteX3" fmla="*/ 1234413 w 1234413"/>
              <a:gd name="connsiteY3" fmla="*/ 1143002 h 1325548"/>
              <a:gd name="connsiteX4" fmla="*/ 1234413 w 1234413"/>
              <a:gd name="connsiteY4" fmla="*/ 1143001 h 1325548"/>
              <a:gd name="connsiteX5" fmla="*/ 88900 w 1234413"/>
              <a:gd name="connsiteY5" fmla="*/ 896817 h 1325548"/>
              <a:gd name="connsiteX6" fmla="*/ 701013 w 1234413"/>
              <a:gd name="connsiteY6" fmla="*/ 0 h 1325548"/>
              <a:gd name="connsiteX7" fmla="*/ 792285 w 1234413"/>
              <a:gd name="connsiteY7" fmla="*/ 143191 h 1325548"/>
              <a:gd name="connsiteX0" fmla="*/ 914540 w 1356668"/>
              <a:gd name="connsiteY0" fmla="*/ 143191 h 1454919"/>
              <a:gd name="connsiteX1" fmla="*/ 381977 w 1356668"/>
              <a:gd name="connsiteY1" fmla="*/ 821455 h 1454919"/>
              <a:gd name="connsiteX2" fmla="*/ 1336570 w 1356668"/>
              <a:gd name="connsiteY2" fmla="*/ 911890 h 1454919"/>
              <a:gd name="connsiteX3" fmla="*/ 1356668 w 1356668"/>
              <a:gd name="connsiteY3" fmla="*/ 1143002 h 1454919"/>
              <a:gd name="connsiteX4" fmla="*/ 1356668 w 1356668"/>
              <a:gd name="connsiteY4" fmla="*/ 1143001 h 1454919"/>
              <a:gd name="connsiteX5" fmla="*/ 211155 w 1356668"/>
              <a:gd name="connsiteY5" fmla="*/ 896817 h 1454919"/>
              <a:gd name="connsiteX6" fmla="*/ 823268 w 1356668"/>
              <a:gd name="connsiteY6" fmla="*/ 0 h 1454919"/>
              <a:gd name="connsiteX7" fmla="*/ 914540 w 1356668"/>
              <a:gd name="connsiteY7" fmla="*/ 143191 h 1454919"/>
              <a:gd name="connsiteX0" fmla="*/ 914540 w 1440293"/>
              <a:gd name="connsiteY0" fmla="*/ 143191 h 1454919"/>
              <a:gd name="connsiteX1" fmla="*/ 381977 w 1440293"/>
              <a:gd name="connsiteY1" fmla="*/ 821455 h 1454919"/>
              <a:gd name="connsiteX2" fmla="*/ 1431082 w 1440293"/>
              <a:gd name="connsiteY2" fmla="*/ 1006635 h 1454919"/>
              <a:gd name="connsiteX3" fmla="*/ 1356668 w 1440293"/>
              <a:gd name="connsiteY3" fmla="*/ 1143002 h 1454919"/>
              <a:gd name="connsiteX4" fmla="*/ 1356668 w 1440293"/>
              <a:gd name="connsiteY4" fmla="*/ 1143001 h 1454919"/>
              <a:gd name="connsiteX5" fmla="*/ 211155 w 1440293"/>
              <a:gd name="connsiteY5" fmla="*/ 896817 h 1454919"/>
              <a:gd name="connsiteX6" fmla="*/ 823268 w 1440293"/>
              <a:gd name="connsiteY6" fmla="*/ 0 h 1454919"/>
              <a:gd name="connsiteX7" fmla="*/ 914540 w 1440293"/>
              <a:gd name="connsiteY7" fmla="*/ 143191 h 1454919"/>
              <a:gd name="connsiteX0" fmla="*/ 914540 w 1378072"/>
              <a:gd name="connsiteY0" fmla="*/ 143191 h 1454919"/>
              <a:gd name="connsiteX1" fmla="*/ 381977 w 1378072"/>
              <a:gd name="connsiteY1" fmla="*/ 821455 h 1454919"/>
              <a:gd name="connsiteX2" fmla="*/ 1368861 w 1378072"/>
              <a:gd name="connsiteY2" fmla="*/ 956303 h 1454919"/>
              <a:gd name="connsiteX3" fmla="*/ 1356668 w 1378072"/>
              <a:gd name="connsiteY3" fmla="*/ 1143002 h 1454919"/>
              <a:gd name="connsiteX4" fmla="*/ 1356668 w 1378072"/>
              <a:gd name="connsiteY4" fmla="*/ 1143001 h 1454919"/>
              <a:gd name="connsiteX5" fmla="*/ 211155 w 1378072"/>
              <a:gd name="connsiteY5" fmla="*/ 896817 h 1454919"/>
              <a:gd name="connsiteX6" fmla="*/ 823268 w 1378072"/>
              <a:gd name="connsiteY6" fmla="*/ 0 h 1454919"/>
              <a:gd name="connsiteX7" fmla="*/ 914540 w 1378072"/>
              <a:gd name="connsiteY7" fmla="*/ 143191 h 1454919"/>
              <a:gd name="connsiteX0" fmla="*/ 804687 w 1321228"/>
              <a:gd name="connsiteY0" fmla="*/ 143191 h 1325548"/>
              <a:gd name="connsiteX1" fmla="*/ 272124 w 1321228"/>
              <a:gd name="connsiteY1" fmla="*/ 821455 h 1325548"/>
              <a:gd name="connsiteX2" fmla="*/ 1259008 w 1321228"/>
              <a:gd name="connsiteY2" fmla="*/ 956303 h 1325548"/>
              <a:gd name="connsiteX3" fmla="*/ 1246815 w 1321228"/>
              <a:gd name="connsiteY3" fmla="*/ 1143002 h 1325548"/>
              <a:gd name="connsiteX4" fmla="*/ 1321228 w 1321228"/>
              <a:gd name="connsiteY4" fmla="*/ 1056967 h 1325548"/>
              <a:gd name="connsiteX5" fmla="*/ 101302 w 1321228"/>
              <a:gd name="connsiteY5" fmla="*/ 896817 h 1325548"/>
              <a:gd name="connsiteX6" fmla="*/ 713415 w 1321228"/>
              <a:gd name="connsiteY6" fmla="*/ 0 h 1325548"/>
              <a:gd name="connsiteX7" fmla="*/ 804687 w 1321228"/>
              <a:gd name="connsiteY7" fmla="*/ 143191 h 1325548"/>
              <a:gd name="connsiteX0" fmla="*/ 804687 w 1514179"/>
              <a:gd name="connsiteY0" fmla="*/ 143191 h 1325548"/>
              <a:gd name="connsiteX1" fmla="*/ 272124 w 1514179"/>
              <a:gd name="connsiteY1" fmla="*/ 821455 h 1325548"/>
              <a:gd name="connsiteX2" fmla="*/ 1259008 w 1514179"/>
              <a:gd name="connsiteY2" fmla="*/ 956303 h 1325548"/>
              <a:gd name="connsiteX3" fmla="*/ 1321228 w 1514179"/>
              <a:gd name="connsiteY3" fmla="*/ 1056967 h 1325548"/>
              <a:gd name="connsiteX4" fmla="*/ 101302 w 1514179"/>
              <a:gd name="connsiteY4" fmla="*/ 896817 h 1325548"/>
              <a:gd name="connsiteX5" fmla="*/ 713415 w 1514179"/>
              <a:gd name="connsiteY5" fmla="*/ 0 h 1325548"/>
              <a:gd name="connsiteX6" fmla="*/ 804687 w 1514179"/>
              <a:gd name="connsiteY6" fmla="*/ 143191 h 1325548"/>
              <a:gd name="connsiteX0" fmla="*/ 804687 w 1514179"/>
              <a:gd name="connsiteY0" fmla="*/ 143191 h 1325548"/>
              <a:gd name="connsiteX1" fmla="*/ 272124 w 1514179"/>
              <a:gd name="connsiteY1" fmla="*/ 821455 h 1325548"/>
              <a:gd name="connsiteX2" fmla="*/ 1259008 w 1514179"/>
              <a:gd name="connsiteY2" fmla="*/ 956303 h 1325548"/>
              <a:gd name="connsiteX3" fmla="*/ 1321228 w 1514179"/>
              <a:gd name="connsiteY3" fmla="*/ 1056967 h 1325548"/>
              <a:gd name="connsiteX4" fmla="*/ 101302 w 1514179"/>
              <a:gd name="connsiteY4" fmla="*/ 896817 h 1325548"/>
              <a:gd name="connsiteX5" fmla="*/ 713415 w 1514179"/>
              <a:gd name="connsiteY5" fmla="*/ 0 h 1325548"/>
              <a:gd name="connsiteX6" fmla="*/ 804687 w 1514179"/>
              <a:gd name="connsiteY6" fmla="*/ 143191 h 1325548"/>
              <a:gd name="connsiteX0" fmla="*/ 804687 w 1433859"/>
              <a:gd name="connsiteY0" fmla="*/ 143191 h 1325548"/>
              <a:gd name="connsiteX1" fmla="*/ 272124 w 1433859"/>
              <a:gd name="connsiteY1" fmla="*/ 821455 h 1325548"/>
              <a:gd name="connsiteX2" fmla="*/ 1259008 w 1433859"/>
              <a:gd name="connsiteY2" fmla="*/ 956303 h 1325548"/>
              <a:gd name="connsiteX3" fmla="*/ 1321228 w 1433859"/>
              <a:gd name="connsiteY3" fmla="*/ 1056967 h 1325548"/>
              <a:gd name="connsiteX4" fmla="*/ 101302 w 1433859"/>
              <a:gd name="connsiteY4" fmla="*/ 896817 h 1325548"/>
              <a:gd name="connsiteX5" fmla="*/ 713415 w 1433859"/>
              <a:gd name="connsiteY5" fmla="*/ 0 h 1325548"/>
              <a:gd name="connsiteX6" fmla="*/ 804687 w 1433859"/>
              <a:gd name="connsiteY6" fmla="*/ 143191 h 1325548"/>
              <a:gd name="connsiteX0" fmla="*/ 804687 w 1321228"/>
              <a:gd name="connsiteY0" fmla="*/ 143191 h 1325548"/>
              <a:gd name="connsiteX1" fmla="*/ 272124 w 1321228"/>
              <a:gd name="connsiteY1" fmla="*/ 821455 h 1325548"/>
              <a:gd name="connsiteX2" fmla="*/ 1259008 w 1321228"/>
              <a:gd name="connsiteY2" fmla="*/ 956303 h 1325548"/>
              <a:gd name="connsiteX3" fmla="*/ 1321228 w 1321228"/>
              <a:gd name="connsiteY3" fmla="*/ 1056967 h 1325548"/>
              <a:gd name="connsiteX4" fmla="*/ 101302 w 1321228"/>
              <a:gd name="connsiteY4" fmla="*/ 896817 h 1325548"/>
              <a:gd name="connsiteX5" fmla="*/ 713415 w 1321228"/>
              <a:gd name="connsiteY5" fmla="*/ 0 h 1325548"/>
              <a:gd name="connsiteX6" fmla="*/ 804687 w 1321228"/>
              <a:gd name="connsiteY6" fmla="*/ 143191 h 1325548"/>
              <a:gd name="connsiteX0" fmla="*/ 761240 w 1321228"/>
              <a:gd name="connsiteY0" fmla="*/ 251659 h 1325548"/>
              <a:gd name="connsiteX1" fmla="*/ 272124 w 1321228"/>
              <a:gd name="connsiteY1" fmla="*/ 821455 h 1325548"/>
              <a:gd name="connsiteX2" fmla="*/ 1259008 w 1321228"/>
              <a:gd name="connsiteY2" fmla="*/ 956303 h 1325548"/>
              <a:gd name="connsiteX3" fmla="*/ 1321228 w 1321228"/>
              <a:gd name="connsiteY3" fmla="*/ 1056967 h 1325548"/>
              <a:gd name="connsiteX4" fmla="*/ 101302 w 1321228"/>
              <a:gd name="connsiteY4" fmla="*/ 896817 h 1325548"/>
              <a:gd name="connsiteX5" fmla="*/ 713415 w 1321228"/>
              <a:gd name="connsiteY5" fmla="*/ 0 h 1325548"/>
              <a:gd name="connsiteX6" fmla="*/ 761240 w 1321228"/>
              <a:gd name="connsiteY6" fmla="*/ 251659 h 1325548"/>
              <a:gd name="connsiteX0" fmla="*/ 761240 w 1321228"/>
              <a:gd name="connsiteY0" fmla="*/ 251659 h 1325548"/>
              <a:gd name="connsiteX1" fmla="*/ 272124 w 1321228"/>
              <a:gd name="connsiteY1" fmla="*/ 821455 h 1325548"/>
              <a:gd name="connsiteX2" fmla="*/ 1259008 w 1321228"/>
              <a:gd name="connsiteY2" fmla="*/ 956303 h 1325548"/>
              <a:gd name="connsiteX3" fmla="*/ 1321228 w 1321228"/>
              <a:gd name="connsiteY3" fmla="*/ 1056967 h 1325548"/>
              <a:gd name="connsiteX4" fmla="*/ 101302 w 1321228"/>
              <a:gd name="connsiteY4" fmla="*/ 896817 h 1325548"/>
              <a:gd name="connsiteX5" fmla="*/ 713415 w 1321228"/>
              <a:gd name="connsiteY5" fmla="*/ 0 h 1325548"/>
              <a:gd name="connsiteX6" fmla="*/ 761240 w 1321228"/>
              <a:gd name="connsiteY6" fmla="*/ 251659 h 1325548"/>
              <a:gd name="connsiteX0" fmla="*/ 763640 w 1323628"/>
              <a:gd name="connsiteY0" fmla="*/ 100664 h 1174553"/>
              <a:gd name="connsiteX1" fmla="*/ 274524 w 1323628"/>
              <a:gd name="connsiteY1" fmla="*/ 670460 h 1174553"/>
              <a:gd name="connsiteX2" fmla="*/ 1261408 w 1323628"/>
              <a:gd name="connsiteY2" fmla="*/ 805308 h 1174553"/>
              <a:gd name="connsiteX3" fmla="*/ 1323628 w 1323628"/>
              <a:gd name="connsiteY3" fmla="*/ 905972 h 1174553"/>
              <a:gd name="connsiteX4" fmla="*/ 103702 w 1323628"/>
              <a:gd name="connsiteY4" fmla="*/ 745822 h 1174553"/>
              <a:gd name="connsiteX5" fmla="*/ 701419 w 1323628"/>
              <a:gd name="connsiteY5" fmla="*/ 0 h 1174553"/>
              <a:gd name="connsiteX6" fmla="*/ 763640 w 1323628"/>
              <a:gd name="connsiteY6" fmla="*/ 100664 h 1174553"/>
              <a:gd name="connsiteX0" fmla="*/ 763640 w 1323628"/>
              <a:gd name="connsiteY0" fmla="*/ 100664 h 1174553"/>
              <a:gd name="connsiteX1" fmla="*/ 274524 w 1323628"/>
              <a:gd name="connsiteY1" fmla="*/ 670460 h 1174553"/>
              <a:gd name="connsiteX2" fmla="*/ 1261408 w 1323628"/>
              <a:gd name="connsiteY2" fmla="*/ 805308 h 1174553"/>
              <a:gd name="connsiteX3" fmla="*/ 1323628 w 1323628"/>
              <a:gd name="connsiteY3" fmla="*/ 905972 h 1174553"/>
              <a:gd name="connsiteX4" fmla="*/ 103702 w 1323628"/>
              <a:gd name="connsiteY4" fmla="*/ 745822 h 1174553"/>
              <a:gd name="connsiteX5" fmla="*/ 701419 w 1323628"/>
              <a:gd name="connsiteY5" fmla="*/ 0 h 1174553"/>
              <a:gd name="connsiteX6" fmla="*/ 763640 w 1323628"/>
              <a:gd name="connsiteY6" fmla="*/ 100664 h 1174553"/>
              <a:gd name="connsiteX0" fmla="*/ 926371 w 1486359"/>
              <a:gd name="connsiteY0" fmla="*/ 100664 h 1277900"/>
              <a:gd name="connsiteX1" fmla="*/ 437255 w 1486359"/>
              <a:gd name="connsiteY1" fmla="*/ 670460 h 1277900"/>
              <a:gd name="connsiteX2" fmla="*/ 1424139 w 1486359"/>
              <a:gd name="connsiteY2" fmla="*/ 805308 h 1277900"/>
              <a:gd name="connsiteX3" fmla="*/ 1486359 w 1486359"/>
              <a:gd name="connsiteY3" fmla="*/ 905972 h 1277900"/>
              <a:gd name="connsiteX4" fmla="*/ 266433 w 1486359"/>
              <a:gd name="connsiteY4" fmla="*/ 745822 h 1277900"/>
              <a:gd name="connsiteX5" fmla="*/ 864150 w 1486359"/>
              <a:gd name="connsiteY5" fmla="*/ 0 h 1277900"/>
              <a:gd name="connsiteX6" fmla="*/ 926371 w 1486359"/>
              <a:gd name="connsiteY6" fmla="*/ 100664 h 1277900"/>
              <a:gd name="connsiteX0" fmla="*/ 926371 w 1486359"/>
              <a:gd name="connsiteY0" fmla="*/ 100664 h 1277900"/>
              <a:gd name="connsiteX1" fmla="*/ 490825 w 1486359"/>
              <a:gd name="connsiteY1" fmla="*/ 704644 h 1277900"/>
              <a:gd name="connsiteX2" fmla="*/ 1424139 w 1486359"/>
              <a:gd name="connsiteY2" fmla="*/ 805308 h 1277900"/>
              <a:gd name="connsiteX3" fmla="*/ 1486359 w 1486359"/>
              <a:gd name="connsiteY3" fmla="*/ 905972 h 1277900"/>
              <a:gd name="connsiteX4" fmla="*/ 266433 w 1486359"/>
              <a:gd name="connsiteY4" fmla="*/ 745822 h 1277900"/>
              <a:gd name="connsiteX5" fmla="*/ 864150 w 1486359"/>
              <a:gd name="connsiteY5" fmla="*/ 0 h 1277900"/>
              <a:gd name="connsiteX6" fmla="*/ 926371 w 1486359"/>
              <a:gd name="connsiteY6" fmla="*/ 100664 h 1277900"/>
              <a:gd name="connsiteX0" fmla="*/ 926371 w 1486359"/>
              <a:gd name="connsiteY0" fmla="*/ 100664 h 1277900"/>
              <a:gd name="connsiteX1" fmla="*/ 490825 w 1486359"/>
              <a:gd name="connsiteY1" fmla="*/ 704644 h 1277900"/>
              <a:gd name="connsiteX2" fmla="*/ 1424139 w 1486359"/>
              <a:gd name="connsiteY2" fmla="*/ 805308 h 1277900"/>
              <a:gd name="connsiteX3" fmla="*/ 1486359 w 1486359"/>
              <a:gd name="connsiteY3" fmla="*/ 905972 h 1277900"/>
              <a:gd name="connsiteX4" fmla="*/ 266433 w 1486359"/>
              <a:gd name="connsiteY4" fmla="*/ 745822 h 1277900"/>
              <a:gd name="connsiteX5" fmla="*/ 864150 w 1486359"/>
              <a:gd name="connsiteY5" fmla="*/ 0 h 1277900"/>
              <a:gd name="connsiteX6" fmla="*/ 926371 w 1486359"/>
              <a:gd name="connsiteY6" fmla="*/ 100664 h 1277900"/>
              <a:gd name="connsiteX0" fmla="*/ 926371 w 1486359"/>
              <a:gd name="connsiteY0" fmla="*/ 100664 h 1277900"/>
              <a:gd name="connsiteX1" fmla="*/ 490825 w 1486359"/>
              <a:gd name="connsiteY1" fmla="*/ 704644 h 1277900"/>
              <a:gd name="connsiteX2" fmla="*/ 1424139 w 1486359"/>
              <a:gd name="connsiteY2" fmla="*/ 805308 h 1277900"/>
              <a:gd name="connsiteX3" fmla="*/ 1486359 w 1486359"/>
              <a:gd name="connsiteY3" fmla="*/ 905972 h 1277900"/>
              <a:gd name="connsiteX4" fmla="*/ 266433 w 1486359"/>
              <a:gd name="connsiteY4" fmla="*/ 745822 h 1277900"/>
              <a:gd name="connsiteX5" fmla="*/ 864150 w 1486359"/>
              <a:gd name="connsiteY5" fmla="*/ 0 h 1277900"/>
              <a:gd name="connsiteX6" fmla="*/ 926371 w 1486359"/>
              <a:gd name="connsiteY6" fmla="*/ 100664 h 1277900"/>
              <a:gd name="connsiteX0" fmla="*/ 907226 w 1467214"/>
              <a:gd name="connsiteY0" fmla="*/ 100664 h 1277900"/>
              <a:gd name="connsiteX1" fmla="*/ 471680 w 1467214"/>
              <a:gd name="connsiteY1" fmla="*/ 704644 h 1277900"/>
              <a:gd name="connsiteX2" fmla="*/ 1404994 w 1467214"/>
              <a:gd name="connsiteY2" fmla="*/ 805308 h 1277900"/>
              <a:gd name="connsiteX3" fmla="*/ 1467214 w 1467214"/>
              <a:gd name="connsiteY3" fmla="*/ 905972 h 1277900"/>
              <a:gd name="connsiteX4" fmla="*/ 247288 w 1467214"/>
              <a:gd name="connsiteY4" fmla="*/ 745822 h 1277900"/>
              <a:gd name="connsiteX5" fmla="*/ 845005 w 1467214"/>
              <a:gd name="connsiteY5" fmla="*/ 0 h 1277900"/>
              <a:gd name="connsiteX6" fmla="*/ 907226 w 1467214"/>
              <a:gd name="connsiteY6" fmla="*/ 100664 h 1277900"/>
              <a:gd name="connsiteX0" fmla="*/ 869497 w 1429485"/>
              <a:gd name="connsiteY0" fmla="*/ 100664 h 1287054"/>
              <a:gd name="connsiteX1" fmla="*/ 433951 w 1429485"/>
              <a:gd name="connsiteY1" fmla="*/ 704644 h 1287054"/>
              <a:gd name="connsiteX2" fmla="*/ 1367265 w 1429485"/>
              <a:gd name="connsiteY2" fmla="*/ 805308 h 1287054"/>
              <a:gd name="connsiteX3" fmla="*/ 1429485 w 1429485"/>
              <a:gd name="connsiteY3" fmla="*/ 905972 h 1287054"/>
              <a:gd name="connsiteX4" fmla="*/ 247288 w 1429485"/>
              <a:gd name="connsiteY4" fmla="*/ 754976 h 1287054"/>
              <a:gd name="connsiteX5" fmla="*/ 807276 w 1429485"/>
              <a:gd name="connsiteY5" fmla="*/ 0 h 1287054"/>
              <a:gd name="connsiteX6" fmla="*/ 869497 w 1429485"/>
              <a:gd name="connsiteY6" fmla="*/ 100664 h 1287054"/>
              <a:gd name="connsiteX0" fmla="*/ 869497 w 1429485"/>
              <a:gd name="connsiteY0" fmla="*/ 100664 h 1287054"/>
              <a:gd name="connsiteX1" fmla="*/ 371730 w 1429485"/>
              <a:gd name="connsiteY1" fmla="*/ 704644 h 1287054"/>
              <a:gd name="connsiteX2" fmla="*/ 1367265 w 1429485"/>
              <a:gd name="connsiteY2" fmla="*/ 805308 h 1287054"/>
              <a:gd name="connsiteX3" fmla="*/ 1429485 w 1429485"/>
              <a:gd name="connsiteY3" fmla="*/ 905972 h 1287054"/>
              <a:gd name="connsiteX4" fmla="*/ 247288 w 1429485"/>
              <a:gd name="connsiteY4" fmla="*/ 754976 h 1287054"/>
              <a:gd name="connsiteX5" fmla="*/ 807276 w 1429485"/>
              <a:gd name="connsiteY5" fmla="*/ 0 h 1287054"/>
              <a:gd name="connsiteX6" fmla="*/ 869497 w 1429485"/>
              <a:gd name="connsiteY6" fmla="*/ 100664 h 1287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9485" h="1287054">
                <a:moveTo>
                  <a:pt x="869497" y="100664"/>
                </a:moveTo>
                <a:cubicBezTo>
                  <a:pt x="656199" y="223914"/>
                  <a:pt x="185271" y="323892"/>
                  <a:pt x="371730" y="704644"/>
                </a:cubicBezTo>
                <a:cubicBezTo>
                  <a:pt x="558189" y="1085396"/>
                  <a:pt x="1213190" y="820380"/>
                  <a:pt x="1367265" y="805308"/>
                </a:cubicBezTo>
                <a:cubicBezTo>
                  <a:pt x="1391692" y="841242"/>
                  <a:pt x="1422098" y="872191"/>
                  <a:pt x="1429485" y="905972"/>
                </a:cubicBezTo>
                <a:cubicBezTo>
                  <a:pt x="1245423" y="958558"/>
                  <a:pt x="513721" y="1287054"/>
                  <a:pt x="247288" y="754976"/>
                </a:cubicBezTo>
                <a:cubicBezTo>
                  <a:pt x="0" y="269911"/>
                  <a:pt x="672460" y="92110"/>
                  <a:pt x="807276" y="0"/>
                </a:cubicBezTo>
                <a:cubicBezTo>
                  <a:pt x="838443" y="51741"/>
                  <a:pt x="839352" y="52097"/>
                  <a:pt x="869497" y="100664"/>
                </a:cubicBezTo>
                <a:close/>
              </a:path>
            </a:pathLst>
          </a:custGeom>
          <a:solidFill>
            <a:srgbClr val="FFFF00">
              <a:alpha val="2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4092385" y="3124202"/>
            <a:ext cx="2079818" cy="2510690"/>
          </a:xfrm>
          <a:custGeom>
            <a:avLst/>
            <a:gdLst>
              <a:gd name="connsiteX0" fmla="*/ 793820 w 1418492"/>
              <a:gd name="connsiteY0" fmla="*/ 236974 h 1179007"/>
              <a:gd name="connsiteX1" fmla="*/ 261257 w 1418492"/>
              <a:gd name="connsiteY1" fmla="*/ 915238 h 1179007"/>
              <a:gd name="connsiteX2" fmla="*/ 1215850 w 1418492"/>
              <a:gd name="connsiteY2" fmla="*/ 1005673 h 1179007"/>
              <a:gd name="connsiteX3" fmla="*/ 1230923 w 1418492"/>
              <a:gd name="connsiteY3" fmla="*/ 1176495 h 1179007"/>
              <a:gd name="connsiteX4" fmla="*/ 90435 w 1418492"/>
              <a:gd name="connsiteY4" fmla="*/ 990600 h 1179007"/>
              <a:gd name="connsiteX5" fmla="*/ 688312 w 1418492"/>
              <a:gd name="connsiteY5" fmla="*/ 126442 h 1179007"/>
              <a:gd name="connsiteX6" fmla="*/ 793820 w 1418492"/>
              <a:gd name="connsiteY6" fmla="*/ 236974 h 1179007"/>
              <a:gd name="connsiteX0" fmla="*/ 793820 w 1418492"/>
              <a:gd name="connsiteY0" fmla="*/ 236974 h 1179007"/>
              <a:gd name="connsiteX1" fmla="*/ 261257 w 1418492"/>
              <a:gd name="connsiteY1" fmla="*/ 915238 h 1179007"/>
              <a:gd name="connsiteX2" fmla="*/ 1215850 w 1418492"/>
              <a:gd name="connsiteY2" fmla="*/ 1005673 h 1179007"/>
              <a:gd name="connsiteX3" fmla="*/ 1230923 w 1418492"/>
              <a:gd name="connsiteY3" fmla="*/ 1176495 h 1179007"/>
              <a:gd name="connsiteX4" fmla="*/ 90435 w 1418492"/>
              <a:gd name="connsiteY4" fmla="*/ 990600 h 1179007"/>
              <a:gd name="connsiteX5" fmla="*/ 688312 w 1418492"/>
              <a:gd name="connsiteY5" fmla="*/ 126442 h 1179007"/>
              <a:gd name="connsiteX6" fmla="*/ 793820 w 1418492"/>
              <a:gd name="connsiteY6" fmla="*/ 236974 h 1179007"/>
              <a:gd name="connsiteX0" fmla="*/ 793820 w 1377461"/>
              <a:gd name="connsiteY0" fmla="*/ 236974 h 1176495"/>
              <a:gd name="connsiteX1" fmla="*/ 261257 w 1377461"/>
              <a:gd name="connsiteY1" fmla="*/ 915238 h 1176495"/>
              <a:gd name="connsiteX2" fmla="*/ 1215850 w 1377461"/>
              <a:gd name="connsiteY2" fmla="*/ 1005673 h 1176495"/>
              <a:gd name="connsiteX3" fmla="*/ 1230923 w 1377461"/>
              <a:gd name="connsiteY3" fmla="*/ 1176495 h 1176495"/>
              <a:gd name="connsiteX4" fmla="*/ 90435 w 1377461"/>
              <a:gd name="connsiteY4" fmla="*/ 990600 h 1176495"/>
              <a:gd name="connsiteX5" fmla="*/ 688312 w 1377461"/>
              <a:gd name="connsiteY5" fmla="*/ 126442 h 1176495"/>
              <a:gd name="connsiteX6" fmla="*/ 793820 w 1377461"/>
              <a:gd name="connsiteY6" fmla="*/ 236974 h 1176495"/>
              <a:gd name="connsiteX0" fmla="*/ 793820 w 1377461"/>
              <a:gd name="connsiteY0" fmla="*/ 236974 h 1176495"/>
              <a:gd name="connsiteX1" fmla="*/ 261257 w 1377461"/>
              <a:gd name="connsiteY1" fmla="*/ 915238 h 1176495"/>
              <a:gd name="connsiteX2" fmla="*/ 1215850 w 1377461"/>
              <a:gd name="connsiteY2" fmla="*/ 1005673 h 1176495"/>
              <a:gd name="connsiteX3" fmla="*/ 1230923 w 1377461"/>
              <a:gd name="connsiteY3" fmla="*/ 1176495 h 1176495"/>
              <a:gd name="connsiteX4" fmla="*/ 90435 w 1377461"/>
              <a:gd name="connsiteY4" fmla="*/ 990600 h 1176495"/>
              <a:gd name="connsiteX5" fmla="*/ 688312 w 1377461"/>
              <a:gd name="connsiteY5" fmla="*/ 126442 h 1176495"/>
              <a:gd name="connsiteX6" fmla="*/ 793820 w 1377461"/>
              <a:gd name="connsiteY6" fmla="*/ 236974 h 1176495"/>
              <a:gd name="connsiteX0" fmla="*/ 793820 w 1230923"/>
              <a:gd name="connsiteY0" fmla="*/ 236974 h 1176495"/>
              <a:gd name="connsiteX1" fmla="*/ 261257 w 1230923"/>
              <a:gd name="connsiteY1" fmla="*/ 915238 h 1176495"/>
              <a:gd name="connsiteX2" fmla="*/ 1215850 w 1230923"/>
              <a:gd name="connsiteY2" fmla="*/ 1005673 h 1176495"/>
              <a:gd name="connsiteX3" fmla="*/ 1230923 w 1230923"/>
              <a:gd name="connsiteY3" fmla="*/ 1176495 h 1176495"/>
              <a:gd name="connsiteX4" fmla="*/ 90435 w 1230923"/>
              <a:gd name="connsiteY4" fmla="*/ 990600 h 1176495"/>
              <a:gd name="connsiteX5" fmla="*/ 688312 w 1230923"/>
              <a:gd name="connsiteY5" fmla="*/ 126442 h 1176495"/>
              <a:gd name="connsiteX6" fmla="*/ 793820 w 1230923"/>
              <a:gd name="connsiteY6" fmla="*/ 236974 h 1176495"/>
              <a:gd name="connsiteX0" fmla="*/ 793820 w 1230923"/>
              <a:gd name="connsiteY0" fmla="*/ 236974 h 1176495"/>
              <a:gd name="connsiteX1" fmla="*/ 261257 w 1230923"/>
              <a:gd name="connsiteY1" fmla="*/ 915238 h 1176495"/>
              <a:gd name="connsiteX2" fmla="*/ 1215850 w 1230923"/>
              <a:gd name="connsiteY2" fmla="*/ 1005673 h 1176495"/>
              <a:gd name="connsiteX3" fmla="*/ 1230923 w 1230923"/>
              <a:gd name="connsiteY3" fmla="*/ 1176495 h 1176495"/>
              <a:gd name="connsiteX4" fmla="*/ 90435 w 1230923"/>
              <a:gd name="connsiteY4" fmla="*/ 990600 h 1176495"/>
              <a:gd name="connsiteX5" fmla="*/ 688312 w 1230923"/>
              <a:gd name="connsiteY5" fmla="*/ 126442 h 1176495"/>
              <a:gd name="connsiteX6" fmla="*/ 793820 w 1230923"/>
              <a:gd name="connsiteY6" fmla="*/ 236974 h 1176495"/>
              <a:gd name="connsiteX0" fmla="*/ 793820 w 1230923"/>
              <a:gd name="connsiteY0" fmla="*/ 131466 h 1070987"/>
              <a:gd name="connsiteX1" fmla="*/ 261257 w 1230923"/>
              <a:gd name="connsiteY1" fmla="*/ 809730 h 1070987"/>
              <a:gd name="connsiteX2" fmla="*/ 1215850 w 1230923"/>
              <a:gd name="connsiteY2" fmla="*/ 900165 h 1070987"/>
              <a:gd name="connsiteX3" fmla="*/ 1230923 w 1230923"/>
              <a:gd name="connsiteY3" fmla="*/ 1070987 h 1070987"/>
              <a:gd name="connsiteX4" fmla="*/ 90435 w 1230923"/>
              <a:gd name="connsiteY4" fmla="*/ 885092 h 1070987"/>
              <a:gd name="connsiteX5" fmla="*/ 688312 w 1230923"/>
              <a:gd name="connsiteY5" fmla="*/ 20934 h 1070987"/>
              <a:gd name="connsiteX6" fmla="*/ 793820 w 1230923"/>
              <a:gd name="connsiteY6" fmla="*/ 131466 h 1070987"/>
              <a:gd name="connsiteX0" fmla="*/ 793820 w 1230923"/>
              <a:gd name="connsiteY0" fmla="*/ 131466 h 1070987"/>
              <a:gd name="connsiteX1" fmla="*/ 261257 w 1230923"/>
              <a:gd name="connsiteY1" fmla="*/ 809730 h 1070987"/>
              <a:gd name="connsiteX2" fmla="*/ 1215850 w 1230923"/>
              <a:gd name="connsiteY2" fmla="*/ 900165 h 1070987"/>
              <a:gd name="connsiteX3" fmla="*/ 1230923 w 1230923"/>
              <a:gd name="connsiteY3" fmla="*/ 1070987 h 1070987"/>
              <a:gd name="connsiteX4" fmla="*/ 90435 w 1230923"/>
              <a:gd name="connsiteY4" fmla="*/ 885092 h 1070987"/>
              <a:gd name="connsiteX5" fmla="*/ 688312 w 1230923"/>
              <a:gd name="connsiteY5" fmla="*/ 20934 h 1070987"/>
              <a:gd name="connsiteX6" fmla="*/ 793820 w 1230923"/>
              <a:gd name="connsiteY6" fmla="*/ 131466 h 1070987"/>
              <a:gd name="connsiteX0" fmla="*/ 793820 w 1230923"/>
              <a:gd name="connsiteY0" fmla="*/ 110532 h 1050053"/>
              <a:gd name="connsiteX1" fmla="*/ 261257 w 1230923"/>
              <a:gd name="connsiteY1" fmla="*/ 788796 h 1050053"/>
              <a:gd name="connsiteX2" fmla="*/ 1215850 w 1230923"/>
              <a:gd name="connsiteY2" fmla="*/ 879231 h 1050053"/>
              <a:gd name="connsiteX3" fmla="*/ 1230923 w 1230923"/>
              <a:gd name="connsiteY3" fmla="*/ 1050053 h 1050053"/>
              <a:gd name="connsiteX4" fmla="*/ 90435 w 1230923"/>
              <a:gd name="connsiteY4" fmla="*/ 864158 h 1050053"/>
              <a:gd name="connsiteX5" fmla="*/ 688312 w 1230923"/>
              <a:gd name="connsiteY5" fmla="*/ 0 h 1050053"/>
              <a:gd name="connsiteX6" fmla="*/ 793820 w 1230923"/>
              <a:gd name="connsiteY6" fmla="*/ 110532 h 1050053"/>
              <a:gd name="connsiteX0" fmla="*/ 794658 w 1236786"/>
              <a:gd name="connsiteY0" fmla="*/ 110532 h 1110343"/>
              <a:gd name="connsiteX1" fmla="*/ 262095 w 1236786"/>
              <a:gd name="connsiteY1" fmla="*/ 788796 h 1110343"/>
              <a:gd name="connsiteX2" fmla="*/ 1216688 w 1236786"/>
              <a:gd name="connsiteY2" fmla="*/ 879231 h 1110343"/>
              <a:gd name="connsiteX3" fmla="*/ 1236786 w 1236786"/>
              <a:gd name="connsiteY3" fmla="*/ 1110343 h 1110343"/>
              <a:gd name="connsiteX4" fmla="*/ 91273 w 1236786"/>
              <a:gd name="connsiteY4" fmla="*/ 864158 h 1110343"/>
              <a:gd name="connsiteX5" fmla="*/ 689150 w 1236786"/>
              <a:gd name="connsiteY5" fmla="*/ 0 h 1110343"/>
              <a:gd name="connsiteX6" fmla="*/ 794658 w 1236786"/>
              <a:gd name="connsiteY6" fmla="*/ 110532 h 1110343"/>
              <a:gd name="connsiteX0" fmla="*/ 794658 w 1236786"/>
              <a:gd name="connsiteY0" fmla="*/ 110532 h 1326382"/>
              <a:gd name="connsiteX1" fmla="*/ 262095 w 1236786"/>
              <a:gd name="connsiteY1" fmla="*/ 788796 h 1326382"/>
              <a:gd name="connsiteX2" fmla="*/ 1216688 w 1236786"/>
              <a:gd name="connsiteY2" fmla="*/ 879231 h 1326382"/>
              <a:gd name="connsiteX3" fmla="*/ 1236786 w 1236786"/>
              <a:gd name="connsiteY3" fmla="*/ 1110343 h 1326382"/>
              <a:gd name="connsiteX4" fmla="*/ 91273 w 1236786"/>
              <a:gd name="connsiteY4" fmla="*/ 864158 h 1326382"/>
              <a:gd name="connsiteX5" fmla="*/ 689150 w 1236786"/>
              <a:gd name="connsiteY5" fmla="*/ 0 h 1326382"/>
              <a:gd name="connsiteX6" fmla="*/ 794658 w 1236786"/>
              <a:gd name="connsiteY6" fmla="*/ 110532 h 1326382"/>
              <a:gd name="connsiteX0" fmla="*/ 921937 w 1364065"/>
              <a:gd name="connsiteY0" fmla="*/ 110532 h 1326382"/>
              <a:gd name="connsiteX1" fmla="*/ 389374 w 1364065"/>
              <a:gd name="connsiteY1" fmla="*/ 788796 h 1326382"/>
              <a:gd name="connsiteX2" fmla="*/ 1343967 w 1364065"/>
              <a:gd name="connsiteY2" fmla="*/ 879231 h 1326382"/>
              <a:gd name="connsiteX3" fmla="*/ 1364065 w 1364065"/>
              <a:gd name="connsiteY3" fmla="*/ 1110343 h 1326382"/>
              <a:gd name="connsiteX4" fmla="*/ 218552 w 1364065"/>
              <a:gd name="connsiteY4" fmla="*/ 864158 h 1326382"/>
              <a:gd name="connsiteX5" fmla="*/ 816429 w 1364065"/>
              <a:gd name="connsiteY5" fmla="*/ 0 h 1326382"/>
              <a:gd name="connsiteX6" fmla="*/ 921937 w 1364065"/>
              <a:gd name="connsiteY6" fmla="*/ 110532 h 1326382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21937 w 1364065"/>
              <a:gd name="connsiteY0" fmla="*/ 110532 h 1340617"/>
              <a:gd name="connsiteX1" fmla="*/ 389374 w 1364065"/>
              <a:gd name="connsiteY1" fmla="*/ 788796 h 1340617"/>
              <a:gd name="connsiteX2" fmla="*/ 1343967 w 1364065"/>
              <a:gd name="connsiteY2" fmla="*/ 879231 h 1340617"/>
              <a:gd name="connsiteX3" fmla="*/ 1364065 w 1364065"/>
              <a:gd name="connsiteY3" fmla="*/ 1110343 h 1340617"/>
              <a:gd name="connsiteX4" fmla="*/ 218552 w 1364065"/>
              <a:gd name="connsiteY4" fmla="*/ 864158 h 1340617"/>
              <a:gd name="connsiteX5" fmla="*/ 816429 w 1364065"/>
              <a:gd name="connsiteY5" fmla="*/ 0 h 1340617"/>
              <a:gd name="connsiteX6" fmla="*/ 921937 w 1364065"/>
              <a:gd name="connsiteY6" fmla="*/ 110532 h 1340617"/>
              <a:gd name="connsiteX0" fmla="*/ 916913 w 1359041"/>
              <a:gd name="connsiteY0" fmla="*/ 110532 h 1473758"/>
              <a:gd name="connsiteX1" fmla="*/ 384350 w 1359041"/>
              <a:gd name="connsiteY1" fmla="*/ 788796 h 1473758"/>
              <a:gd name="connsiteX2" fmla="*/ 1338943 w 1359041"/>
              <a:gd name="connsiteY2" fmla="*/ 879231 h 1473758"/>
              <a:gd name="connsiteX3" fmla="*/ 1359041 w 1359041"/>
              <a:gd name="connsiteY3" fmla="*/ 1110343 h 1473758"/>
              <a:gd name="connsiteX4" fmla="*/ 213528 w 1359041"/>
              <a:gd name="connsiteY4" fmla="*/ 864158 h 1473758"/>
              <a:gd name="connsiteX5" fmla="*/ 811405 w 1359041"/>
              <a:gd name="connsiteY5" fmla="*/ 0 h 1473758"/>
              <a:gd name="connsiteX6" fmla="*/ 916913 w 1359041"/>
              <a:gd name="connsiteY6" fmla="*/ 110532 h 1473758"/>
              <a:gd name="connsiteX0" fmla="*/ 916913 w 1359041"/>
              <a:gd name="connsiteY0" fmla="*/ 110532 h 1473758"/>
              <a:gd name="connsiteX1" fmla="*/ 384350 w 1359041"/>
              <a:gd name="connsiteY1" fmla="*/ 788796 h 1473758"/>
              <a:gd name="connsiteX2" fmla="*/ 1338943 w 1359041"/>
              <a:gd name="connsiteY2" fmla="*/ 879231 h 1473758"/>
              <a:gd name="connsiteX3" fmla="*/ 1359041 w 1359041"/>
              <a:gd name="connsiteY3" fmla="*/ 1110343 h 1473758"/>
              <a:gd name="connsiteX4" fmla="*/ 213528 w 1359041"/>
              <a:gd name="connsiteY4" fmla="*/ 864158 h 1473758"/>
              <a:gd name="connsiteX5" fmla="*/ 811405 w 1359041"/>
              <a:gd name="connsiteY5" fmla="*/ 0 h 1473758"/>
              <a:gd name="connsiteX6" fmla="*/ 916913 w 1359041"/>
              <a:gd name="connsiteY6" fmla="*/ 110532 h 1473758"/>
              <a:gd name="connsiteX0" fmla="*/ 792285 w 1234413"/>
              <a:gd name="connsiteY0" fmla="*/ 143191 h 1325548"/>
              <a:gd name="connsiteX1" fmla="*/ 259722 w 1234413"/>
              <a:gd name="connsiteY1" fmla="*/ 821455 h 1325548"/>
              <a:gd name="connsiteX2" fmla="*/ 1214315 w 1234413"/>
              <a:gd name="connsiteY2" fmla="*/ 911890 h 1325548"/>
              <a:gd name="connsiteX3" fmla="*/ 1234413 w 1234413"/>
              <a:gd name="connsiteY3" fmla="*/ 1143002 h 1325548"/>
              <a:gd name="connsiteX4" fmla="*/ 88900 w 1234413"/>
              <a:gd name="connsiteY4" fmla="*/ 896817 h 1325548"/>
              <a:gd name="connsiteX5" fmla="*/ 701013 w 1234413"/>
              <a:gd name="connsiteY5" fmla="*/ 0 h 1325548"/>
              <a:gd name="connsiteX6" fmla="*/ 792285 w 1234413"/>
              <a:gd name="connsiteY6" fmla="*/ 143191 h 1325548"/>
              <a:gd name="connsiteX0" fmla="*/ 792285 w 1425332"/>
              <a:gd name="connsiteY0" fmla="*/ 143191 h 1325548"/>
              <a:gd name="connsiteX1" fmla="*/ 259722 w 1425332"/>
              <a:gd name="connsiteY1" fmla="*/ 821455 h 1325548"/>
              <a:gd name="connsiteX2" fmla="*/ 1214315 w 1425332"/>
              <a:gd name="connsiteY2" fmla="*/ 911890 h 1325548"/>
              <a:gd name="connsiteX3" fmla="*/ 1234413 w 1425332"/>
              <a:gd name="connsiteY3" fmla="*/ 1143002 h 1325548"/>
              <a:gd name="connsiteX4" fmla="*/ 1234413 w 1425332"/>
              <a:gd name="connsiteY4" fmla="*/ 1143001 h 1325548"/>
              <a:gd name="connsiteX5" fmla="*/ 88900 w 1425332"/>
              <a:gd name="connsiteY5" fmla="*/ 896817 h 1325548"/>
              <a:gd name="connsiteX6" fmla="*/ 701013 w 1425332"/>
              <a:gd name="connsiteY6" fmla="*/ 0 h 1325548"/>
              <a:gd name="connsiteX7" fmla="*/ 792285 w 1425332"/>
              <a:gd name="connsiteY7" fmla="*/ 143191 h 1325548"/>
              <a:gd name="connsiteX0" fmla="*/ 792285 w 1234413"/>
              <a:gd name="connsiteY0" fmla="*/ 143191 h 1325548"/>
              <a:gd name="connsiteX1" fmla="*/ 259722 w 1234413"/>
              <a:gd name="connsiteY1" fmla="*/ 821455 h 1325548"/>
              <a:gd name="connsiteX2" fmla="*/ 1214315 w 1234413"/>
              <a:gd name="connsiteY2" fmla="*/ 911890 h 1325548"/>
              <a:gd name="connsiteX3" fmla="*/ 1234413 w 1234413"/>
              <a:gd name="connsiteY3" fmla="*/ 1143002 h 1325548"/>
              <a:gd name="connsiteX4" fmla="*/ 1234413 w 1234413"/>
              <a:gd name="connsiteY4" fmla="*/ 1143001 h 1325548"/>
              <a:gd name="connsiteX5" fmla="*/ 88900 w 1234413"/>
              <a:gd name="connsiteY5" fmla="*/ 896817 h 1325548"/>
              <a:gd name="connsiteX6" fmla="*/ 701013 w 1234413"/>
              <a:gd name="connsiteY6" fmla="*/ 0 h 1325548"/>
              <a:gd name="connsiteX7" fmla="*/ 792285 w 1234413"/>
              <a:gd name="connsiteY7" fmla="*/ 143191 h 1325548"/>
              <a:gd name="connsiteX0" fmla="*/ 792285 w 1234413"/>
              <a:gd name="connsiteY0" fmla="*/ 143191 h 1328895"/>
              <a:gd name="connsiteX1" fmla="*/ 259722 w 1234413"/>
              <a:gd name="connsiteY1" fmla="*/ 821455 h 1328895"/>
              <a:gd name="connsiteX2" fmla="*/ 1214315 w 1234413"/>
              <a:gd name="connsiteY2" fmla="*/ 911890 h 1328895"/>
              <a:gd name="connsiteX3" fmla="*/ 1234413 w 1234413"/>
              <a:gd name="connsiteY3" fmla="*/ 1143002 h 1328895"/>
              <a:gd name="connsiteX4" fmla="*/ 1234413 w 1234413"/>
              <a:gd name="connsiteY4" fmla="*/ 1143001 h 1328895"/>
              <a:gd name="connsiteX5" fmla="*/ 88900 w 1234413"/>
              <a:gd name="connsiteY5" fmla="*/ 896817 h 1328895"/>
              <a:gd name="connsiteX6" fmla="*/ 701013 w 1234413"/>
              <a:gd name="connsiteY6" fmla="*/ 0 h 1328895"/>
              <a:gd name="connsiteX7" fmla="*/ 792285 w 1234413"/>
              <a:gd name="connsiteY7" fmla="*/ 143191 h 1328895"/>
              <a:gd name="connsiteX0" fmla="*/ 792285 w 1234413"/>
              <a:gd name="connsiteY0" fmla="*/ 143191 h 1328895"/>
              <a:gd name="connsiteX1" fmla="*/ 259722 w 1234413"/>
              <a:gd name="connsiteY1" fmla="*/ 821455 h 1328895"/>
              <a:gd name="connsiteX2" fmla="*/ 1214315 w 1234413"/>
              <a:gd name="connsiteY2" fmla="*/ 911890 h 1328895"/>
              <a:gd name="connsiteX3" fmla="*/ 1234413 w 1234413"/>
              <a:gd name="connsiteY3" fmla="*/ 1143002 h 1328895"/>
              <a:gd name="connsiteX4" fmla="*/ 1234413 w 1234413"/>
              <a:gd name="connsiteY4" fmla="*/ 1143001 h 1328895"/>
              <a:gd name="connsiteX5" fmla="*/ 88900 w 1234413"/>
              <a:gd name="connsiteY5" fmla="*/ 896817 h 1328895"/>
              <a:gd name="connsiteX6" fmla="*/ 701013 w 1234413"/>
              <a:gd name="connsiteY6" fmla="*/ 0 h 1328895"/>
              <a:gd name="connsiteX7" fmla="*/ 792285 w 1234413"/>
              <a:gd name="connsiteY7" fmla="*/ 143191 h 1328895"/>
              <a:gd name="connsiteX0" fmla="*/ 792285 w 1234413"/>
              <a:gd name="connsiteY0" fmla="*/ 143191 h 1325548"/>
              <a:gd name="connsiteX1" fmla="*/ 259722 w 1234413"/>
              <a:gd name="connsiteY1" fmla="*/ 821455 h 1325548"/>
              <a:gd name="connsiteX2" fmla="*/ 1214315 w 1234413"/>
              <a:gd name="connsiteY2" fmla="*/ 911890 h 1325548"/>
              <a:gd name="connsiteX3" fmla="*/ 1234413 w 1234413"/>
              <a:gd name="connsiteY3" fmla="*/ 1143002 h 1325548"/>
              <a:gd name="connsiteX4" fmla="*/ 1234413 w 1234413"/>
              <a:gd name="connsiteY4" fmla="*/ 1143001 h 1325548"/>
              <a:gd name="connsiteX5" fmla="*/ 88900 w 1234413"/>
              <a:gd name="connsiteY5" fmla="*/ 896817 h 1325548"/>
              <a:gd name="connsiteX6" fmla="*/ 701013 w 1234413"/>
              <a:gd name="connsiteY6" fmla="*/ 0 h 1325548"/>
              <a:gd name="connsiteX7" fmla="*/ 792285 w 1234413"/>
              <a:gd name="connsiteY7" fmla="*/ 143191 h 1325548"/>
              <a:gd name="connsiteX0" fmla="*/ 914540 w 1356668"/>
              <a:gd name="connsiteY0" fmla="*/ 143191 h 1454919"/>
              <a:gd name="connsiteX1" fmla="*/ 381977 w 1356668"/>
              <a:gd name="connsiteY1" fmla="*/ 821455 h 1454919"/>
              <a:gd name="connsiteX2" fmla="*/ 1336570 w 1356668"/>
              <a:gd name="connsiteY2" fmla="*/ 911890 h 1454919"/>
              <a:gd name="connsiteX3" fmla="*/ 1356668 w 1356668"/>
              <a:gd name="connsiteY3" fmla="*/ 1143002 h 1454919"/>
              <a:gd name="connsiteX4" fmla="*/ 1356668 w 1356668"/>
              <a:gd name="connsiteY4" fmla="*/ 1143001 h 1454919"/>
              <a:gd name="connsiteX5" fmla="*/ 211155 w 1356668"/>
              <a:gd name="connsiteY5" fmla="*/ 896817 h 1454919"/>
              <a:gd name="connsiteX6" fmla="*/ 823268 w 1356668"/>
              <a:gd name="connsiteY6" fmla="*/ 0 h 1454919"/>
              <a:gd name="connsiteX7" fmla="*/ 914540 w 1356668"/>
              <a:gd name="connsiteY7" fmla="*/ 143191 h 1454919"/>
              <a:gd name="connsiteX0" fmla="*/ 914540 w 1356668"/>
              <a:gd name="connsiteY0" fmla="*/ 143191 h 1454919"/>
              <a:gd name="connsiteX1" fmla="*/ 381977 w 1356668"/>
              <a:gd name="connsiteY1" fmla="*/ 821455 h 1454919"/>
              <a:gd name="connsiteX2" fmla="*/ 1317436 w 1356668"/>
              <a:gd name="connsiteY2" fmla="*/ 1036462 h 1454919"/>
              <a:gd name="connsiteX3" fmla="*/ 1356668 w 1356668"/>
              <a:gd name="connsiteY3" fmla="*/ 1143002 h 1454919"/>
              <a:gd name="connsiteX4" fmla="*/ 1356668 w 1356668"/>
              <a:gd name="connsiteY4" fmla="*/ 1143001 h 1454919"/>
              <a:gd name="connsiteX5" fmla="*/ 211155 w 1356668"/>
              <a:gd name="connsiteY5" fmla="*/ 896817 h 1454919"/>
              <a:gd name="connsiteX6" fmla="*/ 823268 w 1356668"/>
              <a:gd name="connsiteY6" fmla="*/ 0 h 1454919"/>
              <a:gd name="connsiteX7" fmla="*/ 914540 w 1356668"/>
              <a:gd name="connsiteY7" fmla="*/ 143191 h 1454919"/>
              <a:gd name="connsiteX0" fmla="*/ 914540 w 1356668"/>
              <a:gd name="connsiteY0" fmla="*/ 143191 h 1454919"/>
              <a:gd name="connsiteX1" fmla="*/ 381977 w 1356668"/>
              <a:gd name="connsiteY1" fmla="*/ 821455 h 1454919"/>
              <a:gd name="connsiteX2" fmla="*/ 1317436 w 1356668"/>
              <a:gd name="connsiteY2" fmla="*/ 953545 h 1454919"/>
              <a:gd name="connsiteX3" fmla="*/ 1356668 w 1356668"/>
              <a:gd name="connsiteY3" fmla="*/ 1143002 h 1454919"/>
              <a:gd name="connsiteX4" fmla="*/ 1356668 w 1356668"/>
              <a:gd name="connsiteY4" fmla="*/ 1143001 h 1454919"/>
              <a:gd name="connsiteX5" fmla="*/ 211155 w 1356668"/>
              <a:gd name="connsiteY5" fmla="*/ 896817 h 1454919"/>
              <a:gd name="connsiteX6" fmla="*/ 823268 w 1356668"/>
              <a:gd name="connsiteY6" fmla="*/ 0 h 1454919"/>
              <a:gd name="connsiteX7" fmla="*/ 914540 w 1356668"/>
              <a:gd name="connsiteY7" fmla="*/ 143191 h 1454919"/>
              <a:gd name="connsiteX0" fmla="*/ 914540 w 1356668"/>
              <a:gd name="connsiteY0" fmla="*/ 143191 h 1454919"/>
              <a:gd name="connsiteX1" fmla="*/ 381977 w 1356668"/>
              <a:gd name="connsiteY1" fmla="*/ 821455 h 1454919"/>
              <a:gd name="connsiteX2" fmla="*/ 1317436 w 1356668"/>
              <a:gd name="connsiteY2" fmla="*/ 953545 h 1454919"/>
              <a:gd name="connsiteX3" fmla="*/ 1356668 w 1356668"/>
              <a:gd name="connsiteY3" fmla="*/ 1143002 h 1454919"/>
              <a:gd name="connsiteX4" fmla="*/ 1356668 w 1356668"/>
              <a:gd name="connsiteY4" fmla="*/ 1143001 h 1454919"/>
              <a:gd name="connsiteX5" fmla="*/ 211155 w 1356668"/>
              <a:gd name="connsiteY5" fmla="*/ 896817 h 1454919"/>
              <a:gd name="connsiteX6" fmla="*/ 823268 w 1356668"/>
              <a:gd name="connsiteY6" fmla="*/ 0 h 1454919"/>
              <a:gd name="connsiteX7" fmla="*/ 914540 w 1356668"/>
              <a:gd name="connsiteY7" fmla="*/ 143191 h 1454919"/>
              <a:gd name="connsiteX0" fmla="*/ 793879 w 1245569"/>
              <a:gd name="connsiteY0" fmla="*/ 143191 h 1325548"/>
              <a:gd name="connsiteX1" fmla="*/ 261316 w 1245569"/>
              <a:gd name="connsiteY1" fmla="*/ 821455 h 1325548"/>
              <a:gd name="connsiteX2" fmla="*/ 1196775 w 1245569"/>
              <a:gd name="connsiteY2" fmla="*/ 953545 h 1325548"/>
              <a:gd name="connsiteX3" fmla="*/ 1236007 w 1245569"/>
              <a:gd name="connsiteY3" fmla="*/ 1143002 h 1325548"/>
              <a:gd name="connsiteX4" fmla="*/ 1245569 w 1245569"/>
              <a:gd name="connsiteY4" fmla="*/ 1077921 h 1325548"/>
              <a:gd name="connsiteX5" fmla="*/ 90494 w 1245569"/>
              <a:gd name="connsiteY5" fmla="*/ 896817 h 1325548"/>
              <a:gd name="connsiteX6" fmla="*/ 702607 w 1245569"/>
              <a:gd name="connsiteY6" fmla="*/ 0 h 1325548"/>
              <a:gd name="connsiteX7" fmla="*/ 793879 w 1245569"/>
              <a:gd name="connsiteY7" fmla="*/ 143191 h 1325548"/>
              <a:gd name="connsiteX0" fmla="*/ 793879 w 1429949"/>
              <a:gd name="connsiteY0" fmla="*/ 143191 h 1325548"/>
              <a:gd name="connsiteX1" fmla="*/ 261316 w 1429949"/>
              <a:gd name="connsiteY1" fmla="*/ 821455 h 1325548"/>
              <a:gd name="connsiteX2" fmla="*/ 1196775 w 1429949"/>
              <a:gd name="connsiteY2" fmla="*/ 953545 h 1325548"/>
              <a:gd name="connsiteX3" fmla="*/ 1245569 w 1429949"/>
              <a:gd name="connsiteY3" fmla="*/ 1077921 h 1325548"/>
              <a:gd name="connsiteX4" fmla="*/ 90494 w 1429949"/>
              <a:gd name="connsiteY4" fmla="*/ 896817 h 1325548"/>
              <a:gd name="connsiteX5" fmla="*/ 702607 w 1429949"/>
              <a:gd name="connsiteY5" fmla="*/ 0 h 1325548"/>
              <a:gd name="connsiteX6" fmla="*/ 793879 w 1429949"/>
              <a:gd name="connsiteY6" fmla="*/ 143191 h 1325548"/>
              <a:gd name="connsiteX0" fmla="*/ 793879 w 1429949"/>
              <a:gd name="connsiteY0" fmla="*/ 143191 h 1325548"/>
              <a:gd name="connsiteX1" fmla="*/ 261316 w 1429949"/>
              <a:gd name="connsiteY1" fmla="*/ 821455 h 1325548"/>
              <a:gd name="connsiteX2" fmla="*/ 1196775 w 1429949"/>
              <a:gd name="connsiteY2" fmla="*/ 953545 h 1325548"/>
              <a:gd name="connsiteX3" fmla="*/ 1245569 w 1429949"/>
              <a:gd name="connsiteY3" fmla="*/ 1077921 h 1325548"/>
              <a:gd name="connsiteX4" fmla="*/ 90494 w 1429949"/>
              <a:gd name="connsiteY4" fmla="*/ 896817 h 1325548"/>
              <a:gd name="connsiteX5" fmla="*/ 702607 w 1429949"/>
              <a:gd name="connsiteY5" fmla="*/ 0 h 1325548"/>
              <a:gd name="connsiteX6" fmla="*/ 793879 w 1429949"/>
              <a:gd name="connsiteY6" fmla="*/ 143191 h 1325548"/>
              <a:gd name="connsiteX0" fmla="*/ 793879 w 1360817"/>
              <a:gd name="connsiteY0" fmla="*/ 143191 h 1325548"/>
              <a:gd name="connsiteX1" fmla="*/ 261316 w 1360817"/>
              <a:gd name="connsiteY1" fmla="*/ 821455 h 1325548"/>
              <a:gd name="connsiteX2" fmla="*/ 1196775 w 1360817"/>
              <a:gd name="connsiteY2" fmla="*/ 953545 h 1325548"/>
              <a:gd name="connsiteX3" fmla="*/ 1245569 w 1360817"/>
              <a:gd name="connsiteY3" fmla="*/ 1077921 h 1325548"/>
              <a:gd name="connsiteX4" fmla="*/ 90494 w 1360817"/>
              <a:gd name="connsiteY4" fmla="*/ 896817 h 1325548"/>
              <a:gd name="connsiteX5" fmla="*/ 702607 w 1360817"/>
              <a:gd name="connsiteY5" fmla="*/ 0 h 1325548"/>
              <a:gd name="connsiteX6" fmla="*/ 793879 w 1360817"/>
              <a:gd name="connsiteY6" fmla="*/ 143191 h 1325548"/>
              <a:gd name="connsiteX0" fmla="*/ 793879 w 1245569"/>
              <a:gd name="connsiteY0" fmla="*/ 143191 h 1325548"/>
              <a:gd name="connsiteX1" fmla="*/ 261316 w 1245569"/>
              <a:gd name="connsiteY1" fmla="*/ 821455 h 1325548"/>
              <a:gd name="connsiteX2" fmla="*/ 1196775 w 1245569"/>
              <a:gd name="connsiteY2" fmla="*/ 953545 h 1325548"/>
              <a:gd name="connsiteX3" fmla="*/ 1245569 w 1245569"/>
              <a:gd name="connsiteY3" fmla="*/ 1077921 h 1325548"/>
              <a:gd name="connsiteX4" fmla="*/ 90494 w 1245569"/>
              <a:gd name="connsiteY4" fmla="*/ 896817 h 1325548"/>
              <a:gd name="connsiteX5" fmla="*/ 702607 w 1245569"/>
              <a:gd name="connsiteY5" fmla="*/ 0 h 1325548"/>
              <a:gd name="connsiteX6" fmla="*/ 793879 w 1245569"/>
              <a:gd name="connsiteY6" fmla="*/ 143191 h 1325548"/>
              <a:gd name="connsiteX0" fmla="*/ 793879 w 1245569"/>
              <a:gd name="connsiteY0" fmla="*/ 143191 h 1325548"/>
              <a:gd name="connsiteX1" fmla="*/ 261316 w 1245569"/>
              <a:gd name="connsiteY1" fmla="*/ 821455 h 1325548"/>
              <a:gd name="connsiteX2" fmla="*/ 1196775 w 1245569"/>
              <a:gd name="connsiteY2" fmla="*/ 953545 h 1325548"/>
              <a:gd name="connsiteX3" fmla="*/ 1245569 w 1245569"/>
              <a:gd name="connsiteY3" fmla="*/ 1077921 h 1325548"/>
              <a:gd name="connsiteX4" fmla="*/ 90494 w 1245569"/>
              <a:gd name="connsiteY4" fmla="*/ 896817 h 1325548"/>
              <a:gd name="connsiteX5" fmla="*/ 702607 w 1245569"/>
              <a:gd name="connsiteY5" fmla="*/ 0 h 1325548"/>
              <a:gd name="connsiteX6" fmla="*/ 793879 w 1245569"/>
              <a:gd name="connsiteY6" fmla="*/ 143191 h 1325548"/>
              <a:gd name="connsiteX0" fmla="*/ 958491 w 1410181"/>
              <a:gd name="connsiteY0" fmla="*/ 143191 h 1440940"/>
              <a:gd name="connsiteX1" fmla="*/ 425928 w 1410181"/>
              <a:gd name="connsiteY1" fmla="*/ 821455 h 1440940"/>
              <a:gd name="connsiteX2" fmla="*/ 1361387 w 1410181"/>
              <a:gd name="connsiteY2" fmla="*/ 953545 h 1440940"/>
              <a:gd name="connsiteX3" fmla="*/ 1410181 w 1410181"/>
              <a:gd name="connsiteY3" fmla="*/ 1077921 h 1440940"/>
              <a:gd name="connsiteX4" fmla="*/ 255106 w 1410181"/>
              <a:gd name="connsiteY4" fmla="*/ 896817 h 1440940"/>
              <a:gd name="connsiteX5" fmla="*/ 867219 w 1410181"/>
              <a:gd name="connsiteY5" fmla="*/ 0 h 1440940"/>
              <a:gd name="connsiteX6" fmla="*/ 958491 w 1410181"/>
              <a:gd name="connsiteY6" fmla="*/ 143191 h 1440940"/>
              <a:gd name="connsiteX0" fmla="*/ 876883 w 1328573"/>
              <a:gd name="connsiteY0" fmla="*/ 143191 h 1414752"/>
              <a:gd name="connsiteX1" fmla="*/ 344320 w 1328573"/>
              <a:gd name="connsiteY1" fmla="*/ 821455 h 1414752"/>
              <a:gd name="connsiteX2" fmla="*/ 1279779 w 1328573"/>
              <a:gd name="connsiteY2" fmla="*/ 953545 h 1414752"/>
              <a:gd name="connsiteX3" fmla="*/ 1328573 w 1328573"/>
              <a:gd name="connsiteY3" fmla="*/ 1077921 h 1414752"/>
              <a:gd name="connsiteX4" fmla="*/ 255106 w 1328573"/>
              <a:gd name="connsiteY4" fmla="*/ 870629 h 1414752"/>
              <a:gd name="connsiteX5" fmla="*/ 785611 w 1328573"/>
              <a:gd name="connsiteY5" fmla="*/ 0 h 1414752"/>
              <a:gd name="connsiteX6" fmla="*/ 876883 w 1328573"/>
              <a:gd name="connsiteY6" fmla="*/ 143191 h 1414752"/>
              <a:gd name="connsiteX0" fmla="*/ 876883 w 1328573"/>
              <a:gd name="connsiteY0" fmla="*/ 143191 h 1447554"/>
              <a:gd name="connsiteX1" fmla="*/ 344320 w 1328573"/>
              <a:gd name="connsiteY1" fmla="*/ 821455 h 1447554"/>
              <a:gd name="connsiteX2" fmla="*/ 1279779 w 1328573"/>
              <a:gd name="connsiteY2" fmla="*/ 953545 h 1447554"/>
              <a:gd name="connsiteX3" fmla="*/ 1328573 w 1328573"/>
              <a:gd name="connsiteY3" fmla="*/ 1077921 h 1447554"/>
              <a:gd name="connsiteX4" fmla="*/ 255106 w 1328573"/>
              <a:gd name="connsiteY4" fmla="*/ 870629 h 1447554"/>
              <a:gd name="connsiteX5" fmla="*/ 785611 w 1328573"/>
              <a:gd name="connsiteY5" fmla="*/ 0 h 1447554"/>
              <a:gd name="connsiteX6" fmla="*/ 876883 w 1328573"/>
              <a:gd name="connsiteY6" fmla="*/ 143191 h 1447554"/>
              <a:gd name="connsiteX0" fmla="*/ 925677 w 1377367"/>
              <a:gd name="connsiteY0" fmla="*/ 143191 h 1447554"/>
              <a:gd name="connsiteX1" fmla="*/ 393114 w 1377367"/>
              <a:gd name="connsiteY1" fmla="*/ 821455 h 1447554"/>
              <a:gd name="connsiteX2" fmla="*/ 1328573 w 1377367"/>
              <a:gd name="connsiteY2" fmla="*/ 953545 h 1447554"/>
              <a:gd name="connsiteX3" fmla="*/ 1377367 w 1377367"/>
              <a:gd name="connsiteY3" fmla="*/ 1077921 h 1447554"/>
              <a:gd name="connsiteX4" fmla="*/ 255106 w 1377367"/>
              <a:gd name="connsiteY4" fmla="*/ 870629 h 1447554"/>
              <a:gd name="connsiteX5" fmla="*/ 834405 w 1377367"/>
              <a:gd name="connsiteY5" fmla="*/ 0 h 1447554"/>
              <a:gd name="connsiteX6" fmla="*/ 925677 w 1377367"/>
              <a:gd name="connsiteY6" fmla="*/ 143191 h 1447554"/>
              <a:gd name="connsiteX0" fmla="*/ 925677 w 1377367"/>
              <a:gd name="connsiteY0" fmla="*/ 143191 h 1504502"/>
              <a:gd name="connsiteX1" fmla="*/ 393114 w 1377367"/>
              <a:gd name="connsiteY1" fmla="*/ 821455 h 1504502"/>
              <a:gd name="connsiteX2" fmla="*/ 1328573 w 1377367"/>
              <a:gd name="connsiteY2" fmla="*/ 953545 h 1504502"/>
              <a:gd name="connsiteX3" fmla="*/ 1377367 w 1377367"/>
              <a:gd name="connsiteY3" fmla="*/ 1077921 h 1504502"/>
              <a:gd name="connsiteX4" fmla="*/ 255106 w 1377367"/>
              <a:gd name="connsiteY4" fmla="*/ 870629 h 1504502"/>
              <a:gd name="connsiteX5" fmla="*/ 834405 w 1377367"/>
              <a:gd name="connsiteY5" fmla="*/ 0 h 1504502"/>
              <a:gd name="connsiteX6" fmla="*/ 925677 w 1377367"/>
              <a:gd name="connsiteY6" fmla="*/ 143191 h 1504502"/>
              <a:gd name="connsiteX0" fmla="*/ 925677 w 1377367"/>
              <a:gd name="connsiteY0" fmla="*/ 143191 h 1504502"/>
              <a:gd name="connsiteX1" fmla="*/ 393114 w 1377367"/>
              <a:gd name="connsiteY1" fmla="*/ 821455 h 1504502"/>
              <a:gd name="connsiteX2" fmla="*/ 1328573 w 1377367"/>
              <a:gd name="connsiteY2" fmla="*/ 953545 h 1504502"/>
              <a:gd name="connsiteX3" fmla="*/ 1377367 w 1377367"/>
              <a:gd name="connsiteY3" fmla="*/ 1077921 h 1504502"/>
              <a:gd name="connsiteX4" fmla="*/ 255106 w 1377367"/>
              <a:gd name="connsiteY4" fmla="*/ 870629 h 1504502"/>
              <a:gd name="connsiteX5" fmla="*/ 834405 w 1377367"/>
              <a:gd name="connsiteY5" fmla="*/ 0 h 1504502"/>
              <a:gd name="connsiteX6" fmla="*/ 925677 w 1377367"/>
              <a:gd name="connsiteY6" fmla="*/ 143191 h 1504502"/>
              <a:gd name="connsiteX0" fmla="*/ 840632 w 1377367"/>
              <a:gd name="connsiteY0" fmla="*/ 207293 h 1504502"/>
              <a:gd name="connsiteX1" fmla="*/ 393114 w 1377367"/>
              <a:gd name="connsiteY1" fmla="*/ 821455 h 1504502"/>
              <a:gd name="connsiteX2" fmla="*/ 1328573 w 1377367"/>
              <a:gd name="connsiteY2" fmla="*/ 953545 h 1504502"/>
              <a:gd name="connsiteX3" fmla="*/ 1377367 w 1377367"/>
              <a:gd name="connsiteY3" fmla="*/ 1077921 h 1504502"/>
              <a:gd name="connsiteX4" fmla="*/ 255106 w 1377367"/>
              <a:gd name="connsiteY4" fmla="*/ 870629 h 1504502"/>
              <a:gd name="connsiteX5" fmla="*/ 834405 w 1377367"/>
              <a:gd name="connsiteY5" fmla="*/ 0 h 1504502"/>
              <a:gd name="connsiteX6" fmla="*/ 840632 w 1377367"/>
              <a:gd name="connsiteY6" fmla="*/ 207293 h 1504502"/>
              <a:gd name="connsiteX0" fmla="*/ 840632 w 1377367"/>
              <a:gd name="connsiteY0" fmla="*/ 82917 h 1380126"/>
              <a:gd name="connsiteX1" fmla="*/ 393114 w 1377367"/>
              <a:gd name="connsiteY1" fmla="*/ 697079 h 1380126"/>
              <a:gd name="connsiteX2" fmla="*/ 1328573 w 1377367"/>
              <a:gd name="connsiteY2" fmla="*/ 829169 h 1380126"/>
              <a:gd name="connsiteX3" fmla="*/ 1377367 w 1377367"/>
              <a:gd name="connsiteY3" fmla="*/ 953545 h 1380126"/>
              <a:gd name="connsiteX4" fmla="*/ 255106 w 1377367"/>
              <a:gd name="connsiteY4" fmla="*/ 746253 h 1380126"/>
              <a:gd name="connsiteX5" fmla="*/ 791838 w 1377367"/>
              <a:gd name="connsiteY5" fmla="*/ 0 h 1380126"/>
              <a:gd name="connsiteX6" fmla="*/ 840632 w 1377367"/>
              <a:gd name="connsiteY6" fmla="*/ 82917 h 1380126"/>
              <a:gd name="connsiteX0" fmla="*/ 795055 w 1331790"/>
              <a:gd name="connsiteY0" fmla="*/ 82917 h 1366004"/>
              <a:gd name="connsiteX1" fmla="*/ 347537 w 1331790"/>
              <a:gd name="connsiteY1" fmla="*/ 697079 h 1366004"/>
              <a:gd name="connsiteX2" fmla="*/ 1282996 w 1331790"/>
              <a:gd name="connsiteY2" fmla="*/ 829169 h 1366004"/>
              <a:gd name="connsiteX3" fmla="*/ 1331790 w 1331790"/>
              <a:gd name="connsiteY3" fmla="*/ 953545 h 1366004"/>
              <a:gd name="connsiteX4" fmla="*/ 209529 w 1331790"/>
              <a:gd name="connsiteY4" fmla="*/ 746253 h 1366004"/>
              <a:gd name="connsiteX5" fmla="*/ 746261 w 1331790"/>
              <a:gd name="connsiteY5" fmla="*/ 0 h 1366004"/>
              <a:gd name="connsiteX6" fmla="*/ 795055 w 1331790"/>
              <a:gd name="connsiteY6" fmla="*/ 82917 h 1366004"/>
              <a:gd name="connsiteX0" fmla="*/ 795055 w 1331790"/>
              <a:gd name="connsiteY0" fmla="*/ 82917 h 1366004"/>
              <a:gd name="connsiteX1" fmla="*/ 347537 w 1331790"/>
              <a:gd name="connsiteY1" fmla="*/ 697079 h 1366004"/>
              <a:gd name="connsiteX2" fmla="*/ 1282996 w 1331790"/>
              <a:gd name="connsiteY2" fmla="*/ 829169 h 1366004"/>
              <a:gd name="connsiteX3" fmla="*/ 1331790 w 1331790"/>
              <a:gd name="connsiteY3" fmla="*/ 953545 h 1366004"/>
              <a:gd name="connsiteX4" fmla="*/ 209529 w 1331790"/>
              <a:gd name="connsiteY4" fmla="*/ 746253 h 1366004"/>
              <a:gd name="connsiteX5" fmla="*/ 746261 w 1331790"/>
              <a:gd name="connsiteY5" fmla="*/ 0 h 1366004"/>
              <a:gd name="connsiteX6" fmla="*/ 795055 w 1331790"/>
              <a:gd name="connsiteY6" fmla="*/ 82917 h 1366004"/>
              <a:gd name="connsiteX0" fmla="*/ 795055 w 1331790"/>
              <a:gd name="connsiteY0" fmla="*/ 82917 h 1366004"/>
              <a:gd name="connsiteX1" fmla="*/ 347537 w 1331790"/>
              <a:gd name="connsiteY1" fmla="*/ 697079 h 1366004"/>
              <a:gd name="connsiteX2" fmla="*/ 1282996 w 1331790"/>
              <a:gd name="connsiteY2" fmla="*/ 829169 h 1366004"/>
              <a:gd name="connsiteX3" fmla="*/ 1331790 w 1331790"/>
              <a:gd name="connsiteY3" fmla="*/ 953545 h 1366004"/>
              <a:gd name="connsiteX4" fmla="*/ 209529 w 1331790"/>
              <a:gd name="connsiteY4" fmla="*/ 746253 h 1366004"/>
              <a:gd name="connsiteX5" fmla="*/ 746261 w 1331790"/>
              <a:gd name="connsiteY5" fmla="*/ 0 h 1366004"/>
              <a:gd name="connsiteX6" fmla="*/ 795055 w 1331790"/>
              <a:gd name="connsiteY6" fmla="*/ 82917 h 1366004"/>
              <a:gd name="connsiteX0" fmla="*/ 795055 w 1331790"/>
              <a:gd name="connsiteY0" fmla="*/ 82917 h 1366004"/>
              <a:gd name="connsiteX1" fmla="*/ 347537 w 1331790"/>
              <a:gd name="connsiteY1" fmla="*/ 697079 h 1366004"/>
              <a:gd name="connsiteX2" fmla="*/ 1282996 w 1331790"/>
              <a:gd name="connsiteY2" fmla="*/ 829169 h 1366004"/>
              <a:gd name="connsiteX3" fmla="*/ 1331790 w 1331790"/>
              <a:gd name="connsiteY3" fmla="*/ 953545 h 1366004"/>
              <a:gd name="connsiteX4" fmla="*/ 209529 w 1331790"/>
              <a:gd name="connsiteY4" fmla="*/ 746253 h 1366004"/>
              <a:gd name="connsiteX5" fmla="*/ 746261 w 1331790"/>
              <a:gd name="connsiteY5" fmla="*/ 0 h 1366004"/>
              <a:gd name="connsiteX6" fmla="*/ 795055 w 1331790"/>
              <a:gd name="connsiteY6" fmla="*/ 82917 h 1366004"/>
              <a:gd name="connsiteX0" fmla="*/ 795055 w 1331790"/>
              <a:gd name="connsiteY0" fmla="*/ 82917 h 1366004"/>
              <a:gd name="connsiteX1" fmla="*/ 347537 w 1331790"/>
              <a:gd name="connsiteY1" fmla="*/ 697079 h 1366004"/>
              <a:gd name="connsiteX2" fmla="*/ 1282996 w 1331790"/>
              <a:gd name="connsiteY2" fmla="*/ 829169 h 1366004"/>
              <a:gd name="connsiteX3" fmla="*/ 1331790 w 1331790"/>
              <a:gd name="connsiteY3" fmla="*/ 953545 h 1366004"/>
              <a:gd name="connsiteX4" fmla="*/ 209529 w 1331790"/>
              <a:gd name="connsiteY4" fmla="*/ 746253 h 1366004"/>
              <a:gd name="connsiteX5" fmla="*/ 746261 w 1331790"/>
              <a:gd name="connsiteY5" fmla="*/ 0 h 1366004"/>
              <a:gd name="connsiteX6" fmla="*/ 795055 w 1331790"/>
              <a:gd name="connsiteY6" fmla="*/ 82917 h 1366004"/>
              <a:gd name="connsiteX0" fmla="*/ 795055 w 1331790"/>
              <a:gd name="connsiteY0" fmla="*/ 82917 h 1366004"/>
              <a:gd name="connsiteX1" fmla="*/ 347537 w 1331790"/>
              <a:gd name="connsiteY1" fmla="*/ 697079 h 1366004"/>
              <a:gd name="connsiteX2" fmla="*/ 1282996 w 1331790"/>
              <a:gd name="connsiteY2" fmla="*/ 829169 h 1366004"/>
              <a:gd name="connsiteX3" fmla="*/ 1331790 w 1331790"/>
              <a:gd name="connsiteY3" fmla="*/ 953545 h 1366004"/>
              <a:gd name="connsiteX4" fmla="*/ 209529 w 1331790"/>
              <a:gd name="connsiteY4" fmla="*/ 746253 h 1366004"/>
              <a:gd name="connsiteX5" fmla="*/ 746261 w 1331790"/>
              <a:gd name="connsiteY5" fmla="*/ 0 h 1366004"/>
              <a:gd name="connsiteX6" fmla="*/ 795055 w 1331790"/>
              <a:gd name="connsiteY6" fmla="*/ 82917 h 1366004"/>
              <a:gd name="connsiteX0" fmla="*/ 795055 w 1331790"/>
              <a:gd name="connsiteY0" fmla="*/ 82917 h 1366004"/>
              <a:gd name="connsiteX1" fmla="*/ 347537 w 1331790"/>
              <a:gd name="connsiteY1" fmla="*/ 697079 h 1366004"/>
              <a:gd name="connsiteX2" fmla="*/ 1282996 w 1331790"/>
              <a:gd name="connsiteY2" fmla="*/ 829169 h 1366004"/>
              <a:gd name="connsiteX3" fmla="*/ 1331790 w 1331790"/>
              <a:gd name="connsiteY3" fmla="*/ 953545 h 1366004"/>
              <a:gd name="connsiteX4" fmla="*/ 209529 w 1331790"/>
              <a:gd name="connsiteY4" fmla="*/ 746253 h 1366004"/>
              <a:gd name="connsiteX5" fmla="*/ 746261 w 1331790"/>
              <a:gd name="connsiteY5" fmla="*/ 0 h 1366004"/>
              <a:gd name="connsiteX6" fmla="*/ 795055 w 1331790"/>
              <a:gd name="connsiteY6" fmla="*/ 82917 h 1366004"/>
              <a:gd name="connsiteX0" fmla="*/ 795055 w 1331790"/>
              <a:gd name="connsiteY0" fmla="*/ 82917 h 1366004"/>
              <a:gd name="connsiteX1" fmla="*/ 347537 w 1331790"/>
              <a:gd name="connsiteY1" fmla="*/ 697079 h 1366004"/>
              <a:gd name="connsiteX2" fmla="*/ 1282996 w 1331790"/>
              <a:gd name="connsiteY2" fmla="*/ 829169 h 1366004"/>
              <a:gd name="connsiteX3" fmla="*/ 1331790 w 1331790"/>
              <a:gd name="connsiteY3" fmla="*/ 953545 h 1366004"/>
              <a:gd name="connsiteX4" fmla="*/ 209529 w 1331790"/>
              <a:gd name="connsiteY4" fmla="*/ 746253 h 1366004"/>
              <a:gd name="connsiteX5" fmla="*/ 746261 w 1331790"/>
              <a:gd name="connsiteY5" fmla="*/ 0 h 1366004"/>
              <a:gd name="connsiteX6" fmla="*/ 795055 w 1331790"/>
              <a:gd name="connsiteY6" fmla="*/ 82917 h 136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1790" h="1366004">
                <a:moveTo>
                  <a:pt x="795055" y="82917"/>
                </a:moveTo>
                <a:cubicBezTo>
                  <a:pt x="584657" y="190107"/>
                  <a:pt x="207690" y="288442"/>
                  <a:pt x="347537" y="697079"/>
                </a:cubicBezTo>
                <a:cubicBezTo>
                  <a:pt x="600522" y="1177244"/>
                  <a:pt x="1128921" y="844241"/>
                  <a:pt x="1282996" y="829169"/>
                </a:cubicBezTo>
                <a:cubicBezTo>
                  <a:pt x="1299584" y="876469"/>
                  <a:pt x="1309734" y="895573"/>
                  <a:pt x="1331790" y="953545"/>
                </a:cubicBezTo>
                <a:cubicBezTo>
                  <a:pt x="1167249" y="1116758"/>
                  <a:pt x="419058" y="1366004"/>
                  <a:pt x="209529" y="746253"/>
                </a:cubicBezTo>
                <a:cubicBezTo>
                  <a:pt x="0" y="126502"/>
                  <a:pt x="532088" y="6916"/>
                  <a:pt x="746261" y="0"/>
                </a:cubicBezTo>
                <a:cubicBezTo>
                  <a:pt x="793154" y="62802"/>
                  <a:pt x="764910" y="34350"/>
                  <a:pt x="795055" y="82917"/>
                </a:cubicBezTo>
                <a:close/>
              </a:path>
            </a:pathLst>
          </a:custGeom>
          <a:solidFill>
            <a:srgbClr val="FF0000">
              <a:alpha val="2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343400" y="4191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575114" y="41264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800600" y="4114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91240" y="6399048"/>
            <a:ext cx="174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Click to continue</a:t>
            </a:r>
          </a:p>
        </p:txBody>
      </p:sp>
    </p:spTree>
    <p:extLst>
      <p:ext uri="{BB962C8B-B14F-4D97-AF65-F5344CB8AC3E}">
        <p14:creationId xmlns:p14="http://schemas.microsoft.com/office/powerpoint/2010/main" xmlns="" val="330951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2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5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75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75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75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75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675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75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500"/>
                            </p:stCondLst>
                            <p:childTnLst>
                              <p:par>
                                <p:cTn id="145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8000"/>
                            </p:stCondLst>
                            <p:childTnLst>
                              <p:par>
                                <p:cTn id="149" presetID="26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9" grpId="0" animBg="1"/>
      <p:bldP spid="29" grpId="1" animBg="1"/>
      <p:bldP spid="30" grpId="0" animBg="1"/>
      <p:bldP spid="30" grpId="1" animBg="1"/>
      <p:bldP spid="31" grpId="0"/>
      <p:bldP spid="31" grpId="1"/>
      <p:bldP spid="32" grpId="0"/>
      <p:bldP spid="32" grpId="1"/>
      <p:bldP spid="33" grpId="0"/>
      <p:bldP spid="33" grpId="1"/>
      <p:bldP spid="20" grpId="0"/>
      <p:bldP spid="20" grpId="1"/>
      <p:bldP spid="20" grpId="2"/>
      <p:bldP spid="20" grpId="3"/>
      <p:bldP spid="20" grpId="4"/>
      <p:bldP spid="20" grpId="5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2218320"/>
            <a:ext cx="6248400" cy="4715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1219200"/>
            <a:ext cx="80772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В 2011 году Международное общество артроскопии, хирургии коленного сустава и ортопедической спортивной медицины (ISAKOS) разработало систему классификации разрывов мениска, чтобы обеспечить достаточную надежность между наблюдателями для объединения данных международных клинических испытаний для оценки результатов лечения разрывов мениска. – </a:t>
            </a:r>
            <a:r>
              <a:rPr lang="ru-RU" dirty="0">
                <a:solidFill>
                  <a:srgbClr val="FFC000"/>
                </a:solidFill>
              </a:rPr>
              <a:t>Возможна ли объединяющая классификация?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609600"/>
            <a:ext cx="8229600" cy="639762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Классификация разрывов мениска </a:t>
            </a:r>
            <a:r>
              <a:rPr lang="en-US" sz="32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ISAKOS</a:t>
            </a:r>
            <a:br>
              <a:rPr lang="en-US" sz="32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en-US" sz="32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4300" y="2570150"/>
            <a:ext cx="249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Горизонтальный лоскут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28900" y="3988422"/>
            <a:ext cx="2757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ru-RU" dirty="0" smtClean="0">
                <a:solidFill>
                  <a:srgbClr val="FFC000"/>
                </a:solidFill>
              </a:rPr>
              <a:t>Вертикальный лоскут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72581" y="4554088"/>
            <a:ext cx="1867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ru-RU" dirty="0" smtClean="0">
                <a:solidFill>
                  <a:srgbClr val="FFC000"/>
                </a:solidFill>
              </a:rPr>
              <a:t>Радиальный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90156" y="5314774"/>
            <a:ext cx="179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Горизонтальный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239000" y="6066420"/>
            <a:ext cx="1438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Продольный</a:t>
            </a:r>
            <a:endParaRPr lang="en-US" dirty="0"/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-304800" y="4199520"/>
            <a:ext cx="4445000" cy="609600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Наименования Разрывов</a:t>
            </a:r>
            <a:endParaRPr lang="en-US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TextBox 11">
            <a:hlinkClick r:id="rId3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>
            <a:hlinkClick r:id="rId4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>
            <a:hlinkClick r:id="rId5" action="ppaction://hlinksldjump"/>
          </p:cNvPr>
          <p:cNvSpPr txBox="1"/>
          <p:nvPr/>
        </p:nvSpPr>
        <p:spPr>
          <a:xfrm>
            <a:off x="4793051" y="100487"/>
            <a:ext cx="128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основные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>
            <a:hlinkClick r:id="rId6" action="ppaction://hlinksldjump"/>
          </p:cNvPr>
          <p:cNvSpPr txBox="1"/>
          <p:nvPr/>
        </p:nvSpPr>
        <p:spPr>
          <a:xfrm>
            <a:off x="6343518" y="100486"/>
            <a:ext cx="123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 смещением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>
            <a:hlinkClick r:id="rId7" action="ppaction://hlinksldjump"/>
          </p:cNvPr>
          <p:cNvSpPr txBox="1"/>
          <p:nvPr/>
        </p:nvSpPr>
        <p:spPr>
          <a:xfrm>
            <a:off x="7848600" y="192818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" y="5037720"/>
            <a:ext cx="1651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Хирургические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6583" y="5499440"/>
            <a:ext cx="217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66FF33"/>
                </a:solidFill>
              </a:rPr>
              <a:t>Рентгенологические</a:t>
            </a:r>
            <a:endParaRPr lang="en-US" dirty="0">
              <a:solidFill>
                <a:srgbClr val="66FF33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3400" y="5037720"/>
            <a:ext cx="21336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581400" y="4275720"/>
            <a:ext cx="1663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FF33"/>
                </a:solidFill>
              </a:rPr>
              <a:t>(</a:t>
            </a:r>
            <a:r>
              <a:rPr lang="ru-RU" dirty="0" smtClean="0">
                <a:solidFill>
                  <a:srgbClr val="66FF33"/>
                </a:solidFill>
              </a:rPr>
              <a:t>Клюв попугая</a:t>
            </a:r>
            <a:r>
              <a:rPr lang="en-US" dirty="0" smtClean="0">
                <a:solidFill>
                  <a:srgbClr val="66FF33"/>
                </a:solidFill>
              </a:rPr>
              <a:t>)</a:t>
            </a:r>
            <a:endParaRPr lang="en-US" dirty="0">
              <a:solidFill>
                <a:srgbClr val="66FF33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63709" y="4888058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FF33"/>
                </a:solidFill>
              </a:rPr>
              <a:t>(</a:t>
            </a:r>
            <a:r>
              <a:rPr lang="ru-RU" dirty="0" smtClean="0">
                <a:solidFill>
                  <a:srgbClr val="66FF33"/>
                </a:solidFill>
              </a:rPr>
              <a:t>Радиальный</a:t>
            </a:r>
            <a:r>
              <a:rPr lang="en-US" dirty="0" smtClean="0">
                <a:solidFill>
                  <a:srgbClr val="66FF33"/>
                </a:solidFill>
              </a:rPr>
              <a:t>)</a:t>
            </a:r>
            <a:endParaRPr lang="en-US" dirty="0">
              <a:solidFill>
                <a:srgbClr val="66FF33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14800" y="5647320"/>
            <a:ext cx="2879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66FF33"/>
                </a:solidFill>
              </a:rPr>
              <a:t>(</a:t>
            </a:r>
            <a:r>
              <a:rPr lang="ru-RU" sz="1600" dirty="0" smtClean="0">
                <a:solidFill>
                  <a:srgbClr val="66FF33"/>
                </a:solidFill>
              </a:rPr>
              <a:t>Горизонтальный продольный</a:t>
            </a:r>
            <a:r>
              <a:rPr lang="en-US" sz="1600" dirty="0" smtClean="0">
                <a:solidFill>
                  <a:srgbClr val="66FF33"/>
                </a:solidFill>
              </a:rPr>
              <a:t>)</a:t>
            </a:r>
            <a:endParaRPr lang="en-US" sz="1600" dirty="0">
              <a:solidFill>
                <a:srgbClr val="66FF33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94685" y="6344788"/>
            <a:ext cx="27004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66FF33"/>
                </a:solidFill>
              </a:rPr>
              <a:t>(</a:t>
            </a:r>
            <a:r>
              <a:rPr lang="ru-RU" sz="1600" dirty="0" smtClean="0">
                <a:solidFill>
                  <a:srgbClr val="66FF33"/>
                </a:solidFill>
              </a:rPr>
              <a:t>Вертикальный продольный</a:t>
            </a:r>
            <a:r>
              <a:rPr lang="en-US" sz="1600" dirty="0" smtClean="0">
                <a:solidFill>
                  <a:srgbClr val="66FF33"/>
                </a:solidFill>
              </a:rPr>
              <a:t>)</a:t>
            </a:r>
            <a:endParaRPr lang="en-US" sz="1600" dirty="0">
              <a:solidFill>
                <a:srgbClr val="66FF33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38800" y="2904120"/>
            <a:ext cx="263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FF33"/>
                </a:solidFill>
              </a:rPr>
              <a:t>(</a:t>
            </a:r>
            <a:r>
              <a:rPr lang="ru-RU" dirty="0" smtClean="0">
                <a:solidFill>
                  <a:srgbClr val="66FF33"/>
                </a:solidFill>
              </a:rPr>
              <a:t>Горизонтальный лоскут</a:t>
            </a:r>
            <a:r>
              <a:rPr lang="en-US" dirty="0" smtClean="0">
                <a:solidFill>
                  <a:srgbClr val="66FF33"/>
                </a:solidFill>
              </a:rPr>
              <a:t>)</a:t>
            </a:r>
            <a:endParaRPr lang="en-US" dirty="0">
              <a:solidFill>
                <a:srgbClr val="66FF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748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3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>
            <a:hlinkClick r:id="rId4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hlinkClick r:id="rId5" action="ppaction://hlinksldjump"/>
          </p:cNvPr>
          <p:cNvSpPr txBox="1"/>
          <p:nvPr/>
        </p:nvSpPr>
        <p:spPr>
          <a:xfrm>
            <a:off x="4793051" y="100487"/>
            <a:ext cx="128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основные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rId6" action="ppaction://hlinksldjump"/>
          </p:cNvPr>
          <p:cNvSpPr txBox="1"/>
          <p:nvPr/>
        </p:nvSpPr>
        <p:spPr>
          <a:xfrm>
            <a:off x="6343518" y="100486"/>
            <a:ext cx="123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 смещением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hlinkClick r:id="rId7" action="ppaction://hlinksldjump"/>
          </p:cNvPr>
          <p:cNvSpPr txBox="1"/>
          <p:nvPr/>
        </p:nvSpPr>
        <p:spPr>
          <a:xfrm>
            <a:off x="7848600" y="192818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Список литературы</a:t>
            </a:r>
            <a:endParaRPr lang="en-US" b="1" i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5029200"/>
          </a:xfrm>
        </p:spPr>
        <p:txBody>
          <a:bodyPr>
            <a:normAutofit fontScale="92500"/>
          </a:bodyPr>
          <a:lstStyle/>
          <a:p>
            <a:pPr>
              <a:buFont typeface="+mj-lt"/>
              <a:buAutoNum type="arabicPeriod"/>
            </a:pPr>
            <a:r>
              <a:rPr lang="en-US" sz="1500" dirty="0">
                <a:solidFill>
                  <a:schemeClr val="bg1"/>
                </a:solidFill>
              </a:rPr>
              <a:t>Resnick DL, Kang HS, </a:t>
            </a:r>
            <a:r>
              <a:rPr lang="en-US" sz="1500" dirty="0" err="1">
                <a:solidFill>
                  <a:schemeClr val="bg1"/>
                </a:solidFill>
              </a:rPr>
              <a:t>Pretterklieber</a:t>
            </a:r>
            <a:r>
              <a:rPr lang="en-US" sz="1500" dirty="0">
                <a:solidFill>
                  <a:schemeClr val="bg1"/>
                </a:solidFill>
              </a:rPr>
              <a:t>  ML.  Internal Derangements of Joints. 2e Saunders; 2006.</a:t>
            </a:r>
          </a:p>
          <a:p>
            <a:pPr>
              <a:buFont typeface="+mj-lt"/>
              <a:buAutoNum type="arabicPeriod"/>
            </a:pPr>
            <a:r>
              <a:rPr lang="en-US" sz="1500" dirty="0" err="1">
                <a:solidFill>
                  <a:schemeClr val="bg1"/>
                </a:solidFill>
              </a:rPr>
              <a:t>Stoller</a:t>
            </a:r>
            <a:r>
              <a:rPr lang="en-US" sz="1500" dirty="0">
                <a:solidFill>
                  <a:schemeClr val="bg1"/>
                </a:solidFill>
              </a:rPr>
              <a:t> DW. Magnetic Resonance Imaging in </a:t>
            </a:r>
            <a:r>
              <a:rPr lang="en-US" sz="1500" dirty="0" err="1">
                <a:solidFill>
                  <a:schemeClr val="bg1"/>
                </a:solidFill>
              </a:rPr>
              <a:t>Orthopaedics</a:t>
            </a:r>
            <a:r>
              <a:rPr lang="en-US" sz="1500" dirty="0">
                <a:solidFill>
                  <a:schemeClr val="bg1"/>
                </a:solidFill>
              </a:rPr>
              <a:t> and Sports Medicine, 3</a:t>
            </a:r>
            <a:r>
              <a:rPr lang="en-US" sz="1500" baseline="30000" dirty="0">
                <a:solidFill>
                  <a:schemeClr val="bg1"/>
                </a:solidFill>
              </a:rPr>
              <a:t>rd</a:t>
            </a:r>
            <a:r>
              <a:rPr lang="en-US" sz="1500" dirty="0">
                <a:solidFill>
                  <a:schemeClr val="bg1"/>
                </a:solidFill>
              </a:rPr>
              <a:t> ed. Lippincott Williams &amp; Wilkins; 2006.</a:t>
            </a:r>
          </a:p>
          <a:p>
            <a:pPr>
              <a:buFont typeface="+mj-lt"/>
              <a:buAutoNum type="arabicPeriod"/>
            </a:pPr>
            <a:r>
              <a:rPr lang="en-US" sz="1500" dirty="0">
                <a:solidFill>
                  <a:schemeClr val="bg1"/>
                </a:solidFill>
              </a:rPr>
              <a:t>De </a:t>
            </a:r>
            <a:r>
              <a:rPr lang="en-US" sz="1500" dirty="0" err="1">
                <a:solidFill>
                  <a:schemeClr val="bg1"/>
                </a:solidFill>
              </a:rPr>
              <a:t>Smet</a:t>
            </a:r>
            <a:r>
              <a:rPr lang="en-US" sz="1500" dirty="0">
                <a:solidFill>
                  <a:schemeClr val="bg1"/>
                </a:solidFill>
              </a:rPr>
              <a:t> AA. How I diagnose meniscal tears on knee MRI. AJR Am J </a:t>
            </a:r>
            <a:r>
              <a:rPr lang="en-US" sz="1500" dirty="0" err="1">
                <a:solidFill>
                  <a:schemeClr val="bg1"/>
                </a:solidFill>
              </a:rPr>
              <a:t>Roentgenol</a:t>
            </a:r>
            <a:r>
              <a:rPr lang="en-US" sz="1500" dirty="0">
                <a:solidFill>
                  <a:schemeClr val="bg1"/>
                </a:solidFill>
              </a:rPr>
              <a:t> 2012;199(3):481-499.</a:t>
            </a:r>
          </a:p>
          <a:p>
            <a:pPr>
              <a:buFont typeface="+mj-lt"/>
              <a:buAutoNum type="arabicPeriod"/>
            </a:pPr>
            <a:r>
              <a:rPr lang="en-US" sz="1500" dirty="0">
                <a:solidFill>
                  <a:schemeClr val="bg1"/>
                </a:solidFill>
              </a:rPr>
              <a:t>Anderson AF, </a:t>
            </a:r>
            <a:r>
              <a:rPr lang="en-US" sz="1500" dirty="0" err="1">
                <a:solidFill>
                  <a:schemeClr val="bg1"/>
                </a:solidFill>
              </a:rPr>
              <a:t>Irrgang</a:t>
            </a:r>
            <a:r>
              <a:rPr lang="en-US" sz="1500" dirty="0">
                <a:solidFill>
                  <a:schemeClr val="bg1"/>
                </a:solidFill>
              </a:rPr>
              <a:t> JJ, </a:t>
            </a:r>
            <a:r>
              <a:rPr lang="en-US" sz="1500" dirty="0" err="1">
                <a:solidFill>
                  <a:schemeClr val="bg1"/>
                </a:solidFill>
              </a:rPr>
              <a:t>Dimm</a:t>
            </a:r>
            <a:r>
              <a:rPr lang="en-US" sz="1500" dirty="0">
                <a:solidFill>
                  <a:schemeClr val="bg1"/>
                </a:solidFill>
              </a:rPr>
              <a:t> W, et al. </a:t>
            </a:r>
            <a:r>
              <a:rPr lang="en-US" sz="1500" dirty="0" err="1">
                <a:solidFill>
                  <a:schemeClr val="bg1"/>
                </a:solidFill>
              </a:rPr>
              <a:t>Interobserver</a:t>
            </a:r>
            <a:r>
              <a:rPr lang="en-US" sz="1500" dirty="0">
                <a:solidFill>
                  <a:schemeClr val="bg1"/>
                </a:solidFill>
              </a:rPr>
              <a:t> Reliability of the International Society of Arthroscopy, Knee Surgery and </a:t>
            </a:r>
            <a:r>
              <a:rPr lang="en-US" sz="1500" dirty="0" err="1">
                <a:solidFill>
                  <a:schemeClr val="bg1"/>
                </a:solidFill>
              </a:rPr>
              <a:t>Orthopaedic</a:t>
            </a:r>
            <a:r>
              <a:rPr lang="en-US" sz="1500" dirty="0">
                <a:solidFill>
                  <a:schemeClr val="bg1"/>
                </a:solidFill>
              </a:rPr>
              <a:t> Sports Medicine (ISAKOS) Classification of Meniscal Tears . Am J Sports Med 2011; 39(5):926-932. </a:t>
            </a:r>
          </a:p>
          <a:p>
            <a:pPr>
              <a:buFont typeface="+mj-lt"/>
              <a:buAutoNum type="arabicPeriod"/>
            </a:pPr>
            <a:r>
              <a:rPr lang="en-US" sz="1500" dirty="0" err="1">
                <a:solidFill>
                  <a:schemeClr val="bg1"/>
                </a:solidFill>
              </a:rPr>
              <a:t>Jee</a:t>
            </a:r>
            <a:r>
              <a:rPr lang="en-US" sz="1500" dirty="0">
                <a:solidFill>
                  <a:schemeClr val="bg1"/>
                </a:solidFill>
              </a:rPr>
              <a:t> WH, McCauley TR, Kim JM, et al. </a:t>
            </a:r>
            <a:r>
              <a:rPr lang="en-US" sz="1500" dirty="0" err="1">
                <a:solidFill>
                  <a:schemeClr val="bg1"/>
                </a:solidFill>
              </a:rPr>
              <a:t>Meniscal</a:t>
            </a:r>
            <a:r>
              <a:rPr lang="en-US" sz="1500" dirty="0">
                <a:solidFill>
                  <a:schemeClr val="bg1"/>
                </a:solidFill>
              </a:rPr>
              <a:t> tear configurations: categorization with MR imaging. </a:t>
            </a:r>
            <a:r>
              <a:rPr lang="en-US" sz="1500" i="1" dirty="0">
                <a:solidFill>
                  <a:schemeClr val="bg1"/>
                </a:solidFill>
              </a:rPr>
              <a:t>AJR</a:t>
            </a:r>
            <a:r>
              <a:rPr lang="en-US" sz="1500" dirty="0">
                <a:solidFill>
                  <a:schemeClr val="bg1"/>
                </a:solidFill>
              </a:rPr>
              <a:t> Am J </a:t>
            </a:r>
            <a:r>
              <a:rPr lang="en-US" sz="1500" dirty="0" err="1">
                <a:solidFill>
                  <a:schemeClr val="bg1"/>
                </a:solidFill>
              </a:rPr>
              <a:t>Roentgenol</a:t>
            </a:r>
            <a:r>
              <a:rPr lang="en-US" sz="1500" dirty="0">
                <a:solidFill>
                  <a:schemeClr val="bg1"/>
                </a:solidFill>
              </a:rPr>
              <a:t>  2003;180:93–97. </a:t>
            </a:r>
          </a:p>
          <a:p>
            <a:pPr>
              <a:buFont typeface="+mj-lt"/>
              <a:buAutoNum type="arabicPeriod"/>
            </a:pPr>
            <a:r>
              <a:rPr lang="en-US" sz="1500" dirty="0">
                <a:solidFill>
                  <a:schemeClr val="bg1"/>
                </a:solidFill>
              </a:rPr>
              <a:t>McKnight A, Southgate J, Price A, </a:t>
            </a:r>
            <a:r>
              <a:rPr lang="en-US" sz="1500" dirty="0" err="1">
                <a:solidFill>
                  <a:schemeClr val="bg1"/>
                </a:solidFill>
              </a:rPr>
              <a:t>Ostlere</a:t>
            </a:r>
            <a:r>
              <a:rPr lang="en-US" sz="1500" dirty="0">
                <a:solidFill>
                  <a:schemeClr val="bg1"/>
                </a:solidFill>
              </a:rPr>
              <a:t> S. </a:t>
            </a:r>
            <a:r>
              <a:rPr lang="en-US" sz="1500" dirty="0" err="1">
                <a:solidFill>
                  <a:schemeClr val="bg1"/>
                </a:solidFill>
              </a:rPr>
              <a:t>Meniscal</a:t>
            </a:r>
            <a:r>
              <a:rPr lang="en-US" sz="1500" dirty="0">
                <a:solidFill>
                  <a:schemeClr val="bg1"/>
                </a:solidFill>
              </a:rPr>
              <a:t> tears with displaced fragments: common patterns on magnetic resonance imaging. </a:t>
            </a:r>
            <a:r>
              <a:rPr lang="en-US" sz="1500" i="1" dirty="0">
                <a:solidFill>
                  <a:schemeClr val="bg1"/>
                </a:solidFill>
              </a:rPr>
              <a:t>Skeletal </a:t>
            </a:r>
            <a:r>
              <a:rPr lang="en-US" sz="1500" i="1" dirty="0" err="1">
                <a:solidFill>
                  <a:schemeClr val="bg1"/>
                </a:solidFill>
              </a:rPr>
              <a:t>Radiol</a:t>
            </a:r>
            <a:r>
              <a:rPr lang="en-US" sz="1500" dirty="0">
                <a:solidFill>
                  <a:schemeClr val="bg1"/>
                </a:solidFill>
              </a:rPr>
              <a:t> 2010;39:279–283.</a:t>
            </a:r>
          </a:p>
          <a:p>
            <a:pPr>
              <a:buFont typeface="+mj-lt"/>
              <a:buAutoNum type="arabicPeriod"/>
            </a:pPr>
            <a:r>
              <a:rPr lang="en-US" sz="1500" dirty="0" err="1">
                <a:solidFill>
                  <a:schemeClr val="bg1"/>
                </a:solidFill>
              </a:rPr>
              <a:t>Tarhan</a:t>
            </a:r>
            <a:r>
              <a:rPr lang="en-US" sz="1500" dirty="0">
                <a:solidFill>
                  <a:schemeClr val="bg1"/>
                </a:solidFill>
              </a:rPr>
              <a:t> NC, Chung CB, </a:t>
            </a:r>
            <a:r>
              <a:rPr lang="en-US" sz="1500" dirty="0" err="1">
                <a:solidFill>
                  <a:schemeClr val="bg1"/>
                </a:solidFill>
              </a:rPr>
              <a:t>Mohana</a:t>
            </a:r>
            <a:r>
              <a:rPr lang="en-US" sz="1500" dirty="0">
                <a:solidFill>
                  <a:schemeClr val="bg1"/>
                </a:solidFill>
              </a:rPr>
              <a:t>-Borges AV, Hughes T, </a:t>
            </a:r>
            <a:r>
              <a:rPr lang="en-US" sz="1500" dirty="0" err="1">
                <a:solidFill>
                  <a:schemeClr val="bg1"/>
                </a:solidFill>
              </a:rPr>
              <a:t>Resnick</a:t>
            </a:r>
            <a:r>
              <a:rPr lang="en-US" sz="1500" dirty="0">
                <a:solidFill>
                  <a:schemeClr val="bg1"/>
                </a:solidFill>
              </a:rPr>
              <a:t> D. </a:t>
            </a:r>
            <a:r>
              <a:rPr lang="en-US" sz="1500" dirty="0" err="1">
                <a:solidFill>
                  <a:schemeClr val="bg1"/>
                </a:solidFill>
              </a:rPr>
              <a:t>Meniscal</a:t>
            </a:r>
            <a:r>
              <a:rPr lang="en-US" sz="1500" dirty="0">
                <a:solidFill>
                  <a:schemeClr val="bg1"/>
                </a:solidFill>
              </a:rPr>
              <a:t> tears: role of axial MRI alone and in combination with other imaging planes. </a:t>
            </a:r>
            <a:r>
              <a:rPr lang="en-US" sz="1500" i="1" dirty="0">
                <a:solidFill>
                  <a:schemeClr val="bg1"/>
                </a:solidFill>
              </a:rPr>
              <a:t>AJR</a:t>
            </a:r>
            <a:r>
              <a:rPr lang="en-US" sz="1500" dirty="0">
                <a:solidFill>
                  <a:schemeClr val="bg1"/>
                </a:solidFill>
              </a:rPr>
              <a:t> Am J </a:t>
            </a:r>
            <a:r>
              <a:rPr lang="en-US" sz="1500" dirty="0" err="1">
                <a:solidFill>
                  <a:schemeClr val="bg1"/>
                </a:solidFill>
              </a:rPr>
              <a:t>Roentgenol</a:t>
            </a:r>
            <a:r>
              <a:rPr lang="en-US" sz="1500" dirty="0">
                <a:solidFill>
                  <a:schemeClr val="bg1"/>
                </a:solidFill>
              </a:rPr>
              <a:t> 2004;183:9–15.</a:t>
            </a:r>
          </a:p>
          <a:p>
            <a:pPr>
              <a:buFont typeface="+mj-lt"/>
              <a:buAutoNum type="arabicPeriod"/>
            </a:pPr>
            <a:r>
              <a:rPr lang="en-US" sz="1500" dirty="0" err="1">
                <a:solidFill>
                  <a:schemeClr val="bg1"/>
                </a:solidFill>
              </a:rPr>
              <a:t>Dorsay</a:t>
            </a:r>
            <a:r>
              <a:rPr lang="en-US" sz="1500" dirty="0">
                <a:solidFill>
                  <a:schemeClr val="bg1"/>
                </a:solidFill>
              </a:rPr>
              <a:t> TA, Helms CA. Bucket-handle </a:t>
            </a:r>
            <a:r>
              <a:rPr lang="en-US" sz="1500" dirty="0" err="1">
                <a:solidFill>
                  <a:schemeClr val="bg1"/>
                </a:solidFill>
              </a:rPr>
              <a:t>meniscal</a:t>
            </a:r>
            <a:r>
              <a:rPr lang="en-US" sz="1500" dirty="0">
                <a:solidFill>
                  <a:schemeClr val="bg1"/>
                </a:solidFill>
              </a:rPr>
              <a:t> tears of the knee: sensitivity and specificity of MRI signs. </a:t>
            </a:r>
            <a:r>
              <a:rPr lang="en-US" sz="1500" i="1" dirty="0">
                <a:solidFill>
                  <a:schemeClr val="bg1"/>
                </a:solidFill>
              </a:rPr>
              <a:t>Skeletal </a:t>
            </a:r>
            <a:r>
              <a:rPr lang="en-US" sz="1500" i="1" dirty="0" err="1">
                <a:solidFill>
                  <a:schemeClr val="bg1"/>
                </a:solidFill>
              </a:rPr>
              <a:t>Radiol</a:t>
            </a:r>
            <a:r>
              <a:rPr lang="en-US" sz="1500" dirty="0">
                <a:solidFill>
                  <a:schemeClr val="bg1"/>
                </a:solidFill>
              </a:rPr>
              <a:t> 2003;32(5):266–272.</a:t>
            </a:r>
            <a:r>
              <a:rPr lang="en-US" sz="1600" dirty="0"/>
              <a:t>32()</a:t>
            </a:r>
            <a:endParaRPr lang="en-US" sz="1500" dirty="0">
              <a:solidFill>
                <a:schemeClr val="bg1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500" dirty="0">
                <a:solidFill>
                  <a:schemeClr val="bg1"/>
                </a:solidFill>
              </a:rPr>
              <a:t>De </a:t>
            </a:r>
            <a:r>
              <a:rPr lang="en-US" sz="1500" dirty="0" err="1">
                <a:solidFill>
                  <a:schemeClr val="bg1"/>
                </a:solidFill>
              </a:rPr>
              <a:t>Smet</a:t>
            </a:r>
            <a:r>
              <a:rPr lang="en-US" sz="1500" dirty="0">
                <a:solidFill>
                  <a:schemeClr val="bg1"/>
                </a:solidFill>
              </a:rPr>
              <a:t> AA, Graf BK. </a:t>
            </a:r>
            <a:r>
              <a:rPr lang="en-US" sz="1500" dirty="0" err="1">
                <a:solidFill>
                  <a:schemeClr val="bg1"/>
                </a:solidFill>
              </a:rPr>
              <a:t>Meniscal</a:t>
            </a:r>
            <a:r>
              <a:rPr lang="en-US" sz="1500" dirty="0">
                <a:solidFill>
                  <a:schemeClr val="bg1"/>
                </a:solidFill>
              </a:rPr>
              <a:t> tears missed on MR imaging: relationship to </a:t>
            </a:r>
            <a:r>
              <a:rPr lang="en-US" sz="1500" dirty="0" err="1">
                <a:solidFill>
                  <a:schemeClr val="bg1"/>
                </a:solidFill>
              </a:rPr>
              <a:t>meniscal</a:t>
            </a:r>
            <a:r>
              <a:rPr lang="en-US" sz="1500" dirty="0">
                <a:solidFill>
                  <a:schemeClr val="bg1"/>
                </a:solidFill>
              </a:rPr>
              <a:t> tear patterns and anterior </a:t>
            </a:r>
            <a:r>
              <a:rPr lang="en-US" sz="1500" dirty="0" err="1">
                <a:solidFill>
                  <a:schemeClr val="bg1"/>
                </a:solidFill>
              </a:rPr>
              <a:t>cruciate</a:t>
            </a:r>
            <a:r>
              <a:rPr lang="en-US" sz="1500" dirty="0">
                <a:solidFill>
                  <a:schemeClr val="bg1"/>
                </a:solidFill>
              </a:rPr>
              <a:t> ligament tears. </a:t>
            </a:r>
            <a:r>
              <a:rPr lang="en-US" sz="1500" i="1" dirty="0">
                <a:solidFill>
                  <a:schemeClr val="bg1"/>
                </a:solidFill>
              </a:rPr>
              <a:t>AJR</a:t>
            </a:r>
            <a:r>
              <a:rPr lang="en-US" sz="1500" dirty="0">
                <a:solidFill>
                  <a:schemeClr val="bg1"/>
                </a:solidFill>
              </a:rPr>
              <a:t> Am J </a:t>
            </a:r>
            <a:r>
              <a:rPr lang="en-US" sz="1500" dirty="0" err="1">
                <a:solidFill>
                  <a:schemeClr val="bg1"/>
                </a:solidFill>
              </a:rPr>
              <a:t>Roentgenol</a:t>
            </a:r>
            <a:r>
              <a:rPr lang="en-US" sz="1500" dirty="0">
                <a:solidFill>
                  <a:schemeClr val="bg1"/>
                </a:solidFill>
              </a:rPr>
              <a:t> 1994;162:905–911.</a:t>
            </a:r>
          </a:p>
          <a:p>
            <a:pPr>
              <a:buFont typeface="+mj-lt"/>
              <a:buAutoNum type="arabicPeriod"/>
            </a:pPr>
            <a:r>
              <a:rPr lang="en-US" sz="1500" dirty="0" err="1">
                <a:solidFill>
                  <a:schemeClr val="bg1"/>
                </a:solidFill>
              </a:rPr>
              <a:t>Awh</a:t>
            </a:r>
            <a:r>
              <a:rPr lang="en-US" sz="1500" dirty="0">
                <a:solidFill>
                  <a:schemeClr val="bg1"/>
                </a:solidFill>
              </a:rPr>
              <a:t> MH, </a:t>
            </a:r>
            <a:r>
              <a:rPr lang="en-US" sz="1500" dirty="0" err="1">
                <a:solidFill>
                  <a:schemeClr val="bg1"/>
                </a:solidFill>
              </a:rPr>
              <a:t>Stadnick</a:t>
            </a:r>
            <a:r>
              <a:rPr lang="en-US" sz="1500" dirty="0">
                <a:solidFill>
                  <a:schemeClr val="bg1"/>
                </a:solidFill>
              </a:rPr>
              <a:t> ME. </a:t>
            </a:r>
            <a:r>
              <a:rPr lang="en-US" sz="1500" dirty="0" err="1">
                <a:solidFill>
                  <a:schemeClr val="bg1"/>
                </a:solidFill>
              </a:rPr>
              <a:t>Radsource</a:t>
            </a:r>
            <a:r>
              <a:rPr lang="en-US" sz="1500" dirty="0">
                <a:solidFill>
                  <a:schemeClr val="bg1"/>
                </a:solidFill>
              </a:rPr>
              <a:t> MRI Web Clinic, October 2003: </a:t>
            </a:r>
            <a:r>
              <a:rPr lang="en-US" sz="1500" dirty="0" err="1">
                <a:solidFill>
                  <a:schemeClr val="bg1"/>
                </a:solidFill>
              </a:rPr>
              <a:t>Wrisberg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Pseudotear</a:t>
            </a:r>
            <a:r>
              <a:rPr lang="en-US" sz="1500" dirty="0">
                <a:solidFill>
                  <a:schemeClr val="bg1"/>
                </a:solidFill>
              </a:rPr>
              <a:t> and </a:t>
            </a:r>
            <a:r>
              <a:rPr lang="en-US" sz="1500" dirty="0" err="1">
                <a:solidFill>
                  <a:schemeClr val="bg1"/>
                </a:solidFill>
              </a:rPr>
              <a:t>Wrisberg</a:t>
            </a:r>
            <a:r>
              <a:rPr lang="en-US" sz="1500" dirty="0">
                <a:solidFill>
                  <a:schemeClr val="bg1"/>
                </a:solidFill>
              </a:rPr>
              <a:t> Rip. RADSOURCE Web site. http://radsource.us/wrisberg-pseudotear-and-wrisberg-rip/.</a:t>
            </a:r>
          </a:p>
          <a:p>
            <a:pPr>
              <a:buFont typeface="+mj-lt"/>
              <a:buAutoNum type="arabicPeriod"/>
            </a:pPr>
            <a:r>
              <a:rPr lang="en-US" sz="1500" dirty="0">
                <a:solidFill>
                  <a:schemeClr val="bg1"/>
                </a:solidFill>
              </a:rPr>
              <a:t>Rao N, Patel Y, </a:t>
            </a:r>
            <a:r>
              <a:rPr lang="en-US" sz="1500" dirty="0" err="1">
                <a:solidFill>
                  <a:schemeClr val="bg1"/>
                </a:solidFill>
              </a:rPr>
              <a:t>Opsha</a:t>
            </a:r>
            <a:r>
              <a:rPr lang="en-US" sz="1500" dirty="0">
                <a:solidFill>
                  <a:schemeClr val="bg1"/>
                </a:solidFill>
              </a:rPr>
              <a:t> O, et al.  Use of the V-sign in the diagnosis of bucket-handle meniscal tear of the knee. Skeletal </a:t>
            </a:r>
            <a:r>
              <a:rPr lang="en-US" sz="1500" dirty="0" err="1">
                <a:solidFill>
                  <a:schemeClr val="bg1"/>
                </a:solidFill>
              </a:rPr>
              <a:t>Radiol</a:t>
            </a:r>
            <a:r>
              <a:rPr lang="en-US" sz="1500" dirty="0">
                <a:solidFill>
                  <a:schemeClr val="bg1"/>
                </a:solidFill>
              </a:rPr>
              <a:t> 2012;41(3):293-297. </a:t>
            </a:r>
          </a:p>
          <a:p>
            <a:pPr>
              <a:buFont typeface="+mj-lt"/>
              <a:buAutoNum type="arabicPeriod"/>
            </a:pPr>
            <a:endParaRPr lang="en-US" sz="1500" dirty="0">
              <a:solidFill>
                <a:schemeClr val="bg1"/>
              </a:solidFill>
            </a:endParaRPr>
          </a:p>
          <a:p>
            <a:pPr>
              <a:buFont typeface="+mj-lt"/>
              <a:buAutoNum type="arabicPeriod"/>
            </a:pPr>
            <a:endParaRPr lang="en-US" sz="1200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95275" y="443895"/>
            <a:ext cx="8229600" cy="1143000"/>
          </a:xfrm>
          <a:prstGeom prst="rect">
            <a:avLst/>
          </a:prstGeo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Разрыв заднего рога мениска</a:t>
            </a:r>
            <a:endParaRPr lang="en-US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6893" y="1131217"/>
            <a:ext cx="3513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Подтип радиального разрыва</a:t>
            </a:r>
            <a:endParaRPr lang="en-US" sz="2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0416" y="2362200"/>
            <a:ext cx="4729202" cy="3549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0416" y="2362200"/>
            <a:ext cx="4729202" cy="35490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453410">
            <a:off x="2792235" y="3269138"/>
            <a:ext cx="413836" cy="2729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9" descr="1"/>
          <p:cNvPicPr>
            <a:picLocks noChangeAspect="1" noChangeArrowheads="1"/>
          </p:cNvPicPr>
          <p:nvPr/>
        </p:nvPicPr>
        <p:blipFill rotWithShape="1">
          <a:blip r:embed="rId6" cstate="print">
            <a:lum contrast="-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366075" y="1325285"/>
            <a:ext cx="3060050" cy="174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1"/>
          <p:cNvPicPr>
            <a:picLocks noChangeAspect="1" noChangeArrowheads="1"/>
          </p:cNvPicPr>
          <p:nvPr/>
        </p:nvPicPr>
        <p:blipFill>
          <a:blip r:embed="rId7" cstate="print">
            <a:lum contrast="-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6075" y="3241092"/>
            <a:ext cx="3060050" cy="1453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1"/>
          <p:cNvPicPr>
            <a:picLocks noChangeAspect="1" noChangeArrowheads="1"/>
          </p:cNvPicPr>
          <p:nvPr/>
        </p:nvPicPr>
        <p:blipFill>
          <a:blip r:embed="rId8" cstate="print">
            <a:lum contrast="-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08" t="34026" r="9232" b="20930"/>
          <a:stretch>
            <a:fillRect/>
          </a:stretch>
        </p:blipFill>
        <p:spPr bwMode="auto">
          <a:xfrm>
            <a:off x="5366075" y="4876800"/>
            <a:ext cx="3060050" cy="175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Connector 16"/>
          <p:cNvCxnSpPr/>
          <p:nvPr/>
        </p:nvCxnSpPr>
        <p:spPr>
          <a:xfrm flipH="1" flipV="1">
            <a:off x="914400" y="2371725"/>
            <a:ext cx="742950" cy="1534751"/>
          </a:xfrm>
          <a:prstGeom prst="line">
            <a:avLst/>
          </a:prstGeom>
          <a:ln w="38100">
            <a:solidFill>
              <a:srgbClr val="66FF3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1285875" y="2305436"/>
            <a:ext cx="742950" cy="1534751"/>
          </a:xfrm>
          <a:prstGeom prst="line">
            <a:avLst/>
          </a:prstGeom>
          <a:ln w="38100">
            <a:solidFill>
              <a:srgbClr val="66FF3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1657350" y="2291148"/>
            <a:ext cx="742950" cy="1534751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7456050" y="5754940"/>
            <a:ext cx="795100" cy="794376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7442000" y="4236623"/>
            <a:ext cx="795100" cy="794376"/>
          </a:xfrm>
          <a:prstGeom prst="straightConnector1">
            <a:avLst/>
          </a:prstGeom>
          <a:ln w="57150">
            <a:solidFill>
              <a:srgbClr val="66FF33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7422950" y="2675625"/>
            <a:ext cx="795100" cy="794376"/>
          </a:xfrm>
          <a:prstGeom prst="straightConnector1">
            <a:avLst/>
          </a:prstGeom>
          <a:ln w="57150">
            <a:solidFill>
              <a:srgbClr val="66FF33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6" descr="1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372" t="38051" r="18574" b="24801"/>
          <a:stretch/>
        </p:blipFill>
        <p:spPr bwMode="auto">
          <a:xfrm flipH="1">
            <a:off x="4876800" y="1295400"/>
            <a:ext cx="3485678" cy="2230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5" descr="1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08" t="36380" r="24499" b="22533"/>
          <a:stretch/>
        </p:blipFill>
        <p:spPr bwMode="auto">
          <a:xfrm flipH="1">
            <a:off x="4876800" y="3886200"/>
            <a:ext cx="3485678" cy="2613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Freeform 29"/>
          <p:cNvSpPr/>
          <p:nvPr/>
        </p:nvSpPr>
        <p:spPr>
          <a:xfrm>
            <a:off x="304800" y="2590799"/>
            <a:ext cx="1009650" cy="1123952"/>
          </a:xfrm>
          <a:custGeom>
            <a:avLst/>
            <a:gdLst>
              <a:gd name="connsiteX0" fmla="*/ 723900 w 723900"/>
              <a:gd name="connsiteY0" fmla="*/ 0 h 1019175"/>
              <a:gd name="connsiteX1" fmla="*/ 0 w 723900"/>
              <a:gd name="connsiteY1" fmla="*/ 1019175 h 1019175"/>
              <a:gd name="connsiteX0" fmla="*/ 723900 w 723900"/>
              <a:gd name="connsiteY0" fmla="*/ 0 h 1019175"/>
              <a:gd name="connsiteX1" fmla="*/ 400050 w 723900"/>
              <a:gd name="connsiteY1" fmla="*/ 495300 h 1019175"/>
              <a:gd name="connsiteX2" fmla="*/ 0 w 723900"/>
              <a:gd name="connsiteY2" fmla="*/ 1019175 h 1019175"/>
              <a:gd name="connsiteX0" fmla="*/ 723900 w 723900"/>
              <a:gd name="connsiteY0" fmla="*/ 0 h 1019175"/>
              <a:gd name="connsiteX1" fmla="*/ 400050 w 723900"/>
              <a:gd name="connsiteY1" fmla="*/ 495300 h 1019175"/>
              <a:gd name="connsiteX2" fmla="*/ 0 w 723900"/>
              <a:gd name="connsiteY2" fmla="*/ 1019175 h 1019175"/>
              <a:gd name="connsiteX0" fmla="*/ 723900 w 723900"/>
              <a:gd name="connsiteY0" fmla="*/ 0 h 1019175"/>
              <a:gd name="connsiteX1" fmla="*/ 266700 w 723900"/>
              <a:gd name="connsiteY1" fmla="*/ 447675 h 1019175"/>
              <a:gd name="connsiteX2" fmla="*/ 0 w 723900"/>
              <a:gd name="connsiteY2" fmla="*/ 1019175 h 1019175"/>
              <a:gd name="connsiteX0" fmla="*/ 723900 w 723900"/>
              <a:gd name="connsiteY0" fmla="*/ 0 h 1019175"/>
              <a:gd name="connsiteX1" fmla="*/ 266700 w 723900"/>
              <a:gd name="connsiteY1" fmla="*/ 447675 h 1019175"/>
              <a:gd name="connsiteX2" fmla="*/ 0 w 723900"/>
              <a:gd name="connsiteY2" fmla="*/ 1019175 h 1019175"/>
              <a:gd name="connsiteX0" fmla="*/ 723900 w 723900"/>
              <a:gd name="connsiteY0" fmla="*/ 0 h 1019175"/>
              <a:gd name="connsiteX1" fmla="*/ 266700 w 723900"/>
              <a:gd name="connsiteY1" fmla="*/ 447675 h 1019175"/>
              <a:gd name="connsiteX2" fmla="*/ 0 w 723900"/>
              <a:gd name="connsiteY2" fmla="*/ 1019175 h 1019175"/>
              <a:gd name="connsiteX0" fmla="*/ 819150 w 819150"/>
              <a:gd name="connsiteY0" fmla="*/ 0 h 904875"/>
              <a:gd name="connsiteX1" fmla="*/ 266700 w 819150"/>
              <a:gd name="connsiteY1" fmla="*/ 333375 h 904875"/>
              <a:gd name="connsiteX2" fmla="*/ 0 w 819150"/>
              <a:gd name="connsiteY2" fmla="*/ 904875 h 904875"/>
              <a:gd name="connsiteX0" fmla="*/ 819150 w 819150"/>
              <a:gd name="connsiteY0" fmla="*/ 0 h 904875"/>
              <a:gd name="connsiteX1" fmla="*/ 266700 w 819150"/>
              <a:gd name="connsiteY1" fmla="*/ 333375 h 904875"/>
              <a:gd name="connsiteX2" fmla="*/ 0 w 819150"/>
              <a:gd name="connsiteY2" fmla="*/ 904875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9150" h="904875">
                <a:moveTo>
                  <a:pt x="819150" y="0"/>
                </a:moveTo>
                <a:cubicBezTo>
                  <a:pt x="533400" y="92075"/>
                  <a:pt x="403225" y="182563"/>
                  <a:pt x="266700" y="333375"/>
                </a:cubicBezTo>
                <a:cubicBezTo>
                  <a:pt x="130175" y="484187"/>
                  <a:pt x="58737" y="642938"/>
                  <a:pt x="0" y="904875"/>
                </a:cubicBezTo>
              </a:path>
            </a:pathLst>
          </a:custGeom>
          <a:ln w="57150">
            <a:solidFill>
              <a:srgbClr val="66FF33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eft Brace 30"/>
          <p:cNvSpPr/>
          <p:nvPr/>
        </p:nvSpPr>
        <p:spPr>
          <a:xfrm rot="16200000">
            <a:off x="5342876" y="2745953"/>
            <a:ext cx="324214" cy="228601"/>
          </a:xfrm>
          <a:prstGeom prst="leftBrac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218711" y="2590799"/>
            <a:ext cx="3286489" cy="1412926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6000279" y="5302609"/>
            <a:ext cx="76200" cy="106291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2047875" y="3403199"/>
            <a:ext cx="76200" cy="106291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" descr="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37" t="35367" r="22656" b="23438"/>
          <a:stretch>
            <a:fillRect/>
          </a:stretch>
        </p:blipFill>
        <p:spPr bwMode="auto">
          <a:xfrm rot="10800000">
            <a:off x="4872828" y="2261975"/>
            <a:ext cx="4046544" cy="31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2" name="Straight Arrow Connector 41"/>
          <p:cNvCxnSpPr/>
          <p:nvPr/>
        </p:nvCxnSpPr>
        <p:spPr>
          <a:xfrm flipH="1">
            <a:off x="6582010" y="2142225"/>
            <a:ext cx="685800" cy="10668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2124075" y="1860361"/>
            <a:ext cx="624068" cy="1250163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hlinkClick r:id="rId12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>
            <a:hlinkClick r:id="rId13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>
            <a:hlinkClick r:id="rId14" action="ppaction://hlinksldjump"/>
          </p:cNvPr>
          <p:cNvSpPr txBox="1"/>
          <p:nvPr/>
        </p:nvSpPr>
        <p:spPr>
          <a:xfrm>
            <a:off x="6343518" y="100486"/>
            <a:ext cx="123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 смещением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>
            <a:hlinkClick r:id="rId15" action="ppaction://hlinksldjump"/>
          </p:cNvPr>
          <p:cNvSpPr txBox="1"/>
          <p:nvPr/>
        </p:nvSpPr>
        <p:spPr>
          <a:xfrm>
            <a:off x="7848600" y="192818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>
            <a:hlinkClick r:id="rId16" action="ppaction://hlinksldjump"/>
          </p:cNvPr>
          <p:cNvSpPr txBox="1"/>
          <p:nvPr/>
        </p:nvSpPr>
        <p:spPr>
          <a:xfrm>
            <a:off x="4793051" y="100487"/>
            <a:ext cx="128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основные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:\Gorbachova Tetyana\Meniscal tear project\cases and videos\Presentation vids\MM post root tear .bmp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1150" y="3916680"/>
            <a:ext cx="3009900" cy="2407920"/>
          </a:xfrm>
          <a:prstGeom prst="rect">
            <a:avLst/>
          </a:prstGeom>
          <a:noFill/>
        </p:spPr>
      </p:pic>
      <p:sp>
        <p:nvSpPr>
          <p:cNvPr id="44" name="TextBox 43"/>
          <p:cNvSpPr txBox="1"/>
          <p:nvPr/>
        </p:nvSpPr>
        <p:spPr>
          <a:xfrm>
            <a:off x="5105400" y="6581001"/>
            <a:ext cx="4246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Разорванный задний рог виден только на сагиттальном срезе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rot="5400000">
            <a:off x="6438900" y="1409700"/>
            <a:ext cx="685800" cy="4572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7848600" y="3657600"/>
            <a:ext cx="685800" cy="10668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469631" y="5257800"/>
            <a:ext cx="1398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“</a:t>
            </a:r>
            <a:r>
              <a:rPr lang="ru-RU" sz="1200" dirty="0" smtClean="0">
                <a:solidFill>
                  <a:schemeClr val="bg1">
                    <a:lumMod val="95000"/>
                  </a:schemeClr>
                </a:solidFill>
              </a:rPr>
              <a:t>Симптом пустого </a:t>
            </a:r>
            <a:br>
              <a:rPr lang="ru-RU" sz="12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1200" dirty="0" smtClean="0">
                <a:solidFill>
                  <a:schemeClr val="bg1">
                    <a:lumMod val="95000"/>
                  </a:schemeClr>
                </a:solidFill>
              </a:rPr>
              <a:t>места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”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Picture 15" descr="C:\Documents and Settings\GorbachT\Local Settings\Temporary Internet Files\Content.IE5\W2EFTR5G\MCj01409030000[1].wmf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3600" y="4304002"/>
            <a:ext cx="1145050" cy="956348"/>
          </a:xfrm>
          <a:prstGeom prst="flowChartPunchedTape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52" name="TextBox 51"/>
          <p:cNvSpPr txBox="1"/>
          <p:nvPr/>
        </p:nvSpPr>
        <p:spPr>
          <a:xfrm>
            <a:off x="4876800" y="6477000"/>
            <a:ext cx="1555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Разорван задний рог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724400" y="3581400"/>
            <a:ext cx="2470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>
                    <a:lumMod val="95000"/>
                  </a:schemeClr>
                </a:solidFill>
              </a:rPr>
              <a:t>Выпячивание (экструзия) мениска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649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444E-6 L -0.07795 -0.253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" y="-126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2013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5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300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44" grpId="0"/>
      <p:bldP spid="44" grpId="1"/>
      <p:bldP spid="48" grpId="0"/>
      <p:bldP spid="48" grpId="1"/>
      <p:bldP spid="52" grpId="0"/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48200" y="1981200"/>
            <a:ext cx="4191000" cy="3429000"/>
          </a:xfrm>
          <a:noFill/>
        </p:spPr>
      </p:pic>
      <p:pic>
        <p:nvPicPr>
          <p:cNvPr id="84996" name="Picture 5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4232564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ghtning Bolt 8"/>
          <p:cNvSpPr/>
          <p:nvPr/>
        </p:nvSpPr>
        <p:spPr>
          <a:xfrm>
            <a:off x="6324600" y="3276600"/>
            <a:ext cx="498475" cy="365125"/>
          </a:xfrm>
          <a:prstGeom prst="lightningBolt">
            <a:avLst/>
          </a:prstGeom>
          <a:solidFill>
            <a:srgbClr val="FFCC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Lightning Bolt 10"/>
          <p:cNvSpPr/>
          <p:nvPr/>
        </p:nvSpPr>
        <p:spPr>
          <a:xfrm flipH="1">
            <a:off x="8229600" y="3200400"/>
            <a:ext cx="685800" cy="304800"/>
          </a:xfrm>
          <a:prstGeom prst="lightningBolt">
            <a:avLst/>
          </a:prstGeom>
          <a:solidFill>
            <a:srgbClr val="FFCC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5000" name="Picture 8" descr="G:\MINN's file\to sort out\MCKENZIE_05222012_092236\002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114800"/>
            <a:ext cx="2952750" cy="2362200"/>
          </a:xfrm>
          <a:prstGeom prst="rect">
            <a:avLst/>
          </a:prstGeom>
          <a:noFill/>
        </p:spPr>
      </p:pic>
      <p:sp>
        <p:nvSpPr>
          <p:cNvPr id="10" name="TextBox 9">
            <a:hlinkClick r:id="rId5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hlinkClick r:id="rId6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>
            <a:hlinkClick r:id="rId7" action="ppaction://hlinksldjump"/>
          </p:cNvPr>
          <p:cNvSpPr txBox="1"/>
          <p:nvPr/>
        </p:nvSpPr>
        <p:spPr>
          <a:xfrm>
            <a:off x="6248557" y="100486"/>
            <a:ext cx="1422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 со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смещением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>
            <a:hlinkClick r:id="rId8" action="ppaction://hlinksldjump"/>
          </p:cNvPr>
          <p:cNvSpPr txBox="1"/>
          <p:nvPr/>
        </p:nvSpPr>
        <p:spPr>
          <a:xfrm>
            <a:off x="7848600" y="192818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>
            <a:hlinkClick r:id="rId9" action="ppaction://hlinksldjump"/>
          </p:cNvPr>
          <p:cNvSpPr txBox="1"/>
          <p:nvPr/>
        </p:nvSpPr>
        <p:spPr>
          <a:xfrm>
            <a:off x="4793050" y="100487"/>
            <a:ext cx="128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основные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95275" y="443895"/>
            <a:ext cx="8229600" cy="1143000"/>
          </a:xfrm>
          <a:prstGeom prst="rect">
            <a:avLst/>
          </a:prstGeo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“</a:t>
            </a:r>
            <a:r>
              <a:rPr lang="ru-RU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Комплексный</a:t>
            </a:r>
            <a:r>
              <a:rPr lang="en-US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”</a:t>
            </a:r>
            <a:r>
              <a:rPr lang="ru-RU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разрыв</a:t>
            </a:r>
            <a:endParaRPr lang="en-US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09800" y="1066800"/>
            <a:ext cx="4345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Разрыв более чем в одной плоскости</a:t>
            </a:r>
            <a:endParaRPr lang="en-US" sz="2000" b="1" dirty="0">
              <a:ln w="11430"/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93 0.01783 L 0.17274 0.1511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0" y="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-0.01667 L -0.25417 0.15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00" y="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1" grpId="0" animBg="1"/>
      <p:bldP spid="11" grpId="1" animBg="1"/>
      <p:bldP spid="11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5119" y="1462186"/>
            <a:ext cx="5466080" cy="40982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2722" y="1462476"/>
            <a:ext cx="5548478" cy="4160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49917" y="1295400"/>
            <a:ext cx="5763292" cy="43169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8283" y="5446015"/>
            <a:ext cx="4038599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FFCC00"/>
                </a:solidFill>
              </a:rPr>
              <a:t>       </a:t>
            </a:r>
            <a:r>
              <a:rPr lang="ru-RU" sz="1600" dirty="0" smtClean="0">
                <a:solidFill>
                  <a:srgbClr val="FFCC00"/>
                </a:solidFill>
              </a:rPr>
              <a:t>Воздействие на периферические отделы мениска, может привести к периферическому продольному вертикальному разрыву или </a:t>
            </a:r>
            <a:r>
              <a:rPr lang="ru-RU" sz="1600" dirty="0" err="1" smtClean="0">
                <a:solidFill>
                  <a:srgbClr val="FFCC00"/>
                </a:solidFill>
              </a:rPr>
              <a:t>мениско-капсулярному</a:t>
            </a:r>
            <a:r>
              <a:rPr lang="ru-RU" sz="1600" dirty="0" smtClean="0">
                <a:solidFill>
                  <a:srgbClr val="FFCC00"/>
                </a:solidFill>
              </a:rPr>
              <a:t> расслоению</a:t>
            </a:r>
            <a:endParaRPr lang="en-US" sz="1600" dirty="0">
              <a:solidFill>
                <a:srgbClr val="FFCC00"/>
              </a:solidFill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 rot="16200000">
            <a:off x="3577432" y="2836815"/>
            <a:ext cx="615184" cy="302447"/>
          </a:xfrm>
          <a:prstGeom prst="leftArrow">
            <a:avLst>
              <a:gd name="adj1" fmla="val 50000"/>
              <a:gd name="adj2" fmla="val 50000"/>
            </a:avLst>
          </a:prstGeom>
          <a:gradFill>
            <a:gsLst>
              <a:gs pos="0">
                <a:schemeClr val="accent2">
                  <a:lumMod val="0"/>
                  <a:lumOff val="100000"/>
                  <a:alpha val="0"/>
                </a:schemeClr>
              </a:gs>
              <a:gs pos="14000">
                <a:srgbClr val="FF0000"/>
              </a:gs>
            </a:gsLst>
            <a:lin ang="10800000" scaled="1"/>
          </a:gra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267200" y="5029200"/>
            <a:ext cx="685798" cy="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280498" y="5887689"/>
            <a:ext cx="32126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CC00"/>
                </a:solidFill>
              </a:rPr>
              <a:t>Периферический продольный </a:t>
            </a:r>
            <a:br>
              <a:rPr lang="ru-RU" dirty="0" smtClean="0">
                <a:solidFill>
                  <a:srgbClr val="FFCC00"/>
                </a:solidFill>
              </a:rPr>
            </a:br>
            <a:r>
              <a:rPr lang="ru-RU" dirty="0" smtClean="0">
                <a:solidFill>
                  <a:srgbClr val="FFCC00"/>
                </a:solidFill>
              </a:rPr>
              <a:t>вертикальный разрыв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69882" y="5812368"/>
            <a:ext cx="3575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solidFill>
                  <a:srgbClr val="FFCC00"/>
                </a:solidFill>
              </a:rPr>
              <a:t>Мениско-капсулярное</a:t>
            </a:r>
            <a:r>
              <a:rPr lang="ru-RU" dirty="0" smtClean="0">
                <a:solidFill>
                  <a:srgbClr val="FFCC00"/>
                </a:solidFill>
              </a:rPr>
              <a:t> расслоение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95275" y="443895"/>
            <a:ext cx="8229600" cy="1143000"/>
          </a:xfrm>
          <a:prstGeom prst="rect">
            <a:avLst/>
          </a:prstGeo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000" b="1" dirty="0" err="1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Мениско-капсулярное</a:t>
            </a:r>
            <a:r>
              <a:rPr lang="ru-RU" sz="40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расслоение</a:t>
            </a:r>
            <a:endParaRPr lang="en-US" sz="40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8078" y="5332840"/>
            <a:ext cx="4038599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FFCC00"/>
                </a:solidFill>
              </a:rPr>
              <a:t>       </a:t>
            </a:r>
            <a:r>
              <a:rPr lang="ru-RU" sz="1600" dirty="0" err="1" smtClean="0">
                <a:solidFill>
                  <a:srgbClr val="FFCC00"/>
                </a:solidFill>
              </a:rPr>
              <a:t>Гиперинтесивные</a:t>
            </a:r>
            <a:r>
              <a:rPr lang="ru-RU" sz="1600" dirty="0" smtClean="0">
                <a:solidFill>
                  <a:srgbClr val="FFCC00"/>
                </a:solidFill>
              </a:rPr>
              <a:t> сигнал позади заднего рога медиального мениска, отделяющего его от капсулы. Контузионный очаг большеберцовой кости</a:t>
            </a:r>
            <a:endParaRPr lang="en-US" sz="1600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18078" y="1700070"/>
            <a:ext cx="4234920" cy="3656527"/>
            <a:chOff x="-5287228" y="1688311"/>
            <a:chExt cx="4431239" cy="3708357"/>
          </a:xfrm>
        </p:grpSpPr>
        <p:pic>
          <p:nvPicPr>
            <p:cNvPr id="14" name="Picture 7" descr="AX PD FS POST MM CAPSULAR SEP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rightnessContrast contrast="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5287228" y="1688311"/>
              <a:ext cx="4431239" cy="3708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-2006600" y="4207933"/>
              <a:ext cx="46519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4400" dirty="0">
                  <a:solidFill>
                    <a:srgbClr val="FF0000"/>
                  </a:solidFill>
                </a:rPr>
                <a:t>*</a:t>
              </a:r>
            </a:p>
          </p:txBody>
        </p:sp>
      </p:grpSp>
      <p:sp>
        <p:nvSpPr>
          <p:cNvPr id="16" name="Sag Top Arrow"/>
          <p:cNvSpPr>
            <a:spLocks noChangeShapeType="1"/>
          </p:cNvSpPr>
          <p:nvPr/>
        </p:nvSpPr>
        <p:spPr bwMode="auto">
          <a:xfrm>
            <a:off x="3482012" y="2791745"/>
            <a:ext cx="314676" cy="552431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Sag Bottom Arrow"/>
          <p:cNvSpPr>
            <a:spLocks noChangeShapeType="1"/>
          </p:cNvSpPr>
          <p:nvPr/>
        </p:nvSpPr>
        <p:spPr bwMode="auto">
          <a:xfrm flipH="1" flipV="1">
            <a:off x="4131920" y="3761268"/>
            <a:ext cx="135279" cy="582132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TextBox 17">
            <a:hlinkClick r:id="rId8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>
            <a:hlinkClick r:id="rId9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>
            <a:hlinkClick r:id="rId10" action="ppaction://hlinksldjump"/>
          </p:cNvPr>
          <p:cNvSpPr txBox="1"/>
          <p:nvPr/>
        </p:nvSpPr>
        <p:spPr>
          <a:xfrm>
            <a:off x="6343515" y="100486"/>
            <a:ext cx="123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 смещением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>
            <a:hlinkClick r:id="rId11" action="ppaction://hlinksldjump"/>
          </p:cNvPr>
          <p:cNvSpPr txBox="1"/>
          <p:nvPr/>
        </p:nvSpPr>
        <p:spPr>
          <a:xfrm>
            <a:off x="7848600" y="192818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>
            <a:hlinkClick r:id="rId12" action="ppaction://hlinksldjump"/>
          </p:cNvPr>
          <p:cNvSpPr txBox="1"/>
          <p:nvPr/>
        </p:nvSpPr>
        <p:spPr>
          <a:xfrm>
            <a:off x="4793048" y="100487"/>
            <a:ext cx="128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основные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007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animBg="1"/>
      <p:bldP spid="11" grpId="0"/>
      <p:bldP spid="11" grpId="1"/>
      <p:bldP spid="12" grpId="0"/>
      <p:bldP spid="15" grpId="0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3"/>
          <p:cNvSpPr>
            <a:spLocks noChangeArrowheads="1"/>
          </p:cNvSpPr>
          <p:nvPr/>
        </p:nvSpPr>
        <p:spPr bwMode="auto">
          <a:xfrm rot="5168397">
            <a:off x="1684241" y="2290332"/>
            <a:ext cx="10668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51050" y="1402855"/>
            <a:ext cx="4426150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FFCC00"/>
                </a:solidFill>
              </a:rPr>
              <a:t>       </a:t>
            </a:r>
            <a:r>
              <a:rPr lang="ru-RU" sz="1600" dirty="0" smtClean="0">
                <a:solidFill>
                  <a:srgbClr val="FFCC00"/>
                </a:solidFill>
              </a:rPr>
              <a:t>Разрыв передней крестообразной связки позволяет большеберцовой кости смещаться вперед относительно бедренной кости, что вызывает натяжение связки </a:t>
            </a:r>
            <a:r>
              <a:rPr lang="ru-RU" sz="1600" dirty="0" err="1" smtClean="0">
                <a:solidFill>
                  <a:srgbClr val="FFCC00"/>
                </a:solidFill>
              </a:rPr>
              <a:t>Врисберга</a:t>
            </a:r>
            <a:endParaRPr lang="en-US" sz="1600" dirty="0">
              <a:solidFill>
                <a:srgbClr val="FFCC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05200" y="5520757"/>
            <a:ext cx="4364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C000"/>
                </a:solidFill>
              </a:rPr>
              <a:t>Задний рог латерального мениска прикрепляется к бедренной кости связкой </a:t>
            </a:r>
            <a:r>
              <a:rPr lang="ru-RU" sz="1600" dirty="0" err="1" smtClean="0">
                <a:solidFill>
                  <a:srgbClr val="FFC000"/>
                </a:solidFill>
              </a:rPr>
              <a:t>Врисберга</a:t>
            </a:r>
            <a:endParaRPr lang="en-US" sz="1600" dirty="0">
              <a:solidFill>
                <a:srgbClr val="FFC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00337" y="2561364"/>
            <a:ext cx="37201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CC00"/>
                </a:solidFill>
              </a:rPr>
              <a:t>Натяжение приводит к продольному вертикальному разрыву заднего рога латерального мениска в месте прикрепления связки </a:t>
            </a:r>
            <a:r>
              <a:rPr lang="ru-RU" dirty="0" err="1" smtClean="0">
                <a:solidFill>
                  <a:srgbClr val="FFCC00"/>
                </a:solidFill>
              </a:rPr>
              <a:t>Врисберга</a:t>
            </a:r>
            <a:r>
              <a:rPr lang="ru-RU" dirty="0" smtClean="0">
                <a:solidFill>
                  <a:srgbClr val="FFCC00"/>
                </a:solidFill>
              </a:rPr>
              <a:t> </a:t>
            </a:r>
            <a:endParaRPr lang="en-US" sz="1600" dirty="0">
              <a:solidFill>
                <a:srgbClr val="FFCC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405982">
            <a:off x="295951" y="2539793"/>
            <a:ext cx="5252423" cy="393477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455883">
            <a:off x="295418" y="2515766"/>
            <a:ext cx="5249895" cy="393605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469182">
            <a:off x="339356" y="2280956"/>
            <a:ext cx="5249895" cy="3936058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 flipH="1" flipV="1">
            <a:off x="2819400" y="5102638"/>
            <a:ext cx="576272" cy="73338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3006447" y="3666879"/>
            <a:ext cx="974931" cy="421975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2595383" y="5012451"/>
            <a:ext cx="841179" cy="664449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3" name="Rectangle 1032"/>
          <p:cNvSpPr/>
          <p:nvPr/>
        </p:nvSpPr>
        <p:spPr>
          <a:xfrm>
            <a:off x="3450315" y="5593295"/>
            <a:ext cx="23830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“</a:t>
            </a:r>
            <a:r>
              <a:rPr lang="ru-RU" sz="2000" dirty="0" smtClean="0">
                <a:solidFill>
                  <a:srgbClr val="FFC000"/>
                </a:solidFill>
              </a:rPr>
              <a:t>Разрыв </a:t>
            </a:r>
            <a:r>
              <a:rPr lang="ru-RU" sz="2000" dirty="0" err="1" smtClean="0">
                <a:solidFill>
                  <a:srgbClr val="FFC000"/>
                </a:solidFill>
              </a:rPr>
              <a:t>Врисберга</a:t>
            </a:r>
            <a:r>
              <a:rPr lang="en-US" sz="2000" dirty="0" smtClean="0">
                <a:solidFill>
                  <a:srgbClr val="FFC000"/>
                </a:solidFill>
              </a:rPr>
              <a:t>”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95275" y="514668"/>
            <a:ext cx="8229600" cy="1143000"/>
          </a:xfrm>
          <a:prstGeom prst="rect">
            <a:avLst/>
          </a:prstGeo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C000"/>
                </a:solidFill>
              </a:rPr>
              <a:t>“</a:t>
            </a:r>
            <a:r>
              <a:rPr lang="ru-RU" dirty="0" smtClean="0">
                <a:solidFill>
                  <a:srgbClr val="FFC000"/>
                </a:solidFill>
              </a:rPr>
              <a:t>Разрыв </a:t>
            </a:r>
            <a:r>
              <a:rPr lang="ru-RU" dirty="0" err="1" smtClean="0">
                <a:solidFill>
                  <a:srgbClr val="FFC000"/>
                </a:solidFill>
              </a:rPr>
              <a:t>Врисберга</a:t>
            </a:r>
            <a:r>
              <a:rPr lang="en-US" dirty="0" smtClean="0">
                <a:solidFill>
                  <a:srgbClr val="FFC000"/>
                </a:solidFill>
              </a:rPr>
              <a:t>”</a:t>
            </a:r>
            <a:endParaRPr lang="en-US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TextBox 13">
            <a:hlinkClick r:id="rId6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>
            <a:hlinkClick r:id="rId7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>
            <a:hlinkClick r:id="rId8" action="ppaction://hlinksldjump"/>
          </p:cNvPr>
          <p:cNvSpPr txBox="1"/>
          <p:nvPr/>
        </p:nvSpPr>
        <p:spPr>
          <a:xfrm>
            <a:off x="6343514" y="100486"/>
            <a:ext cx="123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 смещением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>
            <a:hlinkClick r:id="rId9" action="ppaction://hlinksldjump"/>
          </p:cNvPr>
          <p:cNvSpPr txBox="1"/>
          <p:nvPr/>
        </p:nvSpPr>
        <p:spPr>
          <a:xfrm>
            <a:off x="7848600" y="192818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>
            <a:hlinkClick r:id="rId10" action="ppaction://hlinksldjump"/>
          </p:cNvPr>
          <p:cNvSpPr txBox="1"/>
          <p:nvPr/>
        </p:nvSpPr>
        <p:spPr>
          <a:xfrm>
            <a:off x="4793050" y="100487"/>
            <a:ext cx="128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основные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427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2" grpId="1"/>
      <p:bldP spid="23" grpId="0"/>
      <p:bldP spid="23" grpId="1"/>
      <p:bldP spid="27" grpId="0"/>
      <p:bldP spid="10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69" t="35976" r="-1057" b="10718"/>
          <a:stretch/>
        </p:blipFill>
        <p:spPr>
          <a:xfrm>
            <a:off x="838200" y="4038600"/>
            <a:ext cx="3581400" cy="2373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496876">
            <a:off x="504293" y="1296937"/>
            <a:ext cx="4041549" cy="303011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C000"/>
                </a:solidFill>
              </a:rPr>
              <a:t>“</a:t>
            </a:r>
            <a:r>
              <a:rPr lang="ru-RU" dirty="0" smtClean="0">
                <a:solidFill>
                  <a:srgbClr val="FFC000"/>
                </a:solidFill>
              </a:rPr>
              <a:t>Разрыв </a:t>
            </a:r>
            <a:r>
              <a:rPr lang="ru-RU" dirty="0" err="1" smtClean="0">
                <a:solidFill>
                  <a:srgbClr val="FFC000"/>
                </a:solidFill>
              </a:rPr>
              <a:t>Врисберга</a:t>
            </a:r>
            <a:r>
              <a:rPr lang="en-US" dirty="0" smtClean="0">
                <a:solidFill>
                  <a:srgbClr val="FFC000"/>
                </a:solidFill>
              </a:rPr>
              <a:t>”</a:t>
            </a:r>
            <a:endParaRPr lang="en-US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2335650" y="5791200"/>
            <a:ext cx="102750" cy="457199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497450" y="5689602"/>
            <a:ext cx="217050" cy="40639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4970480" y="1524000"/>
            <a:ext cx="4021120" cy="2438400"/>
            <a:chOff x="2819400" y="2286000"/>
            <a:chExt cx="4021120" cy="2438400"/>
          </a:xfrm>
        </p:grpSpPr>
        <p:pic>
          <p:nvPicPr>
            <p:cNvPr id="10" name="Picture 4" descr="1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2819400" y="2286000"/>
              <a:ext cx="3276600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Arrow Connector 10"/>
            <p:cNvCxnSpPr/>
            <p:nvPr/>
          </p:nvCxnSpPr>
          <p:spPr>
            <a:xfrm flipH="1" flipV="1">
              <a:off x="5257800" y="3429000"/>
              <a:ext cx="457198" cy="182562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5257800" y="2598899"/>
              <a:ext cx="158272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sz="1600" dirty="0" smtClean="0">
                  <a:solidFill>
                    <a:srgbClr val="FFCC00"/>
                  </a:solidFill>
                </a:rPr>
                <a:t>Связка </a:t>
              </a:r>
              <a:r>
                <a:rPr lang="ru-RU" sz="1600" dirty="0" err="1" smtClean="0">
                  <a:solidFill>
                    <a:srgbClr val="FFCC00"/>
                  </a:solidFill>
                </a:rPr>
                <a:t>Врисберга</a:t>
              </a:r>
              <a:endParaRPr lang="en-US" sz="1600" dirty="0">
                <a:solidFill>
                  <a:srgbClr val="FFCC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70480" y="1502757"/>
            <a:ext cx="3813286" cy="2438400"/>
            <a:chOff x="2819400" y="2286000"/>
            <a:chExt cx="3813286" cy="2438400"/>
          </a:xfrm>
        </p:grpSpPr>
        <p:pic>
          <p:nvPicPr>
            <p:cNvPr id="14" name="Picture 4" descr="1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2819400" y="2286000"/>
              <a:ext cx="3276600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5267837" y="2617106"/>
              <a:ext cx="136484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fontAlgn="base">
                <a:spcBef>
                  <a:spcPct val="50000"/>
                </a:spcBef>
                <a:spcAft>
                  <a:spcPct val="0"/>
                </a:spcAft>
              </a:pPr>
              <a:endParaRPr lang="en-US" sz="1600" dirty="0">
                <a:solidFill>
                  <a:srgbClr val="FFCC00"/>
                </a:solidFill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144651" y="3339908"/>
              <a:ext cx="768163" cy="499915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4980517" y="1524000"/>
            <a:ext cx="3276600" cy="2438400"/>
            <a:chOff x="2819400" y="2286000"/>
            <a:chExt cx="3276600" cy="2438400"/>
          </a:xfrm>
        </p:grpSpPr>
        <p:pic>
          <p:nvPicPr>
            <p:cNvPr id="22" name="Picture 4" descr="1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2819400" y="2286000"/>
              <a:ext cx="3276600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Sag Top Arrow"/>
            <p:cNvSpPr>
              <a:spLocks noChangeShapeType="1"/>
            </p:cNvSpPr>
            <p:nvPr/>
          </p:nvSpPr>
          <p:spPr bwMode="auto">
            <a:xfrm>
              <a:off x="4711700" y="3340100"/>
              <a:ext cx="395416" cy="2095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Sag Bottom Arrow"/>
            <p:cNvSpPr>
              <a:spLocks noChangeShapeType="1"/>
            </p:cNvSpPr>
            <p:nvPr/>
          </p:nvSpPr>
          <p:spPr bwMode="auto">
            <a:xfrm flipH="1" flipV="1">
              <a:off x="5359400" y="3784600"/>
              <a:ext cx="114300" cy="3429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970480" y="1490059"/>
            <a:ext cx="3276600" cy="2438400"/>
            <a:chOff x="2819400" y="2286000"/>
            <a:chExt cx="3276600" cy="2438400"/>
          </a:xfrm>
        </p:grpSpPr>
        <p:pic>
          <p:nvPicPr>
            <p:cNvPr id="26" name="Picture 4" descr="1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2819400" y="2286000"/>
              <a:ext cx="3276600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Sag Top Arrow"/>
            <p:cNvSpPr>
              <a:spLocks noChangeShapeType="1"/>
            </p:cNvSpPr>
            <p:nvPr/>
          </p:nvSpPr>
          <p:spPr bwMode="auto">
            <a:xfrm>
              <a:off x="4754033" y="3373966"/>
              <a:ext cx="395416" cy="2095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Sag Bottom Arrow"/>
            <p:cNvSpPr>
              <a:spLocks noChangeShapeType="1"/>
            </p:cNvSpPr>
            <p:nvPr/>
          </p:nvSpPr>
          <p:spPr bwMode="auto">
            <a:xfrm flipH="1" flipV="1">
              <a:off x="5308600" y="3793066"/>
              <a:ext cx="114300" cy="3429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960443" y="1490059"/>
            <a:ext cx="3276600" cy="2438400"/>
            <a:chOff x="2819400" y="2286000"/>
            <a:chExt cx="3276600" cy="2438400"/>
          </a:xfrm>
        </p:grpSpPr>
        <p:pic>
          <p:nvPicPr>
            <p:cNvPr id="30" name="Picture 4" descr="1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2819400" y="2286000"/>
              <a:ext cx="3276600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Sag Top Arrow"/>
            <p:cNvSpPr>
              <a:spLocks noChangeShapeType="1"/>
            </p:cNvSpPr>
            <p:nvPr/>
          </p:nvSpPr>
          <p:spPr bwMode="auto">
            <a:xfrm>
              <a:off x="4981539" y="3318664"/>
              <a:ext cx="189077" cy="25638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Sag Bottom Arrow"/>
            <p:cNvSpPr>
              <a:spLocks noChangeShapeType="1"/>
            </p:cNvSpPr>
            <p:nvPr/>
          </p:nvSpPr>
          <p:spPr bwMode="auto">
            <a:xfrm flipH="1" flipV="1">
              <a:off x="5295900" y="3797300"/>
              <a:ext cx="114300" cy="3429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4901774" y="4223043"/>
            <a:ext cx="360304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CC00"/>
                </a:solidFill>
              </a:rPr>
              <a:t>Продольный вертикальный разрыв заднего рога латерального мениска в месте прикрепления связки </a:t>
            </a:r>
            <a:r>
              <a:rPr lang="ru-RU" dirty="0" err="1" smtClean="0">
                <a:solidFill>
                  <a:srgbClr val="FFCC00"/>
                </a:solidFill>
              </a:rPr>
              <a:t>Врисберга</a:t>
            </a:r>
            <a:r>
              <a:rPr lang="ru-RU" dirty="0">
                <a:solidFill>
                  <a:srgbClr val="FFCC00"/>
                </a:solidFill>
              </a:rPr>
              <a:t> </a:t>
            </a:r>
            <a:r>
              <a:rPr lang="ru-RU" dirty="0" smtClean="0">
                <a:solidFill>
                  <a:srgbClr val="FFCC00"/>
                </a:solidFill>
              </a:rPr>
              <a:t>(всегда вследствие разрыва передней крестообразной связки)</a:t>
            </a:r>
            <a:endParaRPr lang="en-US" dirty="0">
              <a:solidFill>
                <a:srgbClr val="FFCC00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4" name="TextBox 33">
            <a:hlinkClick r:id="rId10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>
            <a:hlinkClick r:id="rId11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>
            <a:hlinkClick r:id="rId12" action="ppaction://hlinksldjump"/>
          </p:cNvPr>
          <p:cNvSpPr txBox="1"/>
          <p:nvPr/>
        </p:nvSpPr>
        <p:spPr>
          <a:xfrm>
            <a:off x="6343518" y="100486"/>
            <a:ext cx="123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 смещением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>
            <a:hlinkClick r:id="rId13" action="ppaction://hlinksldjump"/>
          </p:cNvPr>
          <p:cNvSpPr txBox="1"/>
          <p:nvPr/>
        </p:nvSpPr>
        <p:spPr>
          <a:xfrm>
            <a:off x="7848600" y="192818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>
            <a:hlinkClick r:id="rId14" action="ppaction://hlinksldjump"/>
          </p:cNvPr>
          <p:cNvSpPr txBox="1"/>
          <p:nvPr/>
        </p:nvSpPr>
        <p:spPr>
          <a:xfrm>
            <a:off x="4793049" y="100487"/>
            <a:ext cx="128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основные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626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6239" y="2837883"/>
            <a:ext cx="505500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800" b="1" i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 со смещением </a:t>
            </a:r>
            <a:endParaRPr lang="en-US" sz="4800" b="1" i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>
            <a:hlinkClick r:id="rId2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hlinkClick r:id="rId4" action="ppaction://hlinksldjump"/>
          </p:cNvPr>
          <p:cNvSpPr txBox="1"/>
          <p:nvPr/>
        </p:nvSpPr>
        <p:spPr>
          <a:xfrm>
            <a:off x="4793049" y="100487"/>
            <a:ext cx="128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основные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hlinkClick r:id="rId5" action="ppaction://hlinksldjump"/>
          </p:cNvPr>
          <p:cNvSpPr txBox="1"/>
          <p:nvPr/>
        </p:nvSpPr>
        <p:spPr>
          <a:xfrm>
            <a:off x="6343514" y="100486"/>
            <a:ext cx="123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 смещением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>
            <a:hlinkClick r:id="rId6" action="ppaction://hlinksldjump"/>
          </p:cNvPr>
          <p:cNvSpPr txBox="1"/>
          <p:nvPr/>
        </p:nvSpPr>
        <p:spPr>
          <a:xfrm>
            <a:off x="7848600" y="192818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734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1"/>
          <p:cNvSpPr>
            <a:spLocks noChangeShapeType="1"/>
          </p:cNvSpPr>
          <p:nvPr/>
        </p:nvSpPr>
        <p:spPr bwMode="auto">
          <a:xfrm>
            <a:off x="4419600" y="3064044"/>
            <a:ext cx="685800" cy="0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4419600" y="4130844"/>
            <a:ext cx="685800" cy="0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4419600" y="5127000"/>
            <a:ext cx="685800" cy="0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sp>
        <p:nvSpPr>
          <p:cNvPr id="9" name="Line 14"/>
          <p:cNvSpPr>
            <a:spLocks noChangeShapeType="1"/>
          </p:cNvSpPr>
          <p:nvPr/>
        </p:nvSpPr>
        <p:spPr bwMode="auto">
          <a:xfrm>
            <a:off x="3819525" y="1872733"/>
            <a:ext cx="1066800" cy="0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58399" y="3866916"/>
            <a:ext cx="4076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Продольный горизонтальный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7655" y="2802434"/>
            <a:ext cx="3795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Продольный вертикальный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21440" y="4836815"/>
            <a:ext cx="1814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Радиальный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38800" y="2802434"/>
            <a:ext cx="2030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ru-RU" sz="2800" dirty="0" smtClean="0">
                <a:solidFill>
                  <a:srgbClr val="FFC000"/>
                </a:solidFill>
              </a:rPr>
              <a:t>Ручка лейки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38799" y="4836815"/>
            <a:ext cx="2265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ru-RU" sz="2800" dirty="0" smtClean="0">
                <a:solidFill>
                  <a:srgbClr val="FFC000"/>
                </a:solidFill>
              </a:rPr>
              <a:t>Клюв попугая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38800" y="3869234"/>
            <a:ext cx="3033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ru-RU" sz="2800" dirty="0" smtClean="0">
                <a:solidFill>
                  <a:srgbClr val="FFC000"/>
                </a:solidFill>
              </a:rPr>
              <a:t>Лоскутный разрыв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05791" y="1614010"/>
            <a:ext cx="1293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Разрыв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17769" y="1614010"/>
            <a:ext cx="1803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ru-RU" sz="2800" dirty="0" smtClean="0">
                <a:solidFill>
                  <a:srgbClr val="FFC000"/>
                </a:solidFill>
              </a:rPr>
              <a:t>Смещение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2286000" y="1490068"/>
            <a:ext cx="4567716" cy="771105"/>
          </a:xfrm>
          <a:prstGeom prst="flowChartProcess">
            <a:avLst/>
          </a:prstGeom>
          <a:noFill/>
          <a:ln w="5715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hlinkClick r:id="rId2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>
            <a:hlinkClick r:id="rId3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>
            <a:hlinkClick r:id="rId4" action="ppaction://hlinksldjump"/>
          </p:cNvPr>
          <p:cNvSpPr txBox="1"/>
          <p:nvPr/>
        </p:nvSpPr>
        <p:spPr>
          <a:xfrm>
            <a:off x="4793050" y="100487"/>
            <a:ext cx="128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основные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>
            <a:hlinkClick r:id="rId5" action="ppaction://hlinksldjump"/>
          </p:cNvPr>
          <p:cNvSpPr txBox="1"/>
          <p:nvPr/>
        </p:nvSpPr>
        <p:spPr>
          <a:xfrm>
            <a:off x="7848600" y="192818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>
            <a:hlinkClick r:id="rId6" action="ppaction://hlinksldjump"/>
          </p:cNvPr>
          <p:cNvSpPr txBox="1"/>
          <p:nvPr/>
        </p:nvSpPr>
        <p:spPr>
          <a:xfrm>
            <a:off x="6343514" y="100486"/>
            <a:ext cx="1232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 смещением</a:t>
            </a:r>
          </a:p>
          <a:p>
            <a:pPr algn="ctr"/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016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5729" y="1246581"/>
            <a:ext cx="7979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Разрыв по типу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“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Ручка лейки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” </a:t>
            </a:r>
            <a:r>
              <a:rPr lang="en-US" dirty="0" smtClean="0">
                <a:solidFill>
                  <a:srgbClr val="00B0F0"/>
                </a:solidFill>
              </a:rPr>
              <a:t>(</a:t>
            </a:r>
            <a:r>
              <a:rPr lang="ru-RU" dirty="0" smtClean="0">
                <a:solidFill>
                  <a:srgbClr val="00B0F0"/>
                </a:solidFill>
              </a:rPr>
              <a:t>Смещенный продольный вертикальный разрыв</a:t>
            </a:r>
            <a:r>
              <a:rPr lang="en-US" dirty="0" smtClean="0">
                <a:solidFill>
                  <a:srgbClr val="00B0F0"/>
                </a:solidFill>
              </a:rPr>
              <a:t>)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533400" y="609600"/>
            <a:ext cx="8229600" cy="609600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ln w="1143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Смещенные разрывы мениска</a:t>
            </a:r>
            <a:endParaRPr lang="en-US" sz="6600" b="1" dirty="0">
              <a:ln w="1143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3439" y="1773878"/>
            <a:ext cx="3948068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i="1" u="sng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Основные характеристики</a:t>
            </a:r>
            <a:endParaRPr lang="en-US" sz="2400" b="1" i="1" u="sng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7488" y="2585634"/>
            <a:ext cx="39867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Периферический продольный вертикальный разрыв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Отделение центральной части мениска и смещением его </a:t>
            </a:r>
            <a:r>
              <a:rPr lang="ru-RU" dirty="0" err="1" smtClean="0">
                <a:solidFill>
                  <a:schemeClr val="bg1">
                    <a:lumMod val="95000"/>
                  </a:schemeClr>
                </a:solidFill>
              </a:rPr>
              <a:t>медиально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 в межмыщелковую ямку или кпереди от над передним рогом мениска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Непрерывность периферической и центральной частей разорванного мениска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200" y="1981200"/>
            <a:ext cx="5201096" cy="39102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200" y="1981200"/>
            <a:ext cx="5201096" cy="39102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200" y="1981200"/>
            <a:ext cx="5201096" cy="3910244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2600151" y="3340646"/>
            <a:ext cx="1398937" cy="1054168"/>
          </a:xfrm>
          <a:custGeom>
            <a:avLst/>
            <a:gdLst>
              <a:gd name="connsiteX0" fmla="*/ 796594 w 796594"/>
              <a:gd name="connsiteY0" fmla="*/ 0 h 855497"/>
              <a:gd name="connsiteX1" fmla="*/ 0 w 796594"/>
              <a:gd name="connsiteY1" fmla="*/ 855497 h 855497"/>
              <a:gd name="connsiteX0" fmla="*/ 796594 w 796594"/>
              <a:gd name="connsiteY0" fmla="*/ 0 h 855497"/>
              <a:gd name="connsiteX1" fmla="*/ 762935 w 796594"/>
              <a:gd name="connsiteY1" fmla="*/ 661959 h 855497"/>
              <a:gd name="connsiteX2" fmla="*/ 0 w 796594"/>
              <a:gd name="connsiteY2" fmla="*/ 855497 h 855497"/>
              <a:gd name="connsiteX0" fmla="*/ 796594 w 796594"/>
              <a:gd name="connsiteY0" fmla="*/ 0 h 855497"/>
              <a:gd name="connsiteX1" fmla="*/ 762935 w 796594"/>
              <a:gd name="connsiteY1" fmla="*/ 661959 h 855497"/>
              <a:gd name="connsiteX2" fmla="*/ 0 w 796594"/>
              <a:gd name="connsiteY2" fmla="*/ 855497 h 855497"/>
              <a:gd name="connsiteX0" fmla="*/ 796594 w 796594"/>
              <a:gd name="connsiteY0" fmla="*/ 0 h 855497"/>
              <a:gd name="connsiteX1" fmla="*/ 762935 w 796594"/>
              <a:gd name="connsiteY1" fmla="*/ 661959 h 855497"/>
              <a:gd name="connsiteX2" fmla="*/ 0 w 796594"/>
              <a:gd name="connsiteY2" fmla="*/ 855497 h 855497"/>
              <a:gd name="connsiteX0" fmla="*/ 796594 w 858175"/>
              <a:gd name="connsiteY0" fmla="*/ 0 h 855497"/>
              <a:gd name="connsiteX1" fmla="*/ 762935 w 858175"/>
              <a:gd name="connsiteY1" fmla="*/ 661959 h 855497"/>
              <a:gd name="connsiteX2" fmla="*/ 0 w 858175"/>
              <a:gd name="connsiteY2" fmla="*/ 855497 h 855497"/>
              <a:gd name="connsiteX0" fmla="*/ 796594 w 1392830"/>
              <a:gd name="connsiteY0" fmla="*/ 0 h 879458"/>
              <a:gd name="connsiteX1" fmla="*/ 1354770 w 1392830"/>
              <a:gd name="connsiteY1" fmla="*/ 740496 h 879458"/>
              <a:gd name="connsiteX2" fmla="*/ 0 w 1392830"/>
              <a:gd name="connsiteY2" fmla="*/ 855497 h 879458"/>
              <a:gd name="connsiteX0" fmla="*/ 796594 w 1375150"/>
              <a:gd name="connsiteY0" fmla="*/ 0 h 898120"/>
              <a:gd name="connsiteX1" fmla="*/ 1354770 w 1375150"/>
              <a:gd name="connsiteY1" fmla="*/ 740496 h 898120"/>
              <a:gd name="connsiteX2" fmla="*/ 0 w 1375150"/>
              <a:gd name="connsiteY2" fmla="*/ 855497 h 898120"/>
              <a:gd name="connsiteX0" fmla="*/ 796594 w 1398937"/>
              <a:gd name="connsiteY0" fmla="*/ 0 h 898120"/>
              <a:gd name="connsiteX1" fmla="*/ 1354770 w 1398937"/>
              <a:gd name="connsiteY1" fmla="*/ 740496 h 898120"/>
              <a:gd name="connsiteX2" fmla="*/ 0 w 1398937"/>
              <a:gd name="connsiteY2" fmla="*/ 855497 h 898120"/>
              <a:gd name="connsiteX0" fmla="*/ 796594 w 1398937"/>
              <a:gd name="connsiteY0" fmla="*/ 0 h 1054168"/>
              <a:gd name="connsiteX1" fmla="*/ 1354770 w 1398937"/>
              <a:gd name="connsiteY1" fmla="*/ 740496 h 1054168"/>
              <a:gd name="connsiteX2" fmla="*/ 0 w 1398937"/>
              <a:gd name="connsiteY2" fmla="*/ 855497 h 105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8937" h="1054168">
                <a:moveTo>
                  <a:pt x="796594" y="0"/>
                </a:moveTo>
                <a:cubicBezTo>
                  <a:pt x="1244911" y="79005"/>
                  <a:pt x="1508807" y="391519"/>
                  <a:pt x="1354770" y="740496"/>
                </a:cubicBezTo>
                <a:cubicBezTo>
                  <a:pt x="1200733" y="1089473"/>
                  <a:pt x="463277" y="1174789"/>
                  <a:pt x="0" y="855497"/>
                </a:cubicBezTo>
              </a:path>
            </a:pathLst>
          </a:custGeom>
          <a:ln w="57150">
            <a:solidFill>
              <a:srgbClr val="FFC0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rved Right Arrow 15"/>
          <p:cNvSpPr/>
          <p:nvPr/>
        </p:nvSpPr>
        <p:spPr>
          <a:xfrm rot="10182649">
            <a:off x="3326504" y="3152041"/>
            <a:ext cx="551026" cy="1027434"/>
          </a:xfrm>
          <a:prstGeom prst="curved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901775" y="4114800"/>
            <a:ext cx="622573" cy="91440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276600" y="2585634"/>
            <a:ext cx="228600" cy="614766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 LMT Bucket Handle.m4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>
                  <p14:trim end="6906.3317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253146" y="2498047"/>
            <a:ext cx="3835400" cy="2876550"/>
          </a:xfrm>
          <a:prstGeom prst="rect">
            <a:avLst/>
          </a:prstGeom>
        </p:spPr>
      </p:pic>
      <p:sp>
        <p:nvSpPr>
          <p:cNvPr id="17" name="TextBox 16">
            <a:hlinkClick r:id="rId8" action="ppaction://hlinksldjump"/>
          </p:cNvPr>
          <p:cNvSpPr txBox="1"/>
          <p:nvPr/>
        </p:nvSpPr>
        <p:spPr>
          <a:xfrm>
            <a:off x="2133600" y="192821"/>
            <a:ext cx="941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Анатомия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>
            <a:hlinkClick r:id="rId9" action="ppaction://hlinksldjump"/>
          </p:cNvPr>
          <p:cNvSpPr txBox="1"/>
          <p:nvPr/>
        </p:nvSpPr>
        <p:spPr>
          <a:xfrm>
            <a:off x="3288832" y="1928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Концепция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>
            <a:hlinkClick r:id="rId10" action="ppaction://hlinksldjump"/>
          </p:cNvPr>
          <p:cNvSpPr txBox="1"/>
          <p:nvPr/>
        </p:nvSpPr>
        <p:spPr>
          <a:xfrm>
            <a:off x="4793049" y="100487"/>
            <a:ext cx="128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основные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разрывы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>
            <a:hlinkClick r:id="rId11" action="ppaction://hlinksldjump"/>
          </p:cNvPr>
          <p:cNvSpPr txBox="1"/>
          <p:nvPr/>
        </p:nvSpPr>
        <p:spPr>
          <a:xfrm>
            <a:off x="7848600" y="192818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Классификация</a:t>
            </a:r>
            <a:endParaRPr lang="en-US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>
            <a:hlinkClick r:id="rId12" action="ppaction://hlinksldjump"/>
          </p:cNvPr>
          <p:cNvSpPr txBox="1"/>
          <p:nvPr/>
        </p:nvSpPr>
        <p:spPr>
          <a:xfrm>
            <a:off x="6343514" y="100486"/>
            <a:ext cx="123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МРТ: разрывы</a:t>
            </a:r>
            <a:b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 смещением</a:t>
            </a:r>
            <a:endParaRPr lang="en-US" sz="1200" i="1" dirty="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310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7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9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6" grpId="0"/>
      <p:bldP spid="6" grpId="1"/>
      <p:bldP spid="7" grpId="0" build="allAtOnce"/>
      <p:bldP spid="15" grpId="0" animBg="1"/>
      <p:bldP spid="15" grpId="1" animBg="1"/>
      <p:bldP spid="16" grpId="0" animBg="1"/>
      <p:bldP spid="1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5097</TotalTime>
  <Words>1257</Words>
  <Application>Microsoft Office PowerPoint</Application>
  <PresentationFormat>Экран (4:3)</PresentationFormat>
  <Paragraphs>286</Paragraphs>
  <Slides>19</Slides>
  <Notes>9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Office Theme</vt:lpstr>
      <vt:lpstr>Слайд 1</vt:lpstr>
      <vt:lpstr>Слайд 2</vt:lpstr>
      <vt:lpstr>Слайд 3</vt:lpstr>
      <vt:lpstr>Слайд 4</vt:lpstr>
      <vt:lpstr>Слайд 5</vt:lpstr>
      <vt:lpstr>“Разрыв Врисберга”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Список литературы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7</dc:creator>
  <cp:lastModifiedBy>Ordinator</cp:lastModifiedBy>
  <cp:revision>413</cp:revision>
  <dcterms:created xsi:type="dcterms:W3CDTF">2013-10-19T18:30:54Z</dcterms:created>
  <dcterms:modified xsi:type="dcterms:W3CDTF">2023-05-29T01:27:38Z</dcterms:modified>
</cp:coreProperties>
</file>