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theme/themeOverride4.xml" ContentType="application/vnd.openxmlformats-officedocument.themeOverride+xml"/>
  <Override PartName="/ppt/charts/chart13.xml" ContentType="application/vnd.openxmlformats-officedocument.drawingml.chart+xml"/>
  <Override PartName="/ppt/theme/themeOverride5.xml" ContentType="application/vnd.openxmlformats-officedocument.themeOverride+xml"/>
  <Override PartName="/ppt/charts/chart14.xml" ContentType="application/vnd.openxmlformats-officedocument.drawingml.chart+xml"/>
  <Override PartName="/ppt/theme/themeOverride6.xml" ContentType="application/vnd.openxmlformats-officedocument.themeOverride+xml"/>
  <Override PartName="/ppt/charts/chart15.xml" ContentType="application/vnd.openxmlformats-officedocument.drawingml.chart+xml"/>
  <Override PartName="/ppt/theme/themeOverride7.xml" ContentType="application/vnd.openxmlformats-officedocument.themeOverride+xml"/>
  <Override PartName="/ppt/charts/chart16.xml" ContentType="application/vnd.openxmlformats-officedocument.drawingml.chart+xml"/>
  <Override PartName="/ppt/theme/themeOverride8.xml" ContentType="application/vnd.openxmlformats-officedocument.themeOverr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313" r:id="rId3"/>
    <p:sldId id="314" r:id="rId4"/>
    <p:sldId id="300" r:id="rId5"/>
    <p:sldId id="306" r:id="rId6"/>
    <p:sldId id="309" r:id="rId7"/>
    <p:sldId id="308" r:id="rId8"/>
    <p:sldId id="310" r:id="rId9"/>
    <p:sldId id="284" r:id="rId10"/>
    <p:sldId id="280" r:id="rId11"/>
    <p:sldId id="285" r:id="rId12"/>
    <p:sldId id="311" r:id="rId13"/>
    <p:sldId id="292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2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4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5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6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7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6.xlsx"/><Relationship Id="rId1" Type="http://schemas.openxmlformats.org/officeDocument/2006/relationships/themeOverride" Target="../theme/themeOverride8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</c:v>
                </c:pt>
                <c:pt idx="1">
                  <c:v>11</c:v>
                </c:pt>
                <c:pt idx="2">
                  <c:v>16</c:v>
                </c:pt>
                <c:pt idx="3">
                  <c:v>14</c:v>
                </c:pt>
                <c:pt idx="4">
                  <c:v>9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Фармакология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5112119601819862E-3"/>
                  <c:y val="2.70840481993693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548585160788622E-2"/>
                  <c:y val="-1.0833619279747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526161240424683E-2"/>
                  <c:y val="-2.70840481993695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04484784072793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64.7</c:v>
                </c:pt>
                <c:pt idx="1">
                  <c:v>53.9</c:v>
                </c:pt>
                <c:pt idx="2">
                  <c:v>69.099999999999994</c:v>
                </c:pt>
                <c:pt idx="3">
                  <c:v>71.3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Пат.анатомия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556059800909911E-2"/>
                  <c:y val="-8.1252144598108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5336358805459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029898560485287E-2"/>
                  <c:y val="8.1252144598107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72.099999999999994</c:v>
                </c:pt>
                <c:pt idx="1">
                  <c:v>69.599999999999994</c:v>
                </c:pt>
                <c:pt idx="2">
                  <c:v>80.599999999999994</c:v>
                </c:pt>
                <c:pt idx="3">
                  <c:v>83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Пат.физиология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5186866003033185E-3"/>
                  <c:y val="-1.08336192797477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037373200606609E-2"/>
                  <c:y val="-5.4168096398738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0149492802426437E-3"/>
                  <c:y val="-8.12521445981079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80.7</c:v>
                </c:pt>
                <c:pt idx="1">
                  <c:v>77.599999999999994</c:v>
                </c:pt>
                <c:pt idx="2">
                  <c:v>84.3</c:v>
                </c:pt>
                <c:pt idx="3">
                  <c:v>85.1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Общая хирургия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037373200606748E-3"/>
                  <c:y val="-1.8958833739558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5136398128514747E-17"/>
                  <c:y val="-1.8958833739558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037373200606609E-3"/>
                  <c:y val="-1.895883373955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86.8</c:v>
                </c:pt>
                <c:pt idx="1">
                  <c:v>84.1</c:v>
                </c:pt>
                <c:pt idx="2">
                  <c:v>88.4</c:v>
                </c:pt>
                <c:pt idx="3">
                  <c:v>88.5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Пропедевтика в/б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052322480849255E-2"/>
                  <c:y val="5.4168096398738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578483721273823E-2"/>
                  <c:y val="5.4168096398738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059797120970575E-2"/>
                  <c:y val="-1.241337869096768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2104644961698509E-2"/>
                  <c:y val="1.6250428919621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F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84.6</c:v>
                </c:pt>
                <c:pt idx="1">
                  <c:v>84.6</c:v>
                </c:pt>
                <c:pt idx="2">
                  <c:v>87.3</c:v>
                </c:pt>
                <c:pt idx="3">
                  <c:v>91.2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409536"/>
        <c:axId val="112416384"/>
      </c:barChart>
      <c:catAx>
        <c:axId val="8140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2416384"/>
        <c:crosses val="autoZero"/>
        <c:auto val="1"/>
        <c:lblAlgn val="ctr"/>
        <c:lblOffset val="100"/>
        <c:noMultiLvlLbl val="0"/>
      </c:catAx>
      <c:valAx>
        <c:axId val="112416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1409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40127209064679E-2"/>
          <c:y val="0.11639234809521358"/>
          <c:w val="0.71360021188987732"/>
          <c:h val="0.7847938827816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фармакология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0437173148593413E-2"/>
                  <c:y val="2.476432938196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419340023142556E-2"/>
                  <c:y val="-2.4764329381961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4551236775668318E-3"/>
                  <c:y val="4.9528658763920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640127209064679E-2"/>
                  <c:y val="-9.90573175278413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42.3</c:v>
                </c:pt>
                <c:pt idx="1">
                  <c:v>38.200000000000003</c:v>
                </c:pt>
                <c:pt idx="2">
                  <c:v>49.1</c:v>
                </c:pt>
                <c:pt idx="3">
                  <c:v>56.6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Пат.анатомия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9462658166025479E-3"/>
                  <c:y val="9.90573175278417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874346297186822E-2"/>
                  <c:y val="-4.95286587639215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1311519445780235E-2"/>
                  <c:y val="7.42929881458805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52.6</c:v>
                </c:pt>
                <c:pt idx="1">
                  <c:v>52.4</c:v>
                </c:pt>
                <c:pt idx="2">
                  <c:v>63.1</c:v>
                </c:pt>
                <c:pt idx="3">
                  <c:v>70.2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Пат.физиология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892296826160128E-2"/>
                  <c:y val="-9.90573175278413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437173148593439E-2"/>
                  <c:y val="4.95286587639206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383321561673481E-2"/>
                  <c:y val="-4.7052225825724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329469974753548E-2"/>
                  <c:y val="-7.6769421084077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56.6</c:v>
                </c:pt>
                <c:pt idx="1">
                  <c:v>58.7</c:v>
                </c:pt>
                <c:pt idx="2">
                  <c:v>62.2</c:v>
                </c:pt>
                <c:pt idx="3">
                  <c:v>65.2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Общая хирургия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-2.2365371032700167E-2"/>
                  <c:y val="-5.4481524640312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69.099999999999994</c:v>
                </c:pt>
                <c:pt idx="1">
                  <c:v>69.599999999999994</c:v>
                </c:pt>
                <c:pt idx="2">
                  <c:v>76.7</c:v>
                </c:pt>
                <c:pt idx="3">
                  <c:v>72.599999999999994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Пропедевтика в/б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383321561673481E-2"/>
                  <c:y val="2.476432938196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40127209064679E-2"/>
                  <c:y val="9.9057317527840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910247355133445E-2"/>
                  <c:y val="-2.476432938196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F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66.400000000000006</c:v>
                </c:pt>
                <c:pt idx="1">
                  <c:v>69</c:v>
                </c:pt>
                <c:pt idx="2">
                  <c:v>80</c:v>
                </c:pt>
                <c:pt idx="3">
                  <c:v>81.8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03072"/>
        <c:axId val="114909184"/>
      </c:barChart>
      <c:catAx>
        <c:axId val="8160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4909184"/>
        <c:crosses val="autoZero"/>
        <c:auto val="1"/>
        <c:lblAlgn val="ctr"/>
        <c:lblOffset val="100"/>
        <c:noMultiLvlLbl val="0"/>
      </c:catAx>
      <c:valAx>
        <c:axId val="1149091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1603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solidFill>
                  <a:srgbClr val="0070C0"/>
                </a:solidFill>
              </a:defRPr>
            </a:pPr>
            <a:r>
              <a:rPr lang="ru-RU" sz="1800" b="0" dirty="0" smtClean="0">
                <a:solidFill>
                  <a:srgbClr val="0070C0"/>
                </a:solidFill>
              </a:rPr>
              <a:t>Средний балл</a:t>
            </a:r>
            <a:endParaRPr lang="ru-RU" sz="1800" b="0" dirty="0">
              <a:solidFill>
                <a:srgbClr val="0070C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772284560974708E-2"/>
          <c:y val="0.27125244630938444"/>
          <c:w val="0.7082268636818132"/>
          <c:h val="0.4919944792458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498166870347738E-3"/>
                  <c:y val="-1.56553118029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210458097248451E-3"/>
                  <c:y val="-1.349262475109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367879166073966E-2"/>
                  <c:y val="-8.615374153829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72051253564418E-2"/>
                  <c:y val="1.3790134429507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39054919823715E-3"/>
                  <c:y val="-2.9434229530052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4.09</c:v>
                </c:pt>
                <c:pt idx="1">
                  <c:v>4.29</c:v>
                </c:pt>
                <c:pt idx="2">
                  <c:v>4.08</c:v>
                </c:pt>
                <c:pt idx="3">
                  <c:v>4.13</c:v>
                </c:pt>
                <c:pt idx="4">
                  <c:v>4.1500000000000004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31232"/>
        <c:axId val="114914368"/>
      </c:barChart>
      <c:catAx>
        <c:axId val="8323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4914368"/>
        <c:crosses val="autoZero"/>
        <c:auto val="1"/>
        <c:lblAlgn val="ctr"/>
        <c:lblOffset val="100"/>
        <c:noMultiLvlLbl val="0"/>
      </c:catAx>
      <c:valAx>
        <c:axId val="114914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32312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solidFill>
                  <a:srgbClr val="00B050"/>
                </a:solidFill>
              </a:defRPr>
            </a:pPr>
            <a:r>
              <a:rPr lang="ru-RU" sz="1800" b="0" dirty="0" smtClean="0">
                <a:solidFill>
                  <a:srgbClr val="00B050"/>
                </a:solidFill>
              </a:rPr>
              <a:t>Общая успеваемость</a:t>
            </a:r>
            <a:endParaRPr lang="ru-RU" sz="1800" b="0" dirty="0">
              <a:solidFill>
                <a:srgbClr val="00B05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772284560974708E-2"/>
          <c:y val="0.27125244630938444"/>
          <c:w val="0.7082268636818132"/>
          <c:h val="0.4919944792458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6498166870347738E-3"/>
                  <c:y val="-1.56553118029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210458097248451E-3"/>
                  <c:y val="-1.349262475109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551235047957637E-3"/>
                  <c:y val="8.8141915855503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72051253564418E-2"/>
                  <c:y val="1.3790134429507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39054919823715E-3"/>
                  <c:y val="-2.9434229530052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79.3</c:v>
                </c:pt>
                <c:pt idx="1">
                  <c:v>82.3</c:v>
                </c:pt>
                <c:pt idx="2">
                  <c:v>82</c:v>
                </c:pt>
                <c:pt idx="3">
                  <c:v>80.319999999999993</c:v>
                </c:pt>
                <c:pt idx="4">
                  <c:v>86.2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854464"/>
        <c:axId val="114913216"/>
      </c:barChart>
      <c:catAx>
        <c:axId val="8185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4913216"/>
        <c:crosses val="autoZero"/>
        <c:auto val="1"/>
        <c:lblAlgn val="ctr"/>
        <c:lblOffset val="100"/>
        <c:noMultiLvlLbl val="0"/>
      </c:catAx>
      <c:valAx>
        <c:axId val="114913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18544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1800" b="0" dirty="0" smtClean="0">
                <a:solidFill>
                  <a:schemeClr val="accent6">
                    <a:lumMod val="75000"/>
                  </a:schemeClr>
                </a:solidFill>
              </a:rPr>
              <a:t>Качественный показатель</a:t>
            </a:r>
            <a:endParaRPr lang="ru-RU" sz="1800" b="0" dirty="0">
              <a:solidFill>
                <a:schemeClr val="accent6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772284560974708E-2"/>
          <c:y val="0.27125244630938444"/>
          <c:w val="0.7082268636818132"/>
          <c:h val="0.4919944792458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invertIfNegative val="0"/>
          <c:dLbls>
            <c:dLbl>
              <c:idx val="0"/>
              <c:layout>
                <c:manualLayout>
                  <c:x val="1.6498166870347738E-3"/>
                  <c:y val="-1.56553118029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210458097248451E-3"/>
                  <c:y val="-1.349262475109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16442617486944E-2"/>
                  <c:y val="2.916449454334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72051253564418E-2"/>
                  <c:y val="1.3790134429507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39054919823715E-3"/>
                  <c:y val="-2.9434229530052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84.7</c:v>
                </c:pt>
                <c:pt idx="1">
                  <c:v>82.6</c:v>
                </c:pt>
                <c:pt idx="2">
                  <c:v>66.260000000000005</c:v>
                </c:pt>
                <c:pt idx="3">
                  <c:v>69.48</c:v>
                </c:pt>
                <c:pt idx="4">
                  <c:v>73.48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233792"/>
        <c:axId val="150833408"/>
      </c:barChart>
      <c:catAx>
        <c:axId val="8323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0833408"/>
        <c:crosses val="autoZero"/>
        <c:auto val="1"/>
        <c:lblAlgn val="ctr"/>
        <c:lblOffset val="100"/>
        <c:noMultiLvlLbl val="0"/>
      </c:catAx>
      <c:valAx>
        <c:axId val="150833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3233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2772284560974708E-2"/>
          <c:y val="0.14073908454616152"/>
          <c:w val="0.86214915514437784"/>
          <c:h val="0.6225077769136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Инф. Бол.</c:v>
                </c:pt>
              </c:strCache>
            </c:strRef>
          </c:tx>
          <c:spPr>
            <a:ln w="38100"/>
          </c:spPr>
          <c:invertIfNegative val="0"/>
          <c:dLbls>
            <c:dLbl>
              <c:idx val="0"/>
              <c:layout>
                <c:manualLayout>
                  <c:x val="-1.4633442146585874E-2"/>
                  <c:y val="-5.51131405143543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903250892936088E-2"/>
                  <c:y val="4.84508355710794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056947671846496E-3"/>
                  <c:y val="7.32811536793352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1881196418010539E-3"/>
                  <c:y val="4.25929640430867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1201633595820079E-3"/>
                  <c:y val="9.96384250327916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4.2699999999999996</c:v>
                </c:pt>
                <c:pt idx="1">
                  <c:v>4.46</c:v>
                </c:pt>
                <c:pt idx="2">
                  <c:v>4.45</c:v>
                </c:pt>
                <c:pt idx="3">
                  <c:v>4.34</c:v>
                </c:pt>
                <c:pt idx="4">
                  <c:v>4.42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Педиартия</c:v>
                </c:pt>
              </c:strCache>
            </c:strRef>
          </c:tx>
          <c:spPr>
            <a:ln w="38100"/>
          </c:spPr>
          <c:invertIfNegative val="0"/>
          <c:dLbls>
            <c:dLbl>
              <c:idx val="0"/>
              <c:layout>
                <c:manualLayout>
                  <c:x val="1.4424353057869712E-4"/>
                  <c:y val="3.19294955068298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932090285506726E-2"/>
                  <c:y val="-1.8654453841169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430192650681519E-2"/>
                  <c:y val="-2.3481684437363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327543412762458E-2"/>
                  <c:y val="-6.79189643602386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16248410876358E-2"/>
                  <c:y val="-2.22930973101891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8.0167860136752481E-3"/>
                  <c:y val="7.05477169203425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4.22</c:v>
                </c:pt>
                <c:pt idx="1">
                  <c:v>4.16</c:v>
                </c:pt>
                <c:pt idx="2">
                  <c:v>4.12</c:v>
                </c:pt>
                <c:pt idx="3">
                  <c:v>4.13</c:v>
                </c:pt>
                <c:pt idx="4">
                  <c:v>4.3099999999999996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Ак-во, гинек.</c:v>
                </c:pt>
              </c:strCache>
            </c:strRef>
          </c:tx>
          <c:spPr>
            <a:ln w="38100">
              <a:noFill/>
            </a:ln>
          </c:spPr>
          <c:invertIfNegative val="0"/>
          <c:dLbls>
            <c:dLbl>
              <c:idx val="0"/>
              <c:layout>
                <c:manualLayout>
                  <c:x val="1.9306746266432587E-2"/>
                  <c:y val="8.35266528953827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279075723778825E-2"/>
                  <c:y val="-2.62753577680833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216782077013704E-2"/>
                  <c:y val="6.879270927083256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013942377096239E-2"/>
                  <c:y val="4.03686951480903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775939387448028E-2"/>
                  <c:y val="5.84442929859922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355758797808677E-3"/>
                  <c:y val="3.7344193534497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4.25</c:v>
                </c:pt>
                <c:pt idx="1">
                  <c:v>4.3499999999999996</c:v>
                </c:pt>
                <c:pt idx="2">
                  <c:v>4.3</c:v>
                </c:pt>
                <c:pt idx="3">
                  <c:v>4</c:v>
                </c:pt>
                <c:pt idx="4">
                  <c:v>4.22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330560"/>
        <c:axId val="150836864"/>
      </c:barChart>
      <c:catAx>
        <c:axId val="8333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0836864"/>
        <c:crosses val="autoZero"/>
        <c:auto val="1"/>
        <c:lblAlgn val="ctr"/>
        <c:lblOffset val="100"/>
        <c:noMultiLvlLbl val="0"/>
      </c:catAx>
      <c:valAx>
        <c:axId val="150836864"/>
        <c:scaling>
          <c:orientation val="minMax"/>
          <c:max val="5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33305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31227584399454E-2"/>
          <c:y val="4.8238480221863958E-2"/>
          <c:w val="0.91340171604864429"/>
          <c:h val="0.814563644322045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Инф. Бол.</c:v>
                </c:pt>
              </c:strCache>
            </c:strRef>
          </c:tx>
          <c:spPr>
            <a:ln w="38100"/>
          </c:spPr>
          <c:invertIfNegative val="0"/>
          <c:dLbls>
            <c:dLbl>
              <c:idx val="0"/>
              <c:layout>
                <c:manualLayout>
                  <c:x val="-1.8673020186740871E-2"/>
                  <c:y val="4.209097194859111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3935180041723732E-2"/>
                  <c:y val="-1.1350910164759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801031604275743E-2"/>
                  <c:y val="-8.7979372903327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3390131390909082E-2"/>
                  <c:y val="-2.1061868687929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636312964276523E-3"/>
                  <c:y val="-4.21686848209537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0276130934946619E-3"/>
                  <c:y val="-3.7473891789801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0552008941076822E-2"/>
                  <c:y val="-5.33488367013112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96.3</c:v>
                </c:pt>
                <c:pt idx="1">
                  <c:v>96.49</c:v>
                </c:pt>
                <c:pt idx="2">
                  <c:v>95.07</c:v>
                </c:pt>
                <c:pt idx="3">
                  <c:v>94.53</c:v>
                </c:pt>
                <c:pt idx="4">
                  <c:v>93.13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Педиартия</c:v>
                </c:pt>
              </c:strCache>
            </c:strRef>
          </c:tx>
          <c:spPr>
            <a:ln w="38100"/>
          </c:spPr>
          <c:invertIfNegative val="0"/>
          <c:dLbls>
            <c:dLbl>
              <c:idx val="0"/>
              <c:layout>
                <c:manualLayout>
                  <c:x val="-2.6041740851206465E-4"/>
                  <c:y val="-9.72650109764181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771602775380134E-2"/>
                  <c:y val="2.186504172551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653971021263545E-2"/>
                  <c:y val="1.13838856268152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759162562184449E-2"/>
                  <c:y val="-9.45933684455495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925492609083321E-2"/>
                  <c:y val="2.59603000641026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0167860136751302E-3"/>
                  <c:y val="2.46917009221197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4.5222895461757813E-3"/>
                  <c:y val="5.3346736353409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98</c:v>
                </c:pt>
                <c:pt idx="1">
                  <c:v>96.45</c:v>
                </c:pt>
                <c:pt idx="2">
                  <c:v>92.68</c:v>
                </c:pt>
                <c:pt idx="3">
                  <c:v>94.08</c:v>
                </c:pt>
                <c:pt idx="4">
                  <c:v>89.68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Ак-во, гинек.</c:v>
                </c:pt>
              </c:strCache>
            </c:strRef>
          </c:tx>
          <c:spPr>
            <a:ln w="38100">
              <a:noFill/>
            </a:ln>
          </c:spPr>
          <c:invertIfNegative val="0"/>
          <c:dLbls>
            <c:dLbl>
              <c:idx val="0"/>
              <c:layout>
                <c:manualLayout>
                  <c:x val="1.0497171729257054E-2"/>
                  <c:y val="-6.8471341593021463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00287337494313E-2"/>
                  <c:y val="3.01756983026663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285452613527272E-2"/>
                  <c:y val="8.3522434656076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6133373594766772E-2"/>
                  <c:y val="3.7027033157772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923191820092164E-2"/>
                  <c:y val="5.58146451378206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4134288109400812E-3"/>
                  <c:y val="5.2910787690256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0252023279464675E-2"/>
                  <c:y val="3.7344185690917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88.9</c:v>
                </c:pt>
                <c:pt idx="1">
                  <c:v>89.03</c:v>
                </c:pt>
                <c:pt idx="2">
                  <c:v>88.4</c:v>
                </c:pt>
                <c:pt idx="3">
                  <c:v>90.89</c:v>
                </c:pt>
                <c:pt idx="4">
                  <c:v>80.81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332608"/>
        <c:axId val="160653312"/>
      </c:barChart>
      <c:catAx>
        <c:axId val="83332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60653312"/>
        <c:crosses val="autoZero"/>
        <c:auto val="1"/>
        <c:lblAlgn val="ctr"/>
        <c:lblOffset val="100"/>
        <c:noMultiLvlLbl val="0"/>
      </c:catAx>
      <c:valAx>
        <c:axId val="160653312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33326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Инф.Бол.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723567509286542E-2"/>
                  <c:y val="-1.00468006872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097544301634074E-2"/>
                  <c:y val="2.51170017182401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1821111810920615E-2"/>
                  <c:y val="7.53510051547206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0146316452451111E-2"/>
                  <c:y val="2.51170017182402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738449186972572E-3"/>
                  <c:y val="-4.5210603092832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92.1</c:v>
                </c:pt>
                <c:pt idx="1">
                  <c:v>84.3</c:v>
                </c:pt>
                <c:pt idx="2">
                  <c:v>90.85</c:v>
                </c:pt>
                <c:pt idx="3">
                  <c:v>84.41</c:v>
                </c:pt>
                <c:pt idx="4">
                  <c:v>83.26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Педиатрия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49590716939012E-3"/>
                  <c:y val="-3.0140402061888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243860754085184E-3"/>
                  <c:y val="-9.7956306701136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1772339660103578E-2"/>
                  <c:y val="-9.0421206185664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5121930377042714E-2"/>
                  <c:y val="-5.02340034364804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85.7</c:v>
                </c:pt>
                <c:pt idx="1">
                  <c:v>83.9</c:v>
                </c:pt>
                <c:pt idx="2">
                  <c:v>77.540000000000006</c:v>
                </c:pt>
                <c:pt idx="3">
                  <c:v>77.67</c:v>
                </c:pt>
                <c:pt idx="4">
                  <c:v>81.260000000000005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Ак-во, гинек.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97544301634074E-2"/>
                  <c:y val="7.5351005154720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02438607540858E-3"/>
                  <c:y val="7.5351005154720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073158226225555E-2"/>
                  <c:y val="5.02320257198097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398362867755925E-2"/>
                  <c:y val="2.51170017182400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91.1</c:v>
                </c:pt>
                <c:pt idx="1">
                  <c:v>78.599999999999994</c:v>
                </c:pt>
                <c:pt idx="2">
                  <c:v>84.89</c:v>
                </c:pt>
                <c:pt idx="3">
                  <c:v>86.26</c:v>
                </c:pt>
                <c:pt idx="4">
                  <c:v>75.319999999999993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359744"/>
        <c:axId val="160655616"/>
      </c:barChart>
      <c:catAx>
        <c:axId val="83359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0655616"/>
        <c:crosses val="autoZero"/>
        <c:auto val="1"/>
        <c:lblAlgn val="ctr"/>
        <c:lblOffset val="100"/>
        <c:noMultiLvlLbl val="0"/>
      </c:catAx>
      <c:valAx>
        <c:axId val="160655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335974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538687853945377E-2"/>
          <c:y val="0.2395071143631205"/>
          <c:w val="0.86363911117899128"/>
          <c:h val="0.4963801645580819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Госп.терапия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402511295310936E-2"/>
                  <c:y val="-5.4184354800861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603766942966441E-3"/>
                  <c:y val="-4.7411310450754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1147458698553218E-16"/>
                  <c:y val="-4.4449622178211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94.34</c:v>
                </c:pt>
                <c:pt idx="1">
                  <c:v>91.68</c:v>
                </c:pt>
                <c:pt idx="2">
                  <c:v>91.68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Мед.катастроф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1207533885932605E-3"/>
                  <c:y val="-6.09574818614041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201255647655426E-2"/>
                  <c:y val="-7.4503487851185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442762424842169E-2"/>
                  <c:y val="-6.3499460254587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98.16</c:v>
                </c:pt>
                <c:pt idx="1">
                  <c:v>99.15</c:v>
                </c:pt>
                <c:pt idx="2">
                  <c:v>98.36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Поликлин.терапия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201255647655482E-2"/>
                  <c:y val="-7.958432353324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761632341952128E-2"/>
                  <c:y val="-5.4184539431414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284897025856265E-2"/>
                  <c:y val="-5.7149514229129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75.650000000000006</c:v>
                </c:pt>
                <c:pt idx="1">
                  <c:v>82.43</c:v>
                </c:pt>
                <c:pt idx="2">
                  <c:v>79.09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3359232"/>
        <c:axId val="160657344"/>
        <c:axId val="0"/>
      </c:bar3DChart>
      <c:catAx>
        <c:axId val="833592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0657344"/>
        <c:crosses val="autoZero"/>
        <c:auto val="1"/>
        <c:lblAlgn val="ctr"/>
        <c:lblOffset val="100"/>
        <c:noMultiLvlLbl val="0"/>
      </c:catAx>
      <c:valAx>
        <c:axId val="160657344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crossAx val="833592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130201222067512E-2"/>
          <c:y val="0.15967220599279433"/>
          <c:w val="0.95782046856692804"/>
          <c:h val="0.499543179412813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Госп.терапия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619883040935136E-3"/>
                  <c:y val="-3.3613111760288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8479532163742687E-3"/>
                  <c:y val="-3.3613111760288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6825666121422682E-3"/>
                  <c:y val="-3.3613111760288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94.41</c:v>
                </c:pt>
                <c:pt idx="2">
                  <c:v>94.98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Мед.катастроф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239766081871343E-3"/>
                  <c:y val="-3.3613111760288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157894736842105E-2"/>
                  <c:y val="-5.04196676404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143099509280414E-2"/>
                  <c:y val="-8.403277940072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100</c:v>
                </c:pt>
                <c:pt idx="1">
                  <c:v>99.15</c:v>
                </c:pt>
                <c:pt idx="2">
                  <c:v>99.15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Поликлин.терапия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23391812865497E-2"/>
                  <c:y val="-3.3613111760288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819492416151838E-2"/>
                  <c:y val="-3.3613111760288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992615548916497E-2"/>
                  <c:y val="-4.20163897003602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98.4</c:v>
                </c:pt>
                <c:pt idx="1">
                  <c:v>91.66</c:v>
                </c:pt>
                <c:pt idx="2">
                  <c:v>87.8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4483968"/>
        <c:axId val="160659072"/>
        <c:axId val="0"/>
      </c:bar3DChart>
      <c:catAx>
        <c:axId val="9448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0659072"/>
        <c:crosses val="autoZero"/>
        <c:auto val="1"/>
        <c:lblAlgn val="ctr"/>
        <c:lblOffset val="100"/>
        <c:noMultiLvlLbl val="0"/>
      </c:catAx>
      <c:valAx>
        <c:axId val="160659072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crossAx val="94483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</c:v>
                </c:pt>
                <c:pt idx="1">
                  <c:v>13</c:v>
                </c:pt>
                <c:pt idx="2">
                  <c:v>14</c:v>
                </c:pt>
                <c:pt idx="3">
                  <c:v>14</c:v>
                </c:pt>
                <c:pt idx="4">
                  <c:v>19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638129017878301E-2"/>
          <c:y val="0.14547799499392525"/>
          <c:w val="0.93964539125337621"/>
          <c:h val="0.612595746910500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Госп.терапия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930399773954584E-2"/>
                  <c:y val="-8.3179872654016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7512798417682088E-3"/>
                  <c:y val="-6.9316560545013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860799547909168E-3"/>
                  <c:y val="-4.1589936327008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4.37</c:v>
                </c:pt>
                <c:pt idx="1">
                  <c:v>4.43</c:v>
                </c:pt>
                <c:pt idx="2">
                  <c:v>4.46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Мед.катастроф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537359796559126E-2"/>
                  <c:y val="-6.2384904490512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3582398643726481E-3"/>
                  <c:y val="-8.3179872654016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44319819163667E-2"/>
                  <c:y val="-7.6248216599515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4.45</c:v>
                </c:pt>
                <c:pt idx="1">
                  <c:v>4.37</c:v>
                </c:pt>
                <c:pt idx="2">
                  <c:v>4.29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Поликлин.терапия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95599660931824E-2"/>
                  <c:y val="-0.103974840817520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930399773954584E-2"/>
                  <c:y val="-0.110906496872021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144319819163667E-2"/>
                  <c:y val="-4.15899363270082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4.24</c:v>
                </c:pt>
                <c:pt idx="1">
                  <c:v>4.22</c:v>
                </c:pt>
                <c:pt idx="2">
                  <c:v>4.13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12647168"/>
        <c:axId val="164116096"/>
        <c:axId val="0"/>
      </c:bar3DChart>
      <c:catAx>
        <c:axId val="11264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64116096"/>
        <c:crosses val="autoZero"/>
        <c:auto val="1"/>
        <c:lblAlgn val="ctr"/>
        <c:lblOffset val="100"/>
        <c:noMultiLvlLbl val="0"/>
      </c:catAx>
      <c:valAx>
        <c:axId val="164116096"/>
        <c:scaling>
          <c:orientation val="minMax"/>
          <c:max val="5"/>
          <c:min val="3"/>
        </c:scaling>
        <c:delete val="0"/>
        <c:axPos val="l"/>
        <c:numFmt formatCode="General" sourceLinked="1"/>
        <c:majorTickMark val="none"/>
        <c:minorTickMark val="none"/>
        <c:tickLblPos val="nextTo"/>
        <c:crossAx val="11264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solidFill>
                  <a:srgbClr val="0070C0"/>
                </a:solidFill>
              </a:defRPr>
            </a:pPr>
            <a:r>
              <a:rPr lang="ru-RU" sz="1800" b="0" dirty="0" smtClean="0">
                <a:solidFill>
                  <a:srgbClr val="0070C0"/>
                </a:solidFill>
              </a:rPr>
              <a:t>Средний балл</a:t>
            </a:r>
            <a:endParaRPr lang="ru-RU" sz="1800" b="0" dirty="0">
              <a:solidFill>
                <a:srgbClr val="0070C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772284560974708E-2"/>
          <c:y val="0.27125244630938444"/>
          <c:w val="0.7082268636818132"/>
          <c:h val="0.4919944792458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498166870347738E-3"/>
                  <c:y val="-1.56553118029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210458097248451E-3"/>
                  <c:y val="-1.349262475109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258304632818576E-2"/>
                  <c:y val="-1.8319545691504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72051253564418E-2"/>
                  <c:y val="1.3790134429507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39054919823715E-3"/>
                  <c:y val="-2.9434229530052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3.9</c:v>
                </c:pt>
                <c:pt idx="1">
                  <c:v>3.9</c:v>
                </c:pt>
                <c:pt idx="2">
                  <c:v>3.9</c:v>
                </c:pt>
                <c:pt idx="3">
                  <c:v>3.72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304448"/>
        <c:axId val="75276288"/>
      </c:barChart>
      <c:catAx>
        <c:axId val="7530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5276288"/>
        <c:crosses val="autoZero"/>
        <c:auto val="1"/>
        <c:lblAlgn val="ctr"/>
        <c:lblOffset val="100"/>
        <c:noMultiLvlLbl val="0"/>
      </c:catAx>
      <c:valAx>
        <c:axId val="75276288"/>
        <c:scaling>
          <c:orientation val="minMax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530444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solidFill>
                  <a:srgbClr val="00B050"/>
                </a:solidFill>
              </a:defRPr>
            </a:pPr>
            <a:r>
              <a:rPr lang="ru-RU" sz="1800" b="0" dirty="0" smtClean="0">
                <a:solidFill>
                  <a:srgbClr val="00B050"/>
                </a:solidFill>
              </a:rPr>
              <a:t>Общая успеваемость</a:t>
            </a:r>
            <a:endParaRPr lang="ru-RU" sz="1800" b="0" dirty="0">
              <a:solidFill>
                <a:srgbClr val="00B050"/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772284560974708E-2"/>
          <c:y val="0.27125244630938444"/>
          <c:w val="0.7082268636818132"/>
          <c:h val="0.4919944792458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6498166870347738E-3"/>
                  <c:y val="-1.56553118029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210458097248451E-3"/>
                  <c:y val="-1.349262475109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5551235047957637E-3"/>
                  <c:y val="8.81419158555032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72051253564418E-2"/>
                  <c:y val="1.3790134429507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39054919823715E-3"/>
                  <c:y val="-2.9434229530052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</c:v>
                </c:pt>
                <c:pt idx="1">
                  <c:v>88.1</c:v>
                </c:pt>
                <c:pt idx="2">
                  <c:v>90.2</c:v>
                </c:pt>
                <c:pt idx="3">
                  <c:v>81.12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321984"/>
        <c:axId val="74332928"/>
      </c:barChart>
      <c:catAx>
        <c:axId val="8132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74332928"/>
        <c:crosses val="autoZero"/>
        <c:auto val="1"/>
        <c:lblAlgn val="ctr"/>
        <c:lblOffset val="100"/>
        <c:noMultiLvlLbl val="0"/>
      </c:catAx>
      <c:valAx>
        <c:axId val="743329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132198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 b="0">
                <a:solidFill>
                  <a:schemeClr val="accent6">
                    <a:lumMod val="75000"/>
                  </a:schemeClr>
                </a:solidFill>
              </a:defRPr>
            </a:pPr>
            <a:r>
              <a:rPr lang="ru-RU" sz="1800" b="0" dirty="0" smtClean="0">
                <a:solidFill>
                  <a:schemeClr val="accent6">
                    <a:lumMod val="75000"/>
                  </a:schemeClr>
                </a:solidFill>
              </a:rPr>
              <a:t>Качественный показатель</a:t>
            </a:r>
            <a:endParaRPr lang="ru-RU" sz="1800" b="0" dirty="0">
              <a:solidFill>
                <a:schemeClr val="accent6">
                  <a:lumMod val="75000"/>
                </a:schemeClr>
              </a:solidFill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772284560974708E-2"/>
          <c:y val="0.27125244630938444"/>
          <c:w val="0.7082268636818132"/>
          <c:h val="0.49199447924589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4 курс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invertIfNegative val="0"/>
          <c:dLbls>
            <c:dLbl>
              <c:idx val="0"/>
              <c:layout>
                <c:manualLayout>
                  <c:x val="1.6498166870347738E-3"/>
                  <c:y val="-1.565531180296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210458097248451E-3"/>
                  <c:y val="-1.34926247510960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016442617486944E-2"/>
                  <c:y val="2.916449454334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872051253564418E-2"/>
                  <c:y val="1.3790134429507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1839054919823715E-3"/>
                  <c:y val="-2.94342295300522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609450801762768E-2"/>
                  <c:y val="-1.6309619443993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60.6</c:v>
                </c:pt>
                <c:pt idx="1">
                  <c:v>69</c:v>
                </c:pt>
                <c:pt idx="2">
                  <c:v>70.400000000000006</c:v>
                </c:pt>
                <c:pt idx="3">
                  <c:v>61.6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322496"/>
        <c:axId val="83642624"/>
      </c:barChart>
      <c:catAx>
        <c:axId val="81322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3642624"/>
        <c:crosses val="autoZero"/>
        <c:auto val="1"/>
        <c:lblAlgn val="ctr"/>
        <c:lblOffset val="100"/>
        <c:noMultiLvlLbl val="0"/>
      </c:catAx>
      <c:valAx>
        <c:axId val="83642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132249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303667614007958E-2"/>
          <c:y val="0.30457772310455511"/>
          <c:w val="0.89609277954076061"/>
          <c:h val="0.484549095741435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Биохимия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4339240459927271E-2"/>
                  <c:y val="-1.0115995317893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603766942966441E-3"/>
                  <c:y val="-4.7411310450754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0691494078094272E-3"/>
                  <c:y val="-4.140860041259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46.8</c:v>
                </c:pt>
                <c:pt idx="1">
                  <c:v>51.6</c:v>
                </c:pt>
                <c:pt idx="2">
                  <c:v>56.5</c:v>
                </c:pt>
                <c:pt idx="3">
                  <c:v>56.3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Норм. Физиология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230498026031791E-3"/>
                  <c:y val="-5.91551434465649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06245073410167E-3"/>
                  <c:y val="-4.4925769610745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115249013015896E-2"/>
                  <c:y val="-7.6901686480534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55.7</c:v>
                </c:pt>
                <c:pt idx="1">
                  <c:v>61.3</c:v>
                </c:pt>
                <c:pt idx="2">
                  <c:v>64.900000000000006</c:v>
                </c:pt>
                <c:pt idx="3">
                  <c:v>62.5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Философия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681085622410844E-2"/>
                  <c:y val="-1.0115995317893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890596541749933E-2"/>
                  <c:y val="-4.82687338982727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230498026031793E-2"/>
                  <c:y val="-0.100563743859160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603724111714195E-2"/>
                  <c:y val="5.91551434465647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71.5</c:v>
                </c:pt>
                <c:pt idx="1">
                  <c:v>75.400000000000006</c:v>
                </c:pt>
                <c:pt idx="2">
                  <c:v>77.8</c:v>
                </c:pt>
                <c:pt idx="3">
                  <c:v>74.400000000000006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1329152"/>
        <c:axId val="83643776"/>
        <c:axId val="0"/>
      </c:bar3DChart>
      <c:catAx>
        <c:axId val="8132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3643776"/>
        <c:crosses val="autoZero"/>
        <c:auto val="1"/>
        <c:lblAlgn val="ctr"/>
        <c:lblOffset val="100"/>
        <c:noMultiLvlLbl val="0"/>
      </c:catAx>
      <c:valAx>
        <c:axId val="83643776"/>
        <c:scaling>
          <c:orientation val="minMax"/>
          <c:max val="5"/>
          <c:min val="3"/>
        </c:scaling>
        <c:delete val="0"/>
        <c:axPos val="l"/>
        <c:numFmt formatCode="General" sourceLinked="1"/>
        <c:majorTickMark val="none"/>
        <c:minorTickMark val="none"/>
        <c:tickLblPos val="nextTo"/>
        <c:crossAx val="81329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8414222330554784"/>
          <c:y val="3.559788848743093E-2"/>
          <c:w val="0.21433770463194229"/>
          <c:h val="0.885610747274782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880009937883633E-2"/>
          <c:y val="7.298150370945683E-2"/>
          <c:w val="0.9578204862550076"/>
          <c:h val="0.614380853759805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Биохимия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4853801169590642E-2"/>
                  <c:y val="1.6806555880144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68.5</c:v>
                </c:pt>
                <c:pt idx="1">
                  <c:v>72.7</c:v>
                </c:pt>
                <c:pt idx="2">
                  <c:v>79.5</c:v>
                </c:pt>
                <c:pt idx="3">
                  <c:v>75.8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Норм. Физиология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3157894736842105E-2"/>
                  <c:y val="-5.041966764043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695906432748537E-2"/>
                  <c:y val="-9.2436057340792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76.5</c:v>
                </c:pt>
                <c:pt idx="1">
                  <c:v>76.599999999999994</c:v>
                </c:pt>
                <c:pt idx="2">
                  <c:v>82.7</c:v>
                </c:pt>
                <c:pt idx="3">
                  <c:v>78.3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Философия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543859649122806E-2"/>
                  <c:y val="-3.3613111760288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853801169590642E-2"/>
                  <c:y val="8.40327794007205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939992558078818E-2"/>
                  <c:y val="1.3183542930065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89.7</c:v>
                </c:pt>
                <c:pt idx="1">
                  <c:v>87.7</c:v>
                </c:pt>
                <c:pt idx="2">
                  <c:v>86.2</c:v>
                </c:pt>
                <c:pt idx="3">
                  <c:v>89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1410048"/>
        <c:axId val="83645504"/>
        <c:axId val="0"/>
      </c:bar3DChart>
      <c:catAx>
        <c:axId val="8141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3645504"/>
        <c:crosses val="autoZero"/>
        <c:auto val="1"/>
        <c:lblAlgn val="ctr"/>
        <c:lblOffset val="100"/>
        <c:noMultiLvlLbl val="0"/>
      </c:catAx>
      <c:valAx>
        <c:axId val="83645504"/>
        <c:scaling>
          <c:orientation val="minMax"/>
          <c:max val="5"/>
          <c:min val="3"/>
        </c:scaling>
        <c:delete val="0"/>
        <c:axPos val="l"/>
        <c:numFmt formatCode="General" sourceLinked="1"/>
        <c:majorTickMark val="none"/>
        <c:minorTickMark val="none"/>
        <c:tickLblPos val="nextTo"/>
        <c:crossAx val="81410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817248950064679E-2"/>
          <c:y val="7.6161434448911505E-2"/>
          <c:w val="0.93964539125337621"/>
          <c:h val="0.612595746910500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Биохимия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3.6</c:v>
                </c:pt>
                <c:pt idx="1">
                  <c:v>3.6</c:v>
                </c:pt>
                <c:pt idx="2">
                  <c:v>3.8</c:v>
                </c:pt>
                <c:pt idx="3">
                  <c:v>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Норм. Физиология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3.7</c:v>
                </c:pt>
                <c:pt idx="1">
                  <c:v>3.9</c:v>
                </c:pt>
                <c:pt idx="2">
                  <c:v>3.9</c:v>
                </c:pt>
                <c:pt idx="3">
                  <c:v>3.9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Философия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4.2</c:v>
                </c:pt>
                <c:pt idx="1">
                  <c:v>4.2</c:v>
                </c:pt>
                <c:pt idx="2">
                  <c:v>4.0999999999999996</c:v>
                </c:pt>
                <c:pt idx="3">
                  <c:v>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1854976"/>
        <c:axId val="112411776"/>
        <c:axId val="0"/>
      </c:bar3DChart>
      <c:catAx>
        <c:axId val="8185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2411776"/>
        <c:crosses val="autoZero"/>
        <c:auto val="1"/>
        <c:lblAlgn val="ctr"/>
        <c:lblOffset val="100"/>
        <c:noMultiLvlLbl val="0"/>
      </c:catAx>
      <c:valAx>
        <c:axId val="112411776"/>
        <c:scaling>
          <c:orientation val="minMax"/>
          <c:max val="5"/>
          <c:min val="3"/>
        </c:scaling>
        <c:delete val="0"/>
        <c:axPos val="l"/>
        <c:numFmt formatCode="General" sourceLinked="1"/>
        <c:majorTickMark val="none"/>
        <c:minorTickMark val="none"/>
        <c:tickLblPos val="nextTo"/>
        <c:crossAx val="81854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Фарммакология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7785138719413996E-2"/>
                  <c:y val="-2.66744239532126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28379573137999E-3"/>
                  <c:y val="-8.0023271859638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3.6</c:v>
                </c:pt>
                <c:pt idx="1">
                  <c:v>3.5</c:v>
                </c:pt>
                <c:pt idx="2">
                  <c:v>3.7</c:v>
                </c:pt>
                <c:pt idx="3">
                  <c:v>3.7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Пат.анатомия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7.4104744664224981E-3"/>
                  <c:y val="-1.0669769581285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374664252991442E-2"/>
                  <c:y val="-5.3348847906425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3.7</c:v>
                </c:pt>
                <c:pt idx="1">
                  <c:v>3.8</c:v>
                </c:pt>
                <c:pt idx="2">
                  <c:v>3.9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Пат.физиология 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410474466422512E-3"/>
                  <c:y val="-5.3348847906425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820948932844997E-3"/>
                  <c:y val="-5.3348847906425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462846798535537E-3"/>
                  <c:y val="-2.1339539162570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3.9</c:v>
                </c:pt>
                <c:pt idx="1">
                  <c:v>3.9</c:v>
                </c:pt>
                <c:pt idx="2">
                  <c:v>3.9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Общая хирургия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4.0999999999999996</c:v>
                </c:pt>
                <c:pt idx="2">
                  <c:v>4.2</c:v>
                </c:pt>
                <c:pt idx="3">
                  <c:v>4.0999999999999996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Пропедевтика в/б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1856759146275998E-2"/>
                  <c:y val="1.3337211976606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856759146275998E-2"/>
                  <c:y val="2.66744239532126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F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4.0999999999999996</c:v>
                </c:pt>
                <c:pt idx="3">
                  <c:v>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600512"/>
        <c:axId val="112414080"/>
      </c:barChart>
      <c:catAx>
        <c:axId val="8160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2414080"/>
        <c:crosses val="autoZero"/>
        <c:auto val="1"/>
        <c:lblAlgn val="ctr"/>
        <c:lblOffset val="100"/>
        <c:noMultiLvlLbl val="0"/>
      </c:catAx>
      <c:valAx>
        <c:axId val="112414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1600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7BB7D-2A63-47CF-B973-7B56AE910935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4982AA-EBFA-4FDE-B877-3310C77DF2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47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89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63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803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7C42C-D2A7-409E-AF05-9E7236AD58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43708"/>
      </p:ext>
    </p:extLst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47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27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1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2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16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88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70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875B3-D15D-47FF-88DD-5F42870D98EA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78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875B3-D15D-47FF-88DD-5F42870D98EA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01BBD-D135-437A-81D4-4FDF0B80D5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36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7504" y="2276872"/>
            <a:ext cx="9144000" cy="1524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 smtClean="0">
                <a:solidFill>
                  <a:srgbClr val="C00000"/>
                </a:solidFill>
                <a:latin typeface="+mn-lt"/>
              </a:rPr>
              <a:t>ИТОГИ ПРОМЕЖУТОЧНОЙ АТТЕСТАЦИИ</a:t>
            </a:r>
            <a:br>
              <a:rPr lang="ru-RU" altLang="ru-RU" sz="3200" b="1" smtClean="0">
                <a:solidFill>
                  <a:srgbClr val="C00000"/>
                </a:solidFill>
                <a:latin typeface="+mn-lt"/>
              </a:rPr>
            </a:br>
            <a:r>
              <a:rPr lang="ru-RU" altLang="ru-RU" sz="3200" b="1" smtClean="0">
                <a:solidFill>
                  <a:srgbClr val="C00000"/>
                </a:solidFill>
                <a:latin typeface="+mn-lt"/>
              </a:rPr>
              <a:t>ЗА ВЕСЕННИЙ СЕМЕСТР</a:t>
            </a: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+mn-lt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2018-</a:t>
            </a:r>
            <a:r>
              <a:rPr lang="en-US" altLang="ru-RU" sz="3200" b="1" dirty="0" smtClean="0">
                <a:solidFill>
                  <a:srgbClr val="C00000"/>
                </a:solidFill>
                <a:latin typeface="+mn-lt"/>
              </a:rPr>
              <a:t>201</a:t>
            </a: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9</a:t>
            </a:r>
            <a:r>
              <a:rPr lang="en-US" altLang="ru-RU" sz="3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УЧ.ГОДА</a:t>
            </a:r>
            <a:endParaRPr lang="ru-RU" altLang="ru-RU" sz="200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107504" y="5304183"/>
            <a:ext cx="8784976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2400" dirty="0" smtClean="0">
                <a:solidFill>
                  <a:srgbClr val="002060"/>
                </a:solidFill>
                <a:latin typeface="+mn-lt"/>
              </a:rPr>
              <a:t>декан</a:t>
            </a:r>
          </a:p>
          <a:p>
            <a:pPr algn="r"/>
            <a:r>
              <a:rPr lang="ru-RU" altLang="ru-RU" sz="2400" dirty="0" smtClean="0">
                <a:solidFill>
                  <a:srgbClr val="002060"/>
                </a:solidFill>
                <a:latin typeface="+mn-lt"/>
              </a:rPr>
              <a:t>Газенкампф А.А.</a:t>
            </a:r>
            <a:endParaRPr lang="ru-RU" altLang="ru-RU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6099" y="99548"/>
            <a:ext cx="8747901" cy="1097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ФГБОУ ВО «Красноярский государственный медицинский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университет им. проф. В.Ф.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Войно-Ясенецкого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»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Минздрава России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7" name="Picture 3" descr="C:\Users\gazenkampfaa\Documents\ДЕКАНАТ\Деканат_новая_эра\Разное\ЛОГОТИП\Логотип_ЛФ_3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4" y="116632"/>
            <a:ext cx="744138" cy="103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15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079021812"/>
              </p:ext>
            </p:extLst>
          </p:nvPr>
        </p:nvGraphicFramePr>
        <p:xfrm>
          <a:off x="323528" y="1908245"/>
          <a:ext cx="8589640" cy="4761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3568" y="1397864"/>
            <a:ext cx="8229600" cy="510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i="1" dirty="0" smtClean="0">
                <a:solidFill>
                  <a:srgbClr val="00B0F0"/>
                </a:solidFill>
              </a:rPr>
              <a:t>Средний балл</a:t>
            </a:r>
            <a:endParaRPr lang="ru-RU" altLang="ru-RU" sz="2100" i="1" dirty="0" smtClean="0">
              <a:solidFill>
                <a:srgbClr val="00B0F0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67544" y="18864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Динамика итогов сдачи дисциплин</a:t>
            </a:r>
          </a:p>
          <a:p>
            <a:r>
              <a:rPr lang="ru-RU" altLang="ru-RU" sz="2800" dirty="0">
                <a:solidFill>
                  <a:srgbClr val="3333FF"/>
                </a:solidFill>
              </a:rPr>
              <a:t>в</a:t>
            </a:r>
            <a:r>
              <a:rPr lang="ru-RU" altLang="ru-RU" sz="2800" dirty="0" smtClean="0">
                <a:solidFill>
                  <a:srgbClr val="3333FF"/>
                </a:solidFill>
              </a:rPr>
              <a:t> весеннюю сессию на </a:t>
            </a:r>
            <a:r>
              <a:rPr lang="en-US" altLang="ru-RU" sz="2800" dirty="0" smtClean="0">
                <a:solidFill>
                  <a:srgbClr val="3333FF"/>
                </a:solidFill>
              </a:rPr>
              <a:t>V</a:t>
            </a:r>
            <a:r>
              <a:rPr lang="ru-RU" altLang="ru-RU" sz="2800" dirty="0" smtClean="0">
                <a:solidFill>
                  <a:srgbClr val="3333FF"/>
                </a:solidFill>
              </a:rPr>
              <a:t> курсе</a:t>
            </a:r>
            <a:endParaRPr lang="ru-RU" altLang="ru-RU" sz="210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17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767674614"/>
              </p:ext>
            </p:extLst>
          </p:nvPr>
        </p:nvGraphicFramePr>
        <p:xfrm>
          <a:off x="207489" y="1908244"/>
          <a:ext cx="8424936" cy="4949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397864"/>
            <a:ext cx="8229600" cy="510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i="1" dirty="0" smtClean="0">
                <a:solidFill>
                  <a:srgbClr val="00B0F0"/>
                </a:solidFill>
              </a:rPr>
              <a:t>Общая успеваемость</a:t>
            </a:r>
            <a:endParaRPr lang="ru-RU" altLang="ru-RU" sz="2100" i="1" dirty="0" smtClean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18864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Динамика итогов сдачи дисциплин</a:t>
            </a:r>
          </a:p>
          <a:p>
            <a:r>
              <a:rPr lang="ru-RU" altLang="ru-RU" sz="2800" dirty="0">
                <a:solidFill>
                  <a:srgbClr val="3333FF"/>
                </a:solidFill>
              </a:rPr>
              <a:t>в</a:t>
            </a:r>
            <a:r>
              <a:rPr lang="ru-RU" altLang="ru-RU" sz="2800" dirty="0" smtClean="0">
                <a:solidFill>
                  <a:srgbClr val="3333FF"/>
                </a:solidFill>
              </a:rPr>
              <a:t> весеннюю сессию на </a:t>
            </a:r>
            <a:r>
              <a:rPr lang="en-US" altLang="ru-RU" sz="2800" dirty="0" smtClean="0">
                <a:solidFill>
                  <a:srgbClr val="3333FF"/>
                </a:solidFill>
              </a:rPr>
              <a:t>V</a:t>
            </a:r>
            <a:r>
              <a:rPr lang="ru-RU" altLang="ru-RU" sz="2800" dirty="0" smtClean="0">
                <a:solidFill>
                  <a:srgbClr val="3333FF"/>
                </a:solidFill>
              </a:rPr>
              <a:t> курсе</a:t>
            </a:r>
            <a:endParaRPr lang="ru-RU" altLang="ru-RU" sz="210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5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397864"/>
            <a:ext cx="8229600" cy="510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i="1" dirty="0" smtClean="0">
                <a:solidFill>
                  <a:srgbClr val="00B0F0"/>
                </a:solidFill>
              </a:rPr>
              <a:t>Качественный показатель</a:t>
            </a:r>
            <a:endParaRPr lang="ru-RU" altLang="ru-RU" sz="2100" i="1" dirty="0" smtClean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7544" y="188640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Динамика итогов сдачи дисциплин</a:t>
            </a:r>
          </a:p>
          <a:p>
            <a:r>
              <a:rPr lang="ru-RU" altLang="ru-RU" sz="2800" dirty="0">
                <a:solidFill>
                  <a:srgbClr val="3333FF"/>
                </a:solidFill>
              </a:rPr>
              <a:t>в</a:t>
            </a:r>
            <a:r>
              <a:rPr lang="ru-RU" altLang="ru-RU" sz="2800" dirty="0" smtClean="0">
                <a:solidFill>
                  <a:srgbClr val="3333FF"/>
                </a:solidFill>
              </a:rPr>
              <a:t> весеннюю сессию на </a:t>
            </a:r>
            <a:r>
              <a:rPr lang="en-US" altLang="ru-RU" sz="2800" dirty="0" smtClean="0">
                <a:solidFill>
                  <a:srgbClr val="3333FF"/>
                </a:solidFill>
              </a:rPr>
              <a:t>V</a:t>
            </a:r>
            <a:r>
              <a:rPr lang="ru-RU" altLang="ru-RU" sz="2800" dirty="0" smtClean="0">
                <a:solidFill>
                  <a:srgbClr val="3333FF"/>
                </a:solidFill>
              </a:rPr>
              <a:t> курсе</a:t>
            </a:r>
            <a:endParaRPr lang="ru-RU" altLang="ru-RU" sz="2100" dirty="0" smtClean="0">
              <a:solidFill>
                <a:srgbClr val="3333FF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80429304"/>
              </p:ext>
            </p:extLst>
          </p:nvPr>
        </p:nvGraphicFramePr>
        <p:xfrm>
          <a:off x="790836" y="1653054"/>
          <a:ext cx="7583016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8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1399375461"/>
              </p:ext>
            </p:extLst>
          </p:nvPr>
        </p:nvGraphicFramePr>
        <p:xfrm>
          <a:off x="465899" y="4868307"/>
          <a:ext cx="8354573" cy="2000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39371690"/>
              </p:ext>
            </p:extLst>
          </p:nvPr>
        </p:nvGraphicFramePr>
        <p:xfrm>
          <a:off x="-324544" y="3265052"/>
          <a:ext cx="9468544" cy="1511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-27384"/>
            <a:ext cx="8676456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kern="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Итоги летней промежуточной аттестации</a:t>
            </a:r>
          </a:p>
          <a:p>
            <a:pPr eaLnBrk="1" hangingPunct="1"/>
            <a:r>
              <a:rPr lang="ru-RU" altLang="ru-RU" sz="2800" kern="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на 6-ом курсе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92462532"/>
              </p:ext>
            </p:extLst>
          </p:nvPr>
        </p:nvGraphicFramePr>
        <p:xfrm>
          <a:off x="-220148" y="1078552"/>
          <a:ext cx="9116752" cy="183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65956" y="907014"/>
            <a:ext cx="3810000" cy="43375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800" i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Средний балл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65956" y="2852936"/>
            <a:ext cx="3733800" cy="43375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800" i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Общая успеваемость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65956" y="4651430"/>
            <a:ext cx="3657600" cy="43375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800" i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Качественный показатель</a:t>
            </a:r>
          </a:p>
        </p:txBody>
      </p:sp>
    </p:spTree>
    <p:extLst>
      <p:ext uri="{BB962C8B-B14F-4D97-AF65-F5344CB8AC3E}">
        <p14:creationId xmlns:p14="http://schemas.microsoft.com/office/powerpoint/2010/main" val="2393228381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>
                <a:solidFill>
                  <a:srgbClr val="C00000"/>
                </a:solidFill>
                <a:cs typeface="Arial" charset="0"/>
              </a:rPr>
              <a:t>Внимание кафедр!</a:t>
            </a:r>
          </a:p>
        </p:txBody>
      </p:sp>
      <p:sp>
        <p:nvSpPr>
          <p:cNvPr id="23555" name="Объект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48200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400" dirty="0" smtClean="0">
                <a:solidFill>
                  <a:srgbClr val="002060"/>
                </a:solidFill>
                <a:cs typeface="Arial" charset="0"/>
              </a:rPr>
              <a:t>Ежедневное заполнение электронного журнала.</a:t>
            </a:r>
          </a:p>
          <a:p>
            <a:r>
              <a:rPr lang="ru-RU" altLang="ru-RU" sz="2400" dirty="0" smtClean="0">
                <a:solidFill>
                  <a:srgbClr val="0070C0"/>
                </a:solidFill>
                <a:cs typeface="Arial" charset="0"/>
              </a:rPr>
              <a:t>Подача в деканат сведений о студентах, имеющих 5 и более пропусков – </a:t>
            </a:r>
            <a:r>
              <a:rPr lang="ru-RU" altLang="ru-RU" sz="2400" b="1" dirty="0" smtClean="0">
                <a:solidFill>
                  <a:srgbClr val="0070C0"/>
                </a:solidFill>
                <a:cs typeface="Arial" charset="0"/>
              </a:rPr>
              <a:t>по факту</a:t>
            </a:r>
            <a:r>
              <a:rPr lang="ru-RU" altLang="ru-RU" sz="2400" dirty="0" smtClean="0">
                <a:solidFill>
                  <a:srgbClr val="0070C0"/>
                </a:solidFill>
                <a:cs typeface="Arial" charset="0"/>
              </a:rPr>
              <a:t>!</a:t>
            </a:r>
          </a:p>
          <a:p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До 25 сентября </a:t>
            </a:r>
            <a:r>
              <a:rPr lang="ru-RU" altLang="ru-RU" sz="2400" dirty="0" smtClean="0">
                <a:solidFill>
                  <a:srgbClr val="002060"/>
                </a:solidFill>
                <a:cs typeface="Arial" charset="0"/>
              </a:rPr>
              <a:t>подать план проведения открытых лекций и занятий.</a:t>
            </a:r>
          </a:p>
          <a:p>
            <a:r>
              <a:rPr lang="ru-RU" altLang="ru-RU" sz="2400" b="1" dirty="0" smtClean="0">
                <a:solidFill>
                  <a:srgbClr val="0070C0"/>
                </a:solidFill>
                <a:cs typeface="Arial" charset="0"/>
              </a:rPr>
              <a:t>До 20 сентября </a:t>
            </a:r>
            <a:r>
              <a:rPr lang="ru-RU" altLang="ru-RU" sz="2400" dirty="0" smtClean="0">
                <a:solidFill>
                  <a:srgbClr val="0070C0"/>
                </a:solidFill>
                <a:cs typeface="Arial" charset="0"/>
              </a:rPr>
              <a:t>подать список </a:t>
            </a:r>
            <a:r>
              <a:rPr lang="ru-RU" altLang="ru-RU" sz="2400" dirty="0" err="1" smtClean="0">
                <a:solidFill>
                  <a:srgbClr val="0070C0"/>
                </a:solidFill>
                <a:cs typeface="Arial" charset="0"/>
              </a:rPr>
              <a:t>субординаторов</a:t>
            </a:r>
            <a:r>
              <a:rPr lang="ru-RU" altLang="ru-RU" sz="2400" dirty="0" smtClean="0">
                <a:solidFill>
                  <a:srgbClr val="0070C0"/>
                </a:solidFill>
                <a:cs typeface="Arial" charset="0"/>
              </a:rPr>
              <a:t>.</a:t>
            </a:r>
          </a:p>
          <a:p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До 25 сентября </a:t>
            </a:r>
            <a:r>
              <a:rPr lang="ru-RU" altLang="ru-RU" sz="2400" dirty="0" smtClean="0">
                <a:solidFill>
                  <a:srgbClr val="002060"/>
                </a:solidFill>
                <a:cs typeface="Arial" charset="0"/>
              </a:rPr>
              <a:t>план мероприятий по воспитательной работе со студентами.</a:t>
            </a:r>
          </a:p>
          <a:p>
            <a:r>
              <a:rPr lang="ru-RU" altLang="ru-RU" sz="2400" dirty="0" smtClean="0">
                <a:solidFill>
                  <a:srgbClr val="C00000"/>
                </a:solidFill>
                <a:cs typeface="Arial" charset="0"/>
              </a:rPr>
              <a:t>Обратить внимание на заполнение зачетных книжек!</a:t>
            </a:r>
          </a:p>
          <a:p>
            <a:endParaRPr lang="ru-RU" altLang="ru-RU" sz="2400" dirty="0">
              <a:solidFill>
                <a:srgbClr val="C00000"/>
              </a:solidFill>
              <a:cs typeface="Arial" charset="0"/>
            </a:endParaRPr>
          </a:p>
          <a:p>
            <a:r>
              <a:rPr lang="ru-RU" altLang="ru-RU" sz="2400" dirty="0" smtClean="0">
                <a:solidFill>
                  <a:srgbClr val="7030A0"/>
                </a:solidFill>
                <a:cs typeface="Arial" charset="0"/>
              </a:rPr>
              <a:t>Иммунизация против гриппа с 24.09.19. по 01.11.19.</a:t>
            </a:r>
          </a:p>
          <a:p>
            <a:pPr marL="0" indent="0">
              <a:buNone/>
            </a:pPr>
            <a:r>
              <a:rPr lang="ru-RU" altLang="ru-RU" sz="2400" dirty="0" smtClean="0">
                <a:solidFill>
                  <a:srgbClr val="7030A0"/>
                </a:solidFill>
                <a:cs typeface="Arial" charset="0"/>
              </a:rPr>
              <a:t>(Приказ 598-осн от 18.09.19.)</a:t>
            </a:r>
          </a:p>
          <a:p>
            <a:r>
              <a:rPr lang="ru-RU" altLang="ru-RU" sz="2400" dirty="0" smtClean="0">
                <a:solidFill>
                  <a:srgbClr val="7030A0"/>
                </a:solidFill>
                <a:cs typeface="Arial" charset="0"/>
              </a:rPr>
              <a:t>Мед</a:t>
            </a:r>
            <a:r>
              <a:rPr lang="ru-RU" altLang="ru-RU" sz="2400" dirty="0" smtClean="0">
                <a:solidFill>
                  <a:srgbClr val="7030A0"/>
                </a:solidFill>
                <a:cs typeface="Arial" charset="0"/>
              </a:rPr>
              <a:t>. осмотр сотрудников с 07.10. по 18.10</a:t>
            </a:r>
            <a:r>
              <a:rPr lang="ru-RU" altLang="ru-RU" sz="2400" dirty="0" smtClean="0">
                <a:solidFill>
                  <a:srgbClr val="7030A0"/>
                </a:solidFill>
                <a:cs typeface="Arial" charset="0"/>
              </a:rPr>
              <a:t>.</a:t>
            </a:r>
          </a:p>
          <a:p>
            <a:pPr marL="0" indent="0">
              <a:buNone/>
            </a:pPr>
            <a:r>
              <a:rPr lang="ru-RU" altLang="ru-RU" sz="2400" dirty="0" smtClean="0">
                <a:solidFill>
                  <a:srgbClr val="7030A0"/>
                </a:solidFill>
                <a:cs typeface="Arial" charset="0"/>
              </a:rPr>
              <a:t>(Приказ 418-осе от 04.06.19.)</a:t>
            </a:r>
            <a:endParaRPr lang="ru-RU" altLang="ru-RU" sz="2400" dirty="0" smtClean="0">
              <a:solidFill>
                <a:srgbClr val="7030A0"/>
              </a:solidFill>
              <a:cs typeface="Arial" charset="0"/>
            </a:endParaRPr>
          </a:p>
          <a:p>
            <a:pPr>
              <a:buFont typeface="Arial" charset="0"/>
              <a:buNone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39245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608"/>
            <a:ext cx="9144000" cy="1449175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Количество студентов, отчисленных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за весенний семестр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2018-2019 </a:t>
            </a:r>
            <a:r>
              <a:rPr lang="ru-RU" sz="3600" dirty="0" err="1" smtClean="0">
                <a:solidFill>
                  <a:srgbClr val="C00000"/>
                </a:solidFill>
              </a:rPr>
              <a:t>уч.г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1412776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rgbClr val="0070C0"/>
                </a:solidFill>
              </a:rPr>
              <a:t>Всего – 67 студентов (2,66%)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65604878"/>
              </p:ext>
            </p:extLst>
          </p:nvPr>
        </p:nvGraphicFramePr>
        <p:xfrm>
          <a:off x="1187624" y="2064528"/>
          <a:ext cx="7200800" cy="4172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3445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361" y="0"/>
            <a:ext cx="8229600" cy="234888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Количество студентов, </a:t>
            </a:r>
            <a:r>
              <a:rPr lang="ru-RU" sz="3600" dirty="0" err="1" smtClean="0">
                <a:solidFill>
                  <a:srgbClr val="C00000"/>
                </a:solidFill>
              </a:rPr>
              <a:t>котрым</a:t>
            </a:r>
            <a:r>
              <a:rPr lang="ru-RU" sz="3600" dirty="0" smtClean="0">
                <a:solidFill>
                  <a:srgbClr val="C00000"/>
                </a:solidFill>
              </a:rPr>
              <a:t> был предоставлен </a:t>
            </a:r>
            <a:r>
              <a:rPr lang="ru-RU" sz="3600" dirty="0" err="1" smtClean="0">
                <a:solidFill>
                  <a:srgbClr val="C00000"/>
                </a:solidFill>
              </a:rPr>
              <a:t>акадимический</a:t>
            </a:r>
            <a:r>
              <a:rPr lang="ru-RU" sz="3600" dirty="0" smtClean="0">
                <a:solidFill>
                  <a:srgbClr val="C00000"/>
                </a:solidFill>
              </a:rPr>
              <a:t> отпуск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 smtClean="0">
                <a:solidFill>
                  <a:srgbClr val="C00000"/>
                </a:solidFill>
              </a:rPr>
              <a:t>в течение весеннего семестра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2018-2019 </a:t>
            </a:r>
            <a:r>
              <a:rPr lang="ru-RU" sz="3600" dirty="0" err="1">
                <a:solidFill>
                  <a:srgbClr val="C00000"/>
                </a:solidFill>
              </a:rPr>
              <a:t>уч.г</a:t>
            </a:r>
            <a:r>
              <a:rPr lang="ru-RU" sz="36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0361" y="2065423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800" dirty="0" smtClean="0">
                <a:solidFill>
                  <a:srgbClr val="0070C0"/>
                </a:solidFill>
              </a:rPr>
              <a:t>Предоставлен 77-ти студентам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35135896"/>
              </p:ext>
            </p:extLst>
          </p:nvPr>
        </p:nvGraphicFramePr>
        <p:xfrm>
          <a:off x="997180" y="2088323"/>
          <a:ext cx="7175961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420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82868896"/>
              </p:ext>
            </p:extLst>
          </p:nvPr>
        </p:nvGraphicFramePr>
        <p:xfrm>
          <a:off x="21781" y="1052736"/>
          <a:ext cx="540060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756510842"/>
              </p:ext>
            </p:extLst>
          </p:nvPr>
        </p:nvGraphicFramePr>
        <p:xfrm>
          <a:off x="1331640" y="3068960"/>
          <a:ext cx="540060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4474156"/>
              </p:ext>
            </p:extLst>
          </p:nvPr>
        </p:nvGraphicFramePr>
        <p:xfrm>
          <a:off x="3717396" y="4985792"/>
          <a:ext cx="540060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9552" y="116632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b="1" dirty="0"/>
              <a:t>Показатели успеваемости на 1 курсе по дисциплине «Биология»</a:t>
            </a:r>
            <a:endParaRPr lang="ru-RU" altLang="ru-RU" sz="2100" dirty="0" smtClean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76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/>
          <p:nvPr>
            <p:extLst>
              <p:ext uri="{D42A27DB-BD31-4B8C-83A1-F6EECF244321}">
                <p14:modId xmlns:p14="http://schemas.microsoft.com/office/powerpoint/2010/main" val="3902790071"/>
              </p:ext>
            </p:extLst>
          </p:nvPr>
        </p:nvGraphicFramePr>
        <p:xfrm>
          <a:off x="465899" y="4721427"/>
          <a:ext cx="8402111" cy="2146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91702487"/>
              </p:ext>
            </p:extLst>
          </p:nvPr>
        </p:nvGraphicFramePr>
        <p:xfrm>
          <a:off x="899592" y="3081239"/>
          <a:ext cx="8702054" cy="1912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1554" y="96282"/>
            <a:ext cx="8676456" cy="74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dirty="0"/>
              <a:t>Показатели успеваемости на 2 </a:t>
            </a:r>
            <a:r>
              <a:rPr lang="ru-RU" altLang="ru-RU" sz="2800" b="1" dirty="0" smtClean="0"/>
              <a:t>курсе</a:t>
            </a:r>
            <a:endParaRPr lang="ru-RU" altLang="ru-RU" sz="2800" kern="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18989890"/>
              </p:ext>
            </p:extLst>
          </p:nvPr>
        </p:nvGraphicFramePr>
        <p:xfrm>
          <a:off x="-258621" y="1053588"/>
          <a:ext cx="9116752" cy="183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15346" y="836711"/>
            <a:ext cx="2556454" cy="43375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ru-RU" altLang="ru-RU" sz="1800" i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Средний балл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65956" y="2647485"/>
            <a:ext cx="2605844" cy="43375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ru-RU" altLang="ru-RU" sz="1800" i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Общая успеваемость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54491" y="4584251"/>
            <a:ext cx="2977349" cy="43375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ru-RU" altLang="ru-RU" sz="1800" i="1" kern="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Качественный показатель</a:t>
            </a:r>
          </a:p>
        </p:txBody>
      </p:sp>
    </p:spTree>
    <p:extLst>
      <p:ext uri="{BB962C8B-B14F-4D97-AF65-F5344CB8AC3E}">
        <p14:creationId xmlns:p14="http://schemas.microsoft.com/office/powerpoint/2010/main" val="299120424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3568" y="1223268"/>
            <a:ext cx="8229600" cy="510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i="1" dirty="0" smtClean="0">
                <a:solidFill>
                  <a:srgbClr val="00B0F0"/>
                </a:solidFill>
              </a:rPr>
              <a:t>Средний балл</a:t>
            </a:r>
            <a:endParaRPr lang="ru-RU" altLang="ru-RU" sz="2100" i="1" dirty="0" smtClean="0">
              <a:solidFill>
                <a:srgbClr val="00B0F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44752624"/>
              </p:ext>
            </p:extLst>
          </p:nvPr>
        </p:nvGraphicFramePr>
        <p:xfrm>
          <a:off x="251520" y="1908244"/>
          <a:ext cx="8568952" cy="4761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1554" y="96282"/>
            <a:ext cx="8676456" cy="74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dirty="0"/>
              <a:t>Показатели успеваемости на </a:t>
            </a:r>
            <a:r>
              <a:rPr lang="ru-RU" altLang="ru-RU" sz="2800" b="1" dirty="0" smtClean="0"/>
              <a:t>3  курсе</a:t>
            </a:r>
            <a:endParaRPr lang="ru-RU" altLang="ru-RU" sz="2800" kern="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05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83568" y="1397864"/>
            <a:ext cx="8229600" cy="510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i="1" dirty="0">
                <a:solidFill>
                  <a:srgbClr val="00B0F0"/>
                </a:solidFill>
              </a:rPr>
              <a:t>Общая </a:t>
            </a:r>
            <a:r>
              <a:rPr lang="ru-RU" altLang="ru-RU" sz="2800" i="1" dirty="0" smtClean="0">
                <a:solidFill>
                  <a:srgbClr val="00B0F0"/>
                </a:solidFill>
              </a:rPr>
              <a:t>успеваемость</a:t>
            </a:r>
            <a:endParaRPr lang="ru-RU" altLang="ru-RU" sz="2100" i="1" dirty="0">
              <a:solidFill>
                <a:srgbClr val="00B0F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6686555"/>
              </p:ext>
            </p:extLst>
          </p:nvPr>
        </p:nvGraphicFramePr>
        <p:xfrm>
          <a:off x="467544" y="1908244"/>
          <a:ext cx="8445624" cy="4689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1554" y="96282"/>
            <a:ext cx="8676456" cy="74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dirty="0"/>
              <a:t>Показатели успеваемости на </a:t>
            </a:r>
            <a:r>
              <a:rPr lang="ru-RU" altLang="ru-RU" sz="2800" b="1" dirty="0" smtClean="0"/>
              <a:t>3  курсе</a:t>
            </a:r>
            <a:endParaRPr lang="ru-RU" altLang="ru-RU" sz="2800" kern="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59811" y="1209402"/>
            <a:ext cx="8229600" cy="5103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i="1" dirty="0" smtClean="0">
                <a:solidFill>
                  <a:srgbClr val="00B0F0"/>
                </a:solidFill>
              </a:rPr>
              <a:t>Качественный показатель</a:t>
            </a:r>
            <a:endParaRPr lang="ru-RU" altLang="ru-RU" sz="2100" i="1" dirty="0" smtClean="0">
              <a:solidFill>
                <a:srgbClr val="00B0F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95507225"/>
              </p:ext>
            </p:extLst>
          </p:nvPr>
        </p:nvGraphicFramePr>
        <p:xfrm>
          <a:off x="179512" y="1397000"/>
          <a:ext cx="851763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1554" y="96282"/>
            <a:ext cx="8676456" cy="740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 dirty="0"/>
              <a:t>Показатели успеваемости на </a:t>
            </a:r>
            <a:r>
              <a:rPr lang="ru-RU" altLang="ru-RU" sz="2800" b="1" dirty="0" smtClean="0"/>
              <a:t>3  курсе</a:t>
            </a:r>
            <a:endParaRPr lang="ru-RU" altLang="ru-RU" sz="2800" kern="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2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14763049"/>
              </p:ext>
            </p:extLst>
          </p:nvPr>
        </p:nvGraphicFramePr>
        <p:xfrm>
          <a:off x="21781" y="1052736"/>
          <a:ext cx="540060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329572165"/>
              </p:ext>
            </p:extLst>
          </p:nvPr>
        </p:nvGraphicFramePr>
        <p:xfrm>
          <a:off x="1331640" y="3068960"/>
          <a:ext cx="540060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444666455"/>
              </p:ext>
            </p:extLst>
          </p:nvPr>
        </p:nvGraphicFramePr>
        <p:xfrm>
          <a:off x="3717396" y="4985792"/>
          <a:ext cx="5400600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39552" y="116632"/>
            <a:ext cx="8229600" cy="1020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dirty="0" smtClean="0">
                <a:solidFill>
                  <a:srgbClr val="3333FF"/>
                </a:solidFill>
              </a:rPr>
              <a:t>Динамика итогов сдачи дисциплины</a:t>
            </a:r>
          </a:p>
          <a:p>
            <a:r>
              <a:rPr lang="ru-RU" altLang="ru-RU" sz="2800" dirty="0" smtClean="0">
                <a:solidFill>
                  <a:srgbClr val="3333FF"/>
                </a:solidFill>
              </a:rPr>
              <a:t>«Факультетская хирургия, урология»</a:t>
            </a:r>
          </a:p>
        </p:txBody>
      </p:sp>
    </p:spTree>
    <p:extLst>
      <p:ext uri="{BB962C8B-B14F-4D97-AF65-F5344CB8AC3E}">
        <p14:creationId xmlns:p14="http://schemas.microsoft.com/office/powerpoint/2010/main" val="32468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393</Words>
  <Application>Microsoft Office PowerPoint</Application>
  <PresentationFormat>Экран (4:3)</PresentationFormat>
  <Paragraphs>207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ИТОГИ ПРОМЕЖУТОЧНОЙ АТТЕСТАЦИИ ЗА ВЕСЕННИЙ СЕМЕСТР 2018-2019 УЧ.ГОДА</vt:lpstr>
      <vt:lpstr>Количество студентов, отчисленных за весенний семестр 2018-2019 уч.г.</vt:lpstr>
      <vt:lpstr>Количество студентов, котрым был предоставлен акадимический отпуск в течение весеннего семестра 2018-2019 уч.г.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Внимание кафедр!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ЛЕТНЕЙ СЕССИИ 2015-2016 УЧ.ГОДА (IV – V курсы)</dc:title>
  <dc:creator>Газенкампф Андрей Александрович</dc:creator>
  <cp:lastModifiedBy>Газенкампф Андрей Александрович</cp:lastModifiedBy>
  <cp:revision>82</cp:revision>
  <dcterms:created xsi:type="dcterms:W3CDTF">2016-09-20T07:20:46Z</dcterms:created>
  <dcterms:modified xsi:type="dcterms:W3CDTF">2019-09-18T04:18:51Z</dcterms:modified>
</cp:coreProperties>
</file>