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9"/>
  </p:notesMasterIdLst>
  <p:sldIdLst>
    <p:sldId id="256" r:id="rId2"/>
    <p:sldId id="257" r:id="rId3"/>
    <p:sldId id="258" r:id="rId4"/>
    <p:sldId id="277" r:id="rId5"/>
    <p:sldId id="301" r:id="rId6"/>
    <p:sldId id="281" r:id="rId7"/>
    <p:sldId id="278" r:id="rId8"/>
    <p:sldId id="279" r:id="rId9"/>
    <p:sldId id="282" r:id="rId10"/>
    <p:sldId id="283" r:id="rId11"/>
    <p:sldId id="284" r:id="rId12"/>
    <p:sldId id="286" r:id="rId13"/>
    <p:sldId id="287" r:id="rId14"/>
    <p:sldId id="288" r:id="rId15"/>
    <p:sldId id="285" r:id="rId16"/>
    <p:sldId id="290" r:id="rId17"/>
    <p:sldId id="291" r:id="rId18"/>
    <p:sldId id="293" r:id="rId19"/>
    <p:sldId id="292" r:id="rId20"/>
    <p:sldId id="294" r:id="rId21"/>
    <p:sldId id="295" r:id="rId22"/>
    <p:sldId id="296" r:id="rId23"/>
    <p:sldId id="297" r:id="rId24"/>
    <p:sldId id="298" r:id="rId25"/>
    <p:sldId id="299" r:id="rId26"/>
    <p:sldId id="276" r:id="rId27"/>
    <p:sldId id="30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63442" autoAdjust="0"/>
  </p:normalViewPr>
  <p:slideViewPr>
    <p:cSldViewPr snapToGrid="0">
      <p:cViewPr varScale="1">
        <p:scale>
          <a:sx n="64" d="100"/>
          <a:sy n="64" d="100"/>
        </p:scale>
        <p:origin x="402" y="78"/>
      </p:cViewPr>
      <p:guideLst>
        <p:guide orient="horz" pos="2160"/>
        <p:guide pos="3840"/>
      </p:guideLst>
    </p:cSldViewPr>
  </p:slideViewPr>
  <p:notesTextViewPr>
    <p:cViewPr>
      <p:scale>
        <a:sx n="1" d="1"/>
        <a:sy n="1" d="1"/>
      </p:scale>
      <p:origin x="0" y="0"/>
    </p:cViewPr>
  </p:notesTextViewPr>
  <p:sorterViewPr>
    <p:cViewPr>
      <p:scale>
        <a:sx n="100" d="100"/>
        <a:sy n="100" d="100"/>
      </p:scale>
      <p:origin x="0" y="579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Анжела Багдасарян" userId="d43f9b189e22f852" providerId="LiveId" clId="{BC4BFB45-3400-4164-A64F-368AC8C5175F}"/>
    <pc:docChg chg="undo custSel modSld">
      <pc:chgData name="Анжела Багдасарян" userId="d43f9b189e22f852" providerId="LiveId" clId="{BC4BFB45-3400-4164-A64F-368AC8C5175F}" dt="2021-12-18T12:51:02.171" v="880" actId="167"/>
      <pc:docMkLst>
        <pc:docMk/>
      </pc:docMkLst>
      <pc:sldChg chg="modSp mod">
        <pc:chgData name="Анжела Багдасарян" userId="d43f9b189e22f852" providerId="LiveId" clId="{BC4BFB45-3400-4164-A64F-368AC8C5175F}" dt="2021-12-18T11:25:38.389" v="78" actId="20577"/>
        <pc:sldMkLst>
          <pc:docMk/>
          <pc:sldMk cId="2114010620" sldId="257"/>
        </pc:sldMkLst>
        <pc:spChg chg="mod">
          <ac:chgData name="Анжела Багдасарян" userId="d43f9b189e22f852" providerId="LiveId" clId="{BC4BFB45-3400-4164-A64F-368AC8C5175F}" dt="2021-12-18T11:25:38.389" v="78" actId="20577"/>
          <ac:spMkLst>
            <pc:docMk/>
            <pc:sldMk cId="2114010620" sldId="257"/>
            <ac:spMk id="3" creationId="{AA754FD1-1443-4FAB-AC7B-CEB3C8036ED1}"/>
          </ac:spMkLst>
        </pc:spChg>
      </pc:sldChg>
      <pc:sldChg chg="modSp mod">
        <pc:chgData name="Анжела Багдасарян" userId="d43f9b189e22f852" providerId="LiveId" clId="{BC4BFB45-3400-4164-A64F-368AC8C5175F}" dt="2021-12-18T11:25:47.655" v="80" actId="20577"/>
        <pc:sldMkLst>
          <pc:docMk/>
          <pc:sldMk cId="1382652682" sldId="258"/>
        </pc:sldMkLst>
        <pc:spChg chg="mod">
          <ac:chgData name="Анжела Багдасарян" userId="d43f9b189e22f852" providerId="LiveId" clId="{BC4BFB45-3400-4164-A64F-368AC8C5175F}" dt="2021-12-18T11:25:47.655" v="80" actId="20577"/>
          <ac:spMkLst>
            <pc:docMk/>
            <pc:sldMk cId="1382652682" sldId="258"/>
            <ac:spMk id="3" creationId="{843CEF89-E09F-41E4-911A-167B4A418BA3}"/>
          </ac:spMkLst>
        </pc:spChg>
      </pc:sldChg>
      <pc:sldChg chg="modSp mod">
        <pc:chgData name="Анжела Багдасарян" userId="d43f9b189e22f852" providerId="LiveId" clId="{BC4BFB45-3400-4164-A64F-368AC8C5175F}" dt="2021-12-18T11:57:33.760" v="273" actId="20577"/>
        <pc:sldMkLst>
          <pc:docMk/>
          <pc:sldMk cId="3964051460" sldId="260"/>
        </pc:sldMkLst>
        <pc:spChg chg="mod">
          <ac:chgData name="Анжела Багдасарян" userId="d43f9b189e22f852" providerId="LiveId" clId="{BC4BFB45-3400-4164-A64F-368AC8C5175F}" dt="2021-12-18T11:57:33.760" v="273" actId="20577"/>
          <ac:spMkLst>
            <pc:docMk/>
            <pc:sldMk cId="3964051460" sldId="260"/>
            <ac:spMk id="4" creationId="{D763C522-9834-42FD-A9F8-B19F08316F28}"/>
          </ac:spMkLst>
        </pc:spChg>
      </pc:sldChg>
      <pc:sldChg chg="modSp mod">
        <pc:chgData name="Анжела Багдасарян" userId="d43f9b189e22f852" providerId="LiveId" clId="{BC4BFB45-3400-4164-A64F-368AC8C5175F}" dt="2021-12-18T11:57:49.575" v="275" actId="1076"/>
        <pc:sldMkLst>
          <pc:docMk/>
          <pc:sldMk cId="4259608023" sldId="261"/>
        </pc:sldMkLst>
        <pc:spChg chg="mod">
          <ac:chgData name="Анжела Багдасарян" userId="d43f9b189e22f852" providerId="LiveId" clId="{BC4BFB45-3400-4164-A64F-368AC8C5175F}" dt="2021-12-18T11:57:49.575" v="275" actId="1076"/>
          <ac:spMkLst>
            <pc:docMk/>
            <pc:sldMk cId="4259608023" sldId="261"/>
            <ac:spMk id="2" creationId="{1DD1CEB6-70EC-4051-B57E-7860DD239D94}"/>
          </ac:spMkLst>
        </pc:spChg>
        <pc:spChg chg="mod">
          <ac:chgData name="Анжела Багдасарян" userId="d43f9b189e22f852" providerId="LiveId" clId="{BC4BFB45-3400-4164-A64F-368AC8C5175F}" dt="2021-12-18T11:57:43.802" v="274" actId="14100"/>
          <ac:spMkLst>
            <pc:docMk/>
            <pc:sldMk cId="4259608023" sldId="261"/>
            <ac:spMk id="4" creationId="{CEA23114-04E2-43BD-8728-7CD0ED8C20C7}"/>
          </ac:spMkLst>
        </pc:spChg>
        <pc:picChg chg="ord">
          <ac:chgData name="Анжела Багдасарян" userId="d43f9b189e22f852" providerId="LiveId" clId="{BC4BFB45-3400-4164-A64F-368AC8C5175F}" dt="2021-12-18T11:55:37.586" v="257" actId="167"/>
          <ac:picMkLst>
            <pc:docMk/>
            <pc:sldMk cId="4259608023" sldId="261"/>
            <ac:picMk id="8" creationId="{D7838B99-0EB9-4B69-93D7-8E475B2DAE06}"/>
          </ac:picMkLst>
        </pc:picChg>
      </pc:sldChg>
      <pc:sldChg chg="modSp mod">
        <pc:chgData name="Анжела Багдасарян" userId="d43f9b189e22f852" providerId="LiveId" clId="{BC4BFB45-3400-4164-A64F-368AC8C5175F}" dt="2021-12-18T12:26:27.612" v="624" actId="207"/>
        <pc:sldMkLst>
          <pc:docMk/>
          <pc:sldMk cId="1655894359" sldId="263"/>
        </pc:sldMkLst>
        <pc:spChg chg="mod">
          <ac:chgData name="Анжела Багдасарян" userId="d43f9b189e22f852" providerId="LiveId" clId="{BC4BFB45-3400-4164-A64F-368AC8C5175F}" dt="2021-12-18T12:12:19.361" v="408" actId="13926"/>
          <ac:spMkLst>
            <pc:docMk/>
            <pc:sldMk cId="1655894359" sldId="263"/>
            <ac:spMk id="2" creationId="{7D958834-C8DE-4CD7-B773-B3AD8735CB28}"/>
          </ac:spMkLst>
        </pc:spChg>
        <pc:spChg chg="mod">
          <ac:chgData name="Анжела Багдасарян" userId="d43f9b189e22f852" providerId="LiveId" clId="{BC4BFB45-3400-4164-A64F-368AC8C5175F}" dt="2021-12-18T12:26:27.612" v="624" actId="207"/>
          <ac:spMkLst>
            <pc:docMk/>
            <pc:sldMk cId="1655894359" sldId="263"/>
            <ac:spMk id="4" creationId="{4E8FE62F-96E3-45C6-9C9E-19E31F3D2D04}"/>
          </ac:spMkLst>
        </pc:spChg>
      </pc:sldChg>
      <pc:sldChg chg="modSp mod">
        <pc:chgData name="Анжела Багдасарян" userId="d43f9b189e22f852" providerId="LiveId" clId="{BC4BFB45-3400-4164-A64F-368AC8C5175F}" dt="2021-12-18T12:12:52.240" v="411" actId="255"/>
        <pc:sldMkLst>
          <pc:docMk/>
          <pc:sldMk cId="3583756192" sldId="264"/>
        </pc:sldMkLst>
        <pc:spChg chg="mod">
          <ac:chgData name="Анжела Багдасарян" userId="d43f9b189e22f852" providerId="LiveId" clId="{BC4BFB45-3400-4164-A64F-368AC8C5175F}" dt="2021-12-18T12:12:52.240" v="411" actId="255"/>
          <ac:spMkLst>
            <pc:docMk/>
            <pc:sldMk cId="3583756192" sldId="264"/>
            <ac:spMk id="2" creationId="{5ACE731E-102F-4FF9-AB53-742CA537C20B}"/>
          </ac:spMkLst>
        </pc:spChg>
        <pc:spChg chg="mod">
          <ac:chgData name="Анжела Багдасарян" userId="d43f9b189e22f852" providerId="LiveId" clId="{BC4BFB45-3400-4164-A64F-368AC8C5175F}" dt="2021-12-18T12:05:34.166" v="349" actId="20577"/>
          <ac:spMkLst>
            <pc:docMk/>
            <pc:sldMk cId="3583756192" sldId="264"/>
            <ac:spMk id="3" creationId="{90969E44-FC0D-423F-954A-FE49CC9C1EF4}"/>
          </ac:spMkLst>
        </pc:spChg>
      </pc:sldChg>
      <pc:sldChg chg="modSp mod">
        <pc:chgData name="Анжела Багдасарян" userId="d43f9b189e22f852" providerId="LiveId" clId="{BC4BFB45-3400-4164-A64F-368AC8C5175F}" dt="2021-12-18T12:09:16.476" v="386" actId="20577"/>
        <pc:sldMkLst>
          <pc:docMk/>
          <pc:sldMk cId="1172125040" sldId="265"/>
        </pc:sldMkLst>
        <pc:spChg chg="mod">
          <ac:chgData name="Анжела Багдасарян" userId="d43f9b189e22f852" providerId="LiveId" clId="{BC4BFB45-3400-4164-A64F-368AC8C5175F}" dt="2021-12-18T12:09:16.476" v="386" actId="20577"/>
          <ac:spMkLst>
            <pc:docMk/>
            <pc:sldMk cId="1172125040" sldId="265"/>
            <ac:spMk id="4" creationId="{C0745CD7-C104-467A-BE5E-A3EAD81A2476}"/>
          </ac:spMkLst>
        </pc:spChg>
      </pc:sldChg>
      <pc:sldChg chg="addSp modSp mod">
        <pc:chgData name="Анжела Багдасарян" userId="d43f9b189e22f852" providerId="LiveId" clId="{BC4BFB45-3400-4164-A64F-368AC8C5175F}" dt="2021-12-18T12:25:44.049" v="585" actId="20577"/>
        <pc:sldMkLst>
          <pc:docMk/>
          <pc:sldMk cId="321252116" sldId="266"/>
        </pc:sldMkLst>
        <pc:spChg chg="add mod">
          <ac:chgData name="Анжела Багдасарян" userId="d43f9b189e22f852" providerId="LiveId" clId="{BC4BFB45-3400-4164-A64F-368AC8C5175F}" dt="2021-12-18T12:12:46.866" v="410" actId="255"/>
          <ac:spMkLst>
            <pc:docMk/>
            <pc:sldMk cId="321252116" sldId="266"/>
            <ac:spMk id="2" creationId="{6EE14225-6105-4A50-AEA0-1CF1992AB155}"/>
          </ac:spMkLst>
        </pc:spChg>
        <pc:spChg chg="mod">
          <ac:chgData name="Анжела Багдасарян" userId="d43f9b189e22f852" providerId="LiveId" clId="{BC4BFB45-3400-4164-A64F-368AC8C5175F}" dt="2021-12-18T12:25:44.049" v="585" actId="20577"/>
          <ac:spMkLst>
            <pc:docMk/>
            <pc:sldMk cId="321252116" sldId="266"/>
            <ac:spMk id="3" creationId="{7D07426B-1E4B-48AB-BDD2-88C336E39F94}"/>
          </ac:spMkLst>
        </pc:spChg>
      </pc:sldChg>
      <pc:sldChg chg="modSp mod">
        <pc:chgData name="Анжела Багдасарян" userId="d43f9b189e22f852" providerId="LiveId" clId="{BC4BFB45-3400-4164-A64F-368AC8C5175F}" dt="2021-12-18T12:29:41.367" v="638" actId="207"/>
        <pc:sldMkLst>
          <pc:docMk/>
          <pc:sldMk cId="3235813112" sldId="267"/>
        </pc:sldMkLst>
        <pc:spChg chg="mod">
          <ac:chgData name="Анжела Багдасарян" userId="d43f9b189e22f852" providerId="LiveId" clId="{BC4BFB45-3400-4164-A64F-368AC8C5175F}" dt="2021-12-18T12:26:11.874" v="623" actId="20577"/>
          <ac:spMkLst>
            <pc:docMk/>
            <pc:sldMk cId="3235813112" sldId="267"/>
            <ac:spMk id="2" creationId="{7A431915-1BBB-42F3-A96F-8D148441CBF7}"/>
          </ac:spMkLst>
        </pc:spChg>
        <pc:spChg chg="mod">
          <ac:chgData name="Анжела Багдасарян" userId="d43f9b189e22f852" providerId="LiveId" clId="{BC4BFB45-3400-4164-A64F-368AC8C5175F}" dt="2021-12-18T12:29:41.367" v="638" actId="207"/>
          <ac:spMkLst>
            <pc:docMk/>
            <pc:sldMk cId="3235813112" sldId="267"/>
            <ac:spMk id="4" creationId="{FF75A1AF-A54C-4E18-B345-CAB54581958E}"/>
          </ac:spMkLst>
        </pc:spChg>
      </pc:sldChg>
      <pc:sldChg chg="addSp modSp mod">
        <pc:chgData name="Анжела Багдасарян" userId="d43f9b189e22f852" providerId="LiveId" clId="{BC4BFB45-3400-4164-A64F-368AC8C5175F}" dt="2021-12-18T12:30:13.623" v="650" actId="20577"/>
        <pc:sldMkLst>
          <pc:docMk/>
          <pc:sldMk cId="2053887284" sldId="268"/>
        </pc:sldMkLst>
        <pc:spChg chg="add mod">
          <ac:chgData name="Анжела Багдасарян" userId="d43f9b189e22f852" providerId="LiveId" clId="{BC4BFB45-3400-4164-A64F-368AC8C5175F}" dt="2021-12-18T12:29:59.085" v="642" actId="20577"/>
          <ac:spMkLst>
            <pc:docMk/>
            <pc:sldMk cId="2053887284" sldId="268"/>
            <ac:spMk id="2" creationId="{57108D80-E41F-4C75-B190-27C0C5967B02}"/>
          </ac:spMkLst>
        </pc:spChg>
        <pc:spChg chg="mod">
          <ac:chgData name="Анжела Багдасарян" userId="d43f9b189e22f852" providerId="LiveId" clId="{BC4BFB45-3400-4164-A64F-368AC8C5175F}" dt="2021-12-18T12:30:13.623" v="650" actId="20577"/>
          <ac:spMkLst>
            <pc:docMk/>
            <pc:sldMk cId="2053887284" sldId="268"/>
            <ac:spMk id="3" creationId="{B789098C-2D53-4549-8273-DCD2870E9886}"/>
          </ac:spMkLst>
        </pc:spChg>
      </pc:sldChg>
      <pc:sldChg chg="modSp mod">
        <pc:chgData name="Анжела Багдасарян" userId="d43f9b189e22f852" providerId="LiveId" clId="{BC4BFB45-3400-4164-A64F-368AC8C5175F}" dt="2021-12-18T12:46:54.596" v="795" actId="20577"/>
        <pc:sldMkLst>
          <pc:docMk/>
          <pc:sldMk cId="493932916" sldId="269"/>
        </pc:sldMkLst>
        <pc:spChg chg="mod">
          <ac:chgData name="Анжела Багдасарян" userId="d43f9b189e22f852" providerId="LiveId" clId="{BC4BFB45-3400-4164-A64F-368AC8C5175F}" dt="2021-12-18T12:31:45.165" v="696" actId="20577"/>
          <ac:spMkLst>
            <pc:docMk/>
            <pc:sldMk cId="493932916" sldId="269"/>
            <ac:spMk id="2" creationId="{D0AADFB9-5229-4DDB-A1E3-8F6CA41B68C8}"/>
          </ac:spMkLst>
        </pc:spChg>
        <pc:spChg chg="mod">
          <ac:chgData name="Анжела Багдасарян" userId="d43f9b189e22f852" providerId="LiveId" clId="{BC4BFB45-3400-4164-A64F-368AC8C5175F}" dt="2021-12-18T12:46:54.596" v="795" actId="20577"/>
          <ac:spMkLst>
            <pc:docMk/>
            <pc:sldMk cId="493932916" sldId="269"/>
            <ac:spMk id="4" creationId="{41855FB3-0BB2-4853-A835-4EE27F03812A}"/>
          </ac:spMkLst>
        </pc:spChg>
      </pc:sldChg>
      <pc:sldChg chg="addSp modSp mod">
        <pc:chgData name="Анжела Багдасарян" userId="d43f9b189e22f852" providerId="LiveId" clId="{BC4BFB45-3400-4164-A64F-368AC8C5175F}" dt="2021-12-18T12:47:17.049" v="801" actId="1076"/>
        <pc:sldMkLst>
          <pc:docMk/>
          <pc:sldMk cId="935069204" sldId="270"/>
        </pc:sldMkLst>
        <pc:spChg chg="add mod">
          <ac:chgData name="Анжела Багдасарян" userId="d43f9b189e22f852" providerId="LiveId" clId="{BC4BFB45-3400-4164-A64F-368AC8C5175F}" dt="2021-12-18T12:47:17.049" v="801" actId="1076"/>
          <ac:spMkLst>
            <pc:docMk/>
            <pc:sldMk cId="935069204" sldId="270"/>
            <ac:spMk id="2" creationId="{21770981-E6A6-4748-9513-ABDDA30AB28B}"/>
          </ac:spMkLst>
        </pc:spChg>
        <pc:spChg chg="mod">
          <ac:chgData name="Анжела Багдасарян" userId="d43f9b189e22f852" providerId="LiveId" clId="{BC4BFB45-3400-4164-A64F-368AC8C5175F}" dt="2021-12-18T12:47:01.505" v="796" actId="20577"/>
          <ac:spMkLst>
            <pc:docMk/>
            <pc:sldMk cId="935069204" sldId="270"/>
            <ac:spMk id="3" creationId="{83D582BF-0D0C-49BA-8CD9-229DEA41C08A}"/>
          </ac:spMkLst>
        </pc:spChg>
      </pc:sldChg>
      <pc:sldChg chg="modSp mod">
        <pc:chgData name="Анжела Багдасарян" userId="d43f9b189e22f852" providerId="LiveId" clId="{BC4BFB45-3400-4164-A64F-368AC8C5175F}" dt="2021-12-18T12:51:02.171" v="880" actId="167"/>
        <pc:sldMkLst>
          <pc:docMk/>
          <pc:sldMk cId="1249972953" sldId="271"/>
        </pc:sldMkLst>
        <pc:spChg chg="mod">
          <ac:chgData name="Анжела Багдасарян" userId="d43f9b189e22f852" providerId="LiveId" clId="{BC4BFB45-3400-4164-A64F-368AC8C5175F}" dt="2021-12-18T12:47:47.865" v="839" actId="14100"/>
          <ac:spMkLst>
            <pc:docMk/>
            <pc:sldMk cId="1249972953" sldId="271"/>
            <ac:spMk id="2" creationId="{2C67CC6D-50E8-4425-AE38-E11A46A5EF7A}"/>
          </ac:spMkLst>
        </pc:spChg>
        <pc:picChg chg="ord">
          <ac:chgData name="Анжела Багдасарян" userId="d43f9b189e22f852" providerId="LiveId" clId="{BC4BFB45-3400-4164-A64F-368AC8C5175F}" dt="2021-12-18T12:51:02.171" v="880" actId="167"/>
          <ac:picMkLst>
            <pc:docMk/>
            <pc:sldMk cId="1249972953" sldId="271"/>
            <ac:picMk id="5" creationId="{90609BDF-A8B5-47FC-9A1D-5C3526BFD266}"/>
          </ac:picMkLst>
        </pc:picChg>
      </pc:sldChg>
      <pc:sldChg chg="modSp mod">
        <pc:chgData name="Анжела Багдасарян" userId="d43f9b189e22f852" providerId="LiveId" clId="{BC4BFB45-3400-4164-A64F-368AC8C5175F}" dt="2021-12-18T12:49:07.225" v="848" actId="20577"/>
        <pc:sldMkLst>
          <pc:docMk/>
          <pc:sldMk cId="912081766" sldId="273"/>
        </pc:sldMkLst>
        <pc:spChg chg="mod">
          <ac:chgData name="Анжела Багдасарян" userId="d43f9b189e22f852" providerId="LiveId" clId="{BC4BFB45-3400-4164-A64F-368AC8C5175F}" dt="2021-12-18T12:49:07.225" v="848" actId="20577"/>
          <ac:spMkLst>
            <pc:docMk/>
            <pc:sldMk cId="912081766" sldId="273"/>
            <ac:spMk id="4" creationId="{EC7C9BBE-B62C-4899-BE04-98B66A2993C3}"/>
          </ac:spMkLst>
        </pc:spChg>
      </pc:sldChg>
      <pc:sldChg chg="modSp mod">
        <pc:chgData name="Анжела Багдасарян" userId="d43f9b189e22f852" providerId="LiveId" clId="{BC4BFB45-3400-4164-A64F-368AC8C5175F}" dt="2021-12-18T12:50:24.782" v="879" actId="20577"/>
        <pc:sldMkLst>
          <pc:docMk/>
          <pc:sldMk cId="2320006630" sldId="275"/>
        </pc:sldMkLst>
        <pc:spChg chg="mod">
          <ac:chgData name="Анжела Багдасарян" userId="d43f9b189e22f852" providerId="LiveId" clId="{BC4BFB45-3400-4164-A64F-368AC8C5175F}" dt="2021-12-18T12:50:24.782" v="879" actId="20577"/>
          <ac:spMkLst>
            <pc:docMk/>
            <pc:sldMk cId="2320006630" sldId="275"/>
            <ac:spMk id="4" creationId="{B76715BC-157F-42D2-8E62-42B2DB939BC6}"/>
          </ac:spMkLst>
        </pc:spChg>
      </pc:sldChg>
      <pc:sldChg chg="modSp mod modNotesTx">
        <pc:chgData name="Анжела Багдасарян" userId="d43f9b189e22f852" providerId="LiveId" clId="{BC4BFB45-3400-4164-A64F-368AC8C5175F}" dt="2021-12-18T11:26:28.880" v="82" actId="20577"/>
        <pc:sldMkLst>
          <pc:docMk/>
          <pc:sldMk cId="2239767947" sldId="277"/>
        </pc:sldMkLst>
        <pc:spChg chg="mod">
          <ac:chgData name="Анжела Багдасарян" userId="d43f9b189e22f852" providerId="LiveId" clId="{BC4BFB45-3400-4164-A64F-368AC8C5175F}" dt="2021-12-18T11:26:18.838" v="81" actId="20577"/>
          <ac:spMkLst>
            <pc:docMk/>
            <pc:sldMk cId="2239767947" sldId="277"/>
            <ac:spMk id="3" creationId="{F8EC47E9-1070-499F-9BB7-845AB51D66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D969C-E739-4CE8-90B4-49943722132E}" type="datetimeFigureOut">
              <a:rPr lang="ru-RU" smtClean="0"/>
              <a:t>25.02.2022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44EE3-EBDB-4928-9F18-290BD82712B3}" type="slidenum">
              <a:rPr lang="ru-RU" smtClean="0"/>
              <a:t>‹#›</a:t>
            </a:fld>
            <a:endParaRPr lang="ru-RU"/>
          </a:p>
        </p:txBody>
      </p:sp>
    </p:spTree>
    <p:extLst>
      <p:ext uri="{BB962C8B-B14F-4D97-AF65-F5344CB8AC3E}">
        <p14:creationId xmlns:p14="http://schemas.microsoft.com/office/powerpoint/2010/main" val="215808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1</a:t>
            </a:fld>
            <a:endParaRPr lang="ru-RU"/>
          </a:p>
        </p:txBody>
      </p:sp>
    </p:spTree>
    <p:extLst>
      <p:ext uri="{BB962C8B-B14F-4D97-AF65-F5344CB8AC3E}">
        <p14:creationId xmlns:p14="http://schemas.microsoft.com/office/powerpoint/2010/main" val="1081462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Симптом ореола </a:t>
            </a:r>
            <a:r>
              <a:rPr lang="ru-RU" dirty="0" smtClean="0"/>
              <a:t>- зона «матового стекла» вокруг консолидации или участка деструкции лёгочной ткани </a:t>
            </a:r>
          </a:p>
          <a:p>
            <a:r>
              <a:rPr lang="ru-RU" sz="1200" b="1" i="0" kern="1200" dirty="0" smtClean="0">
                <a:solidFill>
                  <a:schemeClr val="tx1"/>
                </a:solidFill>
                <a:effectLst/>
                <a:latin typeface="+mn-lt"/>
                <a:ea typeface="+mn-ea"/>
                <a:cs typeface="+mn-cs"/>
              </a:rPr>
              <a:t>Синдром «консолидации легочной ткани»</a:t>
            </a:r>
            <a:r>
              <a:rPr lang="ru-RU" sz="1200" b="0" i="0" kern="1200" dirty="0" smtClean="0">
                <a:solidFill>
                  <a:schemeClr val="tx1"/>
                </a:solidFill>
                <a:effectLst/>
                <a:latin typeface="+mn-lt"/>
                <a:ea typeface="+mn-ea"/>
                <a:cs typeface="+mn-cs"/>
              </a:rPr>
              <a:t>; консолидация. Термин используется для описания повышения плотности паренхимы легкого с полной потерей воздушности, на фоне которого ход сосудов и стенки бронхов не визуализируются.</a:t>
            </a:r>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10</a:t>
            </a:fld>
            <a:endParaRPr lang="ru-RU"/>
          </a:p>
        </p:txBody>
      </p:sp>
    </p:spTree>
    <p:extLst>
      <p:ext uri="{BB962C8B-B14F-4D97-AF65-F5344CB8AC3E}">
        <p14:creationId xmlns:p14="http://schemas.microsoft.com/office/powerpoint/2010/main" val="373007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Симптомы</a:t>
            </a:r>
            <a:r>
              <a:rPr lang="ru-RU" baseline="0" dirty="0" smtClean="0"/>
              <a:t> </a:t>
            </a:r>
            <a:r>
              <a:rPr lang="ru-RU" dirty="0" smtClean="0"/>
              <a:t>КТ грудной клетки с низкой частотой встречаемости (&lt;10%)</a:t>
            </a:r>
            <a:endParaRPr lang="ru-RU" b="1" dirty="0" smtClean="0"/>
          </a:p>
          <a:p>
            <a:r>
              <a:rPr lang="ru-RU" b="1" dirty="0" smtClean="0"/>
              <a:t>Плевральный выпот </a:t>
            </a:r>
            <a:r>
              <a:rPr lang="ru-RU" dirty="0" smtClean="0"/>
              <a:t>-</a:t>
            </a:r>
            <a:r>
              <a:rPr lang="ru-RU" baseline="0" dirty="0" smtClean="0"/>
              <a:t> </a:t>
            </a:r>
            <a:r>
              <a:rPr lang="ru-RU" sz="1200" b="0" i="0" kern="1200" dirty="0" smtClean="0">
                <a:solidFill>
                  <a:schemeClr val="tx1"/>
                </a:solidFill>
                <a:effectLst/>
                <a:latin typeface="+mn-lt"/>
                <a:ea typeface="+mn-ea"/>
                <a:cs typeface="+mn-cs"/>
              </a:rPr>
              <a:t>скопление жидкости в </a:t>
            </a:r>
            <a:r>
              <a:rPr lang="ru-RU" sz="1200" b="1" i="0" kern="1200" dirty="0" smtClean="0">
                <a:solidFill>
                  <a:schemeClr val="tx1"/>
                </a:solidFill>
                <a:effectLst/>
                <a:latin typeface="+mn-lt"/>
                <a:ea typeface="+mn-ea"/>
                <a:cs typeface="+mn-cs"/>
              </a:rPr>
              <a:t>плевральной полости</a:t>
            </a:r>
          </a:p>
          <a:p>
            <a:r>
              <a:rPr lang="ru-RU" b="1" dirty="0" err="1" smtClean="0"/>
              <a:t>Лимфаденопатия</a:t>
            </a:r>
            <a:r>
              <a:rPr lang="ru-RU" b="1" dirty="0" smtClean="0"/>
              <a:t> средостения</a:t>
            </a:r>
            <a:r>
              <a:rPr lang="ru-RU" b="1" baseline="0" dirty="0" smtClean="0"/>
              <a:t> </a:t>
            </a:r>
            <a:r>
              <a:rPr lang="ru-RU" baseline="0" dirty="0" smtClean="0"/>
              <a:t>- </a:t>
            </a:r>
            <a:r>
              <a:rPr lang="ru-RU" sz="1200" b="0" i="0" kern="1200" dirty="0" smtClean="0">
                <a:solidFill>
                  <a:schemeClr val="tx1"/>
                </a:solidFill>
                <a:effectLst/>
                <a:latin typeface="+mn-lt"/>
                <a:ea typeface="+mn-ea"/>
                <a:cs typeface="+mn-cs"/>
              </a:rPr>
              <a:t>увеличение лимфоузлов средостения</a:t>
            </a:r>
          </a:p>
          <a:p>
            <a:r>
              <a:rPr lang="ru-RU" sz="1200" b="1" i="0" kern="1200" dirty="0" smtClean="0">
                <a:solidFill>
                  <a:schemeClr val="tx1"/>
                </a:solidFill>
                <a:effectLst/>
                <a:latin typeface="+mn-lt"/>
                <a:ea typeface="+mn-ea"/>
                <a:cs typeface="+mn-cs"/>
              </a:rPr>
              <a:t>Симптом "дерева в почках"</a:t>
            </a:r>
            <a:r>
              <a:rPr lang="ru-RU" sz="1200" b="0" i="0" kern="1200" dirty="0" smtClean="0">
                <a:solidFill>
                  <a:schemeClr val="tx1"/>
                </a:solidFill>
                <a:effectLst/>
                <a:latin typeface="+mn-lt"/>
                <a:ea typeface="+mn-ea"/>
                <a:cs typeface="+mn-cs"/>
              </a:rPr>
              <a:t>. В норме терминальные бронхиолы не видны на КТ-снимках из-за маленького размера (&lt; 2 мм) и тонких стенок (&lt; 0,1 мм). Если они заполняются слизью, гноем, жидкостью или клеточными элементами, то становятся видимыми на КТ снимках, формируя уплотнения, напоминающие дерево с распускающимися почками в виде V- и Y-образных теней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Кавитации</a:t>
            </a:r>
            <a:r>
              <a:rPr lang="ru-RU" sz="1200" b="1"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a:t>
            </a:r>
            <a:r>
              <a:rPr lang="ru-RU" sz="1200" b="1"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физический процесс образования пузырьков (пустот) в жидких средах</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(при локальном понижении давления)</a:t>
            </a:r>
            <a:endParaRPr lang="ru-RU" dirty="0" smtClean="0"/>
          </a:p>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11</a:t>
            </a:fld>
            <a:endParaRPr lang="ru-RU"/>
          </a:p>
        </p:txBody>
      </p:sp>
    </p:spTree>
    <p:extLst>
      <p:ext uri="{BB962C8B-B14F-4D97-AF65-F5344CB8AC3E}">
        <p14:creationId xmlns:p14="http://schemas.microsoft.com/office/powerpoint/2010/main" val="372558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Кавитации</a:t>
            </a:r>
            <a:r>
              <a:rPr lang="ru-RU" sz="1200" b="0" i="0" kern="1200" dirty="0" smtClean="0">
                <a:solidFill>
                  <a:schemeClr val="tx1"/>
                </a:solidFill>
                <a:effectLst/>
                <a:latin typeface="+mn-lt"/>
                <a:ea typeface="+mn-ea"/>
                <a:cs typeface="+mn-cs"/>
              </a:rPr>
              <a:t>- физический процесс образования пузырьков (пустот) в жидких средах</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(при локальном понижении давления)</a:t>
            </a:r>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12</a:t>
            </a:fld>
            <a:endParaRPr lang="ru-RU"/>
          </a:p>
        </p:txBody>
      </p:sp>
    </p:spTree>
    <p:extLst>
      <p:ext uri="{BB962C8B-B14F-4D97-AF65-F5344CB8AC3E}">
        <p14:creationId xmlns:p14="http://schemas.microsoft.com/office/powerpoint/2010/main" val="1045924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smtClean="0">
                <a:solidFill>
                  <a:schemeClr val="tx1"/>
                </a:solidFill>
                <a:effectLst/>
                <a:latin typeface="+mn-lt"/>
                <a:ea typeface="+mn-ea"/>
                <a:cs typeface="+mn-cs"/>
              </a:rPr>
              <a:t>Синдром «консолидации легочной ткани»</a:t>
            </a:r>
            <a:r>
              <a:rPr lang="ru-RU" sz="1200" b="0" i="0" kern="1200" dirty="0" smtClean="0">
                <a:solidFill>
                  <a:schemeClr val="tx1"/>
                </a:solidFill>
                <a:effectLst/>
                <a:latin typeface="+mn-lt"/>
                <a:ea typeface="+mn-ea"/>
                <a:cs typeface="+mn-cs"/>
              </a:rPr>
              <a:t>; консолидация.</a:t>
            </a:r>
          </a:p>
          <a:p>
            <a:r>
              <a:rPr lang="ru-RU" sz="1200" b="0" i="0" kern="1200" dirty="0" smtClean="0">
                <a:solidFill>
                  <a:schemeClr val="tx1"/>
                </a:solidFill>
                <a:effectLst/>
                <a:latin typeface="+mn-lt"/>
                <a:ea typeface="+mn-ea"/>
                <a:cs typeface="+mn-cs"/>
              </a:rPr>
              <a:t>Термин используется для описания повышения плотности паренхимы легкого с полной потерей воздушности, на фоне которого ход сосудов и стенки бронхов не визуализируются</a:t>
            </a:r>
          </a:p>
          <a:p>
            <a:r>
              <a:rPr lang="ru-RU" sz="1200" b="0" i="0" kern="1200" dirty="0" smtClean="0">
                <a:solidFill>
                  <a:schemeClr val="tx1"/>
                </a:solidFill>
                <a:effectLst/>
                <a:latin typeface="+mn-lt"/>
                <a:ea typeface="+mn-ea"/>
                <a:cs typeface="+mn-cs"/>
              </a:rPr>
              <a:t>ПИКОВАЯ СТАДИЯ</a:t>
            </a:r>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13</a:t>
            </a:fld>
            <a:endParaRPr lang="ru-RU"/>
          </a:p>
        </p:txBody>
      </p:sp>
    </p:spTree>
    <p:extLst>
      <p:ext uri="{BB962C8B-B14F-4D97-AF65-F5344CB8AC3E}">
        <p14:creationId xmlns:p14="http://schemas.microsoft.com/office/powerpoint/2010/main" val="804472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dirty="0" smtClean="0"/>
              <a:t>Кавитации</a:t>
            </a:r>
            <a:r>
              <a:rPr lang="ru-RU" sz="1200" b="0" i="0" kern="1200" dirty="0" smtClean="0">
                <a:solidFill>
                  <a:schemeClr val="tx1"/>
                </a:solidFill>
                <a:effectLst/>
                <a:latin typeface="+mn-lt"/>
                <a:ea typeface="+mn-ea"/>
                <a:cs typeface="+mn-cs"/>
              </a:rPr>
              <a:t> - физический процесс образования пузырьков (пустот) в жидких средах</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(при локальном понижении давления)</a:t>
            </a:r>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14</a:t>
            </a:fld>
            <a:endParaRPr lang="ru-RU"/>
          </a:p>
        </p:txBody>
      </p:sp>
    </p:spTree>
    <p:extLst>
      <p:ext uri="{BB962C8B-B14F-4D97-AF65-F5344CB8AC3E}">
        <p14:creationId xmlns:p14="http://schemas.microsoft.com/office/powerpoint/2010/main" val="133889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Одностороннее поражение присутствует только на </a:t>
            </a:r>
            <a:r>
              <a:rPr lang="ru-RU" sz="1200" b="1" kern="1200" dirty="0" smtClean="0">
                <a:solidFill>
                  <a:schemeClr val="tx1"/>
                </a:solidFill>
                <a:effectLst/>
                <a:latin typeface="+mn-lt"/>
                <a:ea typeface="+mn-ea"/>
                <a:cs typeface="+mn-cs"/>
              </a:rPr>
              <a:t>ранней</a:t>
            </a:r>
            <a:r>
              <a:rPr lang="ru-RU" sz="1200" kern="1200" dirty="0" smtClean="0">
                <a:solidFill>
                  <a:schemeClr val="tx1"/>
                </a:solidFill>
                <a:effectLst/>
                <a:latin typeface="+mn-lt"/>
                <a:ea typeface="+mn-ea"/>
                <a:cs typeface="+mn-cs"/>
              </a:rPr>
              <a:t> и </a:t>
            </a:r>
            <a:r>
              <a:rPr lang="ru-RU" sz="1200" b="1" kern="1200" dirty="0" smtClean="0">
                <a:solidFill>
                  <a:schemeClr val="tx1"/>
                </a:solidFill>
                <a:effectLst/>
                <a:latin typeface="+mn-lt"/>
                <a:ea typeface="+mn-ea"/>
                <a:cs typeface="+mn-cs"/>
              </a:rPr>
              <a:t>поздней</a:t>
            </a:r>
            <a:r>
              <a:rPr lang="ru-RU" sz="1200" kern="1200" dirty="0" smtClean="0">
                <a:solidFill>
                  <a:schemeClr val="tx1"/>
                </a:solidFill>
                <a:effectLst/>
                <a:latin typeface="+mn-lt"/>
                <a:ea typeface="+mn-ea"/>
                <a:cs typeface="+mn-cs"/>
              </a:rPr>
              <a:t> стадиях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Следует отметить, что существует относительно мало исследований, в которых оценивались серийные временные изменения у пациентов, прошедших КТ повторно</a:t>
            </a:r>
          </a:p>
          <a:p>
            <a:endParaRPr lang="ru-RU" sz="1200" kern="1200" dirty="0" smtClean="0">
              <a:solidFill>
                <a:schemeClr val="tx1"/>
              </a:solidFill>
              <a:effectLst/>
              <a:latin typeface="+mn-lt"/>
              <a:ea typeface="+mn-ea"/>
              <a:cs typeface="+mn-cs"/>
            </a:endParaRPr>
          </a:p>
          <a:p>
            <a:r>
              <a:rPr lang="ru-RU" sz="1200" b="1" i="0" kern="1200" dirty="0" smtClean="0">
                <a:solidFill>
                  <a:schemeClr val="tx1"/>
                </a:solidFill>
                <a:effectLst/>
                <a:latin typeface="+mn-lt"/>
                <a:ea typeface="+mn-ea"/>
                <a:cs typeface="+mn-cs"/>
              </a:rPr>
              <a:t>Симптом «булыжной мостовой»</a:t>
            </a:r>
            <a:r>
              <a:rPr lang="ru-RU" sz="1200" b="0" i="0" kern="1200" dirty="0" smtClean="0">
                <a:solidFill>
                  <a:schemeClr val="tx1"/>
                </a:solidFill>
                <a:effectLst/>
                <a:latin typeface="+mn-lt"/>
                <a:ea typeface="+mn-ea"/>
                <a:cs typeface="+mn-cs"/>
              </a:rPr>
              <a:t> - сочетание затемнений по типу «матового стекла» с утолщенными </a:t>
            </a:r>
            <a:r>
              <a:rPr lang="ru-RU" sz="1200" b="0" i="0" kern="1200" dirty="0" err="1" smtClean="0">
                <a:solidFill>
                  <a:schemeClr val="tx1"/>
                </a:solidFill>
                <a:effectLst/>
                <a:latin typeface="+mn-lt"/>
                <a:ea typeface="+mn-ea"/>
                <a:cs typeface="+mn-cs"/>
              </a:rPr>
              <a:t>междольковыми</a:t>
            </a:r>
            <a:r>
              <a:rPr lang="ru-RU" sz="1200" b="0" i="0" kern="1200" dirty="0" smtClean="0">
                <a:solidFill>
                  <a:schemeClr val="tx1"/>
                </a:solidFill>
                <a:effectLst/>
                <a:latin typeface="+mn-lt"/>
                <a:ea typeface="+mn-ea"/>
                <a:cs typeface="+mn-cs"/>
              </a:rPr>
              <a:t> перегородками, внешне напоминает разнообразные куски брусчатки в мостовой</a:t>
            </a:r>
            <a:endParaRPr lang="ru-RU" b="1" dirty="0" smtClean="0"/>
          </a:p>
          <a:p>
            <a:r>
              <a:rPr lang="ru-RU" b="1" dirty="0" smtClean="0"/>
              <a:t>Лёгочная консолидация</a:t>
            </a:r>
            <a:r>
              <a:rPr lang="ru-RU" dirty="0" smtClean="0"/>
              <a:t> - уплотнение лёгочной ткани за счёт заполнения воздушных в норме альвеол </a:t>
            </a:r>
            <a:r>
              <a:rPr lang="ru-RU" dirty="0" err="1" smtClean="0"/>
              <a:t>содержимым</a:t>
            </a:r>
            <a:r>
              <a:rPr lang="ru-RU" sz="1200" kern="1200" dirty="0" err="1" smtClean="0">
                <a:solidFill>
                  <a:schemeClr val="tx1"/>
                </a:solidFill>
                <a:effectLst/>
                <a:latin typeface="+mn-lt"/>
                <a:ea typeface="+mn-ea"/>
                <a:cs typeface="+mn-cs"/>
              </a:rPr>
              <a:t>ые</a:t>
            </a:r>
            <a:r>
              <a:rPr lang="ru-RU" sz="1200" kern="1200" dirty="0" smtClean="0">
                <a:solidFill>
                  <a:schemeClr val="tx1"/>
                </a:solidFill>
                <a:effectLst/>
                <a:latin typeface="+mn-lt"/>
                <a:ea typeface="+mn-ea"/>
                <a:cs typeface="+mn-cs"/>
              </a:rPr>
              <a:t> КТ-исследования </a:t>
            </a:r>
          </a:p>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15</a:t>
            </a:fld>
            <a:endParaRPr lang="ru-RU"/>
          </a:p>
        </p:txBody>
      </p:sp>
    </p:spTree>
    <p:extLst>
      <p:ext uri="{BB962C8B-B14F-4D97-AF65-F5344CB8AC3E}">
        <p14:creationId xmlns:p14="http://schemas.microsoft.com/office/powerpoint/2010/main" val="3130017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Переходим</a:t>
            </a:r>
            <a:r>
              <a:rPr lang="ru-RU" baseline="0" dirty="0" smtClean="0"/>
              <a:t> сразу к прогрессирующей стадии, так как:</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smtClean="0"/>
              <a:t>В</a:t>
            </a:r>
            <a:r>
              <a:rPr lang="ru-RU" dirty="0" smtClean="0"/>
              <a:t>изуализация грудной клетки не показана в качестве </a:t>
            </a:r>
            <a:r>
              <a:rPr lang="ru-RU" dirty="0" err="1" smtClean="0"/>
              <a:t>скринингового</a:t>
            </a:r>
            <a:r>
              <a:rPr lang="ru-RU" dirty="0" smtClean="0"/>
              <a:t> теста на COVID-19 у бессимптомных пациентов или у пациентов с легкими респираторными симптомами COVID-19</a:t>
            </a:r>
            <a:endParaRPr lang="ru-RU" sz="1200" b="1" i="0" kern="1200" dirty="0" smtClean="0">
              <a:solidFill>
                <a:schemeClr val="tx1"/>
              </a:solidFill>
              <a:effectLst/>
              <a:latin typeface="+mn-lt"/>
              <a:ea typeface="+mn-ea"/>
              <a:cs typeface="+mn-cs"/>
            </a:endParaRPr>
          </a:p>
          <a:p>
            <a:endParaRPr lang="ru-RU" sz="1200" b="1" i="0" kern="1200" dirty="0" smtClean="0">
              <a:solidFill>
                <a:schemeClr val="tx1"/>
              </a:solidFill>
              <a:effectLst/>
              <a:latin typeface="+mn-lt"/>
              <a:ea typeface="+mn-ea"/>
              <a:cs typeface="+mn-cs"/>
            </a:endParaRPr>
          </a:p>
          <a:p>
            <a:r>
              <a:rPr lang="ru-RU" sz="1200" b="1" i="0" kern="1200" dirty="0" smtClean="0">
                <a:solidFill>
                  <a:schemeClr val="tx1"/>
                </a:solidFill>
                <a:effectLst/>
                <a:latin typeface="+mn-lt"/>
                <a:ea typeface="+mn-ea"/>
                <a:cs typeface="+mn-cs"/>
              </a:rPr>
              <a:t>Симптом «булыжной мостовой»</a:t>
            </a:r>
            <a:r>
              <a:rPr lang="ru-RU" sz="1200" b="0" i="0" kern="1200" dirty="0" smtClean="0">
                <a:solidFill>
                  <a:schemeClr val="tx1"/>
                </a:solidFill>
                <a:effectLst/>
                <a:latin typeface="+mn-lt"/>
                <a:ea typeface="+mn-ea"/>
                <a:cs typeface="+mn-cs"/>
              </a:rPr>
              <a:t> - сочетание затемнений по типу «матового стекла» с утолщенными </a:t>
            </a:r>
            <a:r>
              <a:rPr lang="ru-RU" sz="1200" b="0" i="0" kern="1200" dirty="0" err="1" smtClean="0">
                <a:solidFill>
                  <a:schemeClr val="tx1"/>
                </a:solidFill>
                <a:effectLst/>
                <a:latin typeface="+mn-lt"/>
                <a:ea typeface="+mn-ea"/>
                <a:cs typeface="+mn-cs"/>
              </a:rPr>
              <a:t>междольковыми</a:t>
            </a:r>
            <a:r>
              <a:rPr lang="ru-RU" sz="1200" b="0" i="0" kern="1200" dirty="0" smtClean="0">
                <a:solidFill>
                  <a:schemeClr val="tx1"/>
                </a:solidFill>
                <a:effectLst/>
                <a:latin typeface="+mn-lt"/>
                <a:ea typeface="+mn-ea"/>
                <a:cs typeface="+mn-cs"/>
              </a:rPr>
              <a:t> перегородками, внешне напоминает разнообразные куски брусчатки в мостовой</a:t>
            </a:r>
          </a:p>
          <a:p>
            <a:pPr marL="0" indent="0">
              <a:buNone/>
            </a:pPr>
            <a:r>
              <a:rPr lang="ru-RU" dirty="0" smtClean="0"/>
              <a:t>(6-8 дней после появления первых симптомов)</a:t>
            </a:r>
          </a:p>
          <a:p>
            <a:pPr marL="0" indent="0">
              <a:buNone/>
            </a:pPr>
            <a:r>
              <a:rPr lang="en-US" sz="1200" dirty="0" smtClean="0"/>
              <a:t>C</a:t>
            </a:r>
            <a:r>
              <a:rPr lang="ru-RU" sz="1200" dirty="0" err="1" smtClean="0"/>
              <a:t>имптом</a:t>
            </a:r>
            <a:r>
              <a:rPr lang="ru-RU" sz="1200" dirty="0" smtClean="0"/>
              <a:t> «булыжной мостовой»</a:t>
            </a:r>
            <a:r>
              <a:rPr lang="en-US" sz="1200" dirty="0" smtClean="0"/>
              <a:t>; </a:t>
            </a:r>
            <a:r>
              <a:rPr lang="ru-RU" sz="1200" dirty="0" smtClean="0"/>
              <a:t>↑ затемнения по типу «матового стекла» </a:t>
            </a:r>
          </a:p>
          <a:p>
            <a:endParaRPr lang="ru-RU" b="1" dirty="0" smtClean="0"/>
          </a:p>
        </p:txBody>
      </p:sp>
      <p:sp>
        <p:nvSpPr>
          <p:cNvPr id="4" name="Номер слайда 3"/>
          <p:cNvSpPr>
            <a:spLocks noGrp="1"/>
          </p:cNvSpPr>
          <p:nvPr>
            <p:ph type="sldNum" sz="quarter" idx="10"/>
          </p:nvPr>
        </p:nvSpPr>
        <p:spPr/>
        <p:txBody>
          <a:bodyPr/>
          <a:lstStyle/>
          <a:p>
            <a:fld id="{11544EE3-EBDB-4928-9F18-290BD82712B3}" type="slidenum">
              <a:rPr lang="ru-RU" smtClean="0"/>
              <a:t>16</a:t>
            </a:fld>
            <a:endParaRPr lang="ru-RU"/>
          </a:p>
        </p:txBody>
      </p:sp>
    </p:spTree>
    <p:extLst>
      <p:ext uri="{BB962C8B-B14F-4D97-AF65-F5344CB8AC3E}">
        <p14:creationId xmlns:p14="http://schemas.microsoft.com/office/powerpoint/2010/main" val="146457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b="0" dirty="0" smtClean="0"/>
              <a:t>ПИКОВАЯ СТАДИЯ</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Лёгочная консолидация</a:t>
            </a:r>
            <a:r>
              <a:rPr lang="ru-RU" dirty="0" smtClean="0"/>
              <a:t> - уплотнение лёгочной ткани за счёт заполнения воздушных в норме альвеол содержимым</a:t>
            </a:r>
          </a:p>
          <a:p>
            <a:pPr marL="0" indent="0">
              <a:buNone/>
            </a:pPr>
            <a:r>
              <a:rPr lang="ru-RU" dirty="0" smtClean="0"/>
              <a:t>(9-13 дней после появления первых симптомов)</a:t>
            </a:r>
          </a:p>
          <a:p>
            <a:pPr marL="0" indent="0">
              <a:buNone/>
            </a:pPr>
            <a:r>
              <a:rPr lang="ru-RU" sz="1200" dirty="0" smtClean="0"/>
              <a:t>Консолидация</a:t>
            </a:r>
            <a:endParaRPr lang="ru-RU" sz="1200" dirty="0"/>
          </a:p>
        </p:txBody>
      </p:sp>
      <p:sp>
        <p:nvSpPr>
          <p:cNvPr id="4" name="Номер слайда 3"/>
          <p:cNvSpPr>
            <a:spLocks noGrp="1"/>
          </p:cNvSpPr>
          <p:nvPr>
            <p:ph type="sldNum" sz="quarter" idx="10"/>
          </p:nvPr>
        </p:nvSpPr>
        <p:spPr/>
        <p:txBody>
          <a:bodyPr/>
          <a:lstStyle/>
          <a:p>
            <a:fld id="{11544EE3-EBDB-4928-9F18-290BD82712B3}" type="slidenum">
              <a:rPr lang="ru-RU" smtClean="0"/>
              <a:t>17</a:t>
            </a:fld>
            <a:endParaRPr lang="ru-RU"/>
          </a:p>
        </p:txBody>
      </p:sp>
    </p:spTree>
    <p:extLst>
      <p:ext uri="{BB962C8B-B14F-4D97-AF65-F5344CB8AC3E}">
        <p14:creationId xmlns:p14="http://schemas.microsoft.com/office/powerpoint/2010/main" val="295040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effectLst/>
                <a:latin typeface="+mn-lt"/>
                <a:ea typeface="+mn-ea"/>
                <a:cs typeface="+mn-cs"/>
              </a:rPr>
              <a:t>Симптом «булыжной мостовой»</a:t>
            </a:r>
            <a:r>
              <a:rPr lang="ru-RU" sz="1200" b="0" i="0" kern="1200" dirty="0" smtClean="0">
                <a:solidFill>
                  <a:schemeClr val="tx1"/>
                </a:solidFill>
                <a:effectLst/>
                <a:latin typeface="+mn-lt"/>
                <a:ea typeface="+mn-ea"/>
                <a:cs typeface="+mn-cs"/>
              </a:rPr>
              <a:t> - сочетание затемнений по типу «матового стекла» с утолщенными </a:t>
            </a:r>
            <a:r>
              <a:rPr lang="ru-RU" sz="1200" b="0" i="0" kern="1200" dirty="0" err="1" smtClean="0">
                <a:solidFill>
                  <a:schemeClr val="tx1"/>
                </a:solidFill>
                <a:effectLst/>
                <a:latin typeface="+mn-lt"/>
                <a:ea typeface="+mn-ea"/>
                <a:cs typeface="+mn-cs"/>
              </a:rPr>
              <a:t>междольковыми</a:t>
            </a:r>
            <a:r>
              <a:rPr lang="ru-RU" sz="1200" b="0" i="0" kern="1200" dirty="0" smtClean="0">
                <a:solidFill>
                  <a:schemeClr val="tx1"/>
                </a:solidFill>
                <a:effectLst/>
                <a:latin typeface="+mn-lt"/>
                <a:ea typeface="+mn-ea"/>
                <a:cs typeface="+mn-cs"/>
              </a:rPr>
              <a:t> перегородками, внешне напоминает разнообразные куски брусчатки в мостовой</a:t>
            </a:r>
            <a:endParaRPr lang="ru-RU"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Лёгочная консолидация</a:t>
            </a:r>
            <a:r>
              <a:rPr lang="ru-RU" dirty="0" smtClean="0"/>
              <a:t> - уплотнение лёгочной ткани за счёт заполнения воздушных в норме альвеол содержимым</a:t>
            </a:r>
          </a:p>
          <a:p>
            <a:pPr marL="0" indent="0">
              <a:buNone/>
            </a:pPr>
            <a:r>
              <a:rPr lang="ru-RU" dirty="0" smtClean="0"/>
              <a:t>(9-13 дней после появления первых симптомов)</a:t>
            </a:r>
          </a:p>
          <a:p>
            <a:pPr marL="0" indent="0">
              <a:buNone/>
            </a:pPr>
            <a:r>
              <a:rPr lang="ru-RU" sz="1200" dirty="0" smtClean="0"/>
              <a:t>Консолидация</a:t>
            </a:r>
            <a:endParaRPr lang="ru-RU" sz="1200" dirty="0"/>
          </a:p>
        </p:txBody>
      </p:sp>
      <p:sp>
        <p:nvSpPr>
          <p:cNvPr id="4" name="Номер слайда 3"/>
          <p:cNvSpPr>
            <a:spLocks noGrp="1"/>
          </p:cNvSpPr>
          <p:nvPr>
            <p:ph type="sldNum" sz="quarter" idx="10"/>
          </p:nvPr>
        </p:nvSpPr>
        <p:spPr/>
        <p:txBody>
          <a:bodyPr/>
          <a:lstStyle/>
          <a:p>
            <a:fld id="{11544EE3-EBDB-4928-9F18-290BD82712B3}" type="slidenum">
              <a:rPr lang="ru-RU" smtClean="0"/>
              <a:t>18</a:t>
            </a:fld>
            <a:endParaRPr lang="ru-RU"/>
          </a:p>
        </p:txBody>
      </p:sp>
    </p:spTree>
    <p:extLst>
      <p:ext uri="{BB962C8B-B14F-4D97-AF65-F5344CB8AC3E}">
        <p14:creationId xmlns:p14="http://schemas.microsoft.com/office/powerpoint/2010/main" val="60711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sz="1200" kern="1200" dirty="0" smtClean="0">
                <a:solidFill>
                  <a:schemeClr val="tx1"/>
                </a:solidFill>
                <a:effectLst/>
                <a:latin typeface="+mn-lt"/>
                <a:ea typeface="+mn-ea"/>
                <a:cs typeface="+mn-cs"/>
              </a:rPr>
              <a:t>Такие</a:t>
            </a:r>
            <a:r>
              <a:rPr lang="ru-RU" sz="1200" kern="1200" baseline="0" dirty="0" smtClean="0">
                <a:solidFill>
                  <a:schemeClr val="tx1"/>
                </a:solidFill>
                <a:effectLst/>
                <a:latin typeface="+mn-lt"/>
                <a:ea typeface="+mn-ea"/>
                <a:cs typeface="+mn-cs"/>
              </a:rPr>
              <a:t> стадии не всегда проходят в о</a:t>
            </a:r>
            <a:r>
              <a:rPr lang="ru-RU" sz="1200" kern="1200" dirty="0" smtClean="0">
                <a:solidFill>
                  <a:schemeClr val="tx1"/>
                </a:solidFill>
                <a:effectLst/>
                <a:latin typeface="+mn-lt"/>
                <a:ea typeface="+mn-ea"/>
                <a:cs typeface="+mn-cs"/>
              </a:rPr>
              <a:t>пределенном порядке: есть пациенты с аномалиями на КТ грудной клетки, которые просто рассасываются после острой фазы</a:t>
            </a:r>
            <a:endParaRPr lang="ru-RU" dirty="0" smtClean="0"/>
          </a:p>
          <a:p>
            <a:pPr marL="0" indent="0">
              <a:buNone/>
            </a:pPr>
            <a:endParaRPr lang="ru-RU" dirty="0" smtClean="0"/>
          </a:p>
          <a:p>
            <a:pPr marL="0" indent="0">
              <a:buNone/>
            </a:pPr>
            <a:r>
              <a:rPr lang="en-US" dirty="0" smtClean="0"/>
              <a:t>&gt;13</a:t>
            </a:r>
            <a:r>
              <a:rPr lang="ru-RU" dirty="0" smtClean="0"/>
              <a:t> дней после появления первых симптомов)</a:t>
            </a:r>
          </a:p>
          <a:p>
            <a:pPr marL="0" indent="0">
              <a:buNone/>
            </a:pPr>
            <a:r>
              <a:rPr lang="ru-RU" sz="1200" dirty="0" smtClean="0"/>
              <a:t>	Признаки фиброза</a:t>
            </a:r>
            <a:r>
              <a:rPr lang="en-US" sz="1200" dirty="0" smtClean="0"/>
              <a:t>; </a:t>
            </a:r>
            <a:r>
              <a:rPr lang="ru-RU" sz="1200" dirty="0" smtClean="0"/>
              <a:t>↓</a:t>
            </a:r>
            <a:r>
              <a:rPr lang="ru-RU" sz="1200" dirty="0" err="1" smtClean="0"/>
              <a:t>Консолидации,↓Затемнений</a:t>
            </a:r>
            <a:endParaRPr lang="ru-RU" sz="1200" dirty="0" smtClean="0"/>
          </a:p>
          <a:p>
            <a:pPr marL="0" indent="0">
              <a:buNone/>
            </a:pPr>
            <a:endParaRPr lang="ru-RU" sz="1200" dirty="0" smtClean="0"/>
          </a:p>
          <a:p>
            <a:pPr marL="0" indent="0">
              <a:buNone/>
            </a:pPr>
            <a:r>
              <a:rPr lang="ru-RU" sz="1200" kern="1200" dirty="0" smtClean="0">
                <a:solidFill>
                  <a:schemeClr val="tx1"/>
                </a:solidFill>
                <a:effectLst/>
                <a:latin typeface="+mn-lt"/>
                <a:ea typeface="+mn-ea"/>
                <a:cs typeface="+mn-cs"/>
              </a:rPr>
              <a:t>Также проявился </a:t>
            </a:r>
            <a:r>
              <a:rPr lang="ru-RU" sz="1200" b="1" kern="1200" dirty="0" err="1" smtClean="0">
                <a:solidFill>
                  <a:schemeClr val="tx1"/>
                </a:solidFill>
                <a:effectLst/>
                <a:latin typeface="+mn-lt"/>
                <a:ea typeface="+mn-ea"/>
                <a:cs typeface="+mn-cs"/>
              </a:rPr>
              <a:t>тракционный</a:t>
            </a:r>
            <a:r>
              <a:rPr lang="ru-RU" sz="1200" b="1" kern="1200" dirty="0" smtClean="0">
                <a:solidFill>
                  <a:schemeClr val="tx1"/>
                </a:solidFill>
                <a:effectLst/>
                <a:latin typeface="+mn-lt"/>
                <a:ea typeface="+mn-ea"/>
                <a:cs typeface="+mn-cs"/>
              </a:rPr>
              <a:t> </a:t>
            </a:r>
            <a:r>
              <a:rPr lang="ru-RU" sz="1200" b="1" kern="1200" dirty="0" err="1" smtClean="0">
                <a:solidFill>
                  <a:schemeClr val="tx1"/>
                </a:solidFill>
                <a:effectLst/>
                <a:latin typeface="+mn-lt"/>
                <a:ea typeface="+mn-ea"/>
                <a:cs typeface="+mn-cs"/>
              </a:rPr>
              <a:t>бронхоэктаз</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(не показан) </a:t>
            </a:r>
            <a:r>
              <a:rPr lang="ru-RU" sz="1200" b="0" i="0" kern="1200" dirty="0" smtClean="0">
                <a:solidFill>
                  <a:schemeClr val="tx1"/>
                </a:solidFill>
                <a:effectLst/>
                <a:latin typeface="+mn-lt"/>
                <a:ea typeface="+mn-ea"/>
                <a:cs typeface="+mn-cs"/>
              </a:rPr>
              <a:t>— расширение и неравномерность просвета бронха у пациентов с легочным фиброзом из-за тяги фиброзной ткани на стенку бронха</a:t>
            </a:r>
            <a:endParaRPr lang="ru-RU" sz="1200" dirty="0" smtClean="0"/>
          </a:p>
        </p:txBody>
      </p:sp>
      <p:sp>
        <p:nvSpPr>
          <p:cNvPr id="4" name="Номер слайда 3"/>
          <p:cNvSpPr>
            <a:spLocks noGrp="1"/>
          </p:cNvSpPr>
          <p:nvPr>
            <p:ph type="sldNum" sz="quarter" idx="10"/>
          </p:nvPr>
        </p:nvSpPr>
        <p:spPr/>
        <p:txBody>
          <a:bodyPr/>
          <a:lstStyle/>
          <a:p>
            <a:fld id="{11544EE3-EBDB-4928-9F18-290BD82712B3}" type="slidenum">
              <a:rPr lang="ru-RU" smtClean="0"/>
              <a:t>19</a:t>
            </a:fld>
            <a:endParaRPr lang="ru-RU"/>
          </a:p>
        </p:txBody>
      </p:sp>
    </p:spTree>
    <p:extLst>
      <p:ext uri="{BB962C8B-B14F-4D97-AF65-F5344CB8AC3E}">
        <p14:creationId xmlns:p14="http://schemas.microsoft.com/office/powerpoint/2010/main" val="217938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FF0000"/>
                </a:solidFill>
              </a:rPr>
              <a:t>В этой презентации</a:t>
            </a:r>
            <a:r>
              <a:rPr lang="en-US" sz="1200" dirty="0" smtClean="0">
                <a:solidFill>
                  <a:srgbClr val="FF0000"/>
                </a:solidFill>
              </a:rPr>
              <a:t> </a:t>
            </a:r>
            <a:r>
              <a:rPr lang="ru-RU" sz="1200" dirty="0" smtClean="0">
                <a:solidFill>
                  <a:srgbClr val="FF0000"/>
                </a:solidFill>
              </a:rPr>
              <a:t>будет</a:t>
            </a:r>
            <a:r>
              <a:rPr lang="ru-RU" sz="1200" baseline="0" dirty="0" smtClean="0">
                <a:solidFill>
                  <a:srgbClr val="FF0000"/>
                </a:solidFill>
              </a:rPr>
              <a:t> представлен обзор КТ грудной клетки пациентов с </a:t>
            </a:r>
            <a:r>
              <a:rPr lang="en-US" sz="1200" baseline="0" dirty="0" smtClean="0">
                <a:solidFill>
                  <a:srgbClr val="FF0000"/>
                </a:solidFill>
              </a:rPr>
              <a:t>COVID-19</a:t>
            </a:r>
            <a:r>
              <a:rPr lang="ru-RU" sz="1200" baseline="0" dirty="0" smtClean="0">
                <a:solidFill>
                  <a:srgbClr val="FF0000"/>
                </a:solidFill>
              </a:rPr>
              <a:t>. Также её роль  в принятии диагностических решений и прогнозировании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solidFill>
                  <a:srgbClr val="FF0000"/>
                </a:solidFill>
              </a:rPr>
              <a:t>Летальность (демографические характеристики населения, интенсивность тестирования, доступные ресурсы здравоохранения, полнота и точность данных о смертности)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FF0000"/>
                </a:solidFill>
              </a:rPr>
              <a:t>Подтверждённый</a:t>
            </a:r>
            <a:r>
              <a:rPr lang="ru-RU" sz="1200" baseline="0" dirty="0" smtClean="0">
                <a:solidFill>
                  <a:srgbClr val="FF0000"/>
                </a:solidFill>
              </a:rPr>
              <a:t> тест = Положительный ПЦР (Ч89% СП100%)</a:t>
            </a:r>
            <a:endParaRPr lang="ru-RU" sz="1200" dirty="0">
              <a:solidFill>
                <a:srgbClr val="FF0000"/>
              </a:solidFill>
            </a:endParaRPr>
          </a:p>
        </p:txBody>
      </p:sp>
      <p:sp>
        <p:nvSpPr>
          <p:cNvPr id="4" name="Номер слайда 3"/>
          <p:cNvSpPr>
            <a:spLocks noGrp="1"/>
          </p:cNvSpPr>
          <p:nvPr>
            <p:ph type="sldNum" sz="quarter" idx="10"/>
          </p:nvPr>
        </p:nvSpPr>
        <p:spPr/>
        <p:txBody>
          <a:bodyPr/>
          <a:lstStyle/>
          <a:p>
            <a:fld id="{11544EE3-EBDB-4928-9F18-290BD82712B3}" type="slidenum">
              <a:rPr lang="ru-RU" smtClean="0"/>
              <a:t>2</a:t>
            </a:fld>
            <a:endParaRPr lang="ru-RU"/>
          </a:p>
        </p:txBody>
      </p:sp>
    </p:spTree>
    <p:extLst>
      <p:ext uri="{BB962C8B-B14F-4D97-AF65-F5344CB8AC3E}">
        <p14:creationId xmlns:p14="http://schemas.microsoft.com/office/powerpoint/2010/main" val="1707020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Аномалии КТ грудной клетки с высокой частотой встречаемости (&gt;70%):</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Затемнение по типу «</a:t>
            </a:r>
            <a:r>
              <a:rPr lang="ru-RU" b="1" dirty="0" smtClean="0"/>
              <a:t>матового стекла</a:t>
            </a:r>
            <a:r>
              <a:rPr lang="ru-RU" dirty="0" smtClean="0"/>
              <a:t>» - </a:t>
            </a:r>
            <a:r>
              <a:rPr lang="ru-RU" sz="1200" b="0" i="0" kern="1200" dirty="0" smtClean="0">
                <a:solidFill>
                  <a:schemeClr val="tx1"/>
                </a:solidFill>
                <a:effectLst/>
                <a:latin typeface="+mn-lt"/>
                <a:ea typeface="+mn-ea"/>
                <a:cs typeface="+mn-cs"/>
              </a:rPr>
              <a:t>уплотнение легочной ткани, связанное с ее отеком и инфильтрацией, то есть скоплением жидкого экссудата в легочной паренхиме, в межклеточном пространстве</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Расширение сосудов</a:t>
            </a:r>
          </a:p>
          <a:p>
            <a:r>
              <a:rPr lang="ru-RU" dirty="0" smtClean="0"/>
              <a:t>Двусторонние аномалии</a:t>
            </a:r>
          </a:p>
          <a:p>
            <a:r>
              <a:rPr lang="ru-RU" dirty="0" smtClean="0"/>
              <a:t>Поражение нижней доли (чаще задние отделы)</a:t>
            </a:r>
          </a:p>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20</a:t>
            </a:fld>
            <a:endParaRPr lang="ru-RU"/>
          </a:p>
        </p:txBody>
      </p:sp>
    </p:spTree>
    <p:extLst>
      <p:ext uri="{BB962C8B-B14F-4D97-AF65-F5344CB8AC3E}">
        <p14:creationId xmlns:p14="http://schemas.microsoft.com/office/powerpoint/2010/main" val="3700049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ОРДС, наблюдаемый при COVID-19</a:t>
            </a:r>
            <a:r>
              <a:rPr lang="ru-RU" sz="1200" kern="1200" dirty="0" smtClean="0">
                <a:solidFill>
                  <a:schemeClr val="tx1"/>
                </a:solidFill>
                <a:effectLst/>
                <a:latin typeface="+mn-lt"/>
                <a:ea typeface="+mn-ea"/>
                <a:cs typeface="+mn-cs"/>
              </a:rPr>
              <a:t>, является синдромом высвобождения цитокинов, при котором иммунные и неиммунные клетки высвобождают большое количество провоспалительных цитокинов, вызывающих повреждение организма </a:t>
            </a:r>
          </a:p>
          <a:p>
            <a:r>
              <a:rPr lang="ru-RU" sz="1200" b="1" kern="1200" dirty="0" smtClean="0">
                <a:solidFill>
                  <a:schemeClr val="tx1"/>
                </a:solidFill>
                <a:effectLst/>
                <a:latin typeface="+mn-lt"/>
                <a:ea typeface="+mn-ea"/>
                <a:cs typeface="+mn-cs"/>
              </a:rPr>
              <a:t>ОРДС</a:t>
            </a:r>
            <a:r>
              <a:rPr lang="ru-RU" sz="1200" kern="1200" dirty="0" smtClean="0">
                <a:solidFill>
                  <a:schemeClr val="tx1"/>
                </a:solidFill>
                <a:effectLst/>
                <a:latin typeface="+mn-lt"/>
                <a:ea typeface="+mn-ea"/>
                <a:cs typeface="+mn-cs"/>
              </a:rPr>
              <a:t> характеризуется острым началом некардиогенного отека легких, гипоксемией и необходимостью в механической вентиляции</a:t>
            </a:r>
          </a:p>
          <a:p>
            <a:r>
              <a:rPr lang="ru-RU" sz="1200" kern="1200" dirty="0" smtClean="0">
                <a:solidFill>
                  <a:schemeClr val="tx1"/>
                </a:solidFill>
                <a:effectLst/>
                <a:latin typeface="+mn-lt"/>
                <a:ea typeface="+mn-ea"/>
                <a:cs typeface="+mn-cs"/>
              </a:rPr>
              <a:t>Сообщалось, что ОРДС, связанный с COVID-19, может развиться через 8-12 дней после появления симптомов (при норме «до 8</a:t>
            </a:r>
            <a:r>
              <a:rPr lang="ru-RU" sz="1200" kern="1200" baseline="0" dirty="0" smtClean="0">
                <a:solidFill>
                  <a:schemeClr val="tx1"/>
                </a:solidFill>
                <a:effectLst/>
                <a:latin typeface="+mn-lt"/>
                <a:ea typeface="+mn-ea"/>
                <a:cs typeface="+mn-cs"/>
              </a:rPr>
              <a:t> дней</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22</a:t>
            </a:fld>
            <a:endParaRPr lang="ru-RU"/>
          </a:p>
        </p:txBody>
      </p:sp>
    </p:spTree>
    <p:extLst>
      <p:ext uri="{BB962C8B-B14F-4D97-AF65-F5344CB8AC3E}">
        <p14:creationId xmlns:p14="http://schemas.microsoft.com/office/powerpoint/2010/main" val="1470001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COVID-19 описаны два варианта поражений легких, являющихся, по сути, стадиями одного процесса: Очаговое поражение лёгких + Диффузное повреждение альвеол </a:t>
            </a:r>
          </a:p>
          <a:p>
            <a:endParaRPr lang="ru-RU" dirty="0" smtClean="0"/>
          </a:p>
          <a:p>
            <a:r>
              <a:rPr lang="ru-RU" dirty="0" smtClean="0"/>
              <a:t>Диффузное повреждение альвеол (ОРДС) при COVID-19 диагностируют в среднем на 8-е сутки от начала болезни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 – </a:t>
            </a:r>
            <a:r>
              <a:rPr lang="ru-RU" sz="1200" b="1" kern="1200" dirty="0" smtClean="0">
                <a:solidFill>
                  <a:schemeClr val="tx1"/>
                </a:solidFill>
                <a:effectLst/>
                <a:latin typeface="+mn-lt"/>
                <a:ea typeface="+mn-ea"/>
                <a:cs typeface="+mn-cs"/>
              </a:rPr>
              <a:t>центрилобулярная</a:t>
            </a:r>
            <a:r>
              <a:rPr lang="ru-RU" sz="120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Проксимальная ацинарная</a:t>
            </a:r>
            <a:r>
              <a:rPr lang="ru-RU" sz="1200" kern="1200" baseline="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 и </a:t>
            </a:r>
            <a:r>
              <a:rPr lang="ru-RU" sz="1200" b="1" kern="1200" dirty="0" smtClean="0">
                <a:solidFill>
                  <a:schemeClr val="tx1"/>
                </a:solidFill>
                <a:effectLst/>
                <a:latin typeface="+mn-lt"/>
                <a:ea typeface="+mn-ea"/>
                <a:cs typeface="+mn-cs"/>
              </a:rPr>
              <a:t>парасептальная</a:t>
            </a:r>
            <a:r>
              <a:rPr lang="ru-RU" sz="120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Дистальная ацинарная)</a:t>
            </a:r>
            <a:r>
              <a:rPr lang="ru-RU" sz="1200" kern="1200" dirty="0" smtClean="0">
                <a:solidFill>
                  <a:schemeClr val="tx1"/>
                </a:solidFill>
                <a:effectLst/>
                <a:latin typeface="+mn-lt"/>
                <a:ea typeface="+mn-ea"/>
                <a:cs typeface="+mn-cs"/>
              </a:rPr>
              <a:t> эмфизема</a:t>
            </a:r>
          </a:p>
          <a:p>
            <a:r>
              <a:rPr lang="ru-RU" sz="1200" b="1" kern="1200" dirty="0" smtClean="0">
                <a:solidFill>
                  <a:schemeClr val="tx1"/>
                </a:solidFill>
                <a:effectLst/>
                <a:latin typeface="+mn-lt"/>
                <a:ea typeface="+mn-ea"/>
                <a:cs typeface="+mn-cs"/>
              </a:rPr>
              <a:t>Эмфизема</a:t>
            </a:r>
            <a:r>
              <a:rPr lang="ru-RU" sz="1200" kern="1200" dirty="0" smtClean="0">
                <a:solidFill>
                  <a:schemeClr val="tx1"/>
                </a:solidFill>
                <a:effectLst/>
                <a:latin typeface="+mn-lt"/>
                <a:ea typeface="+mn-ea"/>
                <a:cs typeface="+mn-cs"/>
              </a:rPr>
              <a:t> - </a:t>
            </a:r>
            <a:r>
              <a:rPr lang="ru-RU" sz="1200" b="0" i="0" kern="1200" dirty="0" smtClean="0">
                <a:solidFill>
                  <a:schemeClr val="tx1"/>
                </a:solidFill>
                <a:effectLst/>
                <a:latin typeface="+mn-lt"/>
                <a:ea typeface="+mn-ea"/>
                <a:cs typeface="+mn-cs"/>
              </a:rPr>
              <a:t>повышенное содержание воздуха в легочной ткани</a:t>
            </a:r>
          </a:p>
          <a:p>
            <a:r>
              <a:rPr lang="ru-RU" b="1" baseline="0" dirty="0" smtClean="0"/>
              <a:t>Матовое стекло </a:t>
            </a:r>
            <a:r>
              <a:rPr lang="ru-RU" baseline="0" dirty="0" smtClean="0"/>
              <a:t>- </a:t>
            </a:r>
            <a:r>
              <a:rPr lang="ru-RU" sz="1200" b="0" i="0" kern="1200" dirty="0" smtClean="0">
                <a:solidFill>
                  <a:schemeClr val="tx1"/>
                </a:solidFill>
                <a:effectLst/>
                <a:latin typeface="+mn-lt"/>
                <a:ea typeface="+mn-ea"/>
                <a:cs typeface="+mn-cs"/>
              </a:rPr>
              <a:t>уплотнение легочной ткани, связанное с ее отеком и инфильтрацией, то есть скоплением жидкого экссудата в легочной паренхиме, в межклеточном пространстве</a:t>
            </a:r>
          </a:p>
          <a:p>
            <a:r>
              <a:rPr lang="ru-RU" sz="1200" b="1" i="0" kern="1200" dirty="0" smtClean="0">
                <a:solidFill>
                  <a:schemeClr val="tx1"/>
                </a:solidFill>
                <a:effectLst/>
                <a:latin typeface="+mn-lt"/>
                <a:ea typeface="+mn-ea"/>
                <a:cs typeface="+mn-cs"/>
              </a:rPr>
              <a:t>Симптом «булыжной мостовой»</a:t>
            </a:r>
            <a:r>
              <a:rPr lang="ru-RU" sz="1200" b="0" i="0" kern="1200" dirty="0" smtClean="0">
                <a:solidFill>
                  <a:schemeClr val="tx1"/>
                </a:solidFill>
                <a:effectLst/>
                <a:latin typeface="+mn-lt"/>
                <a:ea typeface="+mn-ea"/>
                <a:cs typeface="+mn-cs"/>
              </a:rPr>
              <a:t> - сочетание затемнений по типу «матового стекла» с утолщенными междольковыми перегородками, внешне напоминает разнообразные куски брусчатки в мостовой</a:t>
            </a:r>
          </a:p>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23</a:t>
            </a:fld>
            <a:endParaRPr lang="ru-RU"/>
          </a:p>
        </p:txBody>
      </p:sp>
    </p:spTree>
    <p:extLst>
      <p:ext uri="{BB962C8B-B14F-4D97-AF65-F5344CB8AC3E}">
        <p14:creationId xmlns:p14="http://schemas.microsoft.com/office/powerpoint/2010/main" val="1465479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Тромбоэмболические осложнения </a:t>
            </a:r>
            <a:r>
              <a:rPr lang="en-US" sz="1200" dirty="0" smtClean="0"/>
              <a:t>COVID-19 </a:t>
            </a:r>
            <a:r>
              <a:rPr lang="ru-RU" sz="1200" dirty="0" smtClean="0"/>
              <a:t>приводят к увеличению риска смерти в 5 раз</a:t>
            </a:r>
          </a:p>
          <a:p>
            <a:r>
              <a:rPr lang="ru-RU" b="1" dirty="0" smtClean="0"/>
              <a:t>Тромбоэмболические осложнения </a:t>
            </a:r>
            <a:r>
              <a:rPr lang="ru-RU" b="0" dirty="0" smtClean="0"/>
              <a:t>вызываются </a:t>
            </a:r>
            <a:r>
              <a:rPr lang="ru-RU" sz="1200" kern="1200" dirty="0" smtClean="0">
                <a:solidFill>
                  <a:schemeClr val="tx1"/>
                </a:solidFill>
                <a:effectLst/>
                <a:latin typeface="+mn-lt"/>
                <a:ea typeface="+mn-ea"/>
                <a:cs typeface="+mn-cs"/>
              </a:rPr>
              <a:t>активацией коагуляционного каскада вирусом SARS-CoV-2 или местным</a:t>
            </a:r>
            <a:r>
              <a:rPr lang="en-US" sz="1200" kern="1200" dirty="0" smtClean="0">
                <a:solidFill>
                  <a:schemeClr val="tx1"/>
                </a:solidFill>
                <a:effectLst/>
                <a:latin typeface="+mn-lt"/>
                <a:ea typeface="+mn-ea"/>
                <a:cs typeface="+mn-cs"/>
              </a:rPr>
              <a:t>/</a:t>
            </a:r>
            <a:r>
              <a:rPr lang="ru-RU" sz="1200" kern="1200" dirty="0" smtClean="0">
                <a:solidFill>
                  <a:schemeClr val="tx1"/>
                </a:solidFill>
                <a:effectLst/>
                <a:latin typeface="+mn-lt"/>
                <a:ea typeface="+mn-ea"/>
                <a:cs typeface="+mn-cs"/>
              </a:rPr>
              <a:t>системным воспалением</a:t>
            </a:r>
          </a:p>
          <a:p>
            <a:pPr marL="0" marR="0" indent="0" algn="l" defTabSz="914400" rtl="0" eaLnBrk="1" fontAlgn="auto" latinLnBrk="0" hangingPunct="1">
              <a:lnSpc>
                <a:spcPct val="100000"/>
              </a:lnSpc>
              <a:spcBef>
                <a:spcPts val="0"/>
              </a:spcBef>
              <a:spcAft>
                <a:spcPts val="0"/>
              </a:spcAft>
              <a:buClrTx/>
              <a:buSzTx/>
              <a:buFontTx/>
              <a:buNone/>
              <a:tabLst/>
              <a:defRPr/>
            </a:pPr>
            <a:r>
              <a:rPr lang="ru-RU" b="1" baseline="0" dirty="0" smtClean="0"/>
              <a:t>Матовое стекло </a:t>
            </a:r>
            <a:r>
              <a:rPr lang="ru-RU" baseline="0" dirty="0" smtClean="0"/>
              <a:t>- </a:t>
            </a:r>
            <a:r>
              <a:rPr lang="ru-RU" sz="1200" b="0" i="0" kern="1200" dirty="0" smtClean="0">
                <a:solidFill>
                  <a:schemeClr val="tx1"/>
                </a:solidFill>
                <a:effectLst/>
                <a:latin typeface="+mn-lt"/>
                <a:ea typeface="+mn-ea"/>
                <a:cs typeface="+mn-cs"/>
              </a:rPr>
              <a:t>уплотнение легочной ткани, связанное с ее отеком и инфильтрацией, то есть скоплением жидкого экссудата в легочной паренхиме, в межклеточном пространстве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Лёгочная консолидация</a:t>
            </a:r>
            <a:r>
              <a:rPr lang="ru-RU" dirty="0" smtClean="0"/>
              <a:t> - уплотнение лёгочной ткани за счёт заполнения воздушных в норме альвеол содержимым</a:t>
            </a:r>
          </a:p>
          <a:p>
            <a:pPr marL="0" indent="0">
              <a:buNone/>
            </a:pPr>
            <a:r>
              <a:rPr lang="ru-RU" dirty="0" smtClean="0"/>
              <a:t>(9-13 дней после появления первых симптомов) </a:t>
            </a:r>
            <a:r>
              <a:rPr lang="ru-RU" b="1" dirty="0" smtClean="0"/>
              <a:t>Пиковая стадия</a:t>
            </a:r>
          </a:p>
          <a:p>
            <a:r>
              <a:rPr lang="ru-RU" sz="1200" b="1" kern="1200" dirty="0" smtClean="0">
                <a:solidFill>
                  <a:schemeClr val="tx1"/>
                </a:solidFill>
                <a:effectLst/>
                <a:latin typeface="+mn-lt"/>
                <a:ea typeface="+mn-ea"/>
                <a:cs typeface="+mn-cs"/>
              </a:rPr>
              <a:t>ТЭЛА - </a:t>
            </a:r>
            <a:r>
              <a:rPr lang="ru-RU" sz="1200" b="0" i="0" kern="1200" dirty="0" smtClean="0">
                <a:solidFill>
                  <a:schemeClr val="tx1"/>
                </a:solidFill>
                <a:effectLst/>
                <a:latin typeface="+mn-lt"/>
                <a:ea typeface="+mn-ea"/>
                <a:cs typeface="+mn-cs"/>
              </a:rPr>
              <a:t>ателектаз и снижение прозрачности. </a:t>
            </a:r>
            <a:endParaRPr lang="ru-RU" sz="1200" b="1" i="0" kern="1200" dirty="0" smtClean="0">
              <a:solidFill>
                <a:schemeClr val="tx1"/>
              </a:solidFill>
              <a:effectLst/>
              <a:latin typeface="+mn-lt"/>
              <a:ea typeface="+mn-ea"/>
              <a:cs typeface="+mn-cs"/>
            </a:endParaRPr>
          </a:p>
          <a:p>
            <a:r>
              <a:rPr lang="ru-RU" sz="1200" b="1" i="0" kern="1200" dirty="0" smtClean="0">
                <a:solidFill>
                  <a:schemeClr val="tx1"/>
                </a:solidFill>
                <a:effectLst/>
                <a:latin typeface="+mn-lt"/>
                <a:ea typeface="+mn-ea"/>
                <a:cs typeface="+mn-cs"/>
              </a:rPr>
              <a:t>ТЭЛА</a:t>
            </a:r>
            <a:r>
              <a:rPr lang="ru-RU" sz="1200" b="1" i="0" kern="1200" baseline="0" dirty="0" smtClean="0">
                <a:solidFill>
                  <a:schemeClr val="tx1"/>
                </a:solidFill>
                <a:effectLst/>
                <a:latin typeface="+mn-lt"/>
                <a:ea typeface="+mn-ea"/>
                <a:cs typeface="+mn-cs"/>
              </a:rPr>
              <a:t> - </a:t>
            </a:r>
            <a:r>
              <a:rPr lang="ru-RU" sz="1200" b="0" i="0" kern="1200" dirty="0" smtClean="0">
                <a:solidFill>
                  <a:schemeClr val="tx1"/>
                </a:solidFill>
                <a:effectLst/>
                <a:latin typeface="+mn-lt"/>
                <a:ea typeface="+mn-ea"/>
                <a:cs typeface="+mn-cs"/>
              </a:rPr>
              <a:t>это окклюзия легочных артерий тромбами любого происхождения, чаще всего образующихся в крупных венах ног или малого таза</a:t>
            </a:r>
            <a:endParaRPr lang="ru-RU" b="0" dirty="0" smtClean="0"/>
          </a:p>
          <a:p>
            <a:pPr marL="0" indent="0">
              <a:buNone/>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24</a:t>
            </a:fld>
            <a:endParaRPr lang="ru-RU"/>
          </a:p>
        </p:txBody>
      </p:sp>
    </p:spTree>
    <p:extLst>
      <p:ext uri="{BB962C8B-B14F-4D97-AF65-F5344CB8AC3E}">
        <p14:creationId xmlns:p14="http://schemas.microsoft.com/office/powerpoint/2010/main" val="2641020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Сопровождает 10% госпитализированных пациентов с </a:t>
            </a:r>
            <a:r>
              <a:rPr lang="en-US" sz="1200" dirty="0" smtClean="0"/>
              <a:t>COVID-19</a:t>
            </a:r>
            <a:endParaRPr lang="ru-RU" sz="1200" dirty="0" smtClean="0"/>
          </a:p>
          <a:p>
            <a:r>
              <a:rPr lang="ru-RU" sz="1200" dirty="0" smtClean="0"/>
              <a:t>Бактериальное или грибковое происхождение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b="1" baseline="0" dirty="0" smtClean="0"/>
              <a:t>Матовое стекло </a:t>
            </a:r>
            <a:r>
              <a:rPr lang="ru-RU" baseline="0" dirty="0" smtClean="0"/>
              <a:t>- </a:t>
            </a:r>
            <a:r>
              <a:rPr lang="ru-RU" sz="1200" b="0" i="0" kern="1200" dirty="0" smtClean="0">
                <a:solidFill>
                  <a:schemeClr val="tx1"/>
                </a:solidFill>
                <a:effectLst/>
                <a:latin typeface="+mn-lt"/>
                <a:ea typeface="+mn-ea"/>
                <a:cs typeface="+mn-cs"/>
              </a:rPr>
              <a:t>уплотнение легочной ткани, связанное с ее отеком и инфильтрацией, то есть скоплением жидкого экссудата в легочной паренхиме, в межклеточном пространстве</a:t>
            </a:r>
            <a:endParaRPr lang="ru-RU"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Лёгочная консолидация</a:t>
            </a:r>
            <a:r>
              <a:rPr lang="ru-RU" dirty="0" smtClean="0"/>
              <a:t> - уплотнение лёгочной ткани за счёт заполнения воздушных в норме альвеол содержимым</a:t>
            </a:r>
          </a:p>
          <a:p>
            <a:pPr marL="0" indent="0">
              <a:buNone/>
            </a:pPr>
            <a:r>
              <a:rPr lang="ru-RU" dirty="0" smtClean="0"/>
              <a:t>(9-13 дней после появления первых симптомов) </a:t>
            </a:r>
            <a:r>
              <a:rPr lang="ru-RU" b="1" dirty="0" smtClean="0"/>
              <a:t>Пиковая стадия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Кавитации </a:t>
            </a:r>
            <a:r>
              <a:rPr lang="ru-RU" sz="1200" b="0" i="0" kern="1200" dirty="0" smtClean="0">
                <a:solidFill>
                  <a:schemeClr val="tx1"/>
                </a:solidFill>
                <a:effectLst/>
                <a:latin typeface="+mn-lt"/>
                <a:ea typeface="+mn-ea"/>
                <a:cs typeface="+mn-cs"/>
              </a:rPr>
              <a:t>-</a:t>
            </a:r>
            <a:r>
              <a:rPr lang="ru-RU" sz="1200" b="1"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физический процесс образования пузырьков (пустот) в жидких средах</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(при локальном понижении давления)</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0" kern="1200" dirty="0" smtClean="0">
                <a:solidFill>
                  <a:schemeClr val="tx1"/>
                </a:solidFill>
                <a:effectLst/>
                <a:latin typeface="+mn-lt"/>
                <a:ea typeface="+mn-ea"/>
                <a:cs typeface="+mn-cs"/>
              </a:rPr>
              <a:t>КРАСНЫЙ НАКОНЕЧНИК А </a:t>
            </a:r>
            <a:r>
              <a:rPr lang="ru-RU" sz="1200" b="0" i="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Обратите внимание на наличие такого</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помутнения, что, вероятно, связано с длительной вентиляцией с положительным давлением</a:t>
            </a:r>
            <a:endParaRPr lang="ru-RU" b="0" dirty="0" smtClean="0"/>
          </a:p>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25</a:t>
            </a:fld>
            <a:endParaRPr lang="ru-RU"/>
          </a:p>
        </p:txBody>
      </p:sp>
    </p:spTree>
    <p:extLst>
      <p:ext uri="{BB962C8B-B14F-4D97-AF65-F5344CB8AC3E}">
        <p14:creationId xmlns:p14="http://schemas.microsoft.com/office/powerpoint/2010/main" val="4233739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lumMod val="95000"/>
                    <a:lumOff val="5000"/>
                  </a:schemeClr>
                </a:solidFill>
              </a:rPr>
              <a:t>1 - при уменьшении лучевой нагрузки на 90%, не было замечено статистических изменений при постановке диагноза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lumMod val="95000"/>
                    <a:lumOff val="5000"/>
                  </a:schemeClr>
                </a:solidFill>
              </a:rPr>
              <a:t>2 - Тем не менее КТ грудной клетки имеет потенциальную ценность в качестве инструмента быстрой сортировки пациентов с умеренными и тяжелыми респираторными симптомами в условиях ограниченных ресурсов, где </a:t>
            </a:r>
            <a:r>
              <a:rPr lang="en-US" sz="1200" dirty="0" smtClean="0">
                <a:solidFill>
                  <a:schemeClr val="tx1">
                    <a:lumMod val="95000"/>
                    <a:lumOff val="5000"/>
                  </a:schemeClr>
                </a:solidFill>
              </a:rPr>
              <a:t>COVID-19 </a:t>
            </a:r>
            <a:r>
              <a:rPr lang="ru-RU" sz="1200" dirty="0" smtClean="0">
                <a:solidFill>
                  <a:schemeClr val="tx1">
                    <a:lumMod val="95000"/>
                    <a:lumOff val="5000"/>
                  </a:schemeClr>
                </a:solidFill>
              </a:rPr>
              <a:t>очень распространен</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95000"/>
                  <a:lumOff val="5000"/>
                </a:schemeClr>
              </a:solidFill>
            </a:endParaRPr>
          </a:p>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26</a:t>
            </a:fld>
            <a:endParaRPr lang="ru-RU"/>
          </a:p>
        </p:txBody>
      </p:sp>
    </p:spTree>
    <p:extLst>
      <p:ext uri="{BB962C8B-B14F-4D97-AF65-F5344CB8AC3E}">
        <p14:creationId xmlns:p14="http://schemas.microsoft.com/office/powerpoint/2010/main" val="3326777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mtClean="0"/>
              <a:t>f</a:t>
            </a:r>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27</a:t>
            </a:fld>
            <a:endParaRPr lang="ru-RU"/>
          </a:p>
        </p:txBody>
      </p:sp>
    </p:spTree>
    <p:extLst>
      <p:ext uri="{BB962C8B-B14F-4D97-AF65-F5344CB8AC3E}">
        <p14:creationId xmlns:p14="http://schemas.microsoft.com/office/powerpoint/2010/main" val="201675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1544EE3-EBDB-4928-9F18-290BD82712B3}" type="slidenum">
              <a:rPr lang="ru-RU" smtClean="0"/>
              <a:t>3</a:t>
            </a:fld>
            <a:endParaRPr lang="ru-RU"/>
          </a:p>
        </p:txBody>
      </p:sp>
    </p:spTree>
    <p:extLst>
      <p:ext uri="{BB962C8B-B14F-4D97-AF65-F5344CB8AC3E}">
        <p14:creationId xmlns:p14="http://schemas.microsoft.com/office/powerpoint/2010/main" val="36376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4</a:t>
            </a:fld>
            <a:endParaRPr lang="ru-RU"/>
          </a:p>
        </p:txBody>
      </p:sp>
    </p:spTree>
    <p:extLst>
      <p:ext uri="{BB962C8B-B14F-4D97-AF65-F5344CB8AC3E}">
        <p14:creationId xmlns:p14="http://schemas.microsoft.com/office/powerpoint/2010/main" val="353786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smtClean="0">
                <a:solidFill>
                  <a:schemeClr val="tx1"/>
                </a:solidFill>
                <a:effectLst/>
                <a:latin typeface="+mn-lt"/>
                <a:ea typeface="+mn-ea"/>
                <a:cs typeface="+mn-cs"/>
              </a:rPr>
              <a:t>Радиологическое общество Северной Америки</a:t>
            </a:r>
            <a:r>
              <a:rPr lang="ru-RU" sz="1200" b="0" i="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предоставило руководство по обобщению результатов КТ грудной клетки пациентов, потенциально связанных с пневмонией COVID-19 </a:t>
            </a:r>
          </a:p>
          <a:p>
            <a:endParaRPr lang="ru-RU" sz="1200" kern="1200" dirty="0" smtClean="0">
              <a:solidFill>
                <a:schemeClr val="tx1"/>
              </a:solidFill>
              <a:effectLst/>
              <a:latin typeface="+mn-lt"/>
              <a:ea typeface="+mn-ea"/>
              <a:cs typeface="+mn-cs"/>
            </a:endParaRPr>
          </a:p>
          <a:p>
            <a:r>
              <a:rPr lang="ru-RU" dirty="0" smtClean="0"/>
              <a:t>При повторных исследованиях обязательно указывается динамика изменений в грудной полости</a:t>
            </a:r>
            <a:endParaRPr lang="ru-RU"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b="1" dirty="0" smtClean="0"/>
              <a:t>Типичная картина</a:t>
            </a:r>
            <a:r>
              <a:rPr lang="ru-RU" b="1" baseline="0" dirty="0" smtClean="0"/>
              <a:t>: </a:t>
            </a:r>
            <a:r>
              <a:rPr lang="ru-RU" dirty="0" smtClean="0"/>
              <a:t>Многочисленные </a:t>
            </a:r>
            <a:r>
              <a:rPr lang="ru-RU" b="1" dirty="0" smtClean="0"/>
              <a:t>двусторонние</a:t>
            </a:r>
            <a:r>
              <a:rPr lang="ru-RU" dirty="0" smtClean="0"/>
              <a:t> </a:t>
            </a:r>
            <a:r>
              <a:rPr lang="ru-RU" b="1" dirty="0" err="1" smtClean="0"/>
              <a:t>субплевральные</a:t>
            </a:r>
            <a:r>
              <a:rPr lang="ru-RU" b="1" dirty="0" smtClean="0"/>
              <a:t> уплотнения легочной ткани по типу «матового стекла»</a:t>
            </a:r>
            <a:r>
              <a:rPr lang="ru-RU" dirty="0" smtClean="0"/>
              <a:t>, o в том числе с консолидацией и/или </a:t>
            </a:r>
            <a:r>
              <a:rPr lang="ru-RU" b="1" dirty="0" smtClean="0"/>
              <a:t>с симптомом «булыжной мостовой</a:t>
            </a:r>
            <a:r>
              <a:rPr lang="ru-RU" dirty="0" smtClean="0"/>
              <a:t>»; • </a:t>
            </a:r>
            <a:r>
              <a:rPr lang="ru-RU" b="1" dirty="0" smtClean="0"/>
              <a:t>Многочисленные двусторонние округлые участки уплотнения по типу «матового стекла» в глубине легочной ткани</a:t>
            </a:r>
            <a:r>
              <a:rPr lang="ru-RU" dirty="0" smtClean="0"/>
              <a:t>, o в том числе в сочетании с </a:t>
            </a:r>
            <a:r>
              <a:rPr lang="ru-RU" b="1" dirty="0" smtClean="0"/>
              <a:t>консолидацией</a:t>
            </a:r>
            <a:r>
              <a:rPr lang="ru-RU" dirty="0" smtClean="0"/>
              <a:t> и/или симпто</a:t>
            </a:r>
            <a:r>
              <a:rPr lang="ru-RU" b="1" dirty="0" smtClean="0"/>
              <a:t>мом «булыжной мостовой»</a:t>
            </a:r>
            <a:r>
              <a:rPr lang="ru-RU" dirty="0" smtClean="0"/>
              <a:t>; • Участки уплотнения легочной ткани в виде сочетания «матового стекла» и консолидации с симптом «</a:t>
            </a:r>
            <a:r>
              <a:rPr lang="ru-RU" b="1" dirty="0" smtClean="0"/>
              <a:t>обратного ореола</a:t>
            </a:r>
            <a:r>
              <a:rPr lang="ru-RU" dirty="0" smtClean="0"/>
              <a:t>» как признаки организующейся пневмонии</a:t>
            </a:r>
          </a:p>
          <a:p>
            <a:r>
              <a:rPr lang="ru-RU" b="1" dirty="0" smtClean="0"/>
              <a:t>Неопределенная картина</a:t>
            </a:r>
            <a:r>
              <a:rPr lang="ru-RU" dirty="0" smtClean="0"/>
              <a:t> – отсутствие типичной картины и • Участки «матового стекла» преимущественно прикорневой локализации; • Мелкие участки «матового стекла» без типичного (периферического) распределения, не округлой формы; • Односторонние участки «матового стекла» в пределах одной доли, в сочетании с консолидацией или без нее. </a:t>
            </a:r>
          </a:p>
          <a:p>
            <a:r>
              <a:rPr lang="ru-RU" b="1" dirty="0" smtClean="0"/>
              <a:t>Атипичная картина</a:t>
            </a:r>
            <a:r>
              <a:rPr lang="ru-RU" b="1" baseline="0" dirty="0" smtClean="0"/>
              <a:t>: </a:t>
            </a:r>
            <a:r>
              <a:rPr lang="ru-RU" sz="1200" b="0" i="0" kern="1200" dirty="0" smtClean="0">
                <a:solidFill>
                  <a:schemeClr val="tx1"/>
                </a:solidFill>
                <a:effectLst/>
                <a:latin typeface="+mn-lt"/>
                <a:ea typeface="+mn-ea"/>
                <a:cs typeface="+mn-cs"/>
              </a:rPr>
              <a:t>инфекционно-воспалительные поражения легких, вызываемые нехарактерными (атипичными) возбудителями</a:t>
            </a:r>
            <a:r>
              <a:rPr lang="en-US" sz="1200" b="0" i="0" kern="120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грибы,</a:t>
            </a:r>
            <a:r>
              <a:rPr lang="ru-RU" sz="1200" b="0" i="0" kern="1200" baseline="0" dirty="0" smtClean="0">
                <a:solidFill>
                  <a:schemeClr val="tx1"/>
                </a:solidFill>
                <a:effectLst/>
                <a:latin typeface="+mn-lt"/>
                <a:ea typeface="+mn-ea"/>
                <a:cs typeface="+mn-cs"/>
              </a:rPr>
              <a:t> бактерии</a:t>
            </a:r>
            <a:r>
              <a:rPr lang="en-US" sz="1200" b="0" i="0" kern="120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rPr>
              <a:t>. </a:t>
            </a:r>
            <a:r>
              <a:rPr lang="ru-RU" dirty="0" smtClean="0"/>
              <a:t>отсутствие типичной и неопределённой картины и • Консолидация доли (сегмента); • Очаги (в том числе симптом «дерево в почках»); • Объемные образования; • Полости в легких и в участках консолидации; • Равномерное утолщение </a:t>
            </a:r>
            <a:r>
              <a:rPr lang="ru-RU" dirty="0" err="1" smtClean="0"/>
              <a:t>междольковых</a:t>
            </a:r>
            <a:r>
              <a:rPr lang="ru-RU" dirty="0" smtClean="0"/>
              <a:t> перегородок с жидкостью в плевральных полостях (картина отека легких); • </a:t>
            </a:r>
            <a:r>
              <a:rPr lang="ru-RU" dirty="0" err="1" smtClean="0"/>
              <a:t>Субплевральные</a:t>
            </a:r>
            <a:r>
              <a:rPr lang="ru-RU" dirty="0" smtClean="0"/>
              <a:t> ретикулярные (сетчатые) изменения; • </a:t>
            </a:r>
            <a:r>
              <a:rPr lang="ru-RU" dirty="0" err="1" smtClean="0"/>
              <a:t>Лимфаденопатия</a:t>
            </a:r>
            <a:r>
              <a:rPr lang="ru-RU" dirty="0" smtClean="0"/>
              <a:t> без изменений в легких</a:t>
            </a:r>
            <a:endParaRPr lang="ru-RU" sz="1200" b="0" i="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11544EE3-EBDB-4928-9F18-290BD82712B3}" type="slidenum">
              <a:rPr lang="ru-RU" smtClean="0"/>
              <a:t>5</a:t>
            </a:fld>
            <a:endParaRPr lang="ru-RU"/>
          </a:p>
        </p:txBody>
      </p:sp>
    </p:spTree>
    <p:extLst>
      <p:ext uri="{BB962C8B-B14F-4D97-AF65-F5344CB8AC3E}">
        <p14:creationId xmlns:p14="http://schemas.microsoft.com/office/powerpoint/2010/main" val="70095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Признаки типичной пневмонии </a:t>
            </a:r>
            <a:r>
              <a:rPr lang="en-US" dirty="0" smtClean="0"/>
              <a:t>COVID-19</a:t>
            </a:r>
            <a:r>
              <a:rPr lang="ru-RU" dirty="0" smtClean="0"/>
              <a:t> КТ грудной клетки с высокой частотой встречаемости (&gt;70%)</a:t>
            </a:r>
          </a:p>
          <a:p>
            <a:r>
              <a:rPr lang="ru-RU" dirty="0" smtClean="0"/>
              <a:t>Все снимки КТ</a:t>
            </a:r>
            <a:r>
              <a:rPr lang="ru-RU" baseline="0" dirty="0" smtClean="0"/>
              <a:t> взяты у пациентов, чей ПЦР тест на </a:t>
            </a:r>
            <a:r>
              <a:rPr lang="ru-RU" baseline="0" dirty="0" err="1" smtClean="0"/>
              <a:t>коронавирус</a:t>
            </a:r>
            <a:r>
              <a:rPr lang="ru-RU" baseline="0" dirty="0" smtClean="0"/>
              <a:t> был положительный </a:t>
            </a:r>
            <a:endParaRPr lang="ru-RU" dirty="0" smtClean="0"/>
          </a:p>
          <a:p>
            <a:r>
              <a:rPr lang="ru-RU" dirty="0" smtClean="0"/>
              <a:t>Срезы КТ грудной полости в</a:t>
            </a:r>
            <a:r>
              <a:rPr lang="ru-RU" baseline="0" dirty="0" smtClean="0"/>
              <a:t> аксиальной плоскости</a:t>
            </a:r>
          </a:p>
          <a:p>
            <a:r>
              <a:rPr lang="ru-RU" baseline="0" dirty="0" smtClean="0"/>
              <a:t>Матовое стекло - </a:t>
            </a:r>
            <a:r>
              <a:rPr lang="ru-RU" sz="1200" b="0" i="0" kern="1200" dirty="0" smtClean="0">
                <a:solidFill>
                  <a:schemeClr val="tx1"/>
                </a:solidFill>
                <a:effectLst/>
                <a:latin typeface="+mn-lt"/>
                <a:ea typeface="+mn-ea"/>
                <a:cs typeface="+mn-cs"/>
              </a:rPr>
              <a:t>уплотнение легочной ткани, связанное с ее отеком и инфильтрацией, то есть скоплением жидкого экссудата в легочной паренхиме, в межклеточном пространстве</a:t>
            </a:r>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6</a:t>
            </a:fld>
            <a:endParaRPr lang="ru-RU"/>
          </a:p>
        </p:txBody>
      </p:sp>
    </p:spTree>
    <p:extLst>
      <p:ext uri="{BB962C8B-B14F-4D97-AF65-F5344CB8AC3E}">
        <p14:creationId xmlns:p14="http://schemas.microsoft.com/office/powerpoint/2010/main" val="16934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Шрифт текста не менее 22-24</a:t>
            </a:r>
          </a:p>
          <a:p>
            <a:endParaRPr lang="ru-RU" dirty="0" smtClean="0"/>
          </a:p>
          <a:p>
            <a:r>
              <a:rPr lang="ru-RU" dirty="0" smtClean="0"/>
              <a:t>Все снимки КТ</a:t>
            </a:r>
            <a:r>
              <a:rPr lang="ru-RU" baseline="0" dirty="0" smtClean="0"/>
              <a:t> взяты у пациентов, чей ПЦР тест на </a:t>
            </a:r>
            <a:r>
              <a:rPr lang="ru-RU" baseline="0" dirty="0" err="1" smtClean="0"/>
              <a:t>коронавирус</a:t>
            </a:r>
            <a:r>
              <a:rPr lang="ru-RU" baseline="0" dirty="0" smtClean="0"/>
              <a:t> был положительный </a:t>
            </a:r>
            <a:endParaRPr lang="ru-RU" dirty="0" smtClean="0"/>
          </a:p>
          <a:p>
            <a:r>
              <a:rPr lang="ru-RU" dirty="0" smtClean="0"/>
              <a:t>Срезы КТ грудной полости в</a:t>
            </a:r>
            <a:r>
              <a:rPr lang="ru-RU" baseline="0" dirty="0" smtClean="0"/>
              <a:t> аксиальной плоскости</a:t>
            </a:r>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7</a:t>
            </a:fld>
            <a:endParaRPr lang="ru-RU"/>
          </a:p>
        </p:txBody>
      </p:sp>
    </p:spTree>
    <p:extLst>
      <p:ext uri="{BB962C8B-B14F-4D97-AF65-F5344CB8AC3E}">
        <p14:creationId xmlns:p14="http://schemas.microsoft.com/office/powerpoint/2010/main" val="65942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Симптомы КТ грудной клетки с промежуточной частотой встречаемости (10%-70%)</a:t>
            </a:r>
            <a:endParaRPr lang="ru-RU" b="1" dirty="0" smtClean="0"/>
          </a:p>
          <a:p>
            <a:r>
              <a:rPr lang="ru-RU" b="1" dirty="0" smtClean="0"/>
              <a:t>Лёгочная консолидация</a:t>
            </a:r>
            <a:r>
              <a:rPr lang="ru-RU" dirty="0" smtClean="0"/>
              <a:t> - уплотнение лёгочной ткани за счёт заполнения воздушных в норме альвеол содержимым</a:t>
            </a:r>
          </a:p>
          <a:p>
            <a:r>
              <a:rPr lang="ru-RU" b="1" dirty="0" smtClean="0"/>
              <a:t>Линейные изменения легочного рисунка</a:t>
            </a:r>
            <a:r>
              <a:rPr lang="ru-RU" dirty="0" smtClean="0"/>
              <a:t>. Усиление и обогащение легочного рисунка за счет линейных изменений представляет собой результат утолщения </a:t>
            </a:r>
            <a:r>
              <a:rPr lang="ru-RU" dirty="0" err="1" smtClean="0"/>
              <a:t>междольковых</a:t>
            </a:r>
            <a:r>
              <a:rPr lang="ru-RU" dirty="0" smtClean="0"/>
              <a:t> перегородок</a:t>
            </a:r>
          </a:p>
          <a:p>
            <a:r>
              <a:rPr lang="ru-RU" sz="1200" b="1" i="0" kern="1200" dirty="0" smtClean="0">
                <a:solidFill>
                  <a:schemeClr val="tx1"/>
                </a:solidFill>
                <a:effectLst/>
                <a:latin typeface="+mn-lt"/>
                <a:ea typeface="+mn-ea"/>
                <a:cs typeface="+mn-cs"/>
              </a:rPr>
              <a:t>Ретикулярные изменения легочного рисунка.</a:t>
            </a:r>
            <a:r>
              <a:rPr lang="ru-RU" sz="1200" b="0" i="0" kern="1200" dirty="0" smtClean="0">
                <a:solidFill>
                  <a:schemeClr val="tx1"/>
                </a:solidFill>
                <a:effectLst/>
                <a:latin typeface="+mn-lt"/>
                <a:ea typeface="+mn-ea"/>
                <a:cs typeface="+mn-cs"/>
              </a:rPr>
              <a:t> ретикулярный паттерн. Усиление и обогащение легочного рисунка за счет сетчатых (ретикулярных) изменений - результат утолщения и </a:t>
            </a:r>
            <a:r>
              <a:rPr lang="ru-RU" sz="1200" b="0" i="0" kern="1200" dirty="0" err="1" smtClean="0">
                <a:solidFill>
                  <a:schemeClr val="tx1"/>
                </a:solidFill>
                <a:effectLst/>
                <a:latin typeface="+mn-lt"/>
                <a:ea typeface="+mn-ea"/>
                <a:cs typeface="+mn-cs"/>
              </a:rPr>
              <a:t>междольковых</a:t>
            </a:r>
            <a:r>
              <a:rPr lang="ru-RU" sz="1200" b="0" i="0" kern="1200" dirty="0" smtClean="0">
                <a:solidFill>
                  <a:schemeClr val="tx1"/>
                </a:solidFill>
                <a:effectLst/>
                <a:latin typeface="+mn-lt"/>
                <a:ea typeface="+mn-ea"/>
                <a:cs typeface="+mn-cs"/>
              </a:rPr>
              <a:t>, и внутридольковых перегородок.</a:t>
            </a:r>
            <a:endParaRPr lang="ru-RU" dirty="0" smtClean="0"/>
          </a:p>
          <a:p>
            <a:r>
              <a:rPr lang="ru-RU" sz="1200" b="1" i="0" kern="1200" dirty="0" smtClean="0">
                <a:solidFill>
                  <a:schemeClr val="tx1"/>
                </a:solidFill>
                <a:effectLst/>
                <a:latin typeface="+mn-lt"/>
                <a:ea typeface="+mn-ea"/>
                <a:cs typeface="+mn-cs"/>
              </a:rPr>
              <a:t>Симптом «булыжной мостовой»</a:t>
            </a:r>
            <a:r>
              <a:rPr lang="ru-RU" sz="1200" b="0" i="0" kern="1200" dirty="0" smtClean="0">
                <a:solidFill>
                  <a:schemeClr val="tx1"/>
                </a:solidFill>
                <a:effectLst/>
                <a:latin typeface="+mn-lt"/>
                <a:ea typeface="+mn-ea"/>
                <a:cs typeface="+mn-cs"/>
              </a:rPr>
              <a:t> - сочетание затемнений по типу «матового стекла» с утолщенными </a:t>
            </a:r>
            <a:r>
              <a:rPr lang="ru-RU" sz="1200" b="0" i="0" kern="1200" dirty="0" err="1" smtClean="0">
                <a:solidFill>
                  <a:schemeClr val="tx1"/>
                </a:solidFill>
                <a:effectLst/>
                <a:latin typeface="+mn-lt"/>
                <a:ea typeface="+mn-ea"/>
                <a:cs typeface="+mn-cs"/>
              </a:rPr>
              <a:t>междольковыми</a:t>
            </a:r>
            <a:r>
              <a:rPr lang="ru-RU" sz="1200" b="0" i="0" kern="1200" dirty="0" smtClean="0">
                <a:solidFill>
                  <a:schemeClr val="tx1"/>
                </a:solidFill>
                <a:effectLst/>
                <a:latin typeface="+mn-lt"/>
                <a:ea typeface="+mn-ea"/>
                <a:cs typeface="+mn-cs"/>
              </a:rPr>
              <a:t> перегородками, внешне напоминает разнообразные куски брусчатки в мостовой</a:t>
            </a:r>
          </a:p>
          <a:p>
            <a:r>
              <a:rPr lang="ru-RU" sz="1200" b="1" i="0" kern="1200" dirty="0" smtClean="0">
                <a:solidFill>
                  <a:schemeClr val="tx1"/>
                </a:solidFill>
                <a:effectLst/>
                <a:latin typeface="+mn-lt"/>
                <a:ea typeface="+mn-ea"/>
                <a:cs typeface="+mn-cs"/>
              </a:rPr>
              <a:t>Симптом "воздушной </a:t>
            </a:r>
            <a:r>
              <a:rPr lang="ru-RU" sz="1200" b="1" i="0" kern="1200" dirty="0" err="1" smtClean="0">
                <a:solidFill>
                  <a:schemeClr val="tx1"/>
                </a:solidFill>
                <a:effectLst/>
                <a:latin typeface="+mn-lt"/>
                <a:ea typeface="+mn-ea"/>
                <a:cs typeface="+mn-cs"/>
              </a:rPr>
              <a:t>бронхограммы</a:t>
            </a:r>
            <a:r>
              <a:rPr lang="ru-RU" sz="1200" b="1" i="0" kern="120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rPr>
              <a:t>, симптом "воздушной бронхографии". На фоне уплотненной легочной ткани видны просветы заполненных воздухом бронхов.</a:t>
            </a:r>
          </a:p>
          <a:p>
            <a:r>
              <a:rPr lang="ru-RU" b="1" dirty="0" smtClean="0"/>
              <a:t>Симптом ореола </a:t>
            </a:r>
            <a:r>
              <a:rPr lang="ru-RU" dirty="0" smtClean="0"/>
              <a:t>- зона «матового стекла» вокруг консолидации или участка деструкции лёгочной ткани </a:t>
            </a:r>
          </a:p>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8</a:t>
            </a:fld>
            <a:endParaRPr lang="ru-RU"/>
          </a:p>
        </p:txBody>
      </p:sp>
    </p:spTree>
    <p:extLst>
      <p:ext uri="{BB962C8B-B14F-4D97-AF65-F5344CB8AC3E}">
        <p14:creationId xmlns:p14="http://schemas.microsoft.com/office/powerpoint/2010/main" val="40111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i="0" kern="1200" dirty="0" smtClean="0">
                <a:solidFill>
                  <a:schemeClr val="tx1"/>
                </a:solidFill>
                <a:effectLst/>
                <a:latin typeface="+mn-lt"/>
                <a:ea typeface="+mn-ea"/>
                <a:cs typeface="+mn-cs"/>
              </a:rPr>
              <a:t>Симптом «булыжной мостовой»</a:t>
            </a:r>
            <a:r>
              <a:rPr lang="ru-RU" sz="1200" b="0" i="0" kern="1200" dirty="0" smtClean="0">
                <a:solidFill>
                  <a:schemeClr val="tx1"/>
                </a:solidFill>
                <a:effectLst/>
                <a:latin typeface="+mn-lt"/>
                <a:ea typeface="+mn-ea"/>
                <a:cs typeface="+mn-cs"/>
              </a:rPr>
              <a:t> - сочетание затемнений по типу «матового стекла» с утолщенными </a:t>
            </a:r>
            <a:r>
              <a:rPr lang="ru-RU" sz="1200" b="0" i="0" kern="1200" dirty="0" err="1" smtClean="0">
                <a:solidFill>
                  <a:schemeClr val="tx1"/>
                </a:solidFill>
                <a:effectLst/>
                <a:latin typeface="+mn-lt"/>
                <a:ea typeface="+mn-ea"/>
                <a:cs typeface="+mn-cs"/>
              </a:rPr>
              <a:t>междольковыми</a:t>
            </a:r>
            <a:r>
              <a:rPr lang="ru-RU" sz="1200" b="0" i="0" kern="1200" dirty="0" smtClean="0">
                <a:solidFill>
                  <a:schemeClr val="tx1"/>
                </a:solidFill>
                <a:effectLst/>
                <a:latin typeface="+mn-lt"/>
                <a:ea typeface="+mn-ea"/>
                <a:cs typeface="+mn-cs"/>
              </a:rPr>
              <a:t> перегородками, внешне напоминает разнообразные куски брусчатки в мостовой</a:t>
            </a: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b="1" baseline="0" dirty="0" smtClean="0"/>
              <a:t>Матовое стекло </a:t>
            </a:r>
            <a:r>
              <a:rPr lang="ru-RU" baseline="0" dirty="0" smtClean="0"/>
              <a:t>- </a:t>
            </a:r>
            <a:r>
              <a:rPr lang="ru-RU" sz="1200" b="0" i="0" kern="1200" dirty="0" smtClean="0">
                <a:solidFill>
                  <a:schemeClr val="tx1"/>
                </a:solidFill>
                <a:effectLst/>
                <a:latin typeface="+mn-lt"/>
                <a:ea typeface="+mn-ea"/>
                <a:cs typeface="+mn-cs"/>
              </a:rPr>
              <a:t>уплотнение легочной ткани, связанное с ее отеком и инфильтрацией, то есть скоплением жидкого экссудата в легочной паренхиме, в межклеточном пространстве</a:t>
            </a:r>
            <a:endParaRPr lang="ru-RU" dirty="0" smtClean="0"/>
          </a:p>
          <a:p>
            <a:endParaRPr lang="ru-RU" dirty="0"/>
          </a:p>
        </p:txBody>
      </p:sp>
      <p:sp>
        <p:nvSpPr>
          <p:cNvPr id="4" name="Номер слайда 3"/>
          <p:cNvSpPr>
            <a:spLocks noGrp="1"/>
          </p:cNvSpPr>
          <p:nvPr>
            <p:ph type="sldNum" sz="quarter" idx="10"/>
          </p:nvPr>
        </p:nvSpPr>
        <p:spPr/>
        <p:txBody>
          <a:bodyPr/>
          <a:lstStyle/>
          <a:p>
            <a:fld id="{11544EE3-EBDB-4928-9F18-290BD82712B3}" type="slidenum">
              <a:rPr lang="ru-RU" smtClean="0"/>
              <a:t>9</a:t>
            </a:fld>
            <a:endParaRPr lang="ru-RU"/>
          </a:p>
        </p:txBody>
      </p:sp>
    </p:spTree>
    <p:extLst>
      <p:ext uri="{BB962C8B-B14F-4D97-AF65-F5344CB8AC3E}">
        <p14:creationId xmlns:p14="http://schemas.microsoft.com/office/powerpoint/2010/main" val="1654636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80766C-04C8-4116-A9D3-1739100C63B5}" type="datetimeFigureOut">
              <a:rPr lang="ru-RU" smtClean="0"/>
              <a:t>25.02.2022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248670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80766C-04C8-4116-A9D3-1739100C63B5}" type="datetimeFigureOut">
              <a:rPr lang="ru-RU" smtClean="0"/>
              <a:t>25.02.2022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293954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80766C-04C8-4116-A9D3-1739100C63B5}" type="datetimeFigureOut">
              <a:rPr lang="ru-RU" smtClean="0"/>
              <a:t>25.02.2022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1719906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180766C-04C8-4116-A9D3-1739100C63B5}" type="datetimeFigureOut">
              <a:rPr lang="ru-RU" smtClean="0"/>
              <a:t>25.02.2022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250423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80766C-04C8-4116-A9D3-1739100C63B5}" type="datetimeFigureOut">
              <a:rPr lang="ru-RU" smtClean="0"/>
              <a:t>25.02.2022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405976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80766C-04C8-4116-A9D3-1739100C63B5}" type="datetimeFigureOut">
              <a:rPr lang="ru-RU" smtClean="0"/>
              <a:t>25.02.2022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405605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80766C-04C8-4116-A9D3-1739100C63B5}" type="datetimeFigureOut">
              <a:rPr lang="ru-RU" smtClean="0"/>
              <a:t>25.02.2022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96480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80766C-04C8-4116-A9D3-1739100C63B5}" type="datetimeFigureOut">
              <a:rPr lang="ru-RU" smtClean="0"/>
              <a:t>25.02.2022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275511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80766C-04C8-4116-A9D3-1739100C63B5}" type="datetimeFigureOut">
              <a:rPr lang="ru-RU" smtClean="0"/>
              <a:t>25.02.2022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262493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80766C-04C8-4116-A9D3-1739100C63B5}" type="datetimeFigureOut">
              <a:rPr lang="ru-RU" smtClean="0"/>
              <a:t>25.02.2022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312287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180766C-04C8-4116-A9D3-1739100C63B5}" type="datetimeFigureOut">
              <a:rPr lang="ru-RU" smtClean="0"/>
              <a:t>25.02.2022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120700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180766C-04C8-4116-A9D3-1739100C63B5}" type="datetimeFigureOut">
              <a:rPr lang="ru-RU" smtClean="0"/>
              <a:t>25.02.2022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3FFB8A-221F-4666-80C5-711C6709D5FE}" type="slidenum">
              <a:rPr lang="ru-RU" smtClean="0"/>
              <a:t>‹#›</a:t>
            </a:fld>
            <a:endParaRPr lang="ru-RU"/>
          </a:p>
        </p:txBody>
      </p:sp>
    </p:spTree>
    <p:extLst>
      <p:ext uri="{BB962C8B-B14F-4D97-AF65-F5344CB8AC3E}">
        <p14:creationId xmlns:p14="http://schemas.microsoft.com/office/powerpoint/2010/main" val="17115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0766C-04C8-4116-A9D3-1739100C63B5}" type="datetimeFigureOut">
              <a:rPr lang="ru-RU" smtClean="0"/>
              <a:t>25.02.2022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FFB8A-221F-4666-80C5-711C6709D5FE}" type="slidenum">
              <a:rPr lang="ru-RU" smtClean="0"/>
              <a:t>‹#›</a:t>
            </a:fld>
            <a:endParaRPr lang="ru-RU"/>
          </a:p>
        </p:txBody>
      </p:sp>
    </p:spTree>
    <p:extLst>
      <p:ext uri="{BB962C8B-B14F-4D97-AF65-F5344CB8AC3E}">
        <p14:creationId xmlns:p14="http://schemas.microsoft.com/office/powerpoint/2010/main" val="118946835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 y="4248828"/>
            <a:ext cx="7367845" cy="1958541"/>
          </a:xfrm>
          <a:prstGeom prst="rect">
            <a:avLst/>
          </a:prstGeom>
        </p:spPr>
      </p:pic>
      <p:sp>
        <p:nvSpPr>
          <p:cNvPr id="2" name="Заголовок 1">
            <a:extLst>
              <a:ext uri="{FF2B5EF4-FFF2-40B4-BE49-F238E27FC236}">
                <a16:creationId xmlns:a16="http://schemas.microsoft.com/office/drawing/2014/main" id="{4C8BF0CF-3FF3-48BB-97D9-A4563C5FCB0C}"/>
              </a:ext>
            </a:extLst>
          </p:cNvPr>
          <p:cNvSpPr>
            <a:spLocks noGrp="1"/>
          </p:cNvSpPr>
          <p:nvPr>
            <p:ph type="ctrTitle"/>
          </p:nvPr>
        </p:nvSpPr>
        <p:spPr>
          <a:xfrm>
            <a:off x="2001652" y="2173057"/>
            <a:ext cx="8296356" cy="1646302"/>
          </a:xfrm>
        </p:spPr>
        <p:txBody>
          <a:bodyPr>
            <a:normAutofit/>
          </a:bodyPr>
          <a:lstStyle/>
          <a:p>
            <a:r>
              <a:rPr lang="ru-RU" sz="4000" b="1" dirty="0" smtClean="0">
                <a:solidFill>
                  <a:schemeClr val="tx1"/>
                </a:solidFill>
                <a:latin typeface="+mn-lt"/>
              </a:rPr>
              <a:t>КТ грудной клетки </a:t>
            </a:r>
            <a:r>
              <a:rPr lang="ru-RU" sz="4000" b="1" dirty="0" smtClean="0">
                <a:latin typeface="+mn-lt"/>
              </a:rPr>
              <a:t>при</a:t>
            </a:r>
            <a:r>
              <a:rPr lang="ru-RU" sz="4000" b="1" dirty="0" smtClean="0">
                <a:solidFill>
                  <a:schemeClr val="tx1"/>
                </a:solidFill>
                <a:latin typeface="+mn-lt"/>
              </a:rPr>
              <a:t> COVID-19: Что необходимо знать радиологу</a:t>
            </a:r>
            <a:endParaRPr lang="ru-RU" sz="4000" b="1" dirty="0">
              <a:solidFill>
                <a:schemeClr val="tx1"/>
              </a:solidFill>
              <a:latin typeface="+mn-lt"/>
            </a:endParaRPr>
          </a:p>
        </p:txBody>
      </p:sp>
      <p:sp>
        <p:nvSpPr>
          <p:cNvPr id="3" name="Подзаголовок 2">
            <a:extLst>
              <a:ext uri="{FF2B5EF4-FFF2-40B4-BE49-F238E27FC236}">
                <a16:creationId xmlns:a16="http://schemas.microsoft.com/office/drawing/2014/main" id="{C51E3D1C-1423-420B-97FA-794D23454B04}"/>
              </a:ext>
            </a:extLst>
          </p:cNvPr>
          <p:cNvSpPr>
            <a:spLocks noGrp="1"/>
          </p:cNvSpPr>
          <p:nvPr>
            <p:ph type="subTitle" idx="1"/>
          </p:nvPr>
        </p:nvSpPr>
        <p:spPr>
          <a:xfrm>
            <a:off x="7676657" y="4369778"/>
            <a:ext cx="4220590" cy="1765167"/>
          </a:xfrm>
        </p:spPr>
        <p:txBody>
          <a:bodyPr>
            <a:noAutofit/>
          </a:bodyPr>
          <a:lstStyle/>
          <a:p>
            <a:pPr algn="r"/>
            <a:r>
              <a:rPr lang="ru-RU" dirty="0" smtClean="0">
                <a:solidFill>
                  <a:schemeClr val="tx1"/>
                </a:solidFill>
              </a:rPr>
              <a:t>Выполнил: врач-ординатор1-го</a:t>
            </a:r>
            <a:r>
              <a:rPr lang="en-US" dirty="0" smtClean="0">
                <a:solidFill>
                  <a:schemeClr val="tx1"/>
                </a:solidFill>
              </a:rPr>
              <a:t> </a:t>
            </a:r>
            <a:r>
              <a:rPr lang="ru-RU" dirty="0" smtClean="0">
                <a:solidFill>
                  <a:schemeClr val="tx1"/>
                </a:solidFill>
              </a:rPr>
              <a:t>года кафедры </a:t>
            </a:r>
            <a:r>
              <a:rPr lang="ru-RU" dirty="0">
                <a:solidFill>
                  <a:schemeClr val="tx1"/>
                </a:solidFill>
              </a:rPr>
              <a:t>лучевой диагностики ИПО</a:t>
            </a:r>
          </a:p>
          <a:p>
            <a:pPr algn="r"/>
            <a:r>
              <a:rPr lang="ru-RU" dirty="0" err="1" smtClean="0">
                <a:solidFill>
                  <a:schemeClr val="tx1"/>
                </a:solidFill>
              </a:rPr>
              <a:t>Юлмухаметов</a:t>
            </a:r>
            <a:r>
              <a:rPr lang="ru-RU" dirty="0" smtClean="0">
                <a:solidFill>
                  <a:schemeClr val="tx1"/>
                </a:solidFill>
              </a:rPr>
              <a:t> З.Р.</a:t>
            </a:r>
            <a:r>
              <a:rPr lang="ru-RU" b="1" dirty="0" smtClean="0">
                <a:solidFill>
                  <a:schemeClr val="tx1"/>
                </a:solidFill>
              </a:rPr>
              <a:t> </a:t>
            </a:r>
            <a:endParaRPr lang="ru-RU" b="1" dirty="0">
              <a:solidFill>
                <a:schemeClr val="tx1"/>
              </a:solidFill>
            </a:endParaRPr>
          </a:p>
        </p:txBody>
      </p:sp>
      <p:sp>
        <p:nvSpPr>
          <p:cNvPr id="4" name="Прямоугольник 3">
            <a:extLst>
              <a:ext uri="{FF2B5EF4-FFF2-40B4-BE49-F238E27FC236}">
                <a16:creationId xmlns:a16="http://schemas.microsoft.com/office/drawing/2014/main" id="{0E7C8CF7-DA5F-44F6-AC5C-7CC1CA59B6B0}"/>
              </a:ext>
            </a:extLst>
          </p:cNvPr>
          <p:cNvSpPr/>
          <p:nvPr/>
        </p:nvSpPr>
        <p:spPr>
          <a:xfrm>
            <a:off x="402412" y="234065"/>
            <a:ext cx="11494835" cy="1938992"/>
          </a:xfrm>
          <a:prstGeom prst="rect">
            <a:avLst/>
          </a:prstGeom>
        </p:spPr>
        <p:txBody>
          <a:bodyPr wrap="square">
            <a:spAutoFit/>
          </a:bodyPr>
          <a:lstStyle/>
          <a:p>
            <a:pPr algn="ctr"/>
            <a:r>
              <a:rPr lang="ru-RU" sz="2400" dirty="0"/>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a:t>
            </a:r>
            <a:br>
              <a:rPr lang="ru-RU" sz="2400" dirty="0"/>
            </a:br>
            <a:r>
              <a:rPr lang="ru-RU" sz="2400" dirty="0"/>
              <a:t> Кафедра лучевой диагностики ИПО </a:t>
            </a:r>
          </a:p>
        </p:txBody>
      </p:sp>
      <p:sp>
        <p:nvSpPr>
          <p:cNvPr id="6" name="Подзаголовок 2">
            <a:extLst>
              <a:ext uri="{FF2B5EF4-FFF2-40B4-BE49-F238E27FC236}">
                <a16:creationId xmlns:a16="http://schemas.microsoft.com/office/drawing/2014/main" id="{C51E3D1C-1423-420B-97FA-794D23454B04}"/>
              </a:ext>
            </a:extLst>
          </p:cNvPr>
          <p:cNvSpPr txBox="1">
            <a:spLocks/>
          </p:cNvSpPr>
          <p:nvPr/>
        </p:nvSpPr>
        <p:spPr>
          <a:xfrm>
            <a:off x="4623001" y="6282333"/>
            <a:ext cx="3053656" cy="4798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smtClean="0"/>
              <a:t>Красноярск 2022</a:t>
            </a:r>
            <a:endParaRPr lang="ru-RU" b="1" dirty="0"/>
          </a:p>
        </p:txBody>
      </p:sp>
    </p:spTree>
    <p:extLst>
      <p:ext uri="{BB962C8B-B14F-4D97-AF65-F5344CB8AC3E}">
        <p14:creationId xmlns:p14="http://schemas.microsoft.com/office/powerpoint/2010/main" val="324294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alo sign in a 55-year-old man with RT-PCR-test–proven                         COVID-19. Axial nonenhanced chest CT images show consolidations surrounded                         by ground-glass opacities (arrows) in both upper lobes, findings consistent                         with the halo sign. There is a ground-glass opacity in the right upper lobe                         (arrowhead in a) and consolidation in both lower lobes (arrowheads in                         b)."/>
          <p:cNvPicPr/>
          <p:nvPr/>
        </p:nvPicPr>
        <p:blipFill rotWithShape="1">
          <a:blip r:embed="rId3">
            <a:extLst>
              <a:ext uri="{28A0092B-C50C-407E-A947-70E740481C1C}">
                <a14:useLocalDpi xmlns:a14="http://schemas.microsoft.com/office/drawing/2010/main" val="0"/>
              </a:ext>
            </a:extLst>
          </a:blip>
          <a:srcRect l="4849" r="5427"/>
          <a:stretch/>
        </p:blipFill>
        <p:spPr bwMode="auto">
          <a:xfrm>
            <a:off x="838200" y="1089569"/>
            <a:ext cx="4676503" cy="4065425"/>
          </a:xfrm>
          <a:prstGeom prst="rect">
            <a:avLst/>
          </a:prstGeom>
          <a:noFill/>
          <a:ln>
            <a:noFill/>
          </a:ln>
        </p:spPr>
      </p:pic>
      <p:sp>
        <p:nvSpPr>
          <p:cNvPr id="5" name="Объект 2"/>
          <p:cNvSpPr txBox="1">
            <a:spLocks/>
          </p:cNvSpPr>
          <p:nvPr/>
        </p:nvSpPr>
        <p:spPr>
          <a:xfrm>
            <a:off x="838199" y="5154994"/>
            <a:ext cx="10477709" cy="1500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200" dirty="0" smtClean="0"/>
              <a:t>мужчина, 55 лет</a:t>
            </a:r>
          </a:p>
          <a:p>
            <a:r>
              <a:rPr lang="ru-RU" sz="2200" dirty="0" smtClean="0"/>
              <a:t>Симптом ореола </a:t>
            </a:r>
          </a:p>
          <a:p>
            <a:r>
              <a:rPr lang="ru-RU" sz="2200" dirty="0" smtClean="0"/>
              <a:t>Затемнение </a:t>
            </a:r>
            <a:r>
              <a:rPr lang="ru-RU" sz="2200" dirty="0"/>
              <a:t>по типу «матового стекла</a:t>
            </a:r>
            <a:r>
              <a:rPr lang="ru-RU" sz="2200" dirty="0" smtClean="0"/>
              <a:t>»</a:t>
            </a:r>
          </a:p>
          <a:p>
            <a:r>
              <a:rPr lang="ru-RU" sz="2200" dirty="0"/>
              <a:t>Консолидация лёгочной ткани в обеих нижних </a:t>
            </a:r>
            <a:r>
              <a:rPr lang="ru-RU" sz="2200" dirty="0" smtClean="0"/>
              <a:t>долях</a:t>
            </a:r>
            <a:endParaRPr lang="ru-RU" sz="2200" dirty="0"/>
          </a:p>
        </p:txBody>
      </p:sp>
      <p:pic>
        <p:nvPicPr>
          <p:cNvPr id="7" name="Рисунок 6" descr="Halo sign in a 55-year-old man with RT-PCR-test–proven                         COVID-19. Axial nonenhanced chest CT images show consolidations surrounded                         by ground-glass opacities (arrows) in both upper lobes, findings consistent                         with the halo sign. There is a ground-glass opacity in the right upper lobe                         (arrowhead in a) and consolidation in both lower lobes (arrowheads in                         b)."/>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083465"/>
            <a:ext cx="5219909" cy="4071529"/>
          </a:xfrm>
          <a:prstGeom prst="rect">
            <a:avLst/>
          </a:prstGeom>
          <a:noFill/>
          <a:ln>
            <a:noFill/>
          </a:ln>
        </p:spPr>
      </p:pic>
      <p:sp>
        <p:nvSpPr>
          <p:cNvPr id="9" name="Заголовок 1"/>
          <p:cNvSpPr>
            <a:spLocks noGrp="1"/>
          </p:cNvSpPr>
          <p:nvPr>
            <p:ph type="title"/>
          </p:nvPr>
        </p:nvSpPr>
        <p:spPr>
          <a:xfrm>
            <a:off x="838200" y="64412"/>
            <a:ext cx="10515600" cy="1166511"/>
          </a:xfrm>
        </p:spPr>
        <p:txBody>
          <a:bodyPr>
            <a:normAutofit fontScale="90000"/>
          </a:bodyPr>
          <a:lstStyle/>
          <a:p>
            <a:pPr algn="ctr"/>
            <a:r>
              <a:rPr lang="ru-RU" dirty="0"/>
              <a:t>Типичная картина пневмонии</a:t>
            </a:r>
            <a:r>
              <a:rPr lang="ru-RU" dirty="0" smtClean="0"/>
              <a:t> </a:t>
            </a:r>
            <a:r>
              <a:rPr lang="ru-RU" dirty="0"/>
              <a:t>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3796507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925" y="1740877"/>
            <a:ext cx="10770575" cy="5029199"/>
          </a:xfrm>
        </p:spPr>
        <p:txBody>
          <a:bodyPr>
            <a:normAutofit/>
          </a:bodyPr>
          <a:lstStyle/>
          <a:p>
            <a:r>
              <a:rPr lang="ru-RU" dirty="0" smtClean="0"/>
              <a:t>Плевральный </a:t>
            </a:r>
            <a:r>
              <a:rPr lang="ru-RU" dirty="0"/>
              <a:t>выпот (5,2</a:t>
            </a:r>
            <a:r>
              <a:rPr lang="ru-RU" dirty="0" smtClean="0"/>
              <a:t>%)</a:t>
            </a:r>
          </a:p>
          <a:p>
            <a:r>
              <a:rPr lang="ru-RU" dirty="0" err="1" smtClean="0"/>
              <a:t>Лимфаденопатия</a:t>
            </a:r>
            <a:r>
              <a:rPr lang="ru-RU" dirty="0" smtClean="0"/>
              <a:t> средостения (5,1%)</a:t>
            </a:r>
          </a:p>
          <a:p>
            <a:r>
              <a:rPr lang="ru-RU" dirty="0"/>
              <a:t>Симптом "дерева в почках" (4,1</a:t>
            </a:r>
            <a:r>
              <a:rPr lang="ru-RU" dirty="0" smtClean="0"/>
              <a:t>%)</a:t>
            </a:r>
          </a:p>
          <a:p>
            <a:r>
              <a:rPr lang="ru-RU" dirty="0" smtClean="0"/>
              <a:t>Центральное распространение поражения (3,6%)</a:t>
            </a:r>
          </a:p>
          <a:p>
            <a:r>
              <a:rPr lang="ru-RU" dirty="0"/>
              <a:t>П</a:t>
            </a:r>
            <a:r>
              <a:rPr lang="ru-RU" dirty="0" smtClean="0"/>
              <a:t>ерикардиальный </a:t>
            </a:r>
            <a:r>
              <a:rPr lang="ru-RU" dirty="0"/>
              <a:t>выпот (</a:t>
            </a:r>
            <a:r>
              <a:rPr lang="ru-RU" dirty="0" smtClean="0"/>
              <a:t>2,7%-5,2%)</a:t>
            </a:r>
          </a:p>
          <a:p>
            <a:r>
              <a:rPr lang="ru-RU" dirty="0" err="1" smtClean="0"/>
              <a:t>Кавитирующие</a:t>
            </a:r>
            <a:r>
              <a:rPr lang="ru-RU" dirty="0" smtClean="0"/>
              <a:t> </a:t>
            </a:r>
            <a:r>
              <a:rPr lang="ru-RU" dirty="0"/>
              <a:t>поражения легких (0,7%) </a:t>
            </a:r>
            <a:endParaRPr lang="ru-RU" dirty="0" smtClean="0"/>
          </a:p>
          <a:p>
            <a:pPr marL="0" indent="0">
              <a:buNone/>
            </a:pPr>
            <a:r>
              <a:rPr lang="ru-RU" sz="2400" dirty="0" smtClean="0"/>
              <a:t>Наличие одного </a:t>
            </a:r>
            <a:r>
              <a:rPr lang="ru-RU" sz="2400" dirty="0"/>
              <a:t>или нескольких из этих признаков </a:t>
            </a:r>
            <a:r>
              <a:rPr lang="ru-RU" sz="2400" dirty="0" smtClean="0"/>
              <a:t>указывает </a:t>
            </a:r>
            <a:r>
              <a:rPr lang="ru-RU" sz="2400" dirty="0"/>
              <a:t>на </a:t>
            </a:r>
            <a:r>
              <a:rPr lang="ru-RU" sz="2400" dirty="0" smtClean="0"/>
              <a:t>другие диагнозы более вероятно, </a:t>
            </a:r>
            <a:r>
              <a:rPr lang="ru-RU" sz="2400" dirty="0"/>
              <a:t>чем на COVID-19, </a:t>
            </a:r>
            <a:r>
              <a:rPr lang="ru-RU" sz="2400" dirty="0" smtClean="0"/>
              <a:t>но его </a:t>
            </a:r>
            <a:r>
              <a:rPr lang="ru-RU" sz="2400" dirty="0"/>
              <a:t>нельзя полностью исключить из дифференциальной </a:t>
            </a:r>
            <a:r>
              <a:rPr lang="ru-RU" sz="2400" dirty="0" smtClean="0"/>
              <a:t>диагностики.</a:t>
            </a:r>
          </a:p>
          <a:p>
            <a:pPr marL="0" indent="0">
              <a:buNone/>
            </a:pPr>
            <a:r>
              <a:rPr lang="ru-RU" sz="2400" dirty="0" smtClean="0"/>
              <a:t>Кроме </a:t>
            </a:r>
            <a:r>
              <a:rPr lang="ru-RU" sz="2400" dirty="0"/>
              <a:t>того, некоторые из этих результатов КТ грудной клетки могут встречаться у некоторых пациентов только на поздних стадиях заболевания.</a:t>
            </a:r>
            <a:endParaRPr lang="ru-RU" sz="3200" dirty="0"/>
          </a:p>
        </p:txBody>
      </p:sp>
      <p:sp>
        <p:nvSpPr>
          <p:cNvPr id="4" name="Заголовок 1"/>
          <p:cNvSpPr txBox="1">
            <a:spLocks/>
          </p:cNvSpPr>
          <p:nvPr/>
        </p:nvSpPr>
        <p:spPr>
          <a:xfrm>
            <a:off x="639640" y="293490"/>
            <a:ext cx="10743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a:t>Типичная картина пневмонии</a:t>
            </a:r>
            <a:r>
              <a:rPr lang="ru-RU" dirty="0" smtClean="0"/>
              <a:t> при </a:t>
            </a:r>
            <a:r>
              <a:rPr lang="en-US" dirty="0" smtClean="0"/>
              <a:t>COVID-19</a:t>
            </a:r>
            <a:endParaRPr lang="ru-RU" dirty="0"/>
          </a:p>
        </p:txBody>
      </p:sp>
    </p:spTree>
    <p:extLst>
      <p:ext uri="{BB962C8B-B14F-4D97-AF65-F5344CB8AC3E}">
        <p14:creationId xmlns:p14="http://schemas.microsoft.com/office/powerpoint/2010/main" val="4128063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evelopment of cavitating lung lesions in a 47-year-old man with                         COVID-19. (a, b) Axial nonenhanced CT images (lung window) obtained at                         hospital admission show ground-glass opacities in both lungs (early                         progressive stage). (c, d) Axial nonenhanced CT images (lung window)                         obtained after 10 days show progressive organizing consolidation (peak                         stage). (e, f) Axial nonenhanced CT images (lung window) obtained 40 days                         after the baseline CT images (a, b) show cavitating lesions in both lower                         lobes (arrow) (late stage)."/>
          <p:cNvPicPr/>
          <p:nvPr/>
        </p:nvPicPr>
        <p:blipFill>
          <a:blip r:embed="rId3">
            <a:extLst>
              <a:ext uri="{28A0092B-C50C-407E-A947-70E740481C1C}">
                <a14:useLocalDpi xmlns:a14="http://schemas.microsoft.com/office/drawing/2010/main" val="0"/>
              </a:ext>
            </a:extLst>
          </a:blip>
          <a:srcRect/>
          <a:stretch>
            <a:fillRect/>
          </a:stretch>
        </p:blipFill>
        <p:spPr bwMode="auto">
          <a:xfrm>
            <a:off x="679268" y="1501089"/>
            <a:ext cx="4762500" cy="4219575"/>
          </a:xfrm>
          <a:prstGeom prst="rect">
            <a:avLst/>
          </a:prstGeom>
          <a:noFill/>
          <a:ln>
            <a:noFill/>
          </a:ln>
        </p:spPr>
      </p:pic>
      <p:pic>
        <p:nvPicPr>
          <p:cNvPr id="6" name="Рисунок 5" descr="Development of cavitating lung lesions in a 47-year-old man with                         COVID-19. (a, b) Axial nonenhanced CT images (lung window) obtained at                         hospital admission show ground-glass opacities in both lungs (early                         progressive stage). (c, d) Axial nonenhanced CT images (lung window)                         obtained after 10 days show progressive organizing consolidation (peak                         stage). (e, f) Axial nonenhanced CT images (lung window) obtained 40 days                         after the baseline CT images (a, b) show cavitating lesions in both lower                         lobes (arrow) (late stage)."/>
          <p:cNvPicPr/>
          <p:nvPr/>
        </p:nvPicPr>
        <p:blipFill>
          <a:blip r:embed="rId4">
            <a:extLst>
              <a:ext uri="{28A0092B-C50C-407E-A947-70E740481C1C}">
                <a14:useLocalDpi xmlns:a14="http://schemas.microsoft.com/office/drawing/2010/main" val="0"/>
              </a:ext>
            </a:extLst>
          </a:blip>
          <a:srcRect/>
          <a:stretch>
            <a:fillRect/>
          </a:stretch>
        </p:blipFill>
        <p:spPr bwMode="auto">
          <a:xfrm>
            <a:off x="6216831" y="1510614"/>
            <a:ext cx="4762500" cy="4210050"/>
          </a:xfrm>
          <a:prstGeom prst="rect">
            <a:avLst/>
          </a:prstGeom>
          <a:noFill/>
          <a:ln>
            <a:noFill/>
          </a:ln>
        </p:spPr>
      </p:pic>
      <p:sp>
        <p:nvSpPr>
          <p:cNvPr id="8" name="Объект 2"/>
          <p:cNvSpPr txBox="1">
            <a:spLocks/>
          </p:cNvSpPr>
          <p:nvPr/>
        </p:nvSpPr>
        <p:spPr>
          <a:xfrm>
            <a:off x="679267" y="5720664"/>
            <a:ext cx="10300064" cy="1072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dirty="0" smtClean="0"/>
              <a:t>мужчина, 47 лет, при поступлении</a:t>
            </a:r>
          </a:p>
          <a:p>
            <a:r>
              <a:rPr lang="ru-RU" sz="2400" dirty="0"/>
              <a:t>Затемнение по типу «матового стекла</a:t>
            </a:r>
            <a:r>
              <a:rPr lang="ru-RU" sz="2400" dirty="0" smtClean="0"/>
              <a:t>» с обеих сторон</a:t>
            </a:r>
          </a:p>
          <a:p>
            <a:pPr marL="0" indent="0">
              <a:buFont typeface="Arial" panose="020B0604020202020204" pitchFamily="34" charset="0"/>
              <a:buNone/>
            </a:pPr>
            <a:endParaRPr lang="ru-RU" dirty="0"/>
          </a:p>
        </p:txBody>
      </p:sp>
      <p:sp>
        <p:nvSpPr>
          <p:cNvPr id="9" name="Объект 2"/>
          <p:cNvSpPr txBox="1">
            <a:spLocks/>
          </p:cNvSpPr>
          <p:nvPr/>
        </p:nvSpPr>
        <p:spPr>
          <a:xfrm>
            <a:off x="6216831" y="5730189"/>
            <a:ext cx="4834346" cy="388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мужчина, 47 лет, при поступлении</a:t>
            </a:r>
            <a:endParaRPr lang="ru-RU" sz="2400" dirty="0"/>
          </a:p>
        </p:txBody>
      </p:sp>
      <p:sp>
        <p:nvSpPr>
          <p:cNvPr id="10" name="Заголовок 1"/>
          <p:cNvSpPr txBox="1">
            <a:spLocks/>
          </p:cNvSpPr>
          <p:nvPr/>
        </p:nvSpPr>
        <p:spPr>
          <a:xfrm>
            <a:off x="571499" y="243735"/>
            <a:ext cx="10515600" cy="11665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Типичная картина пневмонии</a:t>
            </a:r>
            <a:r>
              <a:rPr lang="ru-RU" dirty="0" smtClean="0"/>
              <a:t> 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1458815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txBox="1">
            <a:spLocks/>
          </p:cNvSpPr>
          <p:nvPr/>
        </p:nvSpPr>
        <p:spPr>
          <a:xfrm>
            <a:off x="679267" y="5720664"/>
            <a:ext cx="8453158" cy="1072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dirty="0" smtClean="0"/>
              <a:t>мужчина, 47 лет, через 10 дней после поступления</a:t>
            </a:r>
          </a:p>
          <a:p>
            <a:r>
              <a:rPr lang="ru-RU" sz="2400" dirty="0" smtClean="0"/>
              <a:t>Прогрессирующая консолидация</a:t>
            </a:r>
            <a:endParaRPr lang="ru-RU" sz="2400" dirty="0"/>
          </a:p>
        </p:txBody>
      </p:sp>
      <p:pic>
        <p:nvPicPr>
          <p:cNvPr id="7" name="Рисунок 6" descr="Development of cavitating lung lesions in a 47-year-old man with                         COVID-19. (a, b) Axial nonenhanced CT images (lung window) obtained at                         hospital admission show ground-glass opacities in both lungs (early                         progressive stage). (c, d) Axial nonenhanced CT images (lung window)                         obtained after 10 days show progressive organizing consolidation (peak                         stage). (e, f) Axial nonenhanced CT images (lung window) obtained 40 days                         after the baseline CT images (a, b) show cavitating lesions in both lower                         lobes (arrow) (late stage)."/>
          <p:cNvPicPr/>
          <p:nvPr/>
        </p:nvPicPr>
        <p:blipFill>
          <a:blip r:embed="rId3">
            <a:extLst>
              <a:ext uri="{28A0092B-C50C-407E-A947-70E740481C1C}">
                <a14:useLocalDpi xmlns:a14="http://schemas.microsoft.com/office/drawing/2010/main" val="0"/>
              </a:ext>
            </a:extLst>
          </a:blip>
          <a:srcRect/>
          <a:stretch>
            <a:fillRect/>
          </a:stretch>
        </p:blipFill>
        <p:spPr bwMode="auto">
          <a:xfrm>
            <a:off x="679267" y="1433487"/>
            <a:ext cx="4762500" cy="4229100"/>
          </a:xfrm>
          <a:prstGeom prst="rect">
            <a:avLst/>
          </a:prstGeom>
          <a:noFill/>
          <a:ln>
            <a:noFill/>
          </a:ln>
        </p:spPr>
      </p:pic>
      <p:pic>
        <p:nvPicPr>
          <p:cNvPr id="10" name="Рисунок 9" descr="Development of cavitating lung lesions in a 47-year-old man with                         COVID-19. (a, b) Axial nonenhanced CT images (lung window) obtained at                         hospital admission show ground-glass opacities in both lungs (early                         progressive stage). (c, d) Axial nonenhanced CT images (lung window)                         obtained after 10 days show progressive organizing consolidation (peak                         stage). (e, f) Axial nonenhanced CT images (lung window) obtained 40 days                         after the baseline CT images (a, b) show cavitating lesions in both lower                         lobes (arrow) (late stage)."/>
          <p:cNvPicPr/>
          <p:nvPr/>
        </p:nvPicPr>
        <p:blipFill>
          <a:blip r:embed="rId4">
            <a:extLst>
              <a:ext uri="{28A0092B-C50C-407E-A947-70E740481C1C}">
                <a14:useLocalDpi xmlns:a14="http://schemas.microsoft.com/office/drawing/2010/main" val="0"/>
              </a:ext>
            </a:extLst>
          </a:blip>
          <a:srcRect/>
          <a:stretch>
            <a:fillRect/>
          </a:stretch>
        </p:blipFill>
        <p:spPr bwMode="auto">
          <a:xfrm>
            <a:off x="6216831" y="1433487"/>
            <a:ext cx="4762500" cy="4229100"/>
          </a:xfrm>
          <a:prstGeom prst="rect">
            <a:avLst/>
          </a:prstGeom>
          <a:noFill/>
          <a:ln>
            <a:noFill/>
          </a:ln>
        </p:spPr>
      </p:pic>
      <p:sp>
        <p:nvSpPr>
          <p:cNvPr id="11" name="Заголовок 1"/>
          <p:cNvSpPr txBox="1">
            <a:spLocks/>
          </p:cNvSpPr>
          <p:nvPr/>
        </p:nvSpPr>
        <p:spPr>
          <a:xfrm>
            <a:off x="571499" y="243735"/>
            <a:ext cx="10515600" cy="11665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Типичная картина пневмонии</a:t>
            </a:r>
            <a:r>
              <a:rPr lang="ru-RU" dirty="0" smtClean="0"/>
              <a:t> 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386507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2"/>
          <p:cNvSpPr txBox="1">
            <a:spLocks/>
          </p:cNvSpPr>
          <p:nvPr/>
        </p:nvSpPr>
        <p:spPr>
          <a:xfrm>
            <a:off x="679267" y="5720664"/>
            <a:ext cx="10300064" cy="1072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dirty="0" smtClean="0"/>
              <a:t>мужчина, 47 лет, через 40 дней после поступления</a:t>
            </a:r>
          </a:p>
          <a:p>
            <a:r>
              <a:rPr lang="ru-RU" sz="2400" dirty="0" smtClean="0"/>
              <a:t>Кавитации в нижних лёгочных полях с обеих сторон</a:t>
            </a:r>
            <a:endParaRPr lang="ru-RU" sz="2400" dirty="0"/>
          </a:p>
        </p:txBody>
      </p:sp>
      <p:pic>
        <p:nvPicPr>
          <p:cNvPr id="7" name="Рисунок 6" descr="Development of cavitating lung lesions in a 47-year-old man with                         COVID-19. (a, b) Axial nonenhanced CT images (lung window) obtained at                         hospital admission show ground-glass opacities in both lungs (early                         progressive stage). (c, d) Axial nonenhanced CT images (lung window)                         obtained after 10 days show progressive organizing consolidation (peak                         stage). (e, f) Axial nonenhanced CT images (lung window) obtained 40 days                         after the baseline CT images (a, b) show cavitating lesions in both lower                         lobes (arrow) (late stage)."/>
          <p:cNvPicPr/>
          <p:nvPr/>
        </p:nvPicPr>
        <p:blipFill>
          <a:blip r:embed="rId3">
            <a:extLst>
              <a:ext uri="{28A0092B-C50C-407E-A947-70E740481C1C}">
                <a14:useLocalDpi xmlns:a14="http://schemas.microsoft.com/office/drawing/2010/main" val="0"/>
              </a:ext>
            </a:extLst>
          </a:blip>
          <a:srcRect/>
          <a:stretch>
            <a:fillRect/>
          </a:stretch>
        </p:blipFill>
        <p:spPr bwMode="auto">
          <a:xfrm>
            <a:off x="679267" y="1510614"/>
            <a:ext cx="4762500" cy="4210050"/>
          </a:xfrm>
          <a:prstGeom prst="rect">
            <a:avLst/>
          </a:prstGeom>
          <a:noFill/>
          <a:ln>
            <a:noFill/>
          </a:ln>
        </p:spPr>
      </p:pic>
      <p:pic>
        <p:nvPicPr>
          <p:cNvPr id="10" name="Рисунок 9" descr="Development of cavitating lung lesions in a 47-year-old man with                         COVID-19. (a, b) Axial nonenhanced CT images (lung window) obtained at                         hospital admission show ground-glass opacities in both lungs (early                         progressive stage). (c, d) Axial nonenhanced CT images (lung window)                         obtained after 10 days show progressive organizing consolidation (peak                         stage). (e, f) Axial nonenhanced CT images (lung window) obtained 40 days                         after the baseline CT images (a, b) show cavitating lesions in both lower                         lobes (arrow) (late stage)."/>
          <p:cNvPicPr/>
          <p:nvPr/>
        </p:nvPicPr>
        <p:blipFill>
          <a:blip r:embed="rId4">
            <a:extLst>
              <a:ext uri="{28A0092B-C50C-407E-A947-70E740481C1C}">
                <a14:useLocalDpi xmlns:a14="http://schemas.microsoft.com/office/drawing/2010/main" val="0"/>
              </a:ext>
            </a:extLst>
          </a:blip>
          <a:srcRect/>
          <a:stretch>
            <a:fillRect/>
          </a:stretch>
        </p:blipFill>
        <p:spPr bwMode="auto">
          <a:xfrm>
            <a:off x="6216831" y="1505852"/>
            <a:ext cx="4762500" cy="4210050"/>
          </a:xfrm>
          <a:prstGeom prst="rect">
            <a:avLst/>
          </a:prstGeom>
          <a:noFill/>
          <a:ln>
            <a:noFill/>
          </a:ln>
        </p:spPr>
      </p:pic>
      <p:sp>
        <p:nvSpPr>
          <p:cNvPr id="11" name="Заголовок 1"/>
          <p:cNvSpPr txBox="1">
            <a:spLocks/>
          </p:cNvSpPr>
          <p:nvPr/>
        </p:nvSpPr>
        <p:spPr>
          <a:xfrm>
            <a:off x="571499" y="243735"/>
            <a:ext cx="10515600" cy="11665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Типичная картина пневмонии</a:t>
            </a:r>
            <a:r>
              <a:rPr lang="ru-RU" dirty="0" smtClean="0"/>
              <a:t> 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1626937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9807"/>
            <a:ext cx="10515600" cy="829042"/>
          </a:xfrm>
        </p:spPr>
        <p:txBody>
          <a:bodyPr/>
          <a:lstStyle/>
          <a:p>
            <a:r>
              <a:rPr lang="ru-RU" dirty="0" smtClean="0"/>
              <a:t>Течение болезни </a:t>
            </a:r>
            <a:r>
              <a:rPr lang="en-US" dirty="0" smtClean="0"/>
              <a:t>COVID-19</a:t>
            </a:r>
            <a:r>
              <a:rPr lang="ru-RU" dirty="0" smtClean="0"/>
              <a:t> на КТ</a:t>
            </a:r>
            <a:endParaRPr lang="ru-RU" dirty="0"/>
          </a:p>
        </p:txBody>
      </p:sp>
      <p:sp>
        <p:nvSpPr>
          <p:cNvPr id="3" name="Объект 2"/>
          <p:cNvSpPr>
            <a:spLocks noGrp="1"/>
          </p:cNvSpPr>
          <p:nvPr>
            <p:ph idx="1"/>
          </p:nvPr>
        </p:nvSpPr>
        <p:spPr>
          <a:xfrm>
            <a:off x="958362" y="879676"/>
            <a:ext cx="10647484" cy="5978324"/>
          </a:xfrm>
        </p:spPr>
        <p:txBody>
          <a:bodyPr>
            <a:noAutofit/>
          </a:bodyPr>
          <a:lstStyle/>
          <a:p>
            <a:r>
              <a:rPr lang="ru-RU" b="1" dirty="0" smtClean="0"/>
              <a:t>Ранняя стадия</a:t>
            </a:r>
            <a:r>
              <a:rPr lang="ru-RU" dirty="0" smtClean="0"/>
              <a:t> </a:t>
            </a:r>
          </a:p>
          <a:p>
            <a:pPr marL="0" indent="0">
              <a:buNone/>
            </a:pPr>
            <a:r>
              <a:rPr lang="ru-RU" sz="2200" dirty="0" smtClean="0"/>
              <a:t>(0-5 дней после появления первых симптомов)</a:t>
            </a:r>
            <a:endParaRPr lang="en-US" sz="2200" dirty="0" smtClean="0"/>
          </a:p>
          <a:p>
            <a:pPr marL="0" indent="0">
              <a:buNone/>
            </a:pPr>
            <a:r>
              <a:rPr lang="ru-RU" sz="2200" dirty="0" smtClean="0"/>
              <a:t>	Норма </a:t>
            </a:r>
            <a:r>
              <a:rPr lang="en-US" sz="2200" dirty="0" smtClean="0"/>
              <a:t>/</a:t>
            </a:r>
            <a:r>
              <a:rPr lang="ru-RU" sz="2200" dirty="0" smtClean="0"/>
              <a:t> </a:t>
            </a:r>
            <a:r>
              <a:rPr lang="ru-RU" sz="2200" dirty="0"/>
              <a:t>Затемнение по типу «матового стекла»</a:t>
            </a:r>
            <a:endParaRPr lang="ru-RU" sz="2200" dirty="0" smtClean="0"/>
          </a:p>
          <a:p>
            <a:r>
              <a:rPr lang="ru-RU" b="1" dirty="0" smtClean="0"/>
              <a:t>Прогрессирующая стадия </a:t>
            </a:r>
          </a:p>
          <a:p>
            <a:pPr marL="0" indent="0">
              <a:buNone/>
            </a:pPr>
            <a:r>
              <a:rPr lang="ru-RU" sz="2200" dirty="0" smtClean="0"/>
              <a:t>(6-8 </a:t>
            </a:r>
            <a:r>
              <a:rPr lang="ru-RU" sz="2200" dirty="0"/>
              <a:t>дней после появления первых симптомов</a:t>
            </a:r>
            <a:r>
              <a:rPr lang="ru-RU" sz="2200" dirty="0" smtClean="0"/>
              <a:t>)</a:t>
            </a:r>
          </a:p>
          <a:p>
            <a:pPr marL="0" indent="0">
              <a:buNone/>
            </a:pPr>
            <a:r>
              <a:rPr lang="ru-RU" sz="2200" dirty="0" smtClean="0"/>
              <a:t>	</a:t>
            </a:r>
            <a:r>
              <a:rPr lang="en-US" sz="2200" dirty="0" smtClean="0"/>
              <a:t>C</a:t>
            </a:r>
            <a:r>
              <a:rPr lang="ru-RU" sz="2200" dirty="0" err="1" smtClean="0"/>
              <a:t>имптом</a:t>
            </a:r>
            <a:r>
              <a:rPr lang="ru-RU" sz="2200" dirty="0" smtClean="0"/>
              <a:t> </a:t>
            </a:r>
            <a:r>
              <a:rPr lang="ru-RU" sz="2200" dirty="0"/>
              <a:t>«булыжной мостовой</a:t>
            </a:r>
            <a:r>
              <a:rPr lang="ru-RU" sz="2200" dirty="0" smtClean="0"/>
              <a:t>»</a:t>
            </a:r>
            <a:r>
              <a:rPr lang="en-US" sz="2200" dirty="0" smtClean="0"/>
              <a:t>; </a:t>
            </a:r>
            <a:r>
              <a:rPr lang="ru-RU" sz="2200" dirty="0"/>
              <a:t>↑ затемнения по типу «матового стекла» </a:t>
            </a:r>
          </a:p>
          <a:p>
            <a:r>
              <a:rPr lang="ru-RU" b="1" dirty="0" smtClean="0"/>
              <a:t>Пиковая стадия</a:t>
            </a:r>
          </a:p>
          <a:p>
            <a:pPr marL="0" indent="0">
              <a:buNone/>
            </a:pPr>
            <a:r>
              <a:rPr lang="ru-RU" sz="2200" dirty="0" smtClean="0"/>
              <a:t>(9-13 </a:t>
            </a:r>
            <a:r>
              <a:rPr lang="ru-RU" sz="2200" dirty="0"/>
              <a:t>дней после появления первых симптомов</a:t>
            </a:r>
            <a:r>
              <a:rPr lang="ru-RU" sz="2200" dirty="0" smtClean="0"/>
              <a:t>)</a:t>
            </a:r>
          </a:p>
          <a:p>
            <a:pPr marL="0" indent="0">
              <a:buNone/>
            </a:pPr>
            <a:r>
              <a:rPr lang="ru-RU" sz="2200" dirty="0"/>
              <a:t>	</a:t>
            </a:r>
            <a:r>
              <a:rPr lang="ru-RU" sz="2200" dirty="0" smtClean="0"/>
              <a:t>Консолидация</a:t>
            </a:r>
            <a:endParaRPr lang="ru-RU" sz="2200" dirty="0"/>
          </a:p>
          <a:p>
            <a:r>
              <a:rPr lang="ru-RU" b="1" dirty="0" smtClean="0"/>
              <a:t>Поздняя стадия</a:t>
            </a:r>
          </a:p>
          <a:p>
            <a:pPr marL="0" indent="0">
              <a:buNone/>
            </a:pPr>
            <a:r>
              <a:rPr lang="ru-RU" sz="2200" dirty="0" smtClean="0"/>
              <a:t>(</a:t>
            </a:r>
            <a:r>
              <a:rPr lang="en-US" sz="2200" dirty="0" smtClean="0"/>
              <a:t>&gt;13</a:t>
            </a:r>
            <a:r>
              <a:rPr lang="ru-RU" sz="2200" dirty="0" smtClean="0"/>
              <a:t> </a:t>
            </a:r>
            <a:r>
              <a:rPr lang="ru-RU" sz="2200" dirty="0"/>
              <a:t>дней после появления первых симптомов</a:t>
            </a:r>
            <a:r>
              <a:rPr lang="ru-RU" sz="2200" dirty="0" smtClean="0"/>
              <a:t>)</a:t>
            </a:r>
          </a:p>
          <a:p>
            <a:pPr marL="0" indent="0">
              <a:buNone/>
            </a:pPr>
            <a:r>
              <a:rPr lang="ru-RU" sz="2200" dirty="0" smtClean="0"/>
              <a:t>	Признаки фиброза</a:t>
            </a:r>
            <a:r>
              <a:rPr lang="en-US" sz="2200" dirty="0" smtClean="0"/>
              <a:t>; </a:t>
            </a:r>
            <a:r>
              <a:rPr lang="ru-RU" sz="2200" dirty="0" smtClean="0"/>
              <a:t>↓</a:t>
            </a:r>
            <a:r>
              <a:rPr lang="ru-RU" sz="2200" dirty="0" err="1" smtClean="0"/>
              <a:t>Консолидации,↓Затемнений</a:t>
            </a:r>
            <a:endParaRPr lang="ru-RU" sz="2200" dirty="0" smtClean="0"/>
          </a:p>
        </p:txBody>
      </p:sp>
    </p:spTree>
    <p:extLst>
      <p:ext uri="{BB962C8B-B14F-4D97-AF65-F5344CB8AC3E}">
        <p14:creationId xmlns:p14="http://schemas.microsoft.com/office/powerpoint/2010/main" val="3553850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Crazy-paving pattern in a 66-year-old man with COVID-19. Axial                         nonenhanced chest CT image shows ground-glass opacities, with superimposed                         septal thickening (arrows) in the middle lobe and left lower                         lobe."/>
          <p:cNvPicPr/>
          <p:nvPr/>
        </p:nvPicPr>
        <p:blipFill>
          <a:blip r:embed="rId3">
            <a:extLst>
              <a:ext uri="{28A0092B-C50C-407E-A947-70E740481C1C}">
                <a14:useLocalDpi xmlns:a14="http://schemas.microsoft.com/office/drawing/2010/main" val="0"/>
              </a:ext>
            </a:extLst>
          </a:blip>
          <a:srcRect/>
          <a:stretch>
            <a:fillRect/>
          </a:stretch>
        </p:blipFill>
        <p:spPr bwMode="auto">
          <a:xfrm>
            <a:off x="259583" y="1533338"/>
            <a:ext cx="6163492" cy="4981175"/>
          </a:xfrm>
          <a:prstGeom prst="rect">
            <a:avLst/>
          </a:prstGeom>
          <a:noFill/>
          <a:ln>
            <a:noFill/>
          </a:ln>
        </p:spPr>
      </p:pic>
      <p:sp>
        <p:nvSpPr>
          <p:cNvPr id="12" name="Объект 2"/>
          <p:cNvSpPr txBox="1">
            <a:spLocks/>
          </p:cNvSpPr>
          <p:nvPr/>
        </p:nvSpPr>
        <p:spPr>
          <a:xfrm>
            <a:off x="6423075" y="2005753"/>
            <a:ext cx="5217940" cy="16606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dirty="0" smtClean="0"/>
              <a:t>мужчина, 66 лет</a:t>
            </a:r>
          </a:p>
          <a:p>
            <a:r>
              <a:rPr lang="ru-RU" sz="2400" dirty="0"/>
              <a:t>Симптом «булыжной мостовой</a:t>
            </a:r>
            <a:r>
              <a:rPr lang="ru-RU" sz="2400" dirty="0" smtClean="0"/>
              <a:t>»</a:t>
            </a:r>
          </a:p>
          <a:p>
            <a:r>
              <a:rPr lang="ru-RU" sz="2400" dirty="0" smtClean="0"/>
              <a:t>Прогрессирующая </a:t>
            </a:r>
            <a:r>
              <a:rPr lang="ru-RU" sz="2400" dirty="0"/>
              <a:t>стадия</a:t>
            </a:r>
            <a:endParaRPr lang="ru-RU" sz="2400" dirty="0" smtClean="0"/>
          </a:p>
        </p:txBody>
      </p:sp>
      <p:sp>
        <p:nvSpPr>
          <p:cNvPr id="6" name="Заголовок 1"/>
          <p:cNvSpPr txBox="1">
            <a:spLocks/>
          </p:cNvSpPr>
          <p:nvPr/>
        </p:nvSpPr>
        <p:spPr>
          <a:xfrm>
            <a:off x="571499" y="243735"/>
            <a:ext cx="10515600" cy="11665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Типичная картина пневмонии</a:t>
            </a:r>
            <a:r>
              <a:rPr lang="ru-RU" dirty="0" smtClean="0"/>
              <a:t> 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64905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2"/>
          <p:cNvSpPr txBox="1">
            <a:spLocks/>
          </p:cNvSpPr>
          <p:nvPr/>
        </p:nvSpPr>
        <p:spPr>
          <a:xfrm>
            <a:off x="679267" y="5720664"/>
            <a:ext cx="8769533" cy="1072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dirty="0" smtClean="0"/>
              <a:t>мужчина, 47 лет, через 10 дней после поступления</a:t>
            </a:r>
          </a:p>
          <a:p>
            <a:r>
              <a:rPr lang="ru-RU" sz="2400" dirty="0" smtClean="0"/>
              <a:t>Консолидация</a:t>
            </a:r>
          </a:p>
        </p:txBody>
      </p:sp>
      <p:pic>
        <p:nvPicPr>
          <p:cNvPr id="12" name="Рисунок 11" descr="Development of cavitating lung lesions in a 47-year-old man with                         COVID-19. (a, b) Axial nonenhanced CT images (lung window) obtained at                         hospital admission show ground-glass opacities in both lungs (early                         progressive stage). (c, d) Axial nonenhanced CT images (lung window)                         obtained after 10 days show progressive organizing consolidation (peak                         stage). (e, f) Axial nonenhanced CT images (lung window) obtained 40 days                         after the baseline CT images (a, b) show cavitating lesions in both lower                         lobes (arrow) (late stage)."/>
          <p:cNvPicPr/>
          <p:nvPr/>
        </p:nvPicPr>
        <p:blipFill>
          <a:blip r:embed="rId3">
            <a:extLst>
              <a:ext uri="{28A0092B-C50C-407E-A947-70E740481C1C}">
                <a14:useLocalDpi xmlns:a14="http://schemas.microsoft.com/office/drawing/2010/main" val="0"/>
              </a:ext>
            </a:extLst>
          </a:blip>
          <a:srcRect/>
          <a:stretch>
            <a:fillRect/>
          </a:stretch>
        </p:blipFill>
        <p:spPr bwMode="auto">
          <a:xfrm>
            <a:off x="679267" y="1433487"/>
            <a:ext cx="4762500" cy="4229100"/>
          </a:xfrm>
          <a:prstGeom prst="rect">
            <a:avLst/>
          </a:prstGeom>
          <a:noFill/>
          <a:ln>
            <a:noFill/>
          </a:ln>
        </p:spPr>
      </p:pic>
      <p:pic>
        <p:nvPicPr>
          <p:cNvPr id="13" name="Рисунок 12" descr="Development of cavitating lung lesions in a 47-year-old man with                         COVID-19. (a, b) Axial nonenhanced CT images (lung window) obtained at                         hospital admission show ground-glass opacities in both lungs (early                         progressive stage). (c, d) Axial nonenhanced CT images (lung window)                         obtained after 10 days show progressive organizing consolidation (peak                         stage). (e, f) Axial nonenhanced CT images (lung window) obtained 40 days                         after the baseline CT images (a, b) show cavitating lesions in both lower                         lobes (arrow) (late stage)."/>
          <p:cNvPicPr/>
          <p:nvPr/>
        </p:nvPicPr>
        <p:blipFill>
          <a:blip r:embed="rId4">
            <a:extLst>
              <a:ext uri="{28A0092B-C50C-407E-A947-70E740481C1C}">
                <a14:useLocalDpi xmlns:a14="http://schemas.microsoft.com/office/drawing/2010/main" val="0"/>
              </a:ext>
            </a:extLst>
          </a:blip>
          <a:srcRect/>
          <a:stretch>
            <a:fillRect/>
          </a:stretch>
        </p:blipFill>
        <p:spPr bwMode="auto">
          <a:xfrm>
            <a:off x="6216831" y="1433487"/>
            <a:ext cx="4762500" cy="4229100"/>
          </a:xfrm>
          <a:prstGeom prst="rect">
            <a:avLst/>
          </a:prstGeom>
          <a:noFill/>
          <a:ln>
            <a:noFill/>
          </a:ln>
        </p:spPr>
      </p:pic>
      <p:sp>
        <p:nvSpPr>
          <p:cNvPr id="14" name="Объект 2"/>
          <p:cNvSpPr txBox="1">
            <a:spLocks/>
          </p:cNvSpPr>
          <p:nvPr/>
        </p:nvSpPr>
        <p:spPr>
          <a:xfrm>
            <a:off x="6364450" y="6162261"/>
            <a:ext cx="4131715" cy="452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smtClean="0"/>
              <a:t>Пиковая стадия</a:t>
            </a:r>
            <a:endParaRPr lang="ru-RU" sz="2400" dirty="0"/>
          </a:p>
        </p:txBody>
      </p:sp>
      <p:sp>
        <p:nvSpPr>
          <p:cNvPr id="7" name="Заголовок 1"/>
          <p:cNvSpPr txBox="1">
            <a:spLocks/>
          </p:cNvSpPr>
          <p:nvPr/>
        </p:nvSpPr>
        <p:spPr>
          <a:xfrm>
            <a:off x="571499" y="243735"/>
            <a:ext cx="10515600" cy="11665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Типичная картина пневмонии</a:t>
            </a:r>
            <a:r>
              <a:rPr lang="ru-RU" dirty="0" smtClean="0"/>
              <a:t> 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1149973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бъект 2"/>
          <p:cNvSpPr txBox="1">
            <a:spLocks/>
          </p:cNvSpPr>
          <p:nvPr/>
        </p:nvSpPr>
        <p:spPr>
          <a:xfrm>
            <a:off x="666583" y="5641533"/>
            <a:ext cx="5329931" cy="1137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200" dirty="0" smtClean="0"/>
              <a:t>мужчина, 69 лет, при поступлении</a:t>
            </a:r>
          </a:p>
          <a:p>
            <a:r>
              <a:rPr lang="ru-RU" sz="2200" dirty="0"/>
              <a:t>Затемнение по типу «матового стекла»</a:t>
            </a:r>
          </a:p>
          <a:p>
            <a:r>
              <a:rPr lang="ru-RU" sz="2200" dirty="0" smtClean="0"/>
              <a:t>Симптом </a:t>
            </a:r>
            <a:r>
              <a:rPr lang="ru-RU" sz="2200" dirty="0"/>
              <a:t>«булыжной мостовой</a:t>
            </a:r>
            <a:r>
              <a:rPr lang="ru-RU" sz="2200" dirty="0" smtClean="0"/>
              <a:t>»</a:t>
            </a:r>
            <a:endParaRPr lang="ru-RU" sz="2200" dirty="0"/>
          </a:p>
        </p:txBody>
      </p:sp>
      <p:sp>
        <p:nvSpPr>
          <p:cNvPr id="14" name="Объект 2"/>
          <p:cNvSpPr txBox="1">
            <a:spLocks/>
          </p:cNvSpPr>
          <p:nvPr/>
        </p:nvSpPr>
        <p:spPr>
          <a:xfrm>
            <a:off x="6204147" y="5651058"/>
            <a:ext cx="4991100" cy="1062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200" dirty="0" smtClean="0"/>
              <a:t>мужчина, 69 лет, спустя 7 дней</a:t>
            </a:r>
          </a:p>
          <a:p>
            <a:r>
              <a:rPr lang="ru-RU" sz="2200" dirty="0" smtClean="0"/>
              <a:t>Консолидация</a:t>
            </a:r>
          </a:p>
        </p:txBody>
      </p:sp>
      <p:pic>
        <p:nvPicPr>
          <p:cNvPr id="7" name="Рисунок 6" descr="Transition from progressive stage to peak stage in a 69-year-old man                         with COVID-19. (a) Axial nonenhanced chest CT image (lung window) obtained                         at hospital admission shows bilateral areas of ground-glass opacities and                         crazy-paving appearance. (b) Axial contrast-enhanced chest CT image (lung                         window) obtained after 7 days shows progression from ground-glass opacities                         to multifocal organizing consolidation."/>
          <p:cNvPicPr/>
          <p:nvPr/>
        </p:nvPicPr>
        <p:blipFill>
          <a:blip r:embed="rId3">
            <a:extLst>
              <a:ext uri="{28A0092B-C50C-407E-A947-70E740481C1C}">
                <a14:useLocalDpi xmlns:a14="http://schemas.microsoft.com/office/drawing/2010/main" val="0"/>
              </a:ext>
            </a:extLst>
          </a:blip>
          <a:srcRect/>
          <a:stretch>
            <a:fillRect/>
          </a:stretch>
        </p:blipFill>
        <p:spPr bwMode="auto">
          <a:xfrm>
            <a:off x="825516" y="907608"/>
            <a:ext cx="4762500" cy="4743450"/>
          </a:xfrm>
          <a:prstGeom prst="rect">
            <a:avLst/>
          </a:prstGeom>
          <a:noFill/>
          <a:ln>
            <a:noFill/>
          </a:ln>
        </p:spPr>
      </p:pic>
      <p:pic>
        <p:nvPicPr>
          <p:cNvPr id="8" name="Рисунок 7" descr="Transition from progressive stage to peak stage in a 69-year-old man                         with COVID-19. (a) Axial nonenhanced chest CT image (lung window) obtained                         at hospital admission shows bilateral areas of ground-glass opacities and                         crazy-paving appearance. (b) Axial contrast-enhanced chest CT image (lung                         window) obtained after 7 days shows progression from ground-glass opacities                         to multifocal organizing consolidation."/>
          <p:cNvPicPr/>
          <p:nvPr/>
        </p:nvPicPr>
        <p:blipFill>
          <a:blip r:embed="rId4">
            <a:extLst>
              <a:ext uri="{28A0092B-C50C-407E-A947-70E740481C1C}">
                <a14:useLocalDpi xmlns:a14="http://schemas.microsoft.com/office/drawing/2010/main" val="0"/>
              </a:ext>
            </a:extLst>
          </a:blip>
          <a:srcRect/>
          <a:stretch>
            <a:fillRect/>
          </a:stretch>
        </p:blipFill>
        <p:spPr bwMode="auto">
          <a:xfrm>
            <a:off x="6199366" y="902846"/>
            <a:ext cx="4767281" cy="4748212"/>
          </a:xfrm>
          <a:prstGeom prst="rect">
            <a:avLst/>
          </a:prstGeom>
          <a:noFill/>
          <a:ln>
            <a:noFill/>
          </a:ln>
        </p:spPr>
      </p:pic>
      <p:sp>
        <p:nvSpPr>
          <p:cNvPr id="3" name="Прямоугольник 2"/>
          <p:cNvSpPr/>
          <p:nvPr/>
        </p:nvSpPr>
        <p:spPr>
          <a:xfrm>
            <a:off x="1725141" y="1079099"/>
            <a:ext cx="3402984" cy="430887"/>
          </a:xfrm>
          <a:prstGeom prst="rect">
            <a:avLst/>
          </a:prstGeom>
        </p:spPr>
        <p:txBody>
          <a:bodyPr wrap="square">
            <a:spAutoFit/>
          </a:bodyPr>
          <a:lstStyle/>
          <a:p>
            <a:r>
              <a:rPr lang="ru-RU" sz="2200" dirty="0" smtClean="0"/>
              <a:t>Прогрессирующая стадия</a:t>
            </a:r>
            <a:endParaRPr lang="ru-RU" sz="2200" dirty="0"/>
          </a:p>
        </p:txBody>
      </p:sp>
      <p:sp>
        <p:nvSpPr>
          <p:cNvPr id="10" name="Прямоугольник 9"/>
          <p:cNvSpPr/>
          <p:nvPr/>
        </p:nvSpPr>
        <p:spPr>
          <a:xfrm>
            <a:off x="7701653" y="1079099"/>
            <a:ext cx="2467156" cy="430887"/>
          </a:xfrm>
          <a:prstGeom prst="rect">
            <a:avLst/>
          </a:prstGeom>
        </p:spPr>
        <p:txBody>
          <a:bodyPr wrap="square">
            <a:spAutoFit/>
          </a:bodyPr>
          <a:lstStyle/>
          <a:p>
            <a:r>
              <a:rPr lang="ru-RU" sz="2200" dirty="0" smtClean="0"/>
              <a:t>Пиковая стадия</a:t>
            </a:r>
            <a:endParaRPr lang="ru-RU" sz="2200" dirty="0"/>
          </a:p>
        </p:txBody>
      </p:sp>
      <p:cxnSp>
        <p:nvCxnSpPr>
          <p:cNvPr id="5" name="Прямая со стрелкой 4"/>
          <p:cNvCxnSpPr/>
          <p:nvPr/>
        </p:nvCxnSpPr>
        <p:spPr>
          <a:xfrm flipV="1">
            <a:off x="5717935" y="1527562"/>
            <a:ext cx="412899" cy="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flipV="1">
            <a:off x="5705250" y="6320877"/>
            <a:ext cx="412899" cy="1"/>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Заголовок 1"/>
          <p:cNvSpPr txBox="1">
            <a:spLocks/>
          </p:cNvSpPr>
          <p:nvPr/>
        </p:nvSpPr>
        <p:spPr>
          <a:xfrm>
            <a:off x="666583" y="-96408"/>
            <a:ext cx="10515600" cy="11665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Типичная картина пневмонии </a:t>
            </a:r>
            <a:r>
              <a:rPr lang="ru-RU" dirty="0" smtClean="0"/>
              <a:t>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2901682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6355897" y="1789702"/>
            <a:ext cx="4143375" cy="3476371"/>
          </a:xfrm>
          <a:prstGeom prst="rect">
            <a:avLst/>
          </a:prstGeom>
        </p:spPr>
      </p:pic>
      <p:sp>
        <p:nvSpPr>
          <p:cNvPr id="8" name="Объект 2"/>
          <p:cNvSpPr txBox="1">
            <a:spLocks/>
          </p:cNvSpPr>
          <p:nvPr/>
        </p:nvSpPr>
        <p:spPr>
          <a:xfrm>
            <a:off x="838200" y="5371127"/>
            <a:ext cx="4621823" cy="10720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200" dirty="0" smtClean="0"/>
              <a:t>мужчина, 75 лет, при поступлении</a:t>
            </a:r>
          </a:p>
          <a:p>
            <a:r>
              <a:rPr lang="ru-RU" sz="2200" dirty="0" smtClean="0"/>
              <a:t>Двустороннее затемнение </a:t>
            </a:r>
            <a:r>
              <a:rPr lang="ru-RU" sz="2200" dirty="0"/>
              <a:t>по типу «матового стекла</a:t>
            </a:r>
            <a:r>
              <a:rPr lang="ru-RU" sz="2200" dirty="0" smtClean="0"/>
              <a:t>» в основном по периферии</a:t>
            </a:r>
          </a:p>
        </p:txBody>
      </p:sp>
      <p:sp>
        <p:nvSpPr>
          <p:cNvPr id="9" name="Объект 2"/>
          <p:cNvSpPr txBox="1">
            <a:spLocks/>
          </p:cNvSpPr>
          <p:nvPr/>
        </p:nvSpPr>
        <p:spPr>
          <a:xfrm>
            <a:off x="6216831" y="5369493"/>
            <a:ext cx="4762500" cy="10624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200" dirty="0" smtClean="0"/>
              <a:t>мужчина, 47 лет</a:t>
            </a:r>
            <a:r>
              <a:rPr lang="ru-RU" sz="2200" dirty="0"/>
              <a:t> , через </a:t>
            </a:r>
            <a:r>
              <a:rPr lang="ru-RU" sz="2200" dirty="0" smtClean="0"/>
              <a:t>8 недель</a:t>
            </a:r>
          </a:p>
          <a:p>
            <a:r>
              <a:rPr lang="ru-RU" sz="2200" dirty="0" smtClean="0"/>
              <a:t>Фиброзные тяжи</a:t>
            </a:r>
          </a:p>
          <a:p>
            <a:r>
              <a:rPr lang="ru-RU" sz="2200" dirty="0" smtClean="0"/>
              <a:t>Деформация </a:t>
            </a:r>
            <a:r>
              <a:rPr lang="ru-RU" sz="2200" dirty="0"/>
              <a:t>легочного рисунка</a:t>
            </a:r>
            <a:endParaRPr lang="ru-RU" sz="2200" dirty="0" smtClean="0"/>
          </a:p>
        </p:txBody>
      </p:sp>
      <p:pic>
        <p:nvPicPr>
          <p:cNvPr id="11" name="Рисунок 10" descr="Occurrence of lung fibrosis in a 75-year-old man with COVID-19. (a)                         Axial nonenhanced CT image (lung window) obtained at hospital admission                         shows bilateral ground-glass opacities, which are mainly peripherally                         located. (b) Axial contrast-enhanced CT image (lung window) obtained after 8                         weeks shows bilateral curvilinear parenchymal bands with distortion of lung                         architecture. Focal traction bronchiectasis (not shown) also                         manifested."/>
          <p:cNvPicPr/>
          <p:nvPr/>
        </p:nvPicPr>
        <p:blipFill>
          <a:blip r:embed="rId4">
            <a:extLst>
              <a:ext uri="{28A0092B-C50C-407E-A947-70E740481C1C}">
                <a14:useLocalDpi xmlns:a14="http://schemas.microsoft.com/office/drawing/2010/main" val="0"/>
              </a:ext>
            </a:extLst>
          </a:blip>
          <a:srcRect/>
          <a:stretch>
            <a:fillRect/>
          </a:stretch>
        </p:blipFill>
        <p:spPr bwMode="auto">
          <a:xfrm>
            <a:off x="838200" y="986740"/>
            <a:ext cx="4393223" cy="4366864"/>
          </a:xfrm>
          <a:prstGeom prst="rect">
            <a:avLst/>
          </a:prstGeom>
          <a:noFill/>
          <a:ln>
            <a:noFill/>
          </a:ln>
        </p:spPr>
      </p:pic>
      <p:pic>
        <p:nvPicPr>
          <p:cNvPr id="12" name="Рисунок 11" descr="Occurrence of lung fibrosis in a 75-year-old man with COVID-19. (a)                         Axial nonenhanced CT image (lung window) obtained at hospital admission                         shows bilateral ground-glass opacities, which are mainly peripherally                         located. (b) Axial contrast-enhanced CT image (lung window) obtained after 8                         weeks shows bilateral curvilinear parenchymal bands with distortion of lung                         architecture. Focal traction bronchiectasis (not shown) also                         manifested."/>
          <p:cNvPicPr/>
          <p:nvPr/>
        </p:nvPicPr>
        <p:blipFill>
          <a:blip r:embed="rId5">
            <a:extLst>
              <a:ext uri="{28A0092B-C50C-407E-A947-70E740481C1C}">
                <a14:useLocalDpi xmlns:a14="http://schemas.microsoft.com/office/drawing/2010/main" val="0"/>
              </a:ext>
            </a:extLst>
          </a:blip>
          <a:srcRect/>
          <a:stretch>
            <a:fillRect/>
          </a:stretch>
        </p:blipFill>
        <p:spPr bwMode="auto">
          <a:xfrm>
            <a:off x="6216831" y="981977"/>
            <a:ext cx="4398016" cy="4371628"/>
          </a:xfrm>
          <a:prstGeom prst="rect">
            <a:avLst/>
          </a:prstGeom>
          <a:noFill/>
          <a:ln>
            <a:noFill/>
          </a:ln>
        </p:spPr>
      </p:pic>
      <p:sp>
        <p:nvSpPr>
          <p:cNvPr id="13" name="Заголовок 1"/>
          <p:cNvSpPr txBox="1">
            <a:spLocks/>
          </p:cNvSpPr>
          <p:nvPr/>
        </p:nvSpPr>
        <p:spPr>
          <a:xfrm>
            <a:off x="666583" y="-96408"/>
            <a:ext cx="10515600" cy="11665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Типичная картина пневмонии </a:t>
            </a:r>
            <a:r>
              <a:rPr lang="ru-RU" dirty="0" smtClean="0"/>
              <a:t>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1912398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7ED383-BAF5-4C50-92CF-19E509A3A843}"/>
              </a:ext>
            </a:extLst>
          </p:cNvPr>
          <p:cNvSpPr>
            <a:spLocks noGrp="1"/>
          </p:cNvSpPr>
          <p:nvPr>
            <p:ph type="title"/>
          </p:nvPr>
        </p:nvSpPr>
        <p:spPr>
          <a:xfrm>
            <a:off x="1354343" y="1078523"/>
            <a:ext cx="7121442" cy="709246"/>
          </a:xfrm>
        </p:spPr>
        <p:txBody>
          <a:bodyPr>
            <a:normAutofit/>
          </a:bodyPr>
          <a:lstStyle/>
          <a:p>
            <a:r>
              <a:rPr lang="ru-RU" sz="3600" b="1" dirty="0">
                <a:solidFill>
                  <a:schemeClr val="tx1">
                    <a:lumMod val="95000"/>
                    <a:lumOff val="5000"/>
                  </a:schemeClr>
                </a:solidFill>
              </a:rPr>
              <a:t>Введение</a:t>
            </a:r>
            <a:r>
              <a:rPr lang="ru-RU" b="1" dirty="0">
                <a:solidFill>
                  <a:schemeClr val="tx1">
                    <a:lumMod val="95000"/>
                    <a:lumOff val="5000"/>
                  </a:schemeClr>
                </a:solidFill>
              </a:rPr>
              <a:t> </a:t>
            </a:r>
          </a:p>
        </p:txBody>
      </p:sp>
      <p:sp>
        <p:nvSpPr>
          <p:cNvPr id="3" name="Текст 2">
            <a:extLst>
              <a:ext uri="{FF2B5EF4-FFF2-40B4-BE49-F238E27FC236}">
                <a16:creationId xmlns:a16="http://schemas.microsoft.com/office/drawing/2014/main" id="{AA754FD1-1443-4FAB-AC7B-CEB3C8036ED1}"/>
              </a:ext>
            </a:extLst>
          </p:cNvPr>
          <p:cNvSpPr>
            <a:spLocks noGrp="1"/>
          </p:cNvSpPr>
          <p:nvPr>
            <p:ph type="body" idx="1"/>
          </p:nvPr>
        </p:nvSpPr>
        <p:spPr>
          <a:xfrm>
            <a:off x="1354343" y="1433146"/>
            <a:ext cx="8596668" cy="4687347"/>
          </a:xfrm>
        </p:spPr>
        <p:txBody>
          <a:bodyPr>
            <a:normAutofit/>
          </a:bodyPr>
          <a:lstStyle/>
          <a:p>
            <a:r>
              <a:rPr lang="en-US" sz="2800" dirty="0" smtClean="0">
                <a:solidFill>
                  <a:schemeClr val="tx1"/>
                </a:solidFill>
              </a:rPr>
              <a:t>COVID-19:</a:t>
            </a:r>
            <a:endParaRPr lang="ru-RU" sz="2800" dirty="0" smtClean="0">
              <a:solidFill>
                <a:schemeClr val="tx1"/>
              </a:solidFill>
            </a:endParaRPr>
          </a:p>
          <a:p>
            <a:pPr marL="342900" indent="-342900">
              <a:buFont typeface="Arial" panose="020B0604020202020204" pitchFamily="34" charset="0"/>
              <a:buChar char="•"/>
            </a:pPr>
            <a:r>
              <a:rPr lang="ru-RU" sz="2800" smtClean="0">
                <a:solidFill>
                  <a:schemeClr val="tx1"/>
                </a:solidFill>
              </a:rPr>
              <a:t>Первое выявление</a:t>
            </a:r>
            <a:r>
              <a:rPr lang="ru-RU" sz="2800" dirty="0" smtClean="0">
                <a:solidFill>
                  <a:schemeClr val="tx1"/>
                </a:solidFill>
              </a:rPr>
              <a:t>: Декабрь 2019 г.</a:t>
            </a:r>
          </a:p>
          <a:p>
            <a:pPr marL="342900" indent="-342900">
              <a:buFont typeface="Arial" panose="020B0604020202020204" pitchFamily="34" charset="0"/>
              <a:buChar char="•"/>
            </a:pPr>
            <a:r>
              <a:rPr lang="ru-RU" sz="2800" dirty="0" smtClean="0">
                <a:solidFill>
                  <a:schemeClr val="tx1"/>
                </a:solidFill>
              </a:rPr>
              <a:t>Объявление ВОЗ пандемией 12 марта 2020 г.</a:t>
            </a:r>
            <a:endParaRPr lang="ru-RU" sz="2800" dirty="0">
              <a:solidFill>
                <a:schemeClr val="tx1"/>
              </a:solidFill>
            </a:endParaRPr>
          </a:p>
          <a:p>
            <a:pPr marL="342900" indent="-342900">
              <a:buFont typeface="Arial" panose="020B0604020202020204" pitchFamily="34" charset="0"/>
              <a:buChar char="•"/>
            </a:pPr>
            <a:r>
              <a:rPr lang="ru-RU" sz="2800" dirty="0" smtClean="0">
                <a:solidFill>
                  <a:schemeClr val="tx1">
                    <a:lumMod val="95000"/>
                    <a:lumOff val="5000"/>
                  </a:schemeClr>
                </a:solidFill>
              </a:rPr>
              <a:t>8 миллионов заражений и </a:t>
            </a:r>
            <a:r>
              <a:rPr lang="en-US" sz="2800" dirty="0" smtClean="0">
                <a:solidFill>
                  <a:schemeClr val="tx1">
                    <a:lumMod val="95000"/>
                    <a:lumOff val="5000"/>
                  </a:schemeClr>
                </a:solidFill>
              </a:rPr>
              <a:t>&gt;</a:t>
            </a:r>
            <a:r>
              <a:rPr lang="ru-RU" sz="2800" dirty="0" smtClean="0">
                <a:solidFill>
                  <a:schemeClr val="tx1">
                    <a:lumMod val="95000"/>
                    <a:lumOff val="5000"/>
                  </a:schemeClr>
                </a:solidFill>
              </a:rPr>
              <a:t>425000 подтверждённых смертей на 13 июня 2020 г.</a:t>
            </a:r>
            <a:endParaRPr lang="en-US" sz="2800" dirty="0" smtClean="0">
              <a:solidFill>
                <a:schemeClr val="tx1">
                  <a:lumMod val="95000"/>
                  <a:lumOff val="5000"/>
                </a:schemeClr>
              </a:solidFill>
            </a:endParaRPr>
          </a:p>
          <a:p>
            <a:pPr marL="342900" indent="-342900">
              <a:buFont typeface="Arial" panose="020B0604020202020204" pitchFamily="34" charset="0"/>
              <a:buChar char="•"/>
            </a:pPr>
            <a:r>
              <a:rPr lang="ru-RU" sz="2800" dirty="0" smtClean="0">
                <a:solidFill>
                  <a:schemeClr val="tx1">
                    <a:lumMod val="95000"/>
                    <a:lumOff val="5000"/>
                  </a:schemeClr>
                </a:solidFill>
              </a:rPr>
              <a:t>Нет специфического лечения</a:t>
            </a:r>
            <a:endParaRPr lang="en-US" sz="2800" dirty="0" smtClean="0">
              <a:solidFill>
                <a:schemeClr val="tx1">
                  <a:lumMod val="95000"/>
                  <a:lumOff val="5000"/>
                </a:schemeClr>
              </a:solidFill>
            </a:endParaRPr>
          </a:p>
          <a:p>
            <a:pPr marL="342900" indent="-342900">
              <a:buFont typeface="Arial" panose="020B0604020202020204" pitchFamily="34" charset="0"/>
              <a:buChar char="•"/>
            </a:pPr>
            <a:r>
              <a:rPr lang="ru-RU" sz="2800" dirty="0" smtClean="0">
                <a:solidFill>
                  <a:schemeClr val="tx1">
                    <a:lumMod val="95000"/>
                    <a:lumOff val="5000"/>
                  </a:schemeClr>
                </a:solidFill>
              </a:rPr>
              <a:t>Летальность: 0,3-13,1%</a:t>
            </a:r>
          </a:p>
        </p:txBody>
      </p:sp>
    </p:spTree>
    <p:extLst>
      <p:ext uri="{BB962C8B-B14F-4D97-AF65-F5344CB8AC3E}">
        <p14:creationId xmlns:p14="http://schemas.microsoft.com/office/powerpoint/2010/main" val="211401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indings classified as indeterminate appearance of COVID-19 pneumonia in a                     26-year-old woman. Axial nonenhanced chest CT image (lung window) shows an area                     of ground-glass opacity (arrow) in the posterior basal segment of the left lower                     lobe. No other lung abnormalities were visualized. The RT-PCR test results were                     positive for SARS-CoV-2."/>
          <p:cNvPicPr/>
          <p:nvPr/>
        </p:nvPicPr>
        <p:blipFill>
          <a:blip r:embed="rId3">
            <a:extLst>
              <a:ext uri="{28A0092B-C50C-407E-A947-70E740481C1C}">
                <a14:useLocalDpi xmlns:a14="http://schemas.microsoft.com/office/drawing/2010/main" val="0"/>
              </a:ext>
            </a:extLst>
          </a:blip>
          <a:srcRect/>
          <a:stretch>
            <a:fillRect/>
          </a:stretch>
        </p:blipFill>
        <p:spPr bwMode="auto">
          <a:xfrm>
            <a:off x="3342852" y="1230883"/>
            <a:ext cx="5584676" cy="4099152"/>
          </a:xfrm>
          <a:prstGeom prst="rect">
            <a:avLst/>
          </a:prstGeom>
          <a:noFill/>
          <a:ln>
            <a:noFill/>
          </a:ln>
        </p:spPr>
      </p:pic>
      <p:sp>
        <p:nvSpPr>
          <p:cNvPr id="6" name="Объект 2"/>
          <p:cNvSpPr txBox="1">
            <a:spLocks/>
          </p:cNvSpPr>
          <p:nvPr/>
        </p:nvSpPr>
        <p:spPr>
          <a:xfrm>
            <a:off x="1111170" y="5426750"/>
            <a:ext cx="10784823" cy="1431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dirty="0" smtClean="0"/>
              <a:t>женщина, 26 лет</a:t>
            </a:r>
          </a:p>
          <a:p>
            <a:r>
              <a:rPr lang="ru-RU" sz="2400" dirty="0"/>
              <a:t>Затемнение по типу «матового </a:t>
            </a:r>
            <a:r>
              <a:rPr lang="ru-RU" sz="2400" dirty="0" smtClean="0"/>
              <a:t>стекла» в нижнем сегменте левого лёгкого</a:t>
            </a:r>
          </a:p>
          <a:p>
            <a:r>
              <a:rPr lang="ru-RU" sz="2400" dirty="0"/>
              <a:t>Неопределённый вид </a:t>
            </a:r>
            <a:r>
              <a:rPr lang="ru-RU" sz="2400" dirty="0" smtClean="0"/>
              <a:t>пневмонии </a:t>
            </a:r>
            <a:r>
              <a:rPr lang="en-US" sz="2400" dirty="0" smtClean="0"/>
              <a:t>COVID-19</a:t>
            </a:r>
            <a:endParaRPr lang="ru-RU" sz="2400" dirty="0" smtClean="0"/>
          </a:p>
        </p:txBody>
      </p:sp>
      <p:sp>
        <p:nvSpPr>
          <p:cNvPr id="7" name="Заголовок 1"/>
          <p:cNvSpPr txBox="1">
            <a:spLocks/>
          </p:cNvSpPr>
          <p:nvPr/>
        </p:nvSpPr>
        <p:spPr>
          <a:xfrm>
            <a:off x="770962" y="64372"/>
            <a:ext cx="10728456" cy="11665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Неопределённая картина пневмонии</a:t>
            </a:r>
            <a:r>
              <a:rPr lang="ru-RU" dirty="0" smtClean="0"/>
              <a:t> 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159787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ixed chest CT findings in an 86-year-old man. (a) Axial nonenhanced CT                     image (lung window) obtained at hospital admission shows sublobar consolidation                     (arrow) in the posterior segment of the right upper lobe, a finding more                     consistent with lobar pneumonia than COVID-19. (b) Axial CT image obtained at a                     more superior level shows the presence of ground-glass opacities (arrows).                     Altogether, the findings were classified as indeterminate for COVID-19                     pneumonia, according to the RSNA chest CT classification system (51). The RT-PCR                     test results were positive for SARS-CoV-2."/>
          <p:cNvPicPr/>
          <p:nvPr/>
        </p:nvPicPr>
        <p:blipFill>
          <a:blip r:embed="rId2">
            <a:extLst>
              <a:ext uri="{28A0092B-C50C-407E-A947-70E740481C1C}">
                <a14:useLocalDpi xmlns:a14="http://schemas.microsoft.com/office/drawing/2010/main" val="0"/>
              </a:ext>
            </a:extLst>
          </a:blip>
          <a:srcRect/>
          <a:stretch>
            <a:fillRect/>
          </a:stretch>
        </p:blipFill>
        <p:spPr bwMode="auto">
          <a:xfrm>
            <a:off x="838199" y="1319212"/>
            <a:ext cx="5255077" cy="4277633"/>
          </a:xfrm>
          <a:prstGeom prst="rect">
            <a:avLst/>
          </a:prstGeom>
          <a:noFill/>
          <a:ln>
            <a:noFill/>
          </a:ln>
        </p:spPr>
      </p:pic>
      <p:pic>
        <p:nvPicPr>
          <p:cNvPr id="7" name="Рисунок 6" descr="Mixed chest CT findings in an 86-year-old man. (a) Axial nonenhanced CT                     image (lung window) obtained at hospital admission shows sublobar consolidation                     (arrow) in the posterior segment of the right upper lobe, a finding more                     consistent with lobar pneumonia than COVID-19. (b) Axial CT image obtained at a                     more superior level shows the presence of ground-glass opacities (arrows).                     Altogether, the findings were classified as indeterminate for COVID-19                     pneumonia, according to the RSNA chest CT classification system (51). The RT-PCR                     test results were positive for SARS-CoV-2."/>
          <p:cNvPicPr/>
          <p:nvPr/>
        </p:nvPicPr>
        <p:blipFill>
          <a:blip r:embed="rId3">
            <a:extLst>
              <a:ext uri="{28A0092B-C50C-407E-A947-70E740481C1C}">
                <a14:useLocalDpi xmlns:a14="http://schemas.microsoft.com/office/drawing/2010/main" val="0"/>
              </a:ext>
            </a:extLst>
          </a:blip>
          <a:srcRect/>
          <a:stretch>
            <a:fillRect/>
          </a:stretch>
        </p:blipFill>
        <p:spPr bwMode="auto">
          <a:xfrm>
            <a:off x="6098721" y="1319211"/>
            <a:ext cx="5255079" cy="4277634"/>
          </a:xfrm>
          <a:prstGeom prst="rect">
            <a:avLst/>
          </a:prstGeom>
          <a:noFill/>
          <a:ln>
            <a:noFill/>
          </a:ln>
        </p:spPr>
      </p:pic>
      <p:sp>
        <p:nvSpPr>
          <p:cNvPr id="8" name="Объект 2"/>
          <p:cNvSpPr txBox="1">
            <a:spLocks/>
          </p:cNvSpPr>
          <p:nvPr/>
        </p:nvSpPr>
        <p:spPr>
          <a:xfrm>
            <a:off x="838199" y="5596845"/>
            <a:ext cx="10018854" cy="10720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dirty="0" smtClean="0"/>
              <a:t>мужчина, 86 лет</a:t>
            </a:r>
          </a:p>
          <a:p>
            <a:r>
              <a:rPr lang="ru-RU" sz="2400" dirty="0" smtClean="0"/>
              <a:t>Консолидация в верхнем сегменте правого лёгкого, что характерно для долевой пневмонии</a:t>
            </a:r>
          </a:p>
        </p:txBody>
      </p:sp>
      <p:sp>
        <p:nvSpPr>
          <p:cNvPr id="9" name="Объект 2"/>
          <p:cNvSpPr txBox="1">
            <a:spLocks/>
          </p:cNvSpPr>
          <p:nvPr/>
        </p:nvSpPr>
        <p:spPr>
          <a:xfrm>
            <a:off x="6093276" y="5596845"/>
            <a:ext cx="5163567" cy="1072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400" dirty="0" smtClean="0"/>
              <a:t>мужчина, 86 лет</a:t>
            </a:r>
          </a:p>
        </p:txBody>
      </p:sp>
      <p:sp>
        <p:nvSpPr>
          <p:cNvPr id="10" name="Заголовок 1"/>
          <p:cNvSpPr txBox="1">
            <a:spLocks/>
          </p:cNvSpPr>
          <p:nvPr/>
        </p:nvSpPr>
        <p:spPr>
          <a:xfrm>
            <a:off x="838199" y="73568"/>
            <a:ext cx="10728456" cy="116651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a:t>Неопределённая картина пневмонии</a:t>
            </a:r>
            <a:r>
              <a:rPr lang="ru-RU" dirty="0" smtClean="0"/>
              <a:t> 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3213213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Острый респираторный дистресс-синдром</a:t>
            </a:r>
          </a:p>
        </p:txBody>
      </p:sp>
      <p:sp>
        <p:nvSpPr>
          <p:cNvPr id="3" name="Объект 2"/>
          <p:cNvSpPr>
            <a:spLocks noGrp="1"/>
          </p:cNvSpPr>
          <p:nvPr>
            <p:ph idx="1"/>
          </p:nvPr>
        </p:nvSpPr>
        <p:spPr>
          <a:xfrm>
            <a:off x="838200" y="1825625"/>
            <a:ext cx="10515600" cy="4351338"/>
          </a:xfrm>
        </p:spPr>
        <p:txBody>
          <a:bodyPr>
            <a:normAutofit/>
          </a:bodyPr>
          <a:lstStyle/>
          <a:p>
            <a:r>
              <a:rPr lang="en-US" sz="4000" dirty="0"/>
              <a:t>COVID-19 </a:t>
            </a:r>
            <a:r>
              <a:rPr lang="ru-RU" sz="4000" dirty="0"/>
              <a:t>может быстро перейти в ОРДС </a:t>
            </a:r>
            <a:endParaRPr lang="ru-RU" sz="4000" dirty="0" smtClean="0"/>
          </a:p>
          <a:p>
            <a:r>
              <a:rPr lang="ru-RU" sz="4000" dirty="0" smtClean="0"/>
              <a:t>↑ Риска у пожилых</a:t>
            </a:r>
          </a:p>
          <a:p>
            <a:r>
              <a:rPr lang="ru-RU" sz="4000" dirty="0"/>
              <a:t>ОРДС </a:t>
            </a:r>
            <a:r>
              <a:rPr lang="ru-RU" sz="4000" dirty="0" smtClean="0"/>
              <a:t>чаще </a:t>
            </a:r>
            <a:r>
              <a:rPr lang="ru-RU" sz="4000" dirty="0" smtClean="0"/>
              <a:t>всего является причиной смерти </a:t>
            </a:r>
            <a:r>
              <a:rPr lang="ru-RU" sz="4000" dirty="0"/>
              <a:t>у пациентов с COVID-19 </a:t>
            </a:r>
            <a:endParaRPr lang="ru-RU" sz="4000" dirty="0"/>
          </a:p>
        </p:txBody>
      </p:sp>
    </p:spTree>
    <p:extLst>
      <p:ext uri="{BB962C8B-B14F-4D97-AF65-F5344CB8AC3E}">
        <p14:creationId xmlns:p14="http://schemas.microsoft.com/office/powerpoint/2010/main" val="998948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p:txBody>
          <a:bodyPr/>
          <a:lstStyle/>
          <a:p>
            <a:r>
              <a:rPr lang="ru-RU" dirty="0"/>
              <a:t>Острый респираторный </a:t>
            </a:r>
            <a:r>
              <a:rPr lang="ru-RU" dirty="0" err="1" smtClean="0"/>
              <a:t>дистресс</a:t>
            </a:r>
            <a:r>
              <a:rPr lang="ru-RU" dirty="0"/>
              <a:t>-синдром </a:t>
            </a:r>
            <a:r>
              <a:rPr lang="ru-RU" dirty="0" smtClean="0"/>
              <a:t>при </a:t>
            </a:r>
            <a:r>
              <a:rPr lang="en-US" dirty="0"/>
              <a:t>COVID-19</a:t>
            </a:r>
            <a:r>
              <a:rPr lang="ru-RU" dirty="0"/>
              <a:t>, КТ, аксиальная плоскость</a:t>
            </a:r>
          </a:p>
        </p:txBody>
      </p:sp>
      <p:pic>
        <p:nvPicPr>
          <p:cNvPr id="6" name="Рисунок 5" descr="Development of ARDS in a 60-year-old man with COVID-19. (a) Axial                         nonenhanced CT image (lung window) obtained at hospital admission shows                         peripherally located ground-glass opacities (arrow), mainly in the right                         lung. Note the preexisting centrilobular and paraseptal emphysema. (b) Axial                         contrast-enhanced CT image (lung window) obtained after 3 days shows a                         marked progression of lung abnormalities (arrows)."/>
          <p:cNvPicPr/>
          <p:nvPr/>
        </p:nvPicPr>
        <p:blipFill>
          <a:blip r:embed="rId3">
            <a:extLst>
              <a:ext uri="{28A0092B-C50C-407E-A947-70E740481C1C}">
                <a14:useLocalDpi xmlns:a14="http://schemas.microsoft.com/office/drawing/2010/main" val="0"/>
              </a:ext>
            </a:extLst>
          </a:blip>
          <a:srcRect/>
          <a:stretch>
            <a:fillRect/>
          </a:stretch>
        </p:blipFill>
        <p:spPr bwMode="auto">
          <a:xfrm>
            <a:off x="838199" y="1511559"/>
            <a:ext cx="4988673" cy="3951029"/>
          </a:xfrm>
          <a:prstGeom prst="rect">
            <a:avLst/>
          </a:prstGeom>
          <a:noFill/>
          <a:ln>
            <a:noFill/>
          </a:ln>
        </p:spPr>
      </p:pic>
      <p:pic>
        <p:nvPicPr>
          <p:cNvPr id="7" name="Рисунок 6" descr="Development of ARDS in a 60-year-old man with COVID-19. (a) Axial                         nonenhanced CT image (lung window) obtained at hospital admission shows                         peripherally located ground-glass opacities (arrow), mainly in the right                         lung. Note the preexisting centrilobular and paraseptal emphysema. (b) Axial                         contrast-enhanced CT image (lung window) obtained after 3 days shows a                         marked progression of lung abnormalities (arrows)."/>
          <p:cNvPicPr/>
          <p:nvPr/>
        </p:nvPicPr>
        <p:blipFill>
          <a:blip r:embed="rId4">
            <a:extLst>
              <a:ext uri="{28A0092B-C50C-407E-A947-70E740481C1C}">
                <a14:useLocalDpi xmlns:a14="http://schemas.microsoft.com/office/drawing/2010/main" val="0"/>
              </a:ext>
            </a:extLst>
          </a:blip>
          <a:srcRect/>
          <a:stretch>
            <a:fillRect/>
          </a:stretch>
        </p:blipFill>
        <p:spPr bwMode="auto">
          <a:xfrm>
            <a:off x="5869827" y="1511559"/>
            <a:ext cx="4988673" cy="3951029"/>
          </a:xfrm>
          <a:prstGeom prst="rect">
            <a:avLst/>
          </a:prstGeom>
          <a:noFill/>
          <a:ln>
            <a:noFill/>
          </a:ln>
        </p:spPr>
      </p:pic>
      <p:sp>
        <p:nvSpPr>
          <p:cNvPr id="8" name="Объект 2"/>
          <p:cNvSpPr txBox="1">
            <a:spLocks/>
          </p:cNvSpPr>
          <p:nvPr/>
        </p:nvSpPr>
        <p:spPr>
          <a:xfrm>
            <a:off x="838199" y="5576661"/>
            <a:ext cx="5163567" cy="1373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dirty="0" smtClean="0"/>
              <a:t>мужчина, 60 лет, при поступлении</a:t>
            </a:r>
          </a:p>
          <a:p>
            <a:r>
              <a:rPr lang="ru-RU" sz="1800" dirty="0"/>
              <a:t>Периферическое </a:t>
            </a:r>
            <a:r>
              <a:rPr lang="ru-RU" sz="1800" dirty="0" smtClean="0"/>
              <a:t>затемнение </a:t>
            </a:r>
            <a:r>
              <a:rPr lang="ru-RU" sz="1800" dirty="0"/>
              <a:t>по типу «матового стекла</a:t>
            </a:r>
            <a:r>
              <a:rPr lang="ru-RU" sz="1800" dirty="0" smtClean="0"/>
              <a:t>» в правом лёгком</a:t>
            </a:r>
          </a:p>
          <a:p>
            <a:r>
              <a:rPr lang="ru-RU" sz="1800" dirty="0" smtClean="0"/>
              <a:t>Эмфизема</a:t>
            </a:r>
          </a:p>
        </p:txBody>
      </p:sp>
      <p:sp>
        <p:nvSpPr>
          <p:cNvPr id="9" name="Объект 2"/>
          <p:cNvSpPr txBox="1">
            <a:spLocks/>
          </p:cNvSpPr>
          <p:nvPr/>
        </p:nvSpPr>
        <p:spPr>
          <a:xfrm>
            <a:off x="5869827" y="5596845"/>
            <a:ext cx="5163567" cy="10720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1800" dirty="0" smtClean="0"/>
              <a:t>мужчина, 60 лет, через 3 дня</a:t>
            </a:r>
          </a:p>
          <a:p>
            <a:r>
              <a:rPr lang="ru-RU" sz="1800" dirty="0"/>
              <a:t>Затемнение по типу «матового стекла»</a:t>
            </a:r>
          </a:p>
          <a:p>
            <a:r>
              <a:rPr lang="ru-RU" sz="1800" dirty="0"/>
              <a:t>Симптом «булыжной мостовой»</a:t>
            </a:r>
            <a:endParaRPr lang="ru-RU" sz="1800" dirty="0" smtClean="0"/>
          </a:p>
        </p:txBody>
      </p:sp>
    </p:spTree>
    <p:extLst>
      <p:ext uri="{BB962C8B-B14F-4D97-AF65-F5344CB8AC3E}">
        <p14:creationId xmlns:p14="http://schemas.microsoft.com/office/powerpoint/2010/main" val="1940245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8050"/>
            <a:ext cx="10013302" cy="1325563"/>
          </a:xfrm>
        </p:spPr>
        <p:txBody>
          <a:bodyPr>
            <a:normAutofit/>
          </a:bodyPr>
          <a:lstStyle/>
          <a:p>
            <a:r>
              <a:rPr lang="ru-RU" dirty="0" smtClean="0"/>
              <a:t>Лёгочная </a:t>
            </a:r>
            <a:r>
              <a:rPr lang="ru-RU" dirty="0"/>
              <a:t>эмболия при </a:t>
            </a:r>
            <a:r>
              <a:rPr lang="en-US" dirty="0"/>
              <a:t>COVID-19</a:t>
            </a:r>
            <a:r>
              <a:rPr lang="ru-RU" dirty="0"/>
              <a:t>, КТ, аксиальная плоскость</a:t>
            </a:r>
          </a:p>
        </p:txBody>
      </p:sp>
      <p:sp>
        <p:nvSpPr>
          <p:cNvPr id="3" name="Объект 2"/>
          <p:cNvSpPr>
            <a:spLocks noGrp="1"/>
          </p:cNvSpPr>
          <p:nvPr>
            <p:ph idx="1"/>
          </p:nvPr>
        </p:nvSpPr>
        <p:spPr>
          <a:xfrm>
            <a:off x="555708" y="1154048"/>
            <a:ext cx="11066586" cy="497697"/>
          </a:xfrm>
        </p:spPr>
        <p:txBody>
          <a:bodyPr>
            <a:noAutofit/>
          </a:bodyPr>
          <a:lstStyle/>
          <a:p>
            <a:endParaRPr lang="ru-RU" sz="2200" dirty="0"/>
          </a:p>
        </p:txBody>
      </p:sp>
      <p:pic>
        <p:nvPicPr>
          <p:cNvPr id="4" name="Рисунок 3" descr="PE in a 73-year-old man with COVID-19. (a) Axial nonenhanced CT image                         (lung window) at baseline shows peripherally diffuse ground-glass opacities                         in both lungs. (b) Axial contrast-enhanced CT image (lung window) obtained                         after 10 days shows increased consolidation in both lungs. Note the                         bronchial dilatation within involved portions of the lungs. (c, d) Axial                         contrast-enhanced CT image (mediastinal window) (c) and sagittal                         reconstruction (d) obtained 10 days after the baseline images show a filling                         defect (arrow) in a segmental pulmonary artery branch in the right lower                         lobe, consistent with PE."/>
          <p:cNvPicPr/>
          <p:nvPr/>
        </p:nvPicPr>
        <p:blipFill>
          <a:blip r:embed="rId3">
            <a:extLst>
              <a:ext uri="{28A0092B-C50C-407E-A947-70E740481C1C}">
                <a14:useLocalDpi xmlns:a14="http://schemas.microsoft.com/office/drawing/2010/main" val="0"/>
              </a:ext>
            </a:extLst>
          </a:blip>
          <a:srcRect/>
          <a:stretch>
            <a:fillRect/>
          </a:stretch>
        </p:blipFill>
        <p:spPr bwMode="auto">
          <a:xfrm>
            <a:off x="838199" y="1167282"/>
            <a:ext cx="4762500" cy="4229100"/>
          </a:xfrm>
          <a:prstGeom prst="rect">
            <a:avLst/>
          </a:prstGeom>
          <a:noFill/>
          <a:ln>
            <a:noFill/>
          </a:ln>
        </p:spPr>
      </p:pic>
      <p:pic>
        <p:nvPicPr>
          <p:cNvPr id="5" name="Рисунок 4" descr="PE in a 73-year-old man with COVID-19. (a) Axial nonenhanced CT image                         (lung window) at baseline shows peripherally diffuse ground-glass opacities                         in both lungs. (b) Axial contrast-enhanced CT image (lung window) obtained                         after 10 days shows increased consolidation in both lungs. Note the                         bronchial dilatation within involved portions of the lungs. (c, d) Axial                         contrast-enhanced CT image (mediastinal window) (c) and sagittal                         reconstruction (d) obtained 10 days after the baseline images show a filling                         defect (arrow) in a segmental pulmonary artery branch in the right lower                         lobe, consistent with PE."/>
          <p:cNvPicPr/>
          <p:nvPr/>
        </p:nvPicPr>
        <p:blipFill>
          <a:blip r:embed="rId4">
            <a:extLst>
              <a:ext uri="{28A0092B-C50C-407E-A947-70E740481C1C}">
                <a14:useLocalDpi xmlns:a14="http://schemas.microsoft.com/office/drawing/2010/main" val="0"/>
              </a:ext>
            </a:extLst>
          </a:blip>
          <a:srcRect/>
          <a:stretch>
            <a:fillRect/>
          </a:stretch>
        </p:blipFill>
        <p:spPr bwMode="auto">
          <a:xfrm>
            <a:off x="6089001" y="1167282"/>
            <a:ext cx="4762500" cy="4238625"/>
          </a:xfrm>
          <a:prstGeom prst="rect">
            <a:avLst/>
          </a:prstGeom>
          <a:noFill/>
          <a:ln>
            <a:noFill/>
          </a:ln>
        </p:spPr>
      </p:pic>
      <p:sp>
        <p:nvSpPr>
          <p:cNvPr id="6" name="Объект 2"/>
          <p:cNvSpPr txBox="1">
            <a:spLocks/>
          </p:cNvSpPr>
          <p:nvPr/>
        </p:nvSpPr>
        <p:spPr>
          <a:xfrm>
            <a:off x="838199" y="5396382"/>
            <a:ext cx="4762500" cy="11434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200" dirty="0" smtClean="0"/>
              <a:t>мужчина, 73 лет, при поступлении</a:t>
            </a:r>
          </a:p>
          <a:p>
            <a:r>
              <a:rPr lang="ru-RU" sz="2200" dirty="0"/>
              <a:t>Периферические затемнения по типу «матового стекла» </a:t>
            </a:r>
            <a:r>
              <a:rPr lang="ru-RU" sz="2200" dirty="0" smtClean="0"/>
              <a:t>в обоих лёгких</a:t>
            </a:r>
          </a:p>
        </p:txBody>
      </p:sp>
      <p:sp>
        <p:nvSpPr>
          <p:cNvPr id="7" name="Объект 2"/>
          <p:cNvSpPr txBox="1">
            <a:spLocks/>
          </p:cNvSpPr>
          <p:nvPr/>
        </p:nvSpPr>
        <p:spPr>
          <a:xfrm>
            <a:off x="6089001" y="5419141"/>
            <a:ext cx="4762500" cy="11434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200" dirty="0" smtClean="0"/>
              <a:t>мужчина, 73 лет, через 10 дней</a:t>
            </a:r>
          </a:p>
          <a:p>
            <a:r>
              <a:rPr lang="ru-RU" sz="2200" dirty="0" smtClean="0"/>
              <a:t>Консолидация в обоих лёгких</a:t>
            </a:r>
          </a:p>
        </p:txBody>
      </p:sp>
    </p:spTree>
    <p:extLst>
      <p:ext uri="{BB962C8B-B14F-4D97-AF65-F5344CB8AC3E}">
        <p14:creationId xmlns:p14="http://schemas.microsoft.com/office/powerpoint/2010/main" val="2941311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0207" y="40221"/>
            <a:ext cx="10335598" cy="1037545"/>
          </a:xfrm>
        </p:spPr>
        <p:txBody>
          <a:bodyPr>
            <a:normAutofit fontScale="90000"/>
          </a:bodyPr>
          <a:lstStyle/>
          <a:p>
            <a:r>
              <a:rPr lang="ru-RU" dirty="0"/>
              <a:t>Атипичная картина пневмонии</a:t>
            </a:r>
            <a:r>
              <a:rPr lang="ru-RU" dirty="0" smtClean="0"/>
              <a:t> </a:t>
            </a:r>
            <a:r>
              <a:rPr lang="ru-RU" dirty="0"/>
              <a:t>при </a:t>
            </a:r>
            <a:r>
              <a:rPr lang="en-US" dirty="0"/>
              <a:t>COVID-19</a:t>
            </a:r>
            <a:r>
              <a:rPr lang="ru-RU" dirty="0"/>
              <a:t>, КТ, аксиальная плоскость</a:t>
            </a:r>
          </a:p>
        </p:txBody>
      </p:sp>
      <p:sp>
        <p:nvSpPr>
          <p:cNvPr id="3" name="Объект 2"/>
          <p:cNvSpPr>
            <a:spLocks noGrp="1"/>
          </p:cNvSpPr>
          <p:nvPr>
            <p:ph idx="1"/>
          </p:nvPr>
        </p:nvSpPr>
        <p:spPr>
          <a:xfrm>
            <a:off x="5706209" y="703181"/>
            <a:ext cx="5961184" cy="1656071"/>
          </a:xfrm>
        </p:spPr>
        <p:txBody>
          <a:bodyPr>
            <a:normAutofit/>
          </a:bodyPr>
          <a:lstStyle/>
          <a:p>
            <a:endParaRPr lang="ru-RU" sz="2400" dirty="0"/>
          </a:p>
        </p:txBody>
      </p:sp>
      <p:pic>
        <p:nvPicPr>
          <p:cNvPr id="4" name="Рисунок 3" descr="Superimposed pneumonia in a 69-year-old man with COVID-19. (a) Axial                         nonenhanced CT image (lung window) at baseline shows ground-glass opacities                         (arrows) posteriorly located in the left upper lobe and both lower lobes and                         an area of consolidation (arrowhead) in the right lower lobe. (b) Axial                         contrast-enhanced CT image (lung window) obtained after 22 days shows                         increased consolidation in both lower lobes (red arrows) and consolidation                         with central cavitation in the left upper lobe (yellow arrow). The culture                         of puslike bronchial fluid was positive for Staphylococcus aureus. Note the                         presence of pneumomediastinum (arrowhead), which is probably due to                         long-lasting positive-pressure ventilation."/>
          <p:cNvPicPr/>
          <p:nvPr/>
        </p:nvPicPr>
        <p:blipFill>
          <a:blip r:embed="rId3">
            <a:extLst>
              <a:ext uri="{28A0092B-C50C-407E-A947-70E740481C1C}">
                <a14:useLocalDpi xmlns:a14="http://schemas.microsoft.com/office/drawing/2010/main" val="0"/>
              </a:ext>
            </a:extLst>
          </a:blip>
          <a:srcRect/>
          <a:stretch>
            <a:fillRect/>
          </a:stretch>
        </p:blipFill>
        <p:spPr bwMode="auto">
          <a:xfrm>
            <a:off x="810207" y="1010938"/>
            <a:ext cx="4762500" cy="4095750"/>
          </a:xfrm>
          <a:prstGeom prst="rect">
            <a:avLst/>
          </a:prstGeom>
          <a:noFill/>
          <a:ln>
            <a:noFill/>
          </a:ln>
        </p:spPr>
      </p:pic>
      <p:pic>
        <p:nvPicPr>
          <p:cNvPr id="5" name="Рисунок 4" descr="Superimposed pneumonia in a 69-year-old man with COVID-19. (a) Axial                         nonenhanced CT image (lung window) at baseline shows ground-glass opacities                         (arrows) posteriorly located in the left upper lobe and both lower lobes and                         an area of consolidation (arrowhead) in the right lower lobe. (b) Axial                         contrast-enhanced CT image (lung window) obtained after 22 days shows                         increased consolidation in both lower lobes (red arrows) and consolidation                         with central cavitation in the left upper lobe (yellow arrow). The culture                         of puslike bronchial fluid was positive for Staphylococcus aureus. Note the                         presence of pneumomediastinum (arrowhead), which is probably due to                         long-lasting positive-pressure ventilation."/>
          <p:cNvPicPr/>
          <p:nvPr/>
        </p:nvPicPr>
        <p:blipFill>
          <a:blip r:embed="rId4">
            <a:extLst>
              <a:ext uri="{28A0092B-C50C-407E-A947-70E740481C1C}">
                <a14:useLocalDpi xmlns:a14="http://schemas.microsoft.com/office/drawing/2010/main" val="0"/>
              </a:ext>
            </a:extLst>
          </a:blip>
          <a:srcRect/>
          <a:stretch>
            <a:fillRect/>
          </a:stretch>
        </p:blipFill>
        <p:spPr bwMode="auto">
          <a:xfrm>
            <a:off x="6383305" y="1010938"/>
            <a:ext cx="4762500" cy="4095750"/>
          </a:xfrm>
          <a:prstGeom prst="rect">
            <a:avLst/>
          </a:prstGeom>
          <a:noFill/>
          <a:ln>
            <a:noFill/>
          </a:ln>
        </p:spPr>
      </p:pic>
      <p:sp>
        <p:nvSpPr>
          <p:cNvPr id="6" name="Объект 2"/>
          <p:cNvSpPr txBox="1">
            <a:spLocks/>
          </p:cNvSpPr>
          <p:nvPr/>
        </p:nvSpPr>
        <p:spPr>
          <a:xfrm>
            <a:off x="133288" y="5106688"/>
            <a:ext cx="6250017" cy="11866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200" dirty="0" smtClean="0"/>
              <a:t>мужчина, 69 лет, при поступлении</a:t>
            </a:r>
          </a:p>
          <a:p>
            <a:r>
              <a:rPr lang="ru-RU" sz="2200" dirty="0"/>
              <a:t>Периферические </a:t>
            </a:r>
            <a:r>
              <a:rPr lang="ru-RU" sz="2200" dirty="0" smtClean="0"/>
              <a:t>затемнения по </a:t>
            </a:r>
            <a:r>
              <a:rPr lang="ru-RU" sz="2200" dirty="0"/>
              <a:t>типу «матового стекла» </a:t>
            </a:r>
            <a:r>
              <a:rPr lang="ru-RU" sz="2200" dirty="0" smtClean="0"/>
              <a:t>в обоих лёгких сзади</a:t>
            </a:r>
          </a:p>
          <a:p>
            <a:r>
              <a:rPr lang="ru-RU" sz="2200" dirty="0" smtClean="0"/>
              <a:t>Консолидация</a:t>
            </a:r>
          </a:p>
          <a:p>
            <a:endParaRPr lang="ru-RU" sz="2200" dirty="0" smtClean="0"/>
          </a:p>
        </p:txBody>
      </p:sp>
      <p:sp>
        <p:nvSpPr>
          <p:cNvPr id="7" name="Объект 2"/>
          <p:cNvSpPr txBox="1">
            <a:spLocks/>
          </p:cNvSpPr>
          <p:nvPr/>
        </p:nvSpPr>
        <p:spPr>
          <a:xfrm>
            <a:off x="6383305" y="5045142"/>
            <a:ext cx="5205046" cy="18128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200" dirty="0" smtClean="0"/>
              <a:t>мужчина, 69 лет, через 22 дня</a:t>
            </a:r>
          </a:p>
          <a:p>
            <a:r>
              <a:rPr lang="ru-RU" sz="2200" dirty="0" smtClean="0"/>
              <a:t>Консолидания с кавитацией</a:t>
            </a:r>
          </a:p>
          <a:p>
            <a:r>
              <a:rPr lang="ru-RU" sz="2200" dirty="0" smtClean="0"/>
              <a:t>Усиление консолидации</a:t>
            </a:r>
          </a:p>
        </p:txBody>
      </p:sp>
    </p:spTree>
    <p:extLst>
      <p:ext uri="{BB962C8B-B14F-4D97-AF65-F5344CB8AC3E}">
        <p14:creationId xmlns:p14="http://schemas.microsoft.com/office/powerpoint/2010/main" val="377931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DB4DC3-FE00-4397-9F4B-E1534F1B67FE}"/>
              </a:ext>
            </a:extLst>
          </p:cNvPr>
          <p:cNvSpPr>
            <a:spLocks noGrp="1"/>
          </p:cNvSpPr>
          <p:nvPr>
            <p:ph type="title"/>
          </p:nvPr>
        </p:nvSpPr>
        <p:spPr/>
        <p:txBody>
          <a:bodyPr/>
          <a:lstStyle/>
          <a:p>
            <a:r>
              <a:rPr lang="ru-RU" b="1" dirty="0">
                <a:solidFill>
                  <a:schemeClr val="tx1">
                    <a:lumMod val="95000"/>
                    <a:lumOff val="5000"/>
                  </a:schemeClr>
                </a:solidFill>
              </a:rPr>
              <a:t>Заключение </a:t>
            </a:r>
          </a:p>
        </p:txBody>
      </p:sp>
      <p:sp>
        <p:nvSpPr>
          <p:cNvPr id="3" name="Объект 2">
            <a:extLst>
              <a:ext uri="{FF2B5EF4-FFF2-40B4-BE49-F238E27FC236}">
                <a16:creationId xmlns:a16="http://schemas.microsoft.com/office/drawing/2014/main" id="{1712BF9D-684F-46B8-AECC-C70F63232289}"/>
              </a:ext>
            </a:extLst>
          </p:cNvPr>
          <p:cNvSpPr>
            <a:spLocks noGrp="1"/>
          </p:cNvSpPr>
          <p:nvPr>
            <p:ph idx="1"/>
          </p:nvPr>
        </p:nvSpPr>
        <p:spPr>
          <a:xfrm>
            <a:off x="838200" y="1384721"/>
            <a:ext cx="10517358" cy="2711418"/>
          </a:xfrm>
        </p:spPr>
        <p:txBody>
          <a:bodyPr>
            <a:noAutofit/>
          </a:bodyPr>
          <a:lstStyle/>
          <a:p>
            <a:pPr marL="457200" indent="-457200">
              <a:buFont typeface="+mj-lt"/>
              <a:buAutoNum type="arabicPeriod"/>
            </a:pPr>
            <a:r>
              <a:rPr lang="ru-RU" dirty="0" smtClean="0">
                <a:solidFill>
                  <a:schemeClr val="tx1">
                    <a:lumMod val="95000"/>
                    <a:lumOff val="5000"/>
                  </a:schemeClr>
                </a:solidFill>
              </a:rPr>
              <a:t>Рекомендуется </a:t>
            </a:r>
            <a:r>
              <a:rPr lang="ru-RU" dirty="0">
                <a:solidFill>
                  <a:schemeClr val="tx1">
                    <a:lumMod val="95000"/>
                    <a:lumOff val="5000"/>
                  </a:schemeClr>
                </a:solidFill>
              </a:rPr>
              <a:t>КТ грудной клетки с низкой дозой </a:t>
            </a:r>
            <a:r>
              <a:rPr lang="ru-RU" dirty="0" smtClean="0">
                <a:solidFill>
                  <a:schemeClr val="tx1">
                    <a:lumMod val="95000"/>
                    <a:lumOff val="5000"/>
                  </a:schemeClr>
                </a:solidFill>
              </a:rPr>
              <a:t>облучения</a:t>
            </a:r>
          </a:p>
          <a:p>
            <a:pPr marL="457200" indent="-457200">
              <a:buFont typeface="+mj-lt"/>
              <a:buAutoNum type="arabicPeriod"/>
            </a:pPr>
            <a:r>
              <a:rPr lang="ru-RU" dirty="0" smtClean="0">
                <a:solidFill>
                  <a:schemeClr val="tx1">
                    <a:lumMod val="95000"/>
                    <a:lumOff val="5000"/>
                  </a:schemeClr>
                </a:solidFill>
              </a:rPr>
              <a:t>На результатах </a:t>
            </a:r>
            <a:r>
              <a:rPr lang="ru-RU" dirty="0">
                <a:solidFill>
                  <a:schemeClr val="tx1">
                    <a:lumMod val="95000"/>
                    <a:lumOff val="5000"/>
                  </a:schemeClr>
                </a:solidFill>
              </a:rPr>
              <a:t>КТ пациентов </a:t>
            </a:r>
            <a:r>
              <a:rPr lang="ru-RU" dirty="0" smtClean="0">
                <a:solidFill>
                  <a:schemeClr val="tx1">
                    <a:lumMod val="95000"/>
                    <a:lumOff val="5000"/>
                  </a:schemeClr>
                </a:solidFill>
              </a:rPr>
              <a:t>при </a:t>
            </a:r>
            <a:r>
              <a:rPr lang="en-US" dirty="0">
                <a:solidFill>
                  <a:schemeClr val="tx1">
                    <a:lumMod val="95000"/>
                    <a:lumOff val="5000"/>
                  </a:schemeClr>
                </a:solidFill>
              </a:rPr>
              <a:t>COVID-19</a:t>
            </a:r>
            <a:r>
              <a:rPr lang="ru-RU" dirty="0">
                <a:solidFill>
                  <a:schemeClr val="tx1">
                    <a:lumMod val="95000"/>
                    <a:lumOff val="5000"/>
                  </a:schemeClr>
                </a:solidFill>
              </a:rPr>
              <a:t> </a:t>
            </a:r>
            <a:r>
              <a:rPr lang="ru-RU" b="1" dirty="0">
                <a:solidFill>
                  <a:schemeClr val="tx1">
                    <a:lumMod val="95000"/>
                    <a:lumOff val="5000"/>
                  </a:schemeClr>
                </a:solidFill>
              </a:rPr>
              <a:t>нет патогномоничных симптомов </a:t>
            </a:r>
            <a:r>
              <a:rPr lang="ru-RU" dirty="0">
                <a:solidFill>
                  <a:schemeClr val="tx1">
                    <a:lumMod val="95000"/>
                    <a:lumOff val="5000"/>
                  </a:schemeClr>
                </a:solidFill>
              </a:rPr>
              <a:t>→ не следует использовать в качестве независимого диагностического инструмента для исключения или подтверждения </a:t>
            </a:r>
            <a:r>
              <a:rPr lang="en-US" dirty="0" smtClean="0">
                <a:solidFill>
                  <a:schemeClr val="tx1">
                    <a:lumMod val="95000"/>
                    <a:lumOff val="5000"/>
                  </a:schemeClr>
                </a:solidFill>
              </a:rPr>
              <a:t>COVID-19</a:t>
            </a:r>
            <a:r>
              <a:rPr lang="ru-RU" dirty="0" smtClean="0">
                <a:solidFill>
                  <a:schemeClr val="tx1">
                    <a:lumMod val="95000"/>
                    <a:lumOff val="5000"/>
                  </a:schemeClr>
                </a:solidFill>
              </a:rPr>
              <a:t>. </a:t>
            </a:r>
            <a:endParaRPr lang="en-US" dirty="0" smtClean="0">
              <a:solidFill>
                <a:schemeClr val="tx1">
                  <a:lumMod val="95000"/>
                  <a:lumOff val="5000"/>
                </a:schemeClr>
              </a:solidFill>
            </a:endParaRPr>
          </a:p>
          <a:p>
            <a:pPr marL="457200" indent="-457200">
              <a:buFont typeface="+mj-lt"/>
              <a:buAutoNum type="arabicPeriod"/>
            </a:pPr>
            <a:r>
              <a:rPr lang="ru-RU" b="1" dirty="0">
                <a:solidFill>
                  <a:schemeClr val="tx1">
                    <a:lumMod val="95000"/>
                    <a:lumOff val="5000"/>
                  </a:schemeClr>
                </a:solidFill>
              </a:rPr>
              <a:t>Б</a:t>
            </a:r>
            <a:r>
              <a:rPr lang="ru-RU" b="1" dirty="0" smtClean="0">
                <a:solidFill>
                  <a:schemeClr val="tx1">
                    <a:lumMod val="95000"/>
                    <a:lumOff val="5000"/>
                  </a:schemeClr>
                </a:solidFill>
              </a:rPr>
              <a:t>ессимптомные пациенты</a:t>
            </a:r>
            <a:r>
              <a:rPr lang="ru-RU" dirty="0" smtClean="0">
                <a:solidFill>
                  <a:schemeClr val="tx1">
                    <a:lumMod val="95000"/>
                    <a:lumOff val="5000"/>
                  </a:schemeClr>
                </a:solidFill>
              </a:rPr>
              <a:t> с инфекцией </a:t>
            </a:r>
            <a:r>
              <a:rPr lang="en-US" dirty="0" smtClean="0">
                <a:solidFill>
                  <a:schemeClr val="tx1">
                    <a:lumMod val="95000"/>
                    <a:lumOff val="5000"/>
                  </a:schemeClr>
                </a:solidFill>
              </a:rPr>
              <a:t>SARS-CoV-2 </a:t>
            </a:r>
            <a:r>
              <a:rPr lang="ru-RU" dirty="0" smtClean="0">
                <a:solidFill>
                  <a:schemeClr val="tx1">
                    <a:lumMod val="95000"/>
                    <a:lumOff val="5000"/>
                  </a:schemeClr>
                </a:solidFill>
              </a:rPr>
              <a:t>часто имеют </a:t>
            </a:r>
            <a:r>
              <a:rPr lang="ru-RU" b="1" dirty="0" smtClean="0">
                <a:solidFill>
                  <a:schemeClr val="tx1">
                    <a:lumMod val="95000"/>
                    <a:lumOff val="5000"/>
                  </a:schemeClr>
                </a:solidFill>
              </a:rPr>
              <a:t>нормальные результаты </a:t>
            </a:r>
            <a:r>
              <a:rPr lang="ru-RU" dirty="0" smtClean="0">
                <a:solidFill>
                  <a:schemeClr val="tx1">
                    <a:lumMod val="95000"/>
                    <a:lumOff val="5000"/>
                  </a:schemeClr>
                </a:solidFill>
              </a:rPr>
              <a:t>КТ грудной клетки</a:t>
            </a:r>
          </a:p>
        </p:txBody>
      </p:sp>
    </p:spTree>
    <p:extLst>
      <p:ext uri="{BB962C8B-B14F-4D97-AF65-F5344CB8AC3E}">
        <p14:creationId xmlns:p14="http://schemas.microsoft.com/office/powerpoint/2010/main" val="2586935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 y="4248828"/>
            <a:ext cx="7367845" cy="1958541"/>
          </a:xfrm>
          <a:prstGeom prst="rect">
            <a:avLst/>
          </a:prstGeom>
        </p:spPr>
      </p:pic>
      <p:sp>
        <p:nvSpPr>
          <p:cNvPr id="2" name="Заголовок 1">
            <a:extLst>
              <a:ext uri="{FF2B5EF4-FFF2-40B4-BE49-F238E27FC236}">
                <a16:creationId xmlns:a16="http://schemas.microsoft.com/office/drawing/2014/main" id="{4C8BF0CF-3FF3-48BB-97D9-A4563C5FCB0C}"/>
              </a:ext>
            </a:extLst>
          </p:cNvPr>
          <p:cNvSpPr>
            <a:spLocks noGrp="1"/>
          </p:cNvSpPr>
          <p:nvPr>
            <p:ph type="ctrTitle"/>
          </p:nvPr>
        </p:nvSpPr>
        <p:spPr>
          <a:xfrm>
            <a:off x="2001652" y="2173057"/>
            <a:ext cx="8296356" cy="1646302"/>
          </a:xfrm>
        </p:spPr>
        <p:txBody>
          <a:bodyPr>
            <a:normAutofit/>
          </a:bodyPr>
          <a:lstStyle/>
          <a:p>
            <a:r>
              <a:rPr lang="ru-RU" sz="4000" b="1" dirty="0" smtClean="0">
                <a:solidFill>
                  <a:schemeClr val="tx1"/>
                </a:solidFill>
                <a:latin typeface="+mn-lt"/>
              </a:rPr>
              <a:t>КТ грудной клетки </a:t>
            </a:r>
            <a:r>
              <a:rPr lang="ru-RU" sz="4000" b="1" dirty="0" smtClean="0">
                <a:latin typeface="+mn-lt"/>
              </a:rPr>
              <a:t>при</a:t>
            </a:r>
            <a:r>
              <a:rPr lang="ru-RU" sz="4000" b="1" dirty="0" smtClean="0">
                <a:solidFill>
                  <a:schemeClr val="tx1"/>
                </a:solidFill>
                <a:latin typeface="+mn-lt"/>
              </a:rPr>
              <a:t> COVID-19: Что необходимо знать радиологу</a:t>
            </a:r>
            <a:endParaRPr lang="ru-RU" sz="4000" b="1" dirty="0">
              <a:solidFill>
                <a:schemeClr val="tx1"/>
              </a:solidFill>
              <a:latin typeface="+mn-lt"/>
            </a:endParaRPr>
          </a:p>
        </p:txBody>
      </p:sp>
      <p:sp>
        <p:nvSpPr>
          <p:cNvPr id="3" name="Подзаголовок 2">
            <a:extLst>
              <a:ext uri="{FF2B5EF4-FFF2-40B4-BE49-F238E27FC236}">
                <a16:creationId xmlns:a16="http://schemas.microsoft.com/office/drawing/2014/main" id="{C51E3D1C-1423-420B-97FA-794D23454B04}"/>
              </a:ext>
            </a:extLst>
          </p:cNvPr>
          <p:cNvSpPr>
            <a:spLocks noGrp="1"/>
          </p:cNvSpPr>
          <p:nvPr>
            <p:ph type="subTitle" idx="1"/>
          </p:nvPr>
        </p:nvSpPr>
        <p:spPr>
          <a:xfrm>
            <a:off x="7676657" y="4369778"/>
            <a:ext cx="4220590" cy="1765167"/>
          </a:xfrm>
        </p:spPr>
        <p:txBody>
          <a:bodyPr>
            <a:noAutofit/>
          </a:bodyPr>
          <a:lstStyle/>
          <a:p>
            <a:pPr algn="r"/>
            <a:r>
              <a:rPr lang="ru-RU" dirty="0" smtClean="0">
                <a:solidFill>
                  <a:schemeClr val="tx1"/>
                </a:solidFill>
              </a:rPr>
              <a:t>Выполнил: врач-ординатор1-го</a:t>
            </a:r>
            <a:r>
              <a:rPr lang="en-US" dirty="0" smtClean="0">
                <a:solidFill>
                  <a:schemeClr val="tx1"/>
                </a:solidFill>
              </a:rPr>
              <a:t> </a:t>
            </a:r>
            <a:r>
              <a:rPr lang="ru-RU" dirty="0" smtClean="0">
                <a:solidFill>
                  <a:schemeClr val="tx1"/>
                </a:solidFill>
              </a:rPr>
              <a:t>года кафедры </a:t>
            </a:r>
            <a:r>
              <a:rPr lang="ru-RU" dirty="0">
                <a:solidFill>
                  <a:schemeClr val="tx1"/>
                </a:solidFill>
              </a:rPr>
              <a:t>лучевой диагностики ИПО</a:t>
            </a:r>
          </a:p>
          <a:p>
            <a:pPr algn="r"/>
            <a:r>
              <a:rPr lang="ru-RU" dirty="0" err="1" smtClean="0">
                <a:solidFill>
                  <a:schemeClr val="tx1"/>
                </a:solidFill>
              </a:rPr>
              <a:t>Юлмухаметов</a:t>
            </a:r>
            <a:r>
              <a:rPr lang="ru-RU" dirty="0" smtClean="0">
                <a:solidFill>
                  <a:schemeClr val="tx1"/>
                </a:solidFill>
              </a:rPr>
              <a:t> З.Р.</a:t>
            </a:r>
            <a:r>
              <a:rPr lang="ru-RU" b="1" dirty="0" smtClean="0">
                <a:solidFill>
                  <a:schemeClr val="tx1"/>
                </a:solidFill>
              </a:rPr>
              <a:t> </a:t>
            </a:r>
            <a:endParaRPr lang="ru-RU" b="1" dirty="0">
              <a:solidFill>
                <a:schemeClr val="tx1"/>
              </a:solidFill>
            </a:endParaRPr>
          </a:p>
        </p:txBody>
      </p:sp>
      <p:sp>
        <p:nvSpPr>
          <p:cNvPr id="4" name="Прямоугольник 3">
            <a:extLst>
              <a:ext uri="{FF2B5EF4-FFF2-40B4-BE49-F238E27FC236}">
                <a16:creationId xmlns:a16="http://schemas.microsoft.com/office/drawing/2014/main" id="{0E7C8CF7-DA5F-44F6-AC5C-7CC1CA59B6B0}"/>
              </a:ext>
            </a:extLst>
          </p:cNvPr>
          <p:cNvSpPr/>
          <p:nvPr/>
        </p:nvSpPr>
        <p:spPr>
          <a:xfrm>
            <a:off x="402412" y="234065"/>
            <a:ext cx="11494835" cy="1938992"/>
          </a:xfrm>
          <a:prstGeom prst="rect">
            <a:avLst/>
          </a:prstGeom>
        </p:spPr>
        <p:txBody>
          <a:bodyPr wrap="square">
            <a:spAutoFit/>
          </a:bodyPr>
          <a:lstStyle/>
          <a:p>
            <a:pPr algn="ctr"/>
            <a:r>
              <a:rPr lang="ru-RU" sz="2400" dirty="0"/>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a:t>
            </a:r>
            <a:br>
              <a:rPr lang="ru-RU" sz="2400" dirty="0"/>
            </a:br>
            <a:r>
              <a:rPr lang="ru-RU" sz="2400" dirty="0"/>
              <a:t> Кафедра лучевой диагностики ИПО </a:t>
            </a:r>
          </a:p>
        </p:txBody>
      </p:sp>
      <p:sp>
        <p:nvSpPr>
          <p:cNvPr id="6" name="Подзаголовок 2">
            <a:extLst>
              <a:ext uri="{FF2B5EF4-FFF2-40B4-BE49-F238E27FC236}">
                <a16:creationId xmlns:a16="http://schemas.microsoft.com/office/drawing/2014/main" id="{C51E3D1C-1423-420B-97FA-794D23454B04}"/>
              </a:ext>
            </a:extLst>
          </p:cNvPr>
          <p:cNvSpPr txBox="1">
            <a:spLocks/>
          </p:cNvSpPr>
          <p:nvPr/>
        </p:nvSpPr>
        <p:spPr>
          <a:xfrm>
            <a:off x="4623001" y="6282333"/>
            <a:ext cx="3053656" cy="4798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smtClean="0"/>
              <a:t>Красноярск 2022</a:t>
            </a:r>
            <a:endParaRPr lang="ru-RU" b="1" dirty="0"/>
          </a:p>
        </p:txBody>
      </p:sp>
    </p:spTree>
    <p:extLst>
      <p:ext uri="{BB962C8B-B14F-4D97-AF65-F5344CB8AC3E}">
        <p14:creationId xmlns:p14="http://schemas.microsoft.com/office/powerpoint/2010/main" val="3672789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F268AF-218F-4D1F-A6BA-4D98CAEA03EA}"/>
              </a:ext>
            </a:extLst>
          </p:cNvPr>
          <p:cNvSpPr>
            <a:spLocks noGrp="1"/>
          </p:cNvSpPr>
          <p:nvPr>
            <p:ph type="title"/>
          </p:nvPr>
        </p:nvSpPr>
        <p:spPr>
          <a:xfrm>
            <a:off x="1327963" y="211779"/>
            <a:ext cx="7974296" cy="1055077"/>
          </a:xfrm>
        </p:spPr>
        <p:txBody>
          <a:bodyPr>
            <a:normAutofit/>
          </a:bodyPr>
          <a:lstStyle/>
          <a:p>
            <a:r>
              <a:rPr lang="ru-RU" sz="3100" b="1" dirty="0" smtClean="0">
                <a:solidFill>
                  <a:schemeClr val="tx1">
                    <a:lumMod val="95000"/>
                    <a:lumOff val="5000"/>
                  </a:schemeClr>
                </a:solidFill>
              </a:rPr>
              <a:t>Клинические </a:t>
            </a:r>
            <a:r>
              <a:rPr lang="ru-RU" b="1" dirty="0" smtClean="0">
                <a:solidFill>
                  <a:schemeClr val="tx1">
                    <a:lumMod val="95000"/>
                    <a:lumOff val="5000"/>
                  </a:schemeClr>
                </a:solidFill>
              </a:rPr>
              <a:t>Проявления</a:t>
            </a:r>
            <a:r>
              <a:rPr lang="ru-RU" sz="3100" b="1" dirty="0" smtClean="0">
                <a:solidFill>
                  <a:schemeClr val="tx1">
                    <a:lumMod val="95000"/>
                    <a:lumOff val="5000"/>
                  </a:schemeClr>
                </a:solidFill>
              </a:rPr>
              <a:t> </a:t>
            </a:r>
            <a:r>
              <a:rPr lang="en-US" sz="3100" b="1" dirty="0" smtClean="0">
                <a:solidFill>
                  <a:schemeClr val="tx1">
                    <a:lumMod val="95000"/>
                    <a:lumOff val="5000"/>
                  </a:schemeClr>
                </a:solidFill>
              </a:rPr>
              <a:t>COVID-19</a:t>
            </a:r>
            <a:endParaRPr lang="ru-RU" dirty="0"/>
          </a:p>
        </p:txBody>
      </p:sp>
      <p:sp>
        <p:nvSpPr>
          <p:cNvPr id="3" name="Текст 2">
            <a:extLst>
              <a:ext uri="{FF2B5EF4-FFF2-40B4-BE49-F238E27FC236}">
                <a16:creationId xmlns:a16="http://schemas.microsoft.com/office/drawing/2014/main" id="{843CEF89-E09F-41E4-911A-167B4A418BA3}"/>
              </a:ext>
            </a:extLst>
          </p:cNvPr>
          <p:cNvSpPr>
            <a:spLocks noGrp="1"/>
          </p:cNvSpPr>
          <p:nvPr>
            <p:ph type="body" idx="1"/>
          </p:nvPr>
        </p:nvSpPr>
        <p:spPr>
          <a:xfrm>
            <a:off x="1327963" y="1152557"/>
            <a:ext cx="4466168" cy="4716933"/>
          </a:xfrm>
        </p:spPr>
        <p:txBody>
          <a:bodyPr>
            <a:noAutofit/>
          </a:bodyPr>
          <a:lstStyle/>
          <a:p>
            <a:r>
              <a:rPr lang="ru-RU" sz="2400" b="1" dirty="0" smtClean="0">
                <a:solidFill>
                  <a:schemeClr val="tx1"/>
                </a:solidFill>
              </a:rPr>
              <a:t>Наиболее распространённые</a:t>
            </a:r>
          </a:p>
          <a:p>
            <a:pPr marL="342900" indent="-342900">
              <a:buFont typeface="Arial" panose="020B0604020202020204" pitchFamily="34" charset="0"/>
              <a:buChar char="•"/>
            </a:pPr>
            <a:r>
              <a:rPr lang="ru-RU" sz="2400" dirty="0" smtClean="0">
                <a:solidFill>
                  <a:schemeClr val="tx1"/>
                </a:solidFill>
              </a:rPr>
              <a:t>80,4 % Лихорадка</a:t>
            </a:r>
          </a:p>
          <a:p>
            <a:pPr marL="342900" indent="-342900">
              <a:buFont typeface="Arial" panose="020B0604020202020204" pitchFamily="34" charset="0"/>
              <a:buChar char="•"/>
            </a:pPr>
            <a:r>
              <a:rPr lang="ru-RU" sz="2400" dirty="0">
                <a:solidFill>
                  <a:schemeClr val="tx1"/>
                </a:solidFill>
              </a:rPr>
              <a:t>63,1 % Кашель</a:t>
            </a:r>
            <a:endParaRPr lang="ru-RU" sz="2400" dirty="0" smtClean="0">
              <a:solidFill>
                <a:schemeClr val="tx1"/>
              </a:solidFill>
            </a:endParaRPr>
          </a:p>
          <a:p>
            <a:pPr marL="342900" indent="-342900">
              <a:buFont typeface="Arial" panose="020B0604020202020204" pitchFamily="34" charset="0"/>
              <a:buChar char="•"/>
            </a:pPr>
            <a:r>
              <a:rPr lang="ru-RU" sz="2400" dirty="0" smtClean="0">
                <a:solidFill>
                  <a:schemeClr val="tx1"/>
                </a:solidFill>
              </a:rPr>
              <a:t>46,0 </a:t>
            </a:r>
            <a:r>
              <a:rPr lang="ru-RU" sz="2400" dirty="0">
                <a:solidFill>
                  <a:schemeClr val="tx1"/>
                </a:solidFill>
              </a:rPr>
              <a:t>% </a:t>
            </a:r>
            <a:r>
              <a:rPr lang="ru-RU" sz="2400" dirty="0" smtClean="0">
                <a:solidFill>
                  <a:schemeClr val="tx1"/>
                </a:solidFill>
              </a:rPr>
              <a:t>Усталость</a:t>
            </a:r>
            <a:endParaRPr lang="ru-RU" sz="2400" dirty="0">
              <a:solidFill>
                <a:schemeClr val="tx1"/>
              </a:solidFill>
            </a:endParaRPr>
          </a:p>
          <a:p>
            <a:pPr marL="342900" indent="-342900">
              <a:buFont typeface="Arial" panose="020B0604020202020204" pitchFamily="34" charset="0"/>
              <a:buChar char="•"/>
            </a:pPr>
            <a:r>
              <a:rPr lang="ru-RU" sz="2400" dirty="0" smtClean="0">
                <a:solidFill>
                  <a:schemeClr val="tx1"/>
                </a:solidFill>
              </a:rPr>
              <a:t>41,8 </a:t>
            </a:r>
            <a:r>
              <a:rPr lang="ru-RU" sz="2400" dirty="0">
                <a:solidFill>
                  <a:schemeClr val="tx1"/>
                </a:solidFill>
              </a:rPr>
              <a:t>% </a:t>
            </a:r>
            <a:r>
              <a:rPr lang="ru-RU" sz="2400" dirty="0" smtClean="0">
                <a:solidFill>
                  <a:schemeClr val="tx1"/>
                </a:solidFill>
              </a:rPr>
              <a:t>Отхаркивание</a:t>
            </a:r>
          </a:p>
          <a:p>
            <a:pPr marL="342900" indent="-342900">
              <a:buFont typeface="Arial" panose="020B0604020202020204" pitchFamily="34" charset="0"/>
              <a:buChar char="•"/>
            </a:pPr>
            <a:r>
              <a:rPr lang="ru-RU" sz="2400" dirty="0" smtClean="0">
                <a:solidFill>
                  <a:schemeClr val="tx1"/>
                </a:solidFill>
              </a:rPr>
              <a:t>38,8</a:t>
            </a:r>
            <a:r>
              <a:rPr lang="ru-RU" sz="2400" dirty="0">
                <a:solidFill>
                  <a:schemeClr val="tx1"/>
                </a:solidFill>
              </a:rPr>
              <a:t> % </a:t>
            </a:r>
            <a:r>
              <a:rPr lang="ru-RU" sz="2400" dirty="0" smtClean="0">
                <a:solidFill>
                  <a:schemeClr val="tx1"/>
                </a:solidFill>
              </a:rPr>
              <a:t>Анорексия</a:t>
            </a:r>
          </a:p>
          <a:p>
            <a:pPr marL="342900" indent="-342900">
              <a:buFont typeface="Arial" panose="020B0604020202020204" pitchFamily="34" charset="0"/>
              <a:buChar char="•"/>
            </a:pPr>
            <a:r>
              <a:rPr lang="ru-RU" sz="2400" dirty="0" smtClean="0">
                <a:solidFill>
                  <a:schemeClr val="tx1"/>
                </a:solidFill>
              </a:rPr>
              <a:t>35,7</a:t>
            </a:r>
            <a:r>
              <a:rPr lang="ru-RU" sz="2400" dirty="0">
                <a:solidFill>
                  <a:schemeClr val="tx1"/>
                </a:solidFill>
              </a:rPr>
              <a:t> % </a:t>
            </a:r>
            <a:r>
              <a:rPr lang="ru-RU" sz="2400" dirty="0" smtClean="0">
                <a:solidFill>
                  <a:schemeClr val="tx1"/>
                </a:solidFill>
              </a:rPr>
              <a:t>Стеснение в груди</a:t>
            </a:r>
          </a:p>
          <a:p>
            <a:pPr marL="342900" indent="-342900">
              <a:buFont typeface="Arial" panose="020B0604020202020204" pitchFamily="34" charset="0"/>
              <a:buChar char="•"/>
            </a:pPr>
            <a:r>
              <a:rPr lang="ru-RU" sz="2400" dirty="0" smtClean="0">
                <a:solidFill>
                  <a:schemeClr val="tx1"/>
                </a:solidFill>
              </a:rPr>
              <a:t>35,0</a:t>
            </a:r>
            <a:r>
              <a:rPr lang="ru-RU" sz="2400" dirty="0">
                <a:solidFill>
                  <a:schemeClr val="tx1"/>
                </a:solidFill>
              </a:rPr>
              <a:t> % </a:t>
            </a:r>
            <a:r>
              <a:rPr lang="ru-RU" sz="2400" dirty="0" smtClean="0">
                <a:solidFill>
                  <a:schemeClr val="tx1"/>
                </a:solidFill>
              </a:rPr>
              <a:t>Одышка</a:t>
            </a:r>
          </a:p>
          <a:p>
            <a:pPr marL="342900" indent="-342900">
              <a:buFont typeface="Arial" panose="020B0604020202020204" pitchFamily="34" charset="0"/>
              <a:buChar char="•"/>
            </a:pPr>
            <a:r>
              <a:rPr lang="ru-RU" sz="2400" dirty="0" smtClean="0">
                <a:solidFill>
                  <a:schemeClr val="tx1"/>
                </a:solidFill>
              </a:rPr>
              <a:t>33,9</a:t>
            </a:r>
            <a:r>
              <a:rPr lang="ru-RU" sz="2400" dirty="0">
                <a:solidFill>
                  <a:schemeClr val="tx1"/>
                </a:solidFill>
              </a:rPr>
              <a:t> % </a:t>
            </a:r>
            <a:r>
              <a:rPr lang="ru-RU" sz="2400" dirty="0" smtClean="0">
                <a:solidFill>
                  <a:schemeClr val="tx1"/>
                </a:solidFill>
              </a:rPr>
              <a:t>Диспноэ</a:t>
            </a:r>
          </a:p>
          <a:p>
            <a:pPr marL="342900" indent="-342900">
              <a:buFont typeface="Arial" panose="020B0604020202020204" pitchFamily="34" charset="0"/>
              <a:buChar char="•"/>
            </a:pPr>
            <a:r>
              <a:rPr lang="ru-RU" sz="2400" dirty="0" smtClean="0">
                <a:solidFill>
                  <a:schemeClr val="tx1"/>
                </a:solidFill>
              </a:rPr>
              <a:t>33,0 </a:t>
            </a:r>
            <a:r>
              <a:rPr lang="ru-RU" sz="2400" dirty="0">
                <a:solidFill>
                  <a:schemeClr val="tx1"/>
                </a:solidFill>
              </a:rPr>
              <a:t>% </a:t>
            </a:r>
            <a:r>
              <a:rPr lang="ru-RU" sz="2400" dirty="0" smtClean="0">
                <a:solidFill>
                  <a:schemeClr val="tx1"/>
                </a:solidFill>
              </a:rPr>
              <a:t>Болезненность мышц</a:t>
            </a:r>
          </a:p>
        </p:txBody>
      </p:sp>
      <p:sp>
        <p:nvSpPr>
          <p:cNvPr id="5" name="Текст 2">
            <a:extLst>
              <a:ext uri="{FF2B5EF4-FFF2-40B4-BE49-F238E27FC236}">
                <a16:creationId xmlns:a16="http://schemas.microsoft.com/office/drawing/2014/main" id="{843CEF89-E09F-41E4-911A-167B4A418BA3}"/>
              </a:ext>
            </a:extLst>
          </p:cNvPr>
          <p:cNvSpPr txBox="1">
            <a:spLocks/>
          </p:cNvSpPr>
          <p:nvPr/>
        </p:nvSpPr>
        <p:spPr>
          <a:xfrm>
            <a:off x="5678554" y="1266856"/>
            <a:ext cx="5420140" cy="131948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2">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ru-RU" sz="2600" dirty="0" smtClean="0">
                <a:solidFill>
                  <a:schemeClr val="tx1"/>
                </a:solidFill>
              </a:rPr>
              <a:t>41,0 % Обонятельная дисфункция</a:t>
            </a:r>
          </a:p>
          <a:p>
            <a:pPr marL="342900" indent="-342900">
              <a:buFont typeface="Arial" panose="020B0604020202020204" pitchFamily="34" charset="0"/>
              <a:buChar char="•"/>
            </a:pPr>
            <a:r>
              <a:rPr lang="ru-RU" sz="2600" dirty="0" smtClean="0">
                <a:solidFill>
                  <a:schemeClr val="tx1"/>
                </a:solidFill>
              </a:rPr>
              <a:t>38,2 % Вкусовая дисфункция</a:t>
            </a:r>
          </a:p>
        </p:txBody>
      </p:sp>
      <p:sp>
        <p:nvSpPr>
          <p:cNvPr id="7" name="Текст 2">
            <a:extLst>
              <a:ext uri="{FF2B5EF4-FFF2-40B4-BE49-F238E27FC236}">
                <a16:creationId xmlns:a16="http://schemas.microsoft.com/office/drawing/2014/main" id="{843CEF89-E09F-41E4-911A-167B4A418BA3}"/>
              </a:ext>
            </a:extLst>
          </p:cNvPr>
          <p:cNvSpPr txBox="1">
            <a:spLocks/>
          </p:cNvSpPr>
          <p:nvPr/>
        </p:nvSpPr>
        <p:spPr>
          <a:xfrm>
            <a:off x="6122502" y="2810542"/>
            <a:ext cx="4532243" cy="295523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2">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r>
              <a:rPr lang="ru-RU" sz="2400" b="1" dirty="0" smtClean="0">
                <a:solidFill>
                  <a:schemeClr val="tx1"/>
                </a:solidFill>
              </a:rPr>
              <a:t>Менее распространённые</a:t>
            </a:r>
            <a:endParaRPr lang="ru-RU" sz="2400" b="1" dirty="0">
              <a:solidFill>
                <a:schemeClr val="tx1"/>
              </a:solidFill>
            </a:endParaRPr>
          </a:p>
          <a:p>
            <a:pPr marL="342900" indent="-342900">
              <a:buFont typeface="Arial" panose="020B0604020202020204" pitchFamily="34" charset="0"/>
              <a:buChar char="•"/>
            </a:pPr>
            <a:r>
              <a:rPr lang="ru-RU" sz="2400" dirty="0" smtClean="0">
                <a:solidFill>
                  <a:schemeClr val="tx1"/>
                </a:solidFill>
              </a:rPr>
              <a:t>15,4 % Головная боль</a:t>
            </a:r>
          </a:p>
          <a:p>
            <a:pPr marL="342900" indent="-342900">
              <a:buFont typeface="Arial" panose="020B0604020202020204" pitchFamily="34" charset="0"/>
              <a:buChar char="•"/>
            </a:pPr>
            <a:r>
              <a:rPr lang="ru-RU" sz="2400" dirty="0" smtClean="0">
                <a:solidFill>
                  <a:schemeClr val="tx1"/>
                </a:solidFill>
              </a:rPr>
              <a:t>13,1</a:t>
            </a:r>
            <a:r>
              <a:rPr lang="ru-RU" sz="2400" dirty="0">
                <a:solidFill>
                  <a:schemeClr val="tx1"/>
                </a:solidFill>
              </a:rPr>
              <a:t> % </a:t>
            </a:r>
            <a:r>
              <a:rPr lang="ru-RU" sz="2400" dirty="0" err="1" smtClean="0">
                <a:solidFill>
                  <a:schemeClr val="tx1"/>
                </a:solidFill>
              </a:rPr>
              <a:t>Фарингалгия</a:t>
            </a:r>
            <a:endParaRPr lang="ru-RU" sz="2400" dirty="0" smtClean="0">
              <a:solidFill>
                <a:schemeClr val="tx1"/>
              </a:solidFill>
            </a:endParaRPr>
          </a:p>
          <a:p>
            <a:pPr marL="342900" indent="-342900">
              <a:buFont typeface="Arial" panose="020B0604020202020204" pitchFamily="34" charset="0"/>
              <a:buChar char="•"/>
            </a:pPr>
            <a:r>
              <a:rPr lang="ru-RU" sz="2400" dirty="0" smtClean="0">
                <a:solidFill>
                  <a:schemeClr val="tx1"/>
                </a:solidFill>
              </a:rPr>
              <a:t>12,9</a:t>
            </a:r>
            <a:r>
              <a:rPr lang="ru-RU" sz="2400" dirty="0">
                <a:solidFill>
                  <a:schemeClr val="tx1"/>
                </a:solidFill>
              </a:rPr>
              <a:t> % </a:t>
            </a:r>
            <a:r>
              <a:rPr lang="ru-RU" sz="2400" dirty="0" smtClean="0">
                <a:solidFill>
                  <a:schemeClr val="tx1"/>
                </a:solidFill>
              </a:rPr>
              <a:t>Диарея</a:t>
            </a:r>
          </a:p>
          <a:p>
            <a:pPr marL="342900" indent="-342900">
              <a:buFont typeface="Arial" panose="020B0604020202020204" pitchFamily="34" charset="0"/>
              <a:buChar char="•"/>
            </a:pPr>
            <a:r>
              <a:rPr lang="ru-RU" sz="2400" dirty="0" smtClean="0">
                <a:solidFill>
                  <a:schemeClr val="tx1"/>
                </a:solidFill>
              </a:rPr>
              <a:t>10,9</a:t>
            </a:r>
            <a:r>
              <a:rPr lang="ru-RU" sz="2400" dirty="0">
                <a:solidFill>
                  <a:schemeClr val="tx1"/>
                </a:solidFill>
              </a:rPr>
              <a:t> % </a:t>
            </a:r>
            <a:r>
              <a:rPr lang="ru-RU" sz="2400" dirty="0" smtClean="0">
                <a:solidFill>
                  <a:schemeClr val="tx1"/>
                </a:solidFill>
              </a:rPr>
              <a:t>Дрожь</a:t>
            </a:r>
          </a:p>
          <a:p>
            <a:pPr marL="342900" indent="-342900">
              <a:buFont typeface="Arial" panose="020B0604020202020204" pitchFamily="34" charset="0"/>
              <a:buChar char="•"/>
            </a:pPr>
            <a:r>
              <a:rPr lang="ru-RU" sz="2400" dirty="0" smtClean="0">
                <a:solidFill>
                  <a:schemeClr val="tx1"/>
                </a:solidFill>
              </a:rPr>
              <a:t>10,2</a:t>
            </a:r>
            <a:r>
              <a:rPr lang="ru-RU" sz="2400" dirty="0">
                <a:solidFill>
                  <a:schemeClr val="tx1"/>
                </a:solidFill>
              </a:rPr>
              <a:t> % </a:t>
            </a:r>
            <a:r>
              <a:rPr lang="ru-RU" sz="2400" dirty="0" smtClean="0">
                <a:solidFill>
                  <a:schemeClr val="tx1"/>
                </a:solidFill>
              </a:rPr>
              <a:t>Тошнота и рвота</a:t>
            </a:r>
          </a:p>
          <a:p>
            <a:pPr marL="342900" indent="-342900">
              <a:buFont typeface="Arial" panose="020B0604020202020204" pitchFamily="34" charset="0"/>
              <a:buChar char="•"/>
            </a:pPr>
            <a:r>
              <a:rPr lang="ru-RU" sz="2400" dirty="0" smtClean="0">
                <a:solidFill>
                  <a:schemeClr val="tx1"/>
                </a:solidFill>
              </a:rPr>
              <a:t>04,4</a:t>
            </a:r>
            <a:r>
              <a:rPr lang="ru-RU" sz="2400" dirty="0">
                <a:solidFill>
                  <a:schemeClr val="tx1"/>
                </a:solidFill>
              </a:rPr>
              <a:t> % </a:t>
            </a:r>
            <a:r>
              <a:rPr lang="ru-RU" sz="2400" dirty="0" smtClean="0">
                <a:solidFill>
                  <a:schemeClr val="tx1"/>
                </a:solidFill>
              </a:rPr>
              <a:t>Боль в животе</a:t>
            </a:r>
          </a:p>
        </p:txBody>
      </p:sp>
      <p:sp>
        <p:nvSpPr>
          <p:cNvPr id="8" name="Текст 2">
            <a:extLst>
              <a:ext uri="{FF2B5EF4-FFF2-40B4-BE49-F238E27FC236}">
                <a16:creationId xmlns:a16="http://schemas.microsoft.com/office/drawing/2014/main" id="{843CEF89-E09F-41E4-911A-167B4A418BA3}"/>
              </a:ext>
            </a:extLst>
          </p:cNvPr>
          <p:cNvSpPr txBox="1">
            <a:spLocks/>
          </p:cNvSpPr>
          <p:nvPr/>
        </p:nvSpPr>
        <p:spPr>
          <a:xfrm>
            <a:off x="2531394" y="5989980"/>
            <a:ext cx="7359952" cy="74699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2">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ru-RU" sz="3200" dirty="0" smtClean="0">
                <a:solidFill>
                  <a:schemeClr val="tx1"/>
                </a:solidFill>
              </a:rPr>
              <a:t>Нет патогномоничных симптомов</a:t>
            </a:r>
          </a:p>
        </p:txBody>
      </p:sp>
      <p:pic>
        <p:nvPicPr>
          <p:cNvPr id="4" name="Picture 2" descr="Файл:Warning.png — перевод из Warpopedia, Гильдии переводчиков вселенных  Warhamm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4163" y="6109251"/>
            <a:ext cx="507232" cy="50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652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720D39-9E71-4C9A-B4F6-485610146FAE}"/>
              </a:ext>
            </a:extLst>
          </p:cNvPr>
          <p:cNvSpPr>
            <a:spLocks noGrp="1"/>
          </p:cNvSpPr>
          <p:nvPr>
            <p:ph type="title"/>
          </p:nvPr>
        </p:nvSpPr>
        <p:spPr>
          <a:xfrm>
            <a:off x="2427544" y="1161827"/>
            <a:ext cx="6716455" cy="1450757"/>
          </a:xfrm>
        </p:spPr>
        <p:txBody>
          <a:bodyPr>
            <a:normAutofit fontScale="90000"/>
          </a:bodyPr>
          <a:lstStyle/>
          <a:p>
            <a:pPr algn="ctr"/>
            <a:r>
              <a:rPr lang="ru-RU" dirty="0"/>
              <a:t>Нормальная картина при КТ ОГК</a:t>
            </a:r>
            <a:r>
              <a:rPr lang="ru-RU" b="1" dirty="0" smtClean="0">
                <a:solidFill>
                  <a:schemeClr val="tx1">
                    <a:lumMod val="95000"/>
                    <a:lumOff val="5000"/>
                  </a:schemeClr>
                </a:solidFill>
              </a:rPr>
              <a:t> у пациентов </a:t>
            </a:r>
            <a:r>
              <a:rPr lang="ru-RU" b="1" dirty="0" smtClean="0">
                <a:solidFill>
                  <a:schemeClr val="tx1">
                    <a:lumMod val="95000"/>
                    <a:lumOff val="5000"/>
                  </a:schemeClr>
                </a:solidFill>
              </a:rPr>
              <a:t>при </a:t>
            </a:r>
            <a:r>
              <a:rPr lang="en-US" b="1" dirty="0" smtClean="0">
                <a:solidFill>
                  <a:schemeClr val="tx1">
                    <a:lumMod val="95000"/>
                    <a:lumOff val="5000"/>
                  </a:schemeClr>
                </a:solidFill>
              </a:rPr>
              <a:t>COVID-19</a:t>
            </a:r>
            <a:r>
              <a:rPr lang="ru-RU" b="1" dirty="0">
                <a:solidFill>
                  <a:schemeClr val="tx1">
                    <a:lumMod val="95000"/>
                    <a:lumOff val="5000"/>
                  </a:schemeClr>
                </a:solidFill>
              </a:rPr>
              <a:t/>
            </a:r>
            <a:br>
              <a:rPr lang="ru-RU" b="1" dirty="0">
                <a:solidFill>
                  <a:schemeClr val="tx1">
                    <a:lumMod val="95000"/>
                    <a:lumOff val="5000"/>
                  </a:schemeClr>
                </a:solidFill>
              </a:rPr>
            </a:br>
            <a:endParaRPr lang="ru-RU" dirty="0"/>
          </a:p>
        </p:txBody>
      </p:sp>
      <p:sp>
        <p:nvSpPr>
          <p:cNvPr id="3" name="Объект 2">
            <a:extLst>
              <a:ext uri="{FF2B5EF4-FFF2-40B4-BE49-F238E27FC236}">
                <a16:creationId xmlns:a16="http://schemas.microsoft.com/office/drawing/2014/main" id="{F8EC47E9-1070-499F-9BB7-845AB51D66BE}"/>
              </a:ext>
            </a:extLst>
          </p:cNvPr>
          <p:cNvSpPr>
            <a:spLocks noGrp="1"/>
          </p:cNvSpPr>
          <p:nvPr>
            <p:ph idx="1"/>
          </p:nvPr>
        </p:nvSpPr>
        <p:spPr>
          <a:xfrm>
            <a:off x="1582593" y="3414423"/>
            <a:ext cx="8406359" cy="1356114"/>
          </a:xfrm>
        </p:spPr>
        <p:txBody>
          <a:bodyPr>
            <a:noAutofit/>
          </a:bodyPr>
          <a:lstStyle/>
          <a:p>
            <a:r>
              <a:rPr lang="ru-RU" sz="3200" dirty="0" smtClean="0"/>
              <a:t>Нормальная картина при</a:t>
            </a:r>
            <a:r>
              <a:rPr lang="ru-RU" sz="3200" dirty="0"/>
              <a:t> КТ ОГК у </a:t>
            </a:r>
            <a:r>
              <a:rPr lang="en-US" sz="3200" dirty="0" smtClean="0"/>
              <a:t>~</a:t>
            </a:r>
            <a:r>
              <a:rPr lang="ru-RU" sz="3200" dirty="0" smtClean="0"/>
              <a:t>10,6% пациентов </a:t>
            </a:r>
            <a:r>
              <a:rPr lang="ru-RU" sz="3200" b="1" dirty="0" smtClean="0"/>
              <a:t>с </a:t>
            </a:r>
            <a:r>
              <a:rPr lang="ru-RU" sz="3200" dirty="0" smtClean="0"/>
              <a:t>симптомами </a:t>
            </a:r>
            <a:r>
              <a:rPr lang="en-US" sz="3200" dirty="0" smtClean="0"/>
              <a:t>COVID-19</a:t>
            </a:r>
            <a:endParaRPr lang="ru-RU" sz="3200" dirty="0" smtClean="0"/>
          </a:p>
          <a:p>
            <a:r>
              <a:rPr lang="ru-RU" sz="3200" dirty="0"/>
              <a:t>Нормальная картина при КТ ОГК у </a:t>
            </a:r>
            <a:r>
              <a:rPr lang="en-US" sz="3200" dirty="0" smtClean="0"/>
              <a:t>~</a:t>
            </a:r>
            <a:r>
              <a:rPr lang="ru-RU" sz="3200" dirty="0" smtClean="0"/>
              <a:t>46,0% пациентов </a:t>
            </a:r>
            <a:r>
              <a:rPr lang="ru-RU" sz="3200" b="1" dirty="0" smtClean="0"/>
              <a:t>без </a:t>
            </a:r>
            <a:r>
              <a:rPr lang="ru-RU" sz="3200" dirty="0" smtClean="0"/>
              <a:t>симптомов </a:t>
            </a:r>
            <a:r>
              <a:rPr lang="en-US" sz="3200" dirty="0" smtClean="0"/>
              <a:t>COVID-19</a:t>
            </a:r>
            <a:endParaRPr lang="ru-RU" sz="3200" dirty="0"/>
          </a:p>
        </p:txBody>
      </p:sp>
    </p:spTree>
    <p:extLst>
      <p:ext uri="{BB962C8B-B14F-4D97-AF65-F5344CB8AC3E}">
        <p14:creationId xmlns:p14="http://schemas.microsoft.com/office/powerpoint/2010/main" val="2239767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19100" y="357033"/>
            <a:ext cx="11353800" cy="1325563"/>
          </a:xfrm>
        </p:spPr>
        <p:txBody>
          <a:bodyPr/>
          <a:lstStyle/>
          <a:p>
            <a:r>
              <a:rPr lang="ru-RU" dirty="0"/>
              <a:t>Классификация изображений </a:t>
            </a:r>
            <a:r>
              <a:rPr lang="ru-RU" dirty="0" smtClean="0"/>
              <a:t>КТ при </a:t>
            </a:r>
            <a:r>
              <a:rPr lang="en-US" dirty="0" smtClean="0"/>
              <a:t>COVID-19</a:t>
            </a:r>
            <a:endParaRPr lang="ru-RU"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8089" y="5281435"/>
            <a:ext cx="1433610" cy="716805"/>
          </a:xfrm>
          <a:prstGeom prst="rect">
            <a:avLst/>
          </a:prstGeom>
        </p:spPr>
      </p:pic>
      <p:graphicFrame>
        <p:nvGraphicFramePr>
          <p:cNvPr id="8" name="Объект 7"/>
          <p:cNvGraphicFramePr>
            <a:graphicFrameLocks noGrp="1"/>
          </p:cNvGraphicFramePr>
          <p:nvPr>
            <p:ph idx="1"/>
            <p:extLst>
              <p:ext uri="{D42A27DB-BD31-4B8C-83A1-F6EECF244321}">
                <p14:modId xmlns:p14="http://schemas.microsoft.com/office/powerpoint/2010/main" val="3850970080"/>
              </p:ext>
            </p:extLst>
          </p:nvPr>
        </p:nvGraphicFramePr>
        <p:xfrm>
          <a:off x="838200" y="1825625"/>
          <a:ext cx="10515600" cy="2560320"/>
        </p:xfrm>
        <a:graphic>
          <a:graphicData uri="http://schemas.openxmlformats.org/drawingml/2006/table">
            <a:tbl>
              <a:tblPr bandRow="1">
                <a:tableStyleId>{93296810-A885-4BE3-A3E7-6D5BEEA58F35}</a:tableStyleId>
              </a:tblPr>
              <a:tblGrid>
                <a:gridCol w="3594904">
                  <a:extLst>
                    <a:ext uri="{9D8B030D-6E8A-4147-A177-3AD203B41FA5}">
                      <a16:colId xmlns:a16="http://schemas.microsoft.com/office/drawing/2014/main" val="4134690430"/>
                    </a:ext>
                  </a:extLst>
                </a:gridCol>
                <a:gridCol w="6920696">
                  <a:extLst>
                    <a:ext uri="{9D8B030D-6E8A-4147-A177-3AD203B41FA5}">
                      <a16:colId xmlns:a16="http://schemas.microsoft.com/office/drawing/2014/main" val="2971323418"/>
                    </a:ext>
                  </a:extLst>
                </a:gridCol>
              </a:tblGrid>
              <a:tr h="370840">
                <a:tc>
                  <a:txBody>
                    <a:bodyPr/>
                    <a:lstStyle/>
                    <a:p>
                      <a:r>
                        <a:rPr lang="ru-RU" sz="2400" dirty="0" smtClean="0"/>
                        <a:t>Нормальная картина </a:t>
                      </a:r>
                      <a:endParaRPr lang="ru-RU" sz="2400" b="0" dirty="0"/>
                    </a:p>
                  </a:txBody>
                  <a:tcPr/>
                </a:tc>
                <a:tc>
                  <a:txBody>
                    <a:bodyPr/>
                    <a:lstStyle/>
                    <a:p>
                      <a:r>
                        <a:rPr lang="ru-RU" sz="2400" dirty="0" smtClean="0"/>
                        <a:t>Нет признаков пневмонии или других</a:t>
                      </a:r>
                    </a:p>
                    <a:p>
                      <a:r>
                        <a:rPr lang="ru-RU" sz="2400" dirty="0" smtClean="0"/>
                        <a:t>патологических изменений</a:t>
                      </a:r>
                      <a:endParaRPr lang="ru-RU" sz="2400" dirty="0"/>
                    </a:p>
                  </a:txBody>
                  <a:tcPr/>
                </a:tc>
                <a:extLst>
                  <a:ext uri="{0D108BD9-81ED-4DB2-BD59-A6C34878D82A}">
                    <a16:rowId xmlns:a16="http://schemas.microsoft.com/office/drawing/2014/main" val="1130221829"/>
                  </a:ext>
                </a:extLst>
              </a:tr>
              <a:tr h="370840">
                <a:tc>
                  <a:txBody>
                    <a:bodyPr/>
                    <a:lstStyle/>
                    <a:p>
                      <a:r>
                        <a:rPr lang="ru-RU" sz="2400" dirty="0" smtClean="0"/>
                        <a:t>Типичная картина</a:t>
                      </a:r>
                      <a:endParaRPr lang="ru-RU" sz="2400" dirty="0"/>
                    </a:p>
                  </a:txBody>
                  <a:tcPr/>
                </a:tc>
                <a:tc>
                  <a:txBody>
                    <a:bodyPr/>
                    <a:lstStyle/>
                    <a:p>
                      <a:r>
                        <a:rPr lang="ru-RU" sz="2400" dirty="0" smtClean="0"/>
                        <a:t>Высокая вероятность пневмонии COVID -19</a:t>
                      </a:r>
                      <a:endParaRPr lang="ru-RU" sz="2400" dirty="0"/>
                    </a:p>
                  </a:txBody>
                  <a:tcPr/>
                </a:tc>
                <a:extLst>
                  <a:ext uri="{0D108BD9-81ED-4DB2-BD59-A6C34878D82A}">
                    <a16:rowId xmlns:a16="http://schemas.microsoft.com/office/drawing/2014/main" val="757747476"/>
                  </a:ext>
                </a:extLst>
              </a:tr>
              <a:tr h="370840">
                <a:tc>
                  <a:txBody>
                    <a:bodyPr/>
                    <a:lstStyle/>
                    <a:p>
                      <a:r>
                        <a:rPr lang="ru-RU" sz="2400" dirty="0" smtClean="0"/>
                        <a:t>Неопределенная картина </a:t>
                      </a:r>
                      <a:endParaRPr lang="ru-RU" sz="2400" dirty="0"/>
                    </a:p>
                  </a:txBody>
                  <a:tcPr/>
                </a:tc>
                <a:tc>
                  <a:txBody>
                    <a:bodyPr/>
                    <a:lstStyle/>
                    <a:p>
                      <a:r>
                        <a:rPr lang="ru-RU" sz="2400" dirty="0" smtClean="0"/>
                        <a:t>Средняя (неопределенная) вероятность</a:t>
                      </a:r>
                    </a:p>
                    <a:p>
                      <a:r>
                        <a:rPr lang="ru-RU" sz="2400" dirty="0" smtClean="0"/>
                        <a:t>пневмонии COVID -19</a:t>
                      </a:r>
                      <a:endParaRPr lang="ru-RU" sz="2400" dirty="0"/>
                    </a:p>
                  </a:txBody>
                  <a:tcPr/>
                </a:tc>
                <a:extLst>
                  <a:ext uri="{0D108BD9-81ED-4DB2-BD59-A6C34878D82A}">
                    <a16:rowId xmlns:a16="http://schemas.microsoft.com/office/drawing/2014/main" val="2110350042"/>
                  </a:ext>
                </a:extLst>
              </a:tr>
              <a:tr h="370840">
                <a:tc>
                  <a:txBody>
                    <a:bodyPr/>
                    <a:lstStyle/>
                    <a:p>
                      <a:r>
                        <a:rPr lang="ru-RU" sz="2400" dirty="0" smtClean="0"/>
                        <a:t>Нетипичная картина </a:t>
                      </a:r>
                      <a:endParaRPr lang="ru-RU" sz="2400" dirty="0"/>
                    </a:p>
                  </a:txBody>
                  <a:tcPr/>
                </a:tc>
                <a:tc>
                  <a:txBody>
                    <a:bodyPr/>
                    <a:lstStyle/>
                    <a:p>
                      <a:r>
                        <a:rPr lang="ru-RU" sz="2400" dirty="0" smtClean="0"/>
                        <a:t>Альтернативный диагноз</a:t>
                      </a:r>
                      <a:endParaRPr lang="ru-RU" sz="2400" dirty="0"/>
                    </a:p>
                  </a:txBody>
                  <a:tcPr/>
                </a:tc>
                <a:extLst>
                  <a:ext uri="{0D108BD9-81ED-4DB2-BD59-A6C34878D82A}">
                    <a16:rowId xmlns:a16="http://schemas.microsoft.com/office/drawing/2014/main" val="3163549402"/>
                  </a:ext>
                </a:extLst>
              </a:tr>
            </a:tbl>
          </a:graphicData>
        </a:graphic>
      </p:graphicFrame>
    </p:spTree>
    <p:extLst>
      <p:ext uri="{BB962C8B-B14F-4D97-AF65-F5344CB8AC3E}">
        <p14:creationId xmlns:p14="http://schemas.microsoft.com/office/powerpoint/2010/main" val="640181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5051"/>
            <a:ext cx="10515600" cy="1325563"/>
          </a:xfrm>
        </p:spPr>
        <p:txBody>
          <a:bodyPr>
            <a:normAutofit/>
          </a:bodyPr>
          <a:lstStyle/>
          <a:p>
            <a:r>
              <a:rPr lang="ru-RU" dirty="0"/>
              <a:t>Типичная картина пневмонии</a:t>
            </a:r>
            <a:r>
              <a:rPr lang="ru-RU" dirty="0" smtClean="0"/>
              <a:t> при </a:t>
            </a:r>
            <a:r>
              <a:rPr lang="en-US" dirty="0" smtClean="0"/>
              <a:t>COVID-19</a:t>
            </a:r>
            <a:endParaRPr lang="ru-RU" dirty="0"/>
          </a:p>
        </p:txBody>
      </p:sp>
      <p:sp>
        <p:nvSpPr>
          <p:cNvPr id="3" name="Объект 2"/>
          <p:cNvSpPr>
            <a:spLocks noGrp="1"/>
          </p:cNvSpPr>
          <p:nvPr>
            <p:ph idx="1"/>
          </p:nvPr>
        </p:nvSpPr>
        <p:spPr>
          <a:xfrm>
            <a:off x="87925" y="2365131"/>
            <a:ext cx="10770575" cy="4404945"/>
          </a:xfrm>
        </p:spPr>
        <p:txBody>
          <a:bodyPr>
            <a:normAutofit/>
          </a:bodyPr>
          <a:lstStyle/>
          <a:p>
            <a:r>
              <a:rPr lang="ru-RU" sz="3200" dirty="0" smtClean="0"/>
              <a:t>Затемнение по типу «матового стекла»</a:t>
            </a:r>
          </a:p>
          <a:p>
            <a:r>
              <a:rPr lang="ru-RU" sz="3200" dirty="0" smtClean="0"/>
              <a:t>Расширение сосудов</a:t>
            </a:r>
          </a:p>
          <a:p>
            <a:r>
              <a:rPr lang="ru-RU" sz="3200" dirty="0" smtClean="0"/>
              <a:t>Двусторонние аномалии</a:t>
            </a:r>
          </a:p>
          <a:p>
            <a:r>
              <a:rPr lang="ru-RU" sz="3200" dirty="0" smtClean="0"/>
              <a:t>Поражение нижней доли (чаще задние отделы)</a:t>
            </a:r>
            <a:endParaRPr lang="ru-RU" sz="3200" dirty="0"/>
          </a:p>
        </p:txBody>
      </p:sp>
    </p:spTree>
    <p:extLst>
      <p:ext uri="{BB962C8B-B14F-4D97-AF65-F5344CB8AC3E}">
        <p14:creationId xmlns:p14="http://schemas.microsoft.com/office/powerpoint/2010/main" val="588148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5051"/>
            <a:ext cx="10515600" cy="1325563"/>
          </a:xfrm>
        </p:spPr>
        <p:txBody>
          <a:bodyPr>
            <a:normAutofit/>
          </a:bodyPr>
          <a:lstStyle/>
          <a:p>
            <a:pPr algn="ctr"/>
            <a:r>
              <a:rPr lang="ru-RU" dirty="0"/>
              <a:t>Типичная картина пневмонии</a:t>
            </a:r>
            <a:r>
              <a:rPr lang="ru-RU" dirty="0" smtClean="0"/>
              <a:t> </a:t>
            </a:r>
            <a:r>
              <a:rPr lang="ru-RU" dirty="0"/>
              <a:t>при </a:t>
            </a:r>
            <a:r>
              <a:rPr lang="en-US" dirty="0" smtClean="0"/>
              <a:t>COVID-19</a:t>
            </a:r>
            <a:r>
              <a:rPr lang="ru-RU" dirty="0" smtClean="0"/>
              <a:t>, КТ, аксиальная плоскость</a:t>
            </a:r>
            <a:endParaRPr lang="ru-RU" dirty="0"/>
          </a:p>
        </p:txBody>
      </p:sp>
      <p:sp>
        <p:nvSpPr>
          <p:cNvPr id="3" name="Объект 2"/>
          <p:cNvSpPr>
            <a:spLocks noGrp="1"/>
          </p:cNvSpPr>
          <p:nvPr>
            <p:ph idx="1"/>
          </p:nvPr>
        </p:nvSpPr>
        <p:spPr>
          <a:xfrm>
            <a:off x="87924" y="5114605"/>
            <a:ext cx="8137241" cy="1462041"/>
          </a:xfrm>
        </p:spPr>
        <p:txBody>
          <a:bodyPr>
            <a:noAutofit/>
          </a:bodyPr>
          <a:lstStyle/>
          <a:p>
            <a:pPr marL="0" indent="0">
              <a:buNone/>
            </a:pPr>
            <a:r>
              <a:rPr lang="ru-RU" sz="2400" dirty="0" smtClean="0"/>
              <a:t>мужчина, 59 лет</a:t>
            </a:r>
          </a:p>
          <a:p>
            <a:r>
              <a:rPr lang="ru-RU" sz="2400" dirty="0"/>
              <a:t>Многочисленные двусторонние </a:t>
            </a:r>
            <a:r>
              <a:rPr lang="ru-RU" sz="2400" dirty="0" err="1"/>
              <a:t>субплевральные</a:t>
            </a:r>
            <a:r>
              <a:rPr lang="ru-RU" sz="2400" dirty="0"/>
              <a:t> уплотнения легочной ткани по типу «матового стекла»</a:t>
            </a:r>
            <a:endParaRPr lang="ru-RU" sz="2200" dirty="0" smtClean="0"/>
          </a:p>
        </p:txBody>
      </p:sp>
      <p:pic>
        <p:nvPicPr>
          <p:cNvPr id="4" name="Рисунок 3" descr="COVID-19 pneumonia with typical imaging features according to the                         Radiological Society of North America (RSNA) chest CT classification system                         (51). Axial nonenhanced chest CT images (lung window) in a 59-year-old man                         (a) and a 47-year-old man (b), each with positive RT-PCR test results for                         SARS-CoV-2, show bilateral areas of ground-glass opacities (arrows) in a                         peripheral distribution."/>
          <p:cNvPicPr/>
          <p:nvPr/>
        </p:nvPicPr>
        <p:blipFill>
          <a:blip r:embed="rId3">
            <a:extLst>
              <a:ext uri="{28A0092B-C50C-407E-A947-70E740481C1C}">
                <a14:useLocalDpi xmlns:a14="http://schemas.microsoft.com/office/drawing/2010/main" val="0"/>
              </a:ext>
            </a:extLst>
          </a:blip>
          <a:srcRect/>
          <a:stretch>
            <a:fillRect/>
          </a:stretch>
        </p:blipFill>
        <p:spPr bwMode="auto">
          <a:xfrm>
            <a:off x="87925" y="1386009"/>
            <a:ext cx="3842238" cy="3734655"/>
          </a:xfrm>
          <a:prstGeom prst="rect">
            <a:avLst/>
          </a:prstGeom>
          <a:noFill/>
          <a:ln>
            <a:noFill/>
          </a:ln>
        </p:spPr>
      </p:pic>
      <p:pic>
        <p:nvPicPr>
          <p:cNvPr id="5" name="Рисунок 4" descr="COVID-19 pneumonia with typical imaging features according to the                         Radiological Society of North America (RSNA) chest CT classification system                         (51). Axial nonenhanced chest CT images (lung window) in a 59-year-old man                         (a) and a 47-year-old man (b), each with positive RT-PCR test results for                         SARS-CoV-2, show bilateral areas of ground-glass opacities (arrows) in a                         peripheral distribution."/>
          <p:cNvPicPr/>
          <p:nvPr/>
        </p:nvPicPr>
        <p:blipFill>
          <a:blip r:embed="rId4">
            <a:extLst>
              <a:ext uri="{28A0092B-C50C-407E-A947-70E740481C1C}">
                <a14:useLocalDpi xmlns:a14="http://schemas.microsoft.com/office/drawing/2010/main" val="0"/>
              </a:ext>
            </a:extLst>
          </a:blip>
          <a:srcRect/>
          <a:stretch>
            <a:fillRect/>
          </a:stretch>
        </p:blipFill>
        <p:spPr bwMode="auto">
          <a:xfrm>
            <a:off x="3918516" y="1386009"/>
            <a:ext cx="4275915" cy="3728597"/>
          </a:xfrm>
          <a:prstGeom prst="rect">
            <a:avLst/>
          </a:prstGeom>
          <a:noFill/>
          <a:ln>
            <a:noFill/>
          </a:ln>
        </p:spPr>
      </p:pic>
      <p:pic>
        <p:nvPicPr>
          <p:cNvPr id="6" name="Рисунок 5" descr="Chest CT abnormalities of relatively high prevalence in COVID-19.                         Axial nonenhanced chest CT image (lung window) shows bilateral ground-glass                         opacities and dilated segmental and subsegmental vessels, mainly on the                         right, in a 70-year-old man with positive RT-PCR test results for                         SARS-CoV-2."/>
          <p:cNvPicPr/>
          <p:nvPr/>
        </p:nvPicPr>
        <p:blipFill>
          <a:blip r:embed="rId5">
            <a:extLst>
              <a:ext uri="{28A0092B-C50C-407E-A947-70E740481C1C}">
                <a14:useLocalDpi xmlns:a14="http://schemas.microsoft.com/office/drawing/2010/main" val="0"/>
              </a:ext>
            </a:extLst>
          </a:blip>
          <a:srcRect/>
          <a:stretch>
            <a:fillRect/>
          </a:stretch>
        </p:blipFill>
        <p:spPr bwMode="auto">
          <a:xfrm>
            <a:off x="8194431" y="1386011"/>
            <a:ext cx="3892062" cy="3728596"/>
          </a:xfrm>
          <a:prstGeom prst="rect">
            <a:avLst/>
          </a:prstGeom>
          <a:noFill/>
          <a:ln>
            <a:noFill/>
          </a:ln>
        </p:spPr>
      </p:pic>
      <p:sp>
        <p:nvSpPr>
          <p:cNvPr id="7" name="Объект 2"/>
          <p:cNvSpPr txBox="1">
            <a:spLocks/>
          </p:cNvSpPr>
          <p:nvPr/>
        </p:nvSpPr>
        <p:spPr>
          <a:xfrm>
            <a:off x="3960898" y="5114604"/>
            <a:ext cx="4128025" cy="1655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мужчина</a:t>
            </a:r>
            <a:r>
              <a:rPr lang="ru-RU" sz="2400" dirty="0"/>
              <a:t>, </a:t>
            </a:r>
            <a:r>
              <a:rPr lang="ru-RU" sz="2400" dirty="0" smtClean="0"/>
              <a:t>47 лет</a:t>
            </a:r>
          </a:p>
        </p:txBody>
      </p:sp>
      <p:sp>
        <p:nvSpPr>
          <p:cNvPr id="8" name="Объект 2"/>
          <p:cNvSpPr txBox="1">
            <a:spLocks/>
          </p:cNvSpPr>
          <p:nvPr/>
        </p:nvSpPr>
        <p:spPr>
          <a:xfrm>
            <a:off x="8225166" y="5114605"/>
            <a:ext cx="3861327" cy="1655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400" dirty="0" smtClean="0"/>
              <a:t>мужчина</a:t>
            </a:r>
            <a:r>
              <a:rPr lang="ru-RU" sz="2400" dirty="0"/>
              <a:t>, </a:t>
            </a:r>
            <a:r>
              <a:rPr lang="ru-RU" sz="2400" dirty="0" smtClean="0"/>
              <a:t>70 лет</a:t>
            </a:r>
          </a:p>
          <a:p>
            <a:r>
              <a:rPr lang="ru-RU" sz="2200" dirty="0" smtClean="0"/>
              <a:t>Расширение сосудов</a:t>
            </a:r>
          </a:p>
        </p:txBody>
      </p:sp>
    </p:spTree>
    <p:extLst>
      <p:ext uri="{BB962C8B-B14F-4D97-AF65-F5344CB8AC3E}">
        <p14:creationId xmlns:p14="http://schemas.microsoft.com/office/powerpoint/2010/main" val="832074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158264" y="1661319"/>
            <a:ext cx="5987560" cy="4739053"/>
          </a:xfrm>
        </p:spPr>
        <p:txBody>
          <a:bodyPr>
            <a:noAutofit/>
          </a:bodyPr>
          <a:lstStyle/>
          <a:p>
            <a:r>
              <a:rPr lang="ru-RU" sz="2200" dirty="0" smtClean="0"/>
              <a:t>Лёгочная консолидация </a:t>
            </a:r>
            <a:r>
              <a:rPr lang="ru-RU" sz="2200" dirty="0"/>
              <a:t>(51,5</a:t>
            </a:r>
            <a:r>
              <a:rPr lang="ru-RU" sz="2200" dirty="0" smtClean="0"/>
              <a:t>%)</a:t>
            </a:r>
          </a:p>
          <a:p>
            <a:r>
              <a:rPr lang="ru-RU" sz="2200" dirty="0" smtClean="0"/>
              <a:t>Линейные затемнения (40,7%)</a:t>
            </a:r>
          </a:p>
          <a:p>
            <a:r>
              <a:rPr lang="ru-RU" sz="2200" dirty="0" smtClean="0"/>
              <a:t>Линейные и ретикулярные изменения </a:t>
            </a:r>
            <a:r>
              <a:rPr lang="ru-RU" sz="2200" dirty="0"/>
              <a:t>(49.6</a:t>
            </a:r>
            <a:r>
              <a:rPr lang="ru-RU" sz="2200" dirty="0" smtClean="0"/>
              <a:t>%)</a:t>
            </a:r>
          </a:p>
          <a:p>
            <a:r>
              <a:rPr lang="ru-RU" sz="2200" dirty="0"/>
              <a:t>Симптом «булыжной мостовой</a:t>
            </a:r>
            <a:r>
              <a:rPr lang="ru-RU" sz="2200" dirty="0" smtClean="0"/>
              <a:t>» (</a:t>
            </a:r>
            <a:r>
              <a:rPr lang="ru-RU" sz="2200" dirty="0"/>
              <a:t>34,9</a:t>
            </a:r>
            <a:r>
              <a:rPr lang="ru-RU" sz="2200" dirty="0" smtClean="0"/>
              <a:t>%)</a:t>
            </a:r>
          </a:p>
          <a:p>
            <a:r>
              <a:rPr lang="ru-RU" sz="2200" dirty="0"/>
              <a:t>Симптом </a:t>
            </a:r>
            <a:r>
              <a:rPr lang="ru-RU" sz="2200" dirty="0" smtClean="0"/>
              <a:t>«воздушной </a:t>
            </a:r>
            <a:r>
              <a:rPr lang="ru-RU" sz="2200" dirty="0" err="1" smtClean="0"/>
              <a:t>бронхограммы</a:t>
            </a:r>
            <a:r>
              <a:rPr lang="ru-RU" sz="2200" dirty="0" smtClean="0"/>
              <a:t>» (40,2%)</a:t>
            </a:r>
          </a:p>
          <a:p>
            <a:r>
              <a:rPr lang="ru-RU" sz="2200" dirty="0" smtClean="0"/>
              <a:t>Утолщение плевры (34,7%)</a:t>
            </a:r>
          </a:p>
          <a:p>
            <a:r>
              <a:rPr lang="ru-RU" sz="2200" dirty="0" smtClean="0"/>
              <a:t>Симптом ореола </a:t>
            </a:r>
            <a:r>
              <a:rPr lang="ru-RU" sz="2200" dirty="0"/>
              <a:t>(34,5</a:t>
            </a:r>
            <a:r>
              <a:rPr lang="ru-RU" sz="2200" dirty="0" smtClean="0"/>
              <a:t>%)</a:t>
            </a:r>
          </a:p>
          <a:p>
            <a:r>
              <a:rPr lang="ru-RU" sz="2200" dirty="0" err="1" smtClean="0"/>
              <a:t>Бронхоэктазы</a:t>
            </a:r>
            <a:r>
              <a:rPr lang="ru-RU" sz="2200" dirty="0" smtClean="0"/>
              <a:t> </a:t>
            </a:r>
            <a:r>
              <a:rPr lang="ru-RU" sz="2200" dirty="0"/>
              <a:t>(24,2</a:t>
            </a:r>
            <a:r>
              <a:rPr lang="ru-RU" sz="2200" dirty="0" smtClean="0"/>
              <a:t>%)</a:t>
            </a:r>
          </a:p>
          <a:p>
            <a:r>
              <a:rPr lang="ru-RU" sz="2200" dirty="0" smtClean="0"/>
              <a:t>Узелки </a:t>
            </a:r>
            <a:r>
              <a:rPr lang="ru-RU" sz="2200" dirty="0"/>
              <a:t>(19,8</a:t>
            </a:r>
            <a:r>
              <a:rPr lang="ru-RU" sz="2200" dirty="0" smtClean="0"/>
              <a:t>%)</a:t>
            </a:r>
          </a:p>
          <a:p>
            <a:r>
              <a:rPr lang="ru-RU" sz="2200" dirty="0" smtClean="0"/>
              <a:t>Утолщение </a:t>
            </a:r>
            <a:r>
              <a:rPr lang="ru-RU" sz="2200" dirty="0"/>
              <a:t>стенок бронхов (14,3</a:t>
            </a:r>
            <a:r>
              <a:rPr lang="ru-RU" sz="2200" dirty="0" smtClean="0"/>
              <a:t>%)</a:t>
            </a:r>
          </a:p>
          <a:p>
            <a:r>
              <a:rPr lang="ru-RU" sz="2200" dirty="0" smtClean="0"/>
              <a:t>Обратный симптом </a:t>
            </a:r>
            <a:r>
              <a:rPr lang="ru-RU" sz="2200" dirty="0"/>
              <a:t>ореола (11,1</a:t>
            </a:r>
            <a:r>
              <a:rPr lang="ru-RU" sz="2200" dirty="0" smtClean="0"/>
              <a:t>%)</a:t>
            </a:r>
          </a:p>
        </p:txBody>
      </p:sp>
      <p:sp>
        <p:nvSpPr>
          <p:cNvPr id="5" name="Объект 2"/>
          <p:cNvSpPr txBox="1">
            <a:spLocks/>
          </p:cNvSpPr>
          <p:nvPr/>
        </p:nvSpPr>
        <p:spPr>
          <a:xfrm>
            <a:off x="6295293" y="1661320"/>
            <a:ext cx="5609492" cy="40800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2200" b="1" dirty="0" smtClean="0"/>
              <a:t>Распространение поражения:</a:t>
            </a:r>
          </a:p>
          <a:p>
            <a:r>
              <a:rPr lang="ru-RU" sz="2200" dirty="0"/>
              <a:t>О</a:t>
            </a:r>
            <a:r>
              <a:rPr lang="ru-RU" sz="2200" dirty="0" smtClean="0"/>
              <a:t>дностороннее (15,0%)</a:t>
            </a:r>
          </a:p>
          <a:p>
            <a:r>
              <a:rPr lang="ru-RU" sz="2200" dirty="0" smtClean="0"/>
              <a:t>Многоочаговое (63,2%)</a:t>
            </a:r>
          </a:p>
          <a:p>
            <a:r>
              <a:rPr lang="ru-RU" sz="2200" dirty="0" smtClean="0"/>
              <a:t>Диффузное (26,4%)</a:t>
            </a:r>
          </a:p>
          <a:p>
            <a:r>
              <a:rPr lang="ru-RU" sz="2200" dirty="0" smtClean="0"/>
              <a:t>Единичное и/или очаговое (10,5%)</a:t>
            </a:r>
          </a:p>
          <a:p>
            <a:r>
              <a:rPr lang="ru-RU" sz="2200" dirty="0" smtClean="0"/>
              <a:t>Поражение средней или верхней доли (49,3%-55,4%)</a:t>
            </a:r>
          </a:p>
          <a:p>
            <a:r>
              <a:rPr lang="ru-RU" sz="2200" dirty="0" smtClean="0"/>
              <a:t>Периферическое расположение (59,0%)</a:t>
            </a:r>
          </a:p>
          <a:p>
            <a:r>
              <a:rPr lang="ru-RU" sz="2200" dirty="0" smtClean="0"/>
              <a:t>Центральное и периферическое расположение (36,2%)</a:t>
            </a:r>
          </a:p>
        </p:txBody>
      </p:sp>
      <p:sp>
        <p:nvSpPr>
          <p:cNvPr id="7" name="Заголовок 1"/>
          <p:cNvSpPr>
            <a:spLocks noGrp="1"/>
          </p:cNvSpPr>
          <p:nvPr>
            <p:ph type="title"/>
          </p:nvPr>
        </p:nvSpPr>
        <p:spPr>
          <a:xfrm>
            <a:off x="838200" y="185051"/>
            <a:ext cx="10515600" cy="1325563"/>
          </a:xfrm>
        </p:spPr>
        <p:txBody>
          <a:bodyPr>
            <a:normAutofit/>
          </a:bodyPr>
          <a:lstStyle/>
          <a:p>
            <a:r>
              <a:rPr lang="ru-RU" dirty="0"/>
              <a:t>Типичная картина пневмонии</a:t>
            </a:r>
            <a:r>
              <a:rPr lang="ru-RU" dirty="0" smtClean="0"/>
              <a:t> при </a:t>
            </a:r>
            <a:r>
              <a:rPr lang="en-US" dirty="0" smtClean="0"/>
              <a:t>COVID-19</a:t>
            </a:r>
            <a:endParaRPr lang="ru-RU" dirty="0"/>
          </a:p>
        </p:txBody>
      </p:sp>
    </p:spTree>
    <p:extLst>
      <p:ext uri="{BB962C8B-B14F-4D97-AF65-F5344CB8AC3E}">
        <p14:creationId xmlns:p14="http://schemas.microsoft.com/office/powerpoint/2010/main" val="2842213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hest CT abnormalities of relatively intermediate prevalence in                         COVID-19, shown in a 63-year-old man with positive RT-PCR test results for                         SARS-CoV-2. Axial nonenhanced chest CT image shows a subpleural curvilinear                         opacity (arrow) and an area of ground-glass opacity (arrowhead) in the right                         upper lobe."/>
          <p:cNvPicPr/>
          <p:nvPr/>
        </p:nvPicPr>
        <p:blipFill rotWithShape="1">
          <a:blip r:embed="rId3">
            <a:extLst>
              <a:ext uri="{28A0092B-C50C-407E-A947-70E740481C1C}">
                <a14:useLocalDpi xmlns:a14="http://schemas.microsoft.com/office/drawing/2010/main" val="0"/>
              </a:ext>
            </a:extLst>
          </a:blip>
          <a:srcRect l="11885" r="9120"/>
          <a:stretch/>
        </p:blipFill>
        <p:spPr bwMode="auto">
          <a:xfrm>
            <a:off x="838198" y="1137802"/>
            <a:ext cx="4426571" cy="4124293"/>
          </a:xfrm>
          <a:prstGeom prst="rect">
            <a:avLst/>
          </a:prstGeom>
          <a:noFill/>
          <a:ln>
            <a:noFill/>
          </a:ln>
        </p:spPr>
      </p:pic>
      <p:pic>
        <p:nvPicPr>
          <p:cNvPr id="7" name="Рисунок 6" descr="Crazy-paving pattern in a 66-year-old man with COVID-19. Axial                         nonenhanced chest CT image shows ground-glass opacities, with superimposed                         septal thickening (arrows) in the middle lobe and left lower                         lobe."/>
          <p:cNvPicPr/>
          <p:nvPr/>
        </p:nvPicPr>
        <p:blipFill>
          <a:blip r:embed="rId4">
            <a:extLst>
              <a:ext uri="{28A0092B-C50C-407E-A947-70E740481C1C}">
                <a14:useLocalDpi xmlns:a14="http://schemas.microsoft.com/office/drawing/2010/main" val="0"/>
              </a:ext>
            </a:extLst>
          </a:blip>
          <a:srcRect/>
          <a:stretch>
            <a:fillRect/>
          </a:stretch>
        </p:blipFill>
        <p:spPr bwMode="auto">
          <a:xfrm>
            <a:off x="6250577" y="1137802"/>
            <a:ext cx="5103223" cy="4124293"/>
          </a:xfrm>
          <a:prstGeom prst="rect">
            <a:avLst/>
          </a:prstGeom>
          <a:noFill/>
          <a:ln>
            <a:noFill/>
          </a:ln>
        </p:spPr>
      </p:pic>
      <p:sp>
        <p:nvSpPr>
          <p:cNvPr id="9" name="Объект 2"/>
          <p:cNvSpPr txBox="1">
            <a:spLocks/>
          </p:cNvSpPr>
          <p:nvPr/>
        </p:nvSpPr>
        <p:spPr>
          <a:xfrm>
            <a:off x="208635" y="5262095"/>
            <a:ext cx="6041941" cy="1562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2200" dirty="0" smtClean="0"/>
              <a:t>мужчина, 63 года</a:t>
            </a:r>
          </a:p>
          <a:p>
            <a:pPr>
              <a:spcBef>
                <a:spcPts val="0"/>
              </a:spcBef>
            </a:pPr>
            <a:r>
              <a:rPr lang="ru-RU" sz="2200" dirty="0" err="1" smtClean="0"/>
              <a:t>Субплевральное</a:t>
            </a:r>
            <a:r>
              <a:rPr lang="ru-RU" sz="2200" dirty="0" smtClean="0"/>
              <a:t> криволинейное затемнение</a:t>
            </a:r>
          </a:p>
          <a:p>
            <a:pPr>
              <a:spcBef>
                <a:spcPts val="0"/>
              </a:spcBef>
            </a:pPr>
            <a:r>
              <a:rPr lang="ru-RU" sz="2200" dirty="0" smtClean="0"/>
              <a:t>Затемнение </a:t>
            </a:r>
            <a:r>
              <a:rPr lang="ru-RU" sz="2200" dirty="0"/>
              <a:t>по типу «матового стекла</a:t>
            </a:r>
            <a:r>
              <a:rPr lang="ru-RU" sz="2200" dirty="0" smtClean="0"/>
              <a:t>» в правой верхней доле.</a:t>
            </a:r>
          </a:p>
          <a:p>
            <a:pPr marL="0" indent="0">
              <a:spcBef>
                <a:spcPts val="0"/>
              </a:spcBef>
              <a:buNone/>
            </a:pPr>
            <a:endParaRPr lang="ru-RU" sz="2200" dirty="0"/>
          </a:p>
        </p:txBody>
      </p:sp>
      <p:sp>
        <p:nvSpPr>
          <p:cNvPr id="10" name="Объект 2"/>
          <p:cNvSpPr txBox="1">
            <a:spLocks/>
          </p:cNvSpPr>
          <p:nvPr/>
        </p:nvSpPr>
        <p:spPr>
          <a:xfrm>
            <a:off x="6250576" y="5262095"/>
            <a:ext cx="4774977" cy="7185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200" dirty="0" smtClean="0"/>
              <a:t>мужчина, 66 лет</a:t>
            </a:r>
          </a:p>
          <a:p>
            <a:r>
              <a:rPr lang="ru-RU" sz="2200" dirty="0"/>
              <a:t>Симптом «булыжной мостовой</a:t>
            </a:r>
            <a:r>
              <a:rPr lang="ru-RU" sz="2200" dirty="0" smtClean="0"/>
              <a:t>»</a:t>
            </a:r>
          </a:p>
        </p:txBody>
      </p:sp>
      <p:sp>
        <p:nvSpPr>
          <p:cNvPr id="8" name="Заголовок 1"/>
          <p:cNvSpPr>
            <a:spLocks noGrp="1"/>
          </p:cNvSpPr>
          <p:nvPr>
            <p:ph type="title"/>
          </p:nvPr>
        </p:nvSpPr>
        <p:spPr>
          <a:xfrm>
            <a:off x="838200" y="64412"/>
            <a:ext cx="10515600" cy="1166511"/>
          </a:xfrm>
        </p:spPr>
        <p:txBody>
          <a:bodyPr>
            <a:normAutofit fontScale="90000"/>
          </a:bodyPr>
          <a:lstStyle/>
          <a:p>
            <a:pPr algn="ctr"/>
            <a:r>
              <a:rPr lang="ru-RU" dirty="0"/>
              <a:t>Типичная картина пневмонии</a:t>
            </a:r>
            <a:r>
              <a:rPr lang="ru-RU" dirty="0" smtClean="0"/>
              <a:t> </a:t>
            </a:r>
            <a:r>
              <a:rPr lang="ru-RU" dirty="0"/>
              <a:t>при </a:t>
            </a:r>
            <a:r>
              <a:rPr lang="en-US" dirty="0" smtClean="0"/>
              <a:t>COVID-19</a:t>
            </a:r>
            <a:r>
              <a:rPr lang="ru-RU" dirty="0" smtClean="0"/>
              <a:t>, КТ, аксиальная плоскость</a:t>
            </a:r>
            <a:endParaRPr lang="ru-RU" dirty="0"/>
          </a:p>
        </p:txBody>
      </p:sp>
    </p:spTree>
    <p:extLst>
      <p:ext uri="{BB962C8B-B14F-4D97-AF65-F5344CB8AC3E}">
        <p14:creationId xmlns:p14="http://schemas.microsoft.com/office/powerpoint/2010/main" val="2425719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5994</TotalTime>
  <Words>2292</Words>
  <PresentationFormat>Широкоэкранный</PresentationFormat>
  <Paragraphs>308</Paragraphs>
  <Slides>27</Slides>
  <Notes>26</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Calibri</vt:lpstr>
      <vt:lpstr>Calibri Light</vt:lpstr>
      <vt:lpstr>Тема Office</vt:lpstr>
      <vt:lpstr>КТ грудной клетки при COVID-19: Что необходимо знать радиологу</vt:lpstr>
      <vt:lpstr>Введение </vt:lpstr>
      <vt:lpstr>Клинические Проявления COVID-19</vt:lpstr>
      <vt:lpstr>Нормальная картина при КТ ОГК у пациентов при COVID-19 </vt:lpstr>
      <vt:lpstr>Классификация изображений КТ при COVID-19</vt:lpstr>
      <vt:lpstr>Типичная картина пневмонии при COVID-19</vt:lpstr>
      <vt:lpstr>Типичная картина пневмонии при COVID-19, КТ, аксиальная плоскость</vt:lpstr>
      <vt:lpstr>Типичная картина пневмонии при COVID-19</vt:lpstr>
      <vt:lpstr>Типичная картина пневмонии при COVID-19, КТ, аксиальная плоскость</vt:lpstr>
      <vt:lpstr>Типичная картина пневмонии при COVID-19, КТ, аксиальная плоскость</vt:lpstr>
      <vt:lpstr>Презентация PowerPoint</vt:lpstr>
      <vt:lpstr>Презентация PowerPoint</vt:lpstr>
      <vt:lpstr>Презентация PowerPoint</vt:lpstr>
      <vt:lpstr>Презентация PowerPoint</vt:lpstr>
      <vt:lpstr>Течение болезни COVID-19 на 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Острый респираторный дистресс-синдром</vt:lpstr>
      <vt:lpstr>Острый респираторный дистресс-синдром при COVID-19, КТ, аксиальная плоскость</vt:lpstr>
      <vt:lpstr>Лёгочная эмболия при COVID-19, КТ, аксиальная плоскость</vt:lpstr>
      <vt:lpstr>Атипичная картина пневмонии при COVID-19, КТ, аксиальная плоскость</vt:lpstr>
      <vt:lpstr>Заключение </vt:lpstr>
      <vt:lpstr>КТ грудной клетки при COVID-19: Что необходимо знать радиологу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2021-11-13T05:38:35Z</dcterms:created>
  <dcterms:modified xsi:type="dcterms:W3CDTF">2022-02-25T04:48:40Z</dcterms:modified>
</cp:coreProperties>
</file>