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9" r:id="rId2"/>
    <p:sldId id="259" r:id="rId3"/>
    <p:sldId id="260" r:id="rId4"/>
    <p:sldId id="258" r:id="rId5"/>
    <p:sldId id="271" r:id="rId6"/>
    <p:sldId id="272" r:id="rId7"/>
    <p:sldId id="256" r:id="rId8"/>
    <p:sldId id="261" r:id="rId9"/>
    <p:sldId id="278" r:id="rId10"/>
    <p:sldId id="263" r:id="rId11"/>
    <p:sldId id="264" r:id="rId12"/>
    <p:sldId id="265" r:id="rId13"/>
    <p:sldId id="273" r:id="rId14"/>
    <p:sldId id="274" r:id="rId15"/>
    <p:sldId id="275" r:id="rId16"/>
    <p:sldId id="276" r:id="rId17"/>
    <p:sldId id="277" r:id="rId18"/>
    <p:sldId id="266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2F723-BFBF-475D-92DD-5475BCF4AC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EC782-301F-449A-9CA0-DAA344F71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668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72AC1D-BC99-495A-9E96-2315ADF1E0ED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krasgmu.ru/index.php?page%5bcommon%5d=elib&amp;cat=catalog&amp;res_id=5976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/>
              <a:t>Тема: «Антиатеросклеротические </a:t>
            </a:r>
            <a:r>
              <a:rPr lang="ru-RU" sz="3200" b="1" dirty="0" smtClean="0"/>
              <a:t>средства»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365625"/>
            <a:ext cx="6840760" cy="23034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Лекция № 18 для студентов 3 курса, обучающихся по специальности 33.05.01.-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Фармация</a:t>
            </a: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Лектор: к.б.н. доцент  Ю.А.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Вставская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Красноярск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2018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79388" y="8255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424242"/>
                </a:solidFill>
                <a:latin typeface="tahoma" pitchFamily="34" charset="0"/>
              </a:rPr>
              <a:t>ФГБОУ ВО КрасГМУ им. проф. В.Ф. Войно-Ясенецкого Минздрава России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424242"/>
                </a:solidFill>
                <a:latin typeface="tahoma" pitchFamily="34" charset="0"/>
              </a:rPr>
              <a:t>Кафедра фармакологии и фармацевтического консультирования с курсом ПО</a:t>
            </a:r>
            <a:endParaRPr lang="ru-RU" altLang="ru-RU" sz="1800">
              <a:latin typeface="Arial" charset="0"/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1988"/>
            <a:ext cx="13716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1213" y="749300"/>
            <a:ext cx="30734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5212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Гиполипидемические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средства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Средства, снижающие содержание холестерина (ЛПНП):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ловастатин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мевакор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правастатин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липостат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флувастатин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лескол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симвастатин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зокор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аторвастатин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липримар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розувастатин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крестор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Средства, угнетающие всасывание ХС в кишечнике 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езетимиб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1" dirty="0" err="1" smtClean="0">
                <a:latin typeface="Arial" pitchFamily="34" charset="0"/>
                <a:cs typeface="Arial" pitchFamily="34" charset="0"/>
              </a:rPr>
              <a:t>Секвестранты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желчных кислот: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холестирамин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колестипол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Средства, снижающие содержание триглицеридов (ЛПОНП):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гемфиброзил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безафибрат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фенофибрат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Средства, снижающие содержание ЛПНП и ЛПОНП: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кислота никотиновая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Механизм действия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статинов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Блокада ГМГ –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КоА-редуктазы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на стадии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мевалоновой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кислоты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Снижение содержания Х в печени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Увеличение ЛПНП-рецепторов в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гепатоцитах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Увеличение рецептор-зависимого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эндоцитоза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ЛПНП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Снижение содержания ЛПНП плазмы крови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Механизм действия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фибратов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1. Повышение активности эндотелиальной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липопротеинлипазы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ускорение катаболизма ЛПОНП</a:t>
            </a:r>
          </a:p>
          <a:p>
            <a:pPr marL="0" indent="0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2. Увеличение числа ЛП - рецепторов</a:t>
            </a:r>
          </a:p>
          <a:p>
            <a:pPr marL="0" indent="0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3. Увеличение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эндоцитоза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ЛПНП печенью</a:t>
            </a:r>
          </a:p>
          <a:p>
            <a:pPr marL="0" indent="0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4. Уменьшение синтеза в печени и поступления в кровь ЛПОНП.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Секвестранты</a:t>
            </a:r>
            <a:r>
              <a:rPr lang="ru-RU" dirty="0" smtClean="0"/>
              <a:t> желчных кислот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Образуют в кишечнике комплексы с желчными кислотами</a:t>
            </a:r>
          </a:p>
          <a:p>
            <a:r>
              <a:rPr lang="ru-RU" dirty="0" err="1" smtClean="0"/>
              <a:t>Компенсаторно</a:t>
            </a:r>
            <a:r>
              <a:rPr lang="ru-RU" dirty="0" smtClean="0"/>
              <a:t> увеличивается их синтез в печени из ХС</a:t>
            </a:r>
          </a:p>
          <a:p>
            <a:r>
              <a:rPr lang="ru-RU" dirty="0" smtClean="0"/>
              <a:t>Запасы холестерина в печени снижаются</a:t>
            </a:r>
          </a:p>
          <a:p>
            <a:r>
              <a:rPr lang="ru-RU" dirty="0" err="1" smtClean="0"/>
              <a:t>Рецепторзависимый</a:t>
            </a:r>
            <a:r>
              <a:rPr lang="ru-RU" dirty="0" smtClean="0"/>
              <a:t> </a:t>
            </a:r>
            <a:r>
              <a:rPr lang="ru-RU" dirty="0" err="1" smtClean="0"/>
              <a:t>эндоцитоз</a:t>
            </a:r>
            <a:r>
              <a:rPr lang="ru-RU" dirty="0" smtClean="0"/>
              <a:t> ЛПНП повышается</a:t>
            </a:r>
          </a:p>
          <a:p>
            <a:r>
              <a:rPr lang="ru-RU" dirty="0" smtClean="0"/>
              <a:t>Содержание ЛПНП в плазме снижается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Эзетимиб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Уменьшает  всасывание ХС в кишечнике и включение его в </a:t>
            </a:r>
            <a:r>
              <a:rPr lang="ru-RU" dirty="0" err="1" smtClean="0"/>
              <a:t>хиломикроны</a:t>
            </a:r>
            <a:endParaRPr lang="ru-RU" dirty="0" smtClean="0"/>
          </a:p>
          <a:p>
            <a:r>
              <a:rPr lang="ru-RU" dirty="0" err="1" smtClean="0"/>
              <a:t>Гиперхолестеринемия</a:t>
            </a:r>
            <a:r>
              <a:rPr lang="ru-RU" dirty="0" smtClean="0"/>
              <a:t> снижается на 18%</a:t>
            </a:r>
          </a:p>
          <a:p>
            <a:r>
              <a:rPr lang="ru-RU" dirty="0" smtClean="0"/>
              <a:t>Эффективен в комбинации со </a:t>
            </a:r>
            <a:r>
              <a:rPr lang="ru-RU" dirty="0" err="1" smtClean="0"/>
              <a:t>статинами</a:t>
            </a:r>
            <a:endParaRPr lang="ru-RU" dirty="0" smtClean="0"/>
          </a:p>
          <a:p>
            <a:r>
              <a:rPr lang="ru-RU" dirty="0" smtClean="0"/>
              <a:t>Обладает противовоспалительным действием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Никотиновая кислота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Угнетает </a:t>
            </a:r>
            <a:r>
              <a:rPr lang="ru-RU" dirty="0" err="1" smtClean="0"/>
              <a:t>триглицеридлипазу</a:t>
            </a:r>
            <a:r>
              <a:rPr lang="ru-RU" dirty="0" smtClean="0"/>
              <a:t> в </a:t>
            </a:r>
            <a:r>
              <a:rPr lang="ru-RU" dirty="0" err="1" smtClean="0"/>
              <a:t>адипоцитах</a:t>
            </a:r>
            <a:endParaRPr lang="ru-RU" dirty="0" smtClean="0"/>
          </a:p>
          <a:p>
            <a:r>
              <a:rPr lang="ru-RU" dirty="0" smtClean="0"/>
              <a:t>В жировой ткани снижается образование свободных жирных кислот они не захватываются печенью</a:t>
            </a:r>
          </a:p>
          <a:p>
            <a:r>
              <a:rPr lang="ru-RU" dirty="0" smtClean="0"/>
              <a:t>В печени уменьшается синтез ТГ и </a:t>
            </a:r>
            <a:r>
              <a:rPr lang="ru-RU" dirty="0" err="1" smtClean="0"/>
              <a:t>образованин</a:t>
            </a:r>
            <a:r>
              <a:rPr lang="ru-RU" dirty="0" smtClean="0"/>
              <a:t> ЛПОНП</a:t>
            </a:r>
          </a:p>
          <a:p>
            <a:r>
              <a:rPr lang="ru-RU" dirty="0" smtClean="0"/>
              <a:t>Уменьшается образование ЛППП и ЛПНП</a:t>
            </a:r>
          </a:p>
          <a:p>
            <a:r>
              <a:rPr lang="ru-RU" dirty="0" smtClean="0"/>
              <a:t>Повышается уровень ЛПВП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Пармидин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Эндотелиотропный</a:t>
            </a:r>
            <a:r>
              <a:rPr lang="ru-RU" dirty="0" smtClean="0"/>
              <a:t> препарат</a:t>
            </a:r>
          </a:p>
          <a:p>
            <a:r>
              <a:rPr lang="ru-RU" dirty="0" smtClean="0"/>
              <a:t>Тормозит отек и проницаемость сосудистой стенки</a:t>
            </a:r>
          </a:p>
          <a:p>
            <a:r>
              <a:rPr lang="ru-RU" dirty="0" smtClean="0"/>
              <a:t>Улучшает </a:t>
            </a:r>
            <a:r>
              <a:rPr lang="ru-RU" dirty="0" err="1" smtClean="0"/>
              <a:t>микроциркуляцию</a:t>
            </a:r>
            <a:r>
              <a:rPr lang="ru-RU" dirty="0" smtClean="0"/>
              <a:t> в сосудистой стенке</a:t>
            </a:r>
          </a:p>
          <a:p>
            <a:r>
              <a:rPr lang="ru-RU" dirty="0" smtClean="0"/>
              <a:t>Обладает </a:t>
            </a:r>
            <a:r>
              <a:rPr lang="ru-RU" dirty="0" err="1" smtClean="0"/>
              <a:t>антиагрегантным</a:t>
            </a:r>
            <a:r>
              <a:rPr lang="ru-RU" dirty="0" smtClean="0"/>
              <a:t> действием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Антиоксиданты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Токоферолы, аскорбиновая кислота, </a:t>
            </a:r>
            <a:r>
              <a:rPr lang="ru-RU" dirty="0" err="1" smtClean="0"/>
              <a:t>каротиноиды</a:t>
            </a:r>
            <a:r>
              <a:rPr lang="ru-RU" dirty="0" smtClean="0"/>
              <a:t>, витамины А, Е, Д</a:t>
            </a:r>
          </a:p>
          <a:p>
            <a:r>
              <a:rPr lang="ru-RU" dirty="0" err="1" smtClean="0"/>
              <a:t>Эйконол</a:t>
            </a:r>
            <a:r>
              <a:rPr lang="ru-RU" dirty="0" smtClean="0"/>
              <a:t> – содержит полиненасыщенные жирные кислоты, витамины А.Д.Е.</a:t>
            </a:r>
          </a:p>
          <a:p>
            <a:r>
              <a:rPr lang="ru-RU" dirty="0" err="1" smtClean="0"/>
              <a:t>Тыквеол</a:t>
            </a:r>
            <a:r>
              <a:rPr lang="ru-RU" dirty="0" smtClean="0"/>
              <a:t> – содержит масло семян тыквы обыкновенной (</a:t>
            </a:r>
            <a:r>
              <a:rPr lang="ru-RU" dirty="0" err="1" smtClean="0"/>
              <a:t>каротиноиды</a:t>
            </a:r>
            <a:r>
              <a:rPr lang="ru-RU" dirty="0" smtClean="0"/>
              <a:t>, токоферолы, полиненасыщенные и насыщенные жирные кислоты, ФЛ, </a:t>
            </a:r>
            <a:r>
              <a:rPr lang="ru-RU" dirty="0" err="1" smtClean="0"/>
              <a:t>флавоноиды</a:t>
            </a:r>
            <a:r>
              <a:rPr lang="ru-RU" dirty="0" smtClean="0"/>
              <a:t>, </a:t>
            </a:r>
            <a:r>
              <a:rPr lang="ru-RU" dirty="0" smtClean="0"/>
              <a:t>витамины.</a:t>
            </a:r>
          </a:p>
          <a:p>
            <a:r>
              <a:rPr lang="ru-RU" dirty="0" err="1" smtClean="0"/>
              <a:t>Капс</a:t>
            </a:r>
            <a:r>
              <a:rPr lang="ru-RU" dirty="0" smtClean="0"/>
              <a:t>. По 0,45, </a:t>
            </a:r>
            <a:r>
              <a:rPr lang="ru-RU" dirty="0" err="1" smtClean="0"/>
              <a:t>масл</a:t>
            </a:r>
            <a:r>
              <a:rPr lang="ru-RU" dirty="0" smtClean="0"/>
              <a:t>. </a:t>
            </a:r>
            <a:r>
              <a:rPr lang="ru-RU" dirty="0" err="1" smtClean="0"/>
              <a:t>Р-р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Выводы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Гиполипидемические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средства – важнейшие ЛС для профилактики  и лечения атеросклероза и его осложнений (ишемической болезни сердца, инсульта и др.)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Список литературы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117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    Основная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Фармакология: учебник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ред. Р. Н.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Аляутдин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2016.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[Электронный ресурс] : учебник. - Режим доступа: http://www.studmedlib.ru/ru/book/ISBN9785970431689.html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ред. Р. Н.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Аляутдин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2015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     Дополнительная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Общая фармакология :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учеб. пособие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А.Р. Чочиева, Л.З.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Болиева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Владикавказ : СОГМА, 2012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Основы фармакологии[Электронный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ресурс] : учеб. для вузов. - Режим доступа: http://www.studmedlib.ru/ru/book/ISBN9785970434925.html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2015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Фармакология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[Электронный ресурс] : учебник. - Режим доступа: http://www.studmedlib.ru/ru/book/ISBN9785970434123.html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2015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Фармакология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: рабочая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тетр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 для подготовки к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практ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 занятиям : учеб.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Пособие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В. Е. Петров, В. Ю.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Балабаньян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; ред. Р. Н.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Аляутдин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2013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Фармакология. Курс лекций [Электронный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ресурс] : учеб. пособие. - Режим доступа: http://www.studmedlib.ru/ru/book/ISBN9785970433225.html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 А. И. Венгеровский М. : ГЭОТАР-Медиа, 2015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Фармакология. Руководство к лабораторным занятиям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Электронный ресурс] : учеб. пособие. - Режим доступа: http://www.studmedlib.ru/ru/book/ISBN9785970419885.html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ред.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2012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Фармакология. Тестовые задания [Электронный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ресурс] : учеб. пособие. - Режим доступа: http://www.studmedlib.ru/ru/book/ISBN9785970423806.html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ред.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М. : ГЭОТАР-Медиа, 2013.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xmlns="" val="25669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34649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План лекции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57430"/>
            <a:ext cx="8136904" cy="3281370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Гиполипидэмические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средства – ингибиторы синтеза холестерина</a:t>
            </a:r>
          </a:p>
          <a:p>
            <a:pPr algn="l"/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Фармакологическая характеристика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фибратов</a:t>
            </a:r>
            <a:endParaRPr lang="ru-RU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Выбор антиоксидантов при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гиперлипидемиях</a:t>
            </a:r>
            <a:endParaRPr lang="ru-RU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Атеросклероз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Хроническое заболевание, характеризующееся жировой инфильтрацией (отложением ХС) в интиме 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медии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артерий.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Происходит утолщение артериальной стенки за счет гиперплазии, возникновения фиброзных бляшек, образование пристеночного тромба и прилипания тромбоцитов. Бляшки выступают в просвет сосудов, на 25% состоят из холестерина и имеют липидную природу.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Факторы риска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Артериальная гипертензия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Нарушенный уровень липидов в сыворотке крови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Сахарный диабет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Отягощенная наследственность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Возраст, пол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Важнейшие компоненты липидного обмена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ФЛ – основной компонент клеточных мембран</a:t>
            </a:r>
          </a:p>
          <a:p>
            <a:r>
              <a:rPr lang="ru-RU" dirty="0" smtClean="0"/>
              <a:t>ТГ – основной источник энергии, депонируются в </a:t>
            </a:r>
            <a:r>
              <a:rPr lang="ru-RU" dirty="0" err="1" smtClean="0"/>
              <a:t>адипоцитах</a:t>
            </a:r>
            <a:endParaRPr lang="ru-RU" dirty="0" smtClean="0"/>
          </a:p>
          <a:p>
            <a:r>
              <a:rPr lang="ru-RU" dirty="0" smtClean="0"/>
              <a:t>ХС-  источник для синтеза </a:t>
            </a:r>
            <a:r>
              <a:rPr lang="ru-RU" dirty="0" err="1" smtClean="0"/>
              <a:t>стероидных</a:t>
            </a:r>
            <a:r>
              <a:rPr lang="ru-RU" dirty="0" smtClean="0"/>
              <a:t> гормонов, желчных кислот</a:t>
            </a:r>
          </a:p>
          <a:p>
            <a:r>
              <a:rPr lang="ru-RU" dirty="0" smtClean="0"/>
              <a:t>ХС, ФЛ и ТГ перемещаются в организме с помощью </a:t>
            </a:r>
            <a:r>
              <a:rPr lang="ru-RU" dirty="0" err="1" smtClean="0"/>
              <a:t>липопротеинов</a:t>
            </a:r>
            <a:r>
              <a:rPr lang="ru-RU" dirty="0" smtClean="0"/>
              <a:t> (</a:t>
            </a:r>
            <a:r>
              <a:rPr lang="ru-RU" dirty="0" err="1" smtClean="0"/>
              <a:t>хиломикронов</a:t>
            </a:r>
            <a:r>
              <a:rPr lang="ru-RU" dirty="0" smtClean="0"/>
              <a:t>, ЛПОНП,  ЛППП, ЛПНП, ЛПВП)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Липопротеины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Атерогенные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 печени из ТГ и ХС синтезируются ЛПОНП</a:t>
            </a:r>
          </a:p>
          <a:p>
            <a:r>
              <a:rPr lang="ru-RU" dirty="0" smtClean="0"/>
              <a:t>ЛПОНП выделяются в системный кровоток,</a:t>
            </a:r>
          </a:p>
          <a:p>
            <a:r>
              <a:rPr lang="ru-RU" dirty="0" smtClean="0"/>
              <a:t> ЛППП (</a:t>
            </a:r>
            <a:r>
              <a:rPr lang="ru-RU" dirty="0" err="1" smtClean="0"/>
              <a:t>липопротеинлипаза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ЛПНП (служат основными переносчиками ХС из плазмы крови к периферическим тканям)</a:t>
            </a:r>
          </a:p>
          <a:p>
            <a:pPr>
              <a:buNone/>
            </a:pPr>
            <a:r>
              <a:rPr lang="ru-RU" dirty="0" err="1" smtClean="0"/>
              <a:t>Антиатерогенные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ЛПВП – осуществляют обратный транспорт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Гиперлипопротеинемии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730" y="170652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Типы            Повышенный уровень ЛП</a:t>
            </a:r>
          </a:p>
          <a:p>
            <a:pPr eaLnBrk="1" hangingPunct="1">
              <a:buNone/>
            </a:pP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1                      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Хиломикроны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2а                  ЛПНП   (2б ЛПНП+ ЛПОНП)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3                    ЛПОНП+ ЛППП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4                       ЛПОНП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5                      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Хиломикроны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+ ЛПОНП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Противоатеросклеротические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средства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Гиполипидемические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Эндотелиотропные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пармидин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ru-RU" sz="3000" dirty="0" smtClean="0">
                <a:latin typeface="Arial" pitchFamily="34" charset="0"/>
                <a:cs typeface="Arial" pitchFamily="34" charset="0"/>
              </a:rPr>
              <a:t>Антиоксиданты (токоферол, биофлавоноиды, кислота аскорбиновая)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Механизмы действия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835824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884</Words>
  <Application>Microsoft Office PowerPoint</Application>
  <PresentationFormat>Экран (4:3)</PresentationFormat>
  <Paragraphs>107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«Антиатеросклеротические средства»</vt:lpstr>
      <vt:lpstr>План лекции</vt:lpstr>
      <vt:lpstr>Атеросклероз</vt:lpstr>
      <vt:lpstr>Факторы риска</vt:lpstr>
      <vt:lpstr>Важнейшие компоненты липидного обмена</vt:lpstr>
      <vt:lpstr> Липопротеины</vt:lpstr>
      <vt:lpstr>Гиперлипопротеинемии  </vt:lpstr>
      <vt:lpstr>Противоатеросклеротические средства</vt:lpstr>
      <vt:lpstr>Механизмы действия</vt:lpstr>
      <vt:lpstr>Гиполипидемические средства</vt:lpstr>
      <vt:lpstr>Механизм действия статинов</vt:lpstr>
      <vt:lpstr>Механизм действия фибратов</vt:lpstr>
      <vt:lpstr>Секвестранты желчных кислот</vt:lpstr>
      <vt:lpstr>Эзетимиб</vt:lpstr>
      <vt:lpstr>Никотиновая кислота</vt:lpstr>
      <vt:lpstr>Пармидин</vt:lpstr>
      <vt:lpstr>Антиоксиданты</vt:lpstr>
      <vt:lpstr>Выводы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Атеросклероз</dc:title>
  <cp:lastModifiedBy>Юлия</cp:lastModifiedBy>
  <cp:revision>31</cp:revision>
  <dcterms:modified xsi:type="dcterms:W3CDTF">2002-01-01T05:29:54Z</dcterms:modified>
</cp:coreProperties>
</file>