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77240" y="6172200"/>
            <a:ext cx="7543800" cy="27940"/>
          </a:xfrm>
          <a:custGeom>
            <a:avLst/>
            <a:gdLst/>
            <a:ahLst/>
            <a:cxnLst/>
            <a:rect l="l" t="t" r="r" b="b"/>
            <a:pathLst>
              <a:path w="7543800" h="27939">
                <a:moveTo>
                  <a:pt x="7543800" y="0"/>
                </a:moveTo>
                <a:lnTo>
                  <a:pt x="0" y="0"/>
                </a:lnTo>
                <a:lnTo>
                  <a:pt x="0" y="27431"/>
                </a:lnTo>
                <a:lnTo>
                  <a:pt x="7543800" y="27431"/>
                </a:lnTo>
                <a:lnTo>
                  <a:pt x="75438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8000" b="0" spc="-10" dirty="0">
                <a:solidFill>
                  <a:srgbClr val="252525"/>
                </a:solidFill>
                <a:latin typeface="Impact"/>
                <a:cs typeface="Impact"/>
              </a:rPr>
              <a:t>Акушерский </a:t>
            </a:r>
            <a:r>
              <a:rPr sz="8000" b="0" spc="-1400" dirty="0">
                <a:solidFill>
                  <a:srgbClr val="252525"/>
                </a:solidFill>
                <a:latin typeface="Impact"/>
                <a:cs typeface="Impact"/>
              </a:rPr>
              <a:t> </a:t>
            </a:r>
            <a:r>
              <a:rPr sz="8000" b="0" spc="-10" dirty="0">
                <a:solidFill>
                  <a:srgbClr val="252525"/>
                </a:solidFill>
                <a:latin typeface="Impact"/>
                <a:cs typeface="Impact"/>
              </a:rPr>
              <a:t>травма</a:t>
            </a:r>
            <a:r>
              <a:rPr sz="8000" b="0" spc="-35" dirty="0">
                <a:solidFill>
                  <a:srgbClr val="252525"/>
                </a:solidFill>
                <a:latin typeface="Impact"/>
                <a:cs typeface="Impact"/>
              </a:rPr>
              <a:t>т</a:t>
            </a:r>
            <a:r>
              <a:rPr sz="8000" b="0" spc="-10" dirty="0">
                <a:solidFill>
                  <a:srgbClr val="252525"/>
                </a:solidFill>
                <a:latin typeface="Impact"/>
                <a:cs typeface="Impact"/>
              </a:rPr>
              <a:t>из</a:t>
            </a:r>
            <a:r>
              <a:rPr sz="8000" b="0" spc="-30" dirty="0">
                <a:solidFill>
                  <a:srgbClr val="252525"/>
                </a:solidFill>
                <a:latin typeface="Impact"/>
                <a:cs typeface="Impact"/>
              </a:rPr>
              <a:t>м</a:t>
            </a:r>
            <a:r>
              <a:rPr sz="8000" b="0" spc="-5" dirty="0">
                <a:solidFill>
                  <a:srgbClr val="252525"/>
                </a:solidFill>
                <a:latin typeface="Impact"/>
                <a:cs typeface="Impact"/>
              </a:rPr>
              <a:t>.</a:t>
            </a:r>
            <a:endParaRPr sz="8000" dirty="0">
              <a:latin typeface="Impact"/>
              <a:cs typeface="Impact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Выполнила:</a:t>
            </a:r>
          </a:p>
          <a:p>
            <a:r>
              <a:rPr lang="ru-RU" dirty="0" smtClean="0"/>
              <a:t>Ординатор 1 года</a:t>
            </a:r>
          </a:p>
          <a:p>
            <a:r>
              <a:rPr lang="ru-RU" dirty="0" err="1" smtClean="0"/>
              <a:t>Филько</a:t>
            </a:r>
            <a:r>
              <a:rPr lang="ru-RU" dirty="0" smtClean="0"/>
              <a:t> Регина Дмитриевна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91328" y="332231"/>
            <a:ext cx="3669791" cy="381609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64540" y="5381650"/>
            <a:ext cx="75692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55865" algn="l"/>
              </a:tabLst>
            </a:pPr>
            <a:r>
              <a:rPr sz="4800" u="heavy" spc="-60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800" u="heavy" spc="-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Степени</a:t>
            </a:r>
            <a:r>
              <a:rPr sz="4800" u="heavy" spc="-2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4800" u="heavy" spc="-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разрывов	</a:t>
            </a:r>
            <a:endParaRPr sz="4800">
              <a:latin typeface="Impact"/>
              <a:cs typeface="Impac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267" y="2373579"/>
            <a:ext cx="450913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2</a:t>
            </a:r>
            <a:r>
              <a:rPr sz="2400" spc="-5" dirty="0">
                <a:latin typeface="Times New Roman"/>
                <a:cs typeface="Times New Roman"/>
              </a:rPr>
              <a:t> степень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нарушается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кожа 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промежности, стенки </a:t>
            </a:r>
            <a:r>
              <a:rPr sz="2400" spc="-5" dirty="0">
                <a:latin typeface="Times New Roman"/>
                <a:cs typeface="Times New Roman"/>
              </a:rPr>
              <a:t>влагалища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мышцы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промежности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4816" y="115823"/>
            <a:ext cx="3560064" cy="377964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0685" y="5509666"/>
            <a:ext cx="8233409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220075" algn="l"/>
              </a:tabLst>
            </a:pPr>
            <a:r>
              <a:rPr sz="4400" spc="-5" dirty="0">
                <a:solidFill>
                  <a:srgbClr val="252525"/>
                </a:solidFill>
                <a:latin typeface="Impact"/>
                <a:cs typeface="Impact"/>
              </a:rPr>
              <a:t>Сте</a:t>
            </a:r>
            <a:r>
              <a:rPr sz="4400" u="heavy" spc="-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пени</a:t>
            </a:r>
            <a:r>
              <a:rPr sz="4400" u="heavy" spc="-2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4400" u="heavy" spc="-1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разрывов	</a:t>
            </a:r>
            <a:endParaRPr sz="4400">
              <a:latin typeface="Impact"/>
              <a:cs typeface="Impac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103" y="573151"/>
            <a:ext cx="37268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3</a:t>
            </a:r>
            <a:r>
              <a:rPr sz="2400" spc="-5" dirty="0">
                <a:latin typeface="Times New Roman"/>
                <a:cs typeface="Times New Roman"/>
              </a:rPr>
              <a:t> степень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-15" dirty="0">
                <a:latin typeface="Times New Roman"/>
                <a:cs typeface="Times New Roman"/>
              </a:rPr>
              <a:t> нарушается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кожа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промежности,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9103" y="1304925"/>
            <a:ext cx="350774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Times New Roman"/>
                <a:cs typeface="Times New Roman"/>
              </a:rPr>
              <a:t>стенки</a:t>
            </a:r>
            <a:r>
              <a:rPr b="0" spc="-55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влагалища,</a:t>
            </a:r>
            <a:r>
              <a:rPr b="0" spc="-15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мышцы </a:t>
            </a:r>
            <a:r>
              <a:rPr b="0" spc="-58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промежности,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103" y="2036826"/>
            <a:ext cx="4389120" cy="2186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сфинктер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стенка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прямой </a:t>
            </a:r>
            <a:r>
              <a:rPr sz="2400" dirty="0">
                <a:latin typeface="Times New Roman"/>
                <a:cs typeface="Times New Roman"/>
              </a:rPr>
              <a:t>кишки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50">
              <a:latin typeface="Times New Roman"/>
              <a:cs typeface="Times New Roman"/>
            </a:endParaRPr>
          </a:p>
          <a:p>
            <a:pPr marL="14604">
              <a:lnSpc>
                <a:spcPct val="100000"/>
              </a:lnSpc>
            </a:pP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3А</a:t>
            </a:r>
            <a:r>
              <a:rPr sz="24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–</a:t>
            </a:r>
            <a:r>
              <a:rPr sz="24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разрыв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сфинктера</a:t>
            </a:r>
            <a:r>
              <a:rPr sz="24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прямой</a:t>
            </a:r>
            <a:endParaRPr sz="2400">
              <a:latin typeface="Times New Roman"/>
              <a:cs typeface="Times New Roman"/>
            </a:endParaRPr>
          </a:p>
          <a:p>
            <a:pPr marL="14604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кишки</a:t>
            </a:r>
            <a:endParaRPr sz="2400">
              <a:latin typeface="Times New Roman"/>
              <a:cs typeface="Times New Roman"/>
            </a:endParaRPr>
          </a:p>
          <a:p>
            <a:pPr marL="14604">
              <a:lnSpc>
                <a:spcPct val="100000"/>
              </a:lnSpc>
            </a:pP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3Б</a:t>
            </a:r>
            <a:r>
              <a:rPr sz="24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–</a:t>
            </a:r>
            <a:r>
              <a:rPr sz="24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разрыв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стенки</a:t>
            </a:r>
            <a:r>
              <a:rPr sz="24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прямой</a:t>
            </a:r>
            <a:endParaRPr sz="2400">
              <a:latin typeface="Times New Roman"/>
              <a:cs typeface="Times New Roman"/>
            </a:endParaRPr>
          </a:p>
          <a:p>
            <a:pPr marL="14604">
              <a:lnSpc>
                <a:spcPct val="100000"/>
              </a:lnSpc>
            </a:pP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кишки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4920" y="3288791"/>
            <a:ext cx="3745991" cy="298703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" y="6172200"/>
            <a:ext cx="7543800" cy="27940"/>
          </a:xfrm>
          <a:custGeom>
            <a:avLst/>
            <a:gdLst/>
            <a:ahLst/>
            <a:cxnLst/>
            <a:rect l="l" t="t" r="r" b="b"/>
            <a:pathLst>
              <a:path w="7543800" h="27939">
                <a:moveTo>
                  <a:pt x="7543800" y="0"/>
                </a:moveTo>
                <a:lnTo>
                  <a:pt x="0" y="0"/>
                </a:lnTo>
                <a:lnTo>
                  <a:pt x="0" y="27431"/>
                </a:lnTo>
                <a:lnTo>
                  <a:pt x="7543800" y="27431"/>
                </a:lnTo>
                <a:lnTo>
                  <a:pt x="75438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1044" y="5442610"/>
            <a:ext cx="573087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0" dirty="0">
                <a:solidFill>
                  <a:srgbClr val="252525"/>
                </a:solidFill>
                <a:latin typeface="Impact"/>
                <a:cs typeface="Impact"/>
              </a:rPr>
              <a:t>Диагностика </a:t>
            </a:r>
            <a:r>
              <a:rPr sz="4400" spc="-5" dirty="0">
                <a:solidFill>
                  <a:srgbClr val="252525"/>
                </a:solidFill>
                <a:latin typeface="Impact"/>
                <a:cs typeface="Impact"/>
              </a:rPr>
              <a:t>и</a:t>
            </a:r>
            <a:r>
              <a:rPr sz="4400" spc="-25" dirty="0">
                <a:solidFill>
                  <a:srgbClr val="252525"/>
                </a:solidFill>
                <a:latin typeface="Impact"/>
                <a:cs typeface="Impact"/>
              </a:rPr>
              <a:t> </a:t>
            </a:r>
            <a:r>
              <a:rPr sz="4400" spc="-5" dirty="0">
                <a:solidFill>
                  <a:srgbClr val="252525"/>
                </a:solidFill>
                <a:latin typeface="Impact"/>
                <a:cs typeface="Impact"/>
              </a:rPr>
              <a:t>лечение</a:t>
            </a:r>
            <a:endParaRPr sz="4400">
              <a:latin typeface="Impact"/>
              <a:cs typeface="Impac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507735" y="115823"/>
            <a:ext cx="3636645" cy="5114925"/>
            <a:chOff x="5507735" y="115823"/>
            <a:chExt cx="3636645" cy="51149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18047" y="115823"/>
              <a:ext cx="3425951" cy="25968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07735" y="2715768"/>
              <a:ext cx="3636263" cy="251459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30504" y="573151"/>
            <a:ext cx="4648200" cy="3673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21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Как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правило,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визуальная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15" dirty="0">
                <a:latin typeface="Times New Roman"/>
                <a:cs typeface="Times New Roman"/>
              </a:rPr>
              <a:t>Наложение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швов: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80" dirty="0">
                <a:latin typeface="Times New Roman"/>
                <a:cs typeface="Times New Roman"/>
              </a:rPr>
              <a:t>Угол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раны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во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влагалище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–мышцы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0" dirty="0">
                <a:latin typeface="Times New Roman"/>
                <a:cs typeface="Times New Roman"/>
              </a:rPr>
              <a:t>кожа</a:t>
            </a:r>
            <a:endParaRPr sz="2400">
              <a:latin typeface="Times New Roman"/>
              <a:cs typeface="Times New Roman"/>
            </a:endParaRPr>
          </a:p>
          <a:p>
            <a:pPr marL="12700" marR="681355">
              <a:lnSpc>
                <a:spcPct val="100000"/>
              </a:lnSpc>
            </a:pPr>
            <a:r>
              <a:rPr sz="2400" spc="-10" dirty="0">
                <a:latin typeface="Times New Roman"/>
                <a:cs typeface="Times New Roman"/>
              </a:rPr>
              <a:t>Обработка швов </a:t>
            </a:r>
            <a:r>
              <a:rPr sz="2400" dirty="0">
                <a:latin typeface="Times New Roman"/>
                <a:cs typeface="Times New Roman"/>
              </a:rPr>
              <a:t>2 </a:t>
            </a:r>
            <a:r>
              <a:rPr sz="2400" spc="-5" dirty="0">
                <a:latin typeface="Times New Roman"/>
                <a:cs typeface="Times New Roman"/>
              </a:rPr>
              <a:t>раза </a:t>
            </a:r>
            <a:r>
              <a:rPr sz="2400" dirty="0">
                <a:latin typeface="Times New Roman"/>
                <a:cs typeface="Times New Roman"/>
              </a:rPr>
              <a:t>в день.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течение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10-14 </a:t>
            </a:r>
            <a:r>
              <a:rPr sz="2400" dirty="0">
                <a:latin typeface="Times New Roman"/>
                <a:cs typeface="Times New Roman"/>
              </a:rPr>
              <a:t>дней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не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разрешается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сидеть.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Times New Roman"/>
                <a:cs typeface="Times New Roman"/>
              </a:rPr>
              <a:t>Профилактика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запоров.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" y="6172200"/>
            <a:ext cx="7543800" cy="27940"/>
          </a:xfrm>
          <a:custGeom>
            <a:avLst/>
            <a:gdLst/>
            <a:ahLst/>
            <a:cxnLst/>
            <a:rect l="l" t="t" r="r" b="b"/>
            <a:pathLst>
              <a:path w="7543800" h="27939">
                <a:moveTo>
                  <a:pt x="7543800" y="0"/>
                </a:moveTo>
                <a:lnTo>
                  <a:pt x="0" y="0"/>
                </a:lnTo>
                <a:lnTo>
                  <a:pt x="0" y="27431"/>
                </a:lnTo>
                <a:lnTo>
                  <a:pt x="7543800" y="27431"/>
                </a:lnTo>
                <a:lnTo>
                  <a:pt x="75438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1044" y="4771720"/>
            <a:ext cx="4595495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400" spc="-5" dirty="0">
                <a:solidFill>
                  <a:srgbClr val="252525"/>
                </a:solidFill>
                <a:latin typeface="Impact"/>
                <a:cs typeface="Impact"/>
              </a:rPr>
              <a:t>Лечение</a:t>
            </a:r>
            <a:r>
              <a:rPr sz="4400" spc="-20" dirty="0">
                <a:solidFill>
                  <a:srgbClr val="252525"/>
                </a:solidFill>
                <a:latin typeface="Impact"/>
                <a:cs typeface="Impact"/>
              </a:rPr>
              <a:t> </a:t>
            </a:r>
            <a:r>
              <a:rPr sz="4400" spc="-5" dirty="0">
                <a:solidFill>
                  <a:srgbClr val="252525"/>
                </a:solidFill>
                <a:latin typeface="Impact"/>
                <a:cs typeface="Impact"/>
              </a:rPr>
              <a:t>3</a:t>
            </a:r>
            <a:r>
              <a:rPr sz="4400" spc="-45" dirty="0">
                <a:solidFill>
                  <a:srgbClr val="252525"/>
                </a:solidFill>
                <a:latin typeface="Impact"/>
                <a:cs typeface="Impact"/>
              </a:rPr>
              <a:t> </a:t>
            </a:r>
            <a:r>
              <a:rPr sz="4400" spc="-5" dirty="0">
                <a:solidFill>
                  <a:srgbClr val="252525"/>
                </a:solidFill>
                <a:latin typeface="Impact"/>
                <a:cs typeface="Impact"/>
              </a:rPr>
              <a:t>степени </a:t>
            </a:r>
            <a:r>
              <a:rPr sz="4400" spc="-760" dirty="0">
                <a:solidFill>
                  <a:srgbClr val="252525"/>
                </a:solidFill>
                <a:latin typeface="Impact"/>
                <a:cs typeface="Impact"/>
              </a:rPr>
              <a:t> </a:t>
            </a:r>
            <a:r>
              <a:rPr sz="4400" spc="-15" dirty="0">
                <a:solidFill>
                  <a:srgbClr val="252525"/>
                </a:solidFill>
                <a:latin typeface="Impact"/>
                <a:cs typeface="Impact"/>
              </a:rPr>
              <a:t>разрыва</a:t>
            </a:r>
            <a:endParaRPr sz="4400">
              <a:latin typeface="Impact"/>
              <a:cs typeface="Impac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623559" y="262127"/>
            <a:ext cx="3413760" cy="4514215"/>
            <a:chOff x="5623559" y="262127"/>
            <a:chExt cx="3413760" cy="45142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50991" y="262127"/>
              <a:ext cx="3358896" cy="22768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23559" y="2538983"/>
              <a:ext cx="3413760" cy="223723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5880" y="1423162"/>
            <a:ext cx="6055995" cy="1243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20" dirty="0">
                <a:latin typeface="Times New Roman"/>
                <a:cs typeface="Times New Roman"/>
              </a:rPr>
              <a:t>Стенка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прямой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кишки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–</a:t>
            </a:r>
            <a:r>
              <a:rPr sz="2000" spc="-10" dirty="0">
                <a:latin typeface="Times New Roman"/>
                <a:cs typeface="Times New Roman"/>
              </a:rPr>
              <a:t> сфинктер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(атравматичная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игла)</a:t>
            </a:r>
            <a:endParaRPr sz="2000">
              <a:latin typeface="Times New Roman"/>
              <a:cs typeface="Times New Roman"/>
            </a:endParaRPr>
          </a:p>
          <a:p>
            <a:pPr marL="12700" marR="19050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Times New Roman"/>
                <a:cs typeface="Times New Roman"/>
              </a:rPr>
              <a:t>–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смена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перчаток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–наложение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швов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как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при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разрыве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2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степени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(угол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раны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во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влагалище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–</a:t>
            </a:r>
            <a:r>
              <a:rPr sz="2000" spc="-10" dirty="0">
                <a:latin typeface="Times New Roman"/>
                <a:cs typeface="Times New Roman"/>
              </a:rPr>
              <a:t> мышцы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–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Постельный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режим.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" y="6172200"/>
            <a:ext cx="7543800" cy="27940"/>
          </a:xfrm>
          <a:custGeom>
            <a:avLst/>
            <a:gdLst/>
            <a:ahLst/>
            <a:cxnLst/>
            <a:rect l="l" t="t" r="r" b="b"/>
            <a:pathLst>
              <a:path w="7543800" h="27939">
                <a:moveTo>
                  <a:pt x="7543800" y="0"/>
                </a:moveTo>
                <a:lnTo>
                  <a:pt x="0" y="0"/>
                </a:lnTo>
                <a:lnTo>
                  <a:pt x="0" y="27431"/>
                </a:lnTo>
                <a:lnTo>
                  <a:pt x="7543800" y="27431"/>
                </a:lnTo>
                <a:lnTo>
                  <a:pt x="75438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6608" y="5082285"/>
            <a:ext cx="7532370" cy="14878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3200" spc="-10" dirty="0">
                <a:solidFill>
                  <a:srgbClr val="252525"/>
                </a:solidFill>
                <a:latin typeface="Impact"/>
                <a:cs typeface="Impact"/>
              </a:rPr>
              <a:t>Отдаленные</a:t>
            </a:r>
            <a:r>
              <a:rPr sz="3200" spc="50" dirty="0">
                <a:solidFill>
                  <a:srgbClr val="252525"/>
                </a:solidFill>
                <a:latin typeface="Impact"/>
                <a:cs typeface="Impact"/>
              </a:rPr>
              <a:t> </a:t>
            </a:r>
            <a:r>
              <a:rPr sz="3200" spc="-10" dirty="0">
                <a:solidFill>
                  <a:srgbClr val="252525"/>
                </a:solidFill>
                <a:latin typeface="Impact"/>
                <a:cs typeface="Impact"/>
              </a:rPr>
              <a:t>последствия</a:t>
            </a:r>
            <a:r>
              <a:rPr sz="3200" spc="50" dirty="0">
                <a:solidFill>
                  <a:srgbClr val="252525"/>
                </a:solidFill>
                <a:latin typeface="Impact"/>
                <a:cs typeface="Impact"/>
              </a:rPr>
              <a:t> </a:t>
            </a:r>
            <a:r>
              <a:rPr sz="3200" spc="-10" dirty="0">
                <a:solidFill>
                  <a:srgbClr val="252525"/>
                </a:solidFill>
                <a:latin typeface="Impact"/>
                <a:cs typeface="Impact"/>
              </a:rPr>
              <a:t>при</a:t>
            </a:r>
            <a:r>
              <a:rPr sz="3200" dirty="0">
                <a:solidFill>
                  <a:srgbClr val="252525"/>
                </a:solidFill>
                <a:latin typeface="Impact"/>
                <a:cs typeface="Impact"/>
              </a:rPr>
              <a:t> </a:t>
            </a:r>
            <a:r>
              <a:rPr sz="3200" spc="-10" dirty="0">
                <a:solidFill>
                  <a:srgbClr val="252525"/>
                </a:solidFill>
                <a:latin typeface="Impact"/>
                <a:cs typeface="Impact"/>
              </a:rPr>
              <a:t>технически </a:t>
            </a:r>
            <a:r>
              <a:rPr sz="3200" spc="-550" dirty="0">
                <a:solidFill>
                  <a:srgbClr val="252525"/>
                </a:solidFill>
                <a:latin typeface="Impact"/>
                <a:cs typeface="Impact"/>
              </a:rPr>
              <a:t> </a:t>
            </a:r>
            <a:r>
              <a:rPr sz="3200" spc="-10" dirty="0">
                <a:solidFill>
                  <a:srgbClr val="252525"/>
                </a:solidFill>
                <a:latin typeface="Impact"/>
                <a:cs typeface="Impact"/>
              </a:rPr>
              <a:t>неправильном</a:t>
            </a:r>
            <a:r>
              <a:rPr sz="3200" spc="80" dirty="0">
                <a:solidFill>
                  <a:srgbClr val="252525"/>
                </a:solidFill>
                <a:latin typeface="Impact"/>
                <a:cs typeface="Impact"/>
              </a:rPr>
              <a:t> </a:t>
            </a:r>
            <a:r>
              <a:rPr sz="3200" spc="-10" dirty="0">
                <a:solidFill>
                  <a:srgbClr val="252525"/>
                </a:solidFill>
                <a:latin typeface="Impact"/>
                <a:cs typeface="Impact"/>
              </a:rPr>
              <a:t>восстановлении </a:t>
            </a:r>
            <a:r>
              <a:rPr sz="3200" spc="-5" dirty="0">
                <a:solidFill>
                  <a:srgbClr val="252525"/>
                </a:solidFill>
                <a:latin typeface="Impact"/>
                <a:cs typeface="Impact"/>
              </a:rPr>
              <a:t> </a:t>
            </a:r>
            <a:r>
              <a:rPr sz="3200" spc="-10" dirty="0">
                <a:solidFill>
                  <a:srgbClr val="252525"/>
                </a:solidFill>
                <a:latin typeface="Impact"/>
                <a:cs typeface="Impact"/>
              </a:rPr>
              <a:t>целостности</a:t>
            </a:r>
            <a:r>
              <a:rPr sz="3200" spc="30" dirty="0">
                <a:solidFill>
                  <a:srgbClr val="252525"/>
                </a:solidFill>
                <a:latin typeface="Impact"/>
                <a:cs typeface="Impact"/>
              </a:rPr>
              <a:t> </a:t>
            </a:r>
            <a:r>
              <a:rPr sz="3200" spc="-10" dirty="0">
                <a:solidFill>
                  <a:srgbClr val="252525"/>
                </a:solidFill>
                <a:latin typeface="Impact"/>
                <a:cs typeface="Impact"/>
              </a:rPr>
              <a:t>промежности</a:t>
            </a:r>
            <a:endParaRPr sz="3200">
              <a:latin typeface="Impact"/>
              <a:cs typeface="Impac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6334" y="1626234"/>
            <a:ext cx="340741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b="0" dirty="0">
                <a:solidFill>
                  <a:srgbClr val="AC0000"/>
                </a:solidFill>
                <a:latin typeface="Times New Roman"/>
                <a:cs typeface="Times New Roman"/>
              </a:rPr>
              <a:t>1.	</a:t>
            </a:r>
            <a:r>
              <a:rPr b="0" spc="-10" dirty="0">
                <a:solidFill>
                  <a:srgbClr val="2F2F2F"/>
                </a:solidFill>
                <a:latin typeface="Times New Roman"/>
                <a:cs typeface="Times New Roman"/>
              </a:rPr>
              <a:t>Опущение,</a:t>
            </a:r>
            <a:r>
              <a:rPr b="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2F2F2F"/>
                </a:solidFill>
                <a:latin typeface="Times New Roman"/>
                <a:cs typeface="Times New Roman"/>
              </a:rPr>
              <a:t>выпадение </a:t>
            </a:r>
            <a:r>
              <a:rPr b="0" spc="-5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2F2F2F"/>
                </a:solidFill>
                <a:latin typeface="Times New Roman"/>
                <a:cs typeface="Times New Roman"/>
              </a:rPr>
              <a:t>половых</a:t>
            </a:r>
            <a:r>
              <a:rPr b="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2F2F2F"/>
                </a:solidFill>
                <a:latin typeface="Times New Roman"/>
                <a:cs typeface="Times New Roman"/>
              </a:rPr>
              <a:t>органов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894454" y="3208950"/>
            <a:ext cx="101600" cy="337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20"/>
              </a:lnSpc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-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6334" y="2431160"/>
            <a:ext cx="374396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2400" dirty="0">
                <a:solidFill>
                  <a:srgbClr val="AC0000"/>
                </a:solidFill>
                <a:latin typeface="Times New Roman"/>
                <a:cs typeface="Times New Roman"/>
              </a:rPr>
              <a:t>2.	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При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разрыве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2F2F2F"/>
                </a:solidFill>
                <a:latin typeface="Times New Roman"/>
                <a:cs typeface="Times New Roman"/>
              </a:rPr>
              <a:t>II</a:t>
            </a:r>
            <a:r>
              <a:rPr sz="2400" spc="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степени- 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недержание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кала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и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газов, </a:t>
            </a:r>
            <a:r>
              <a:rPr sz="2400" spc="-5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образование влагалищно </a:t>
            </a:r>
            <a:r>
              <a:rPr sz="2400" spc="-5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прямокишечных</a:t>
            </a:r>
            <a:r>
              <a:rPr sz="240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свищей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2776" y="1124711"/>
            <a:ext cx="5221223" cy="30022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9080" y="262127"/>
            <a:ext cx="4968239" cy="214884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41044" y="5287162"/>
            <a:ext cx="74930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479665" algn="l"/>
              </a:tabLst>
            </a:pPr>
            <a:r>
              <a:rPr sz="5400" u="heavy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2.</a:t>
            </a:r>
            <a:r>
              <a:rPr sz="5400" u="heavy" spc="-1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5400" u="heavy" spc="-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Разрыв</a:t>
            </a:r>
            <a:r>
              <a:rPr sz="5400" u="heavy" spc="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5400" u="heavy" spc="-1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влагалища	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267" y="1518031"/>
            <a:ext cx="4118610" cy="18542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2000" spc="-15" dirty="0">
                <a:solidFill>
                  <a:srgbClr val="2F2F2F"/>
                </a:solidFill>
                <a:latin typeface="Times New Roman"/>
                <a:cs typeface="Times New Roman"/>
              </a:rPr>
              <a:t>ЧАЩЕ</a:t>
            </a:r>
            <a:r>
              <a:rPr sz="2000" spc="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2F2F2F"/>
                </a:solidFill>
                <a:latin typeface="Times New Roman"/>
                <a:cs typeface="Times New Roman"/>
              </a:rPr>
              <a:t>ВСЕГО</a:t>
            </a:r>
            <a:r>
              <a:rPr sz="2000" spc="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2F2F2F"/>
                </a:solidFill>
                <a:latin typeface="Times New Roman"/>
                <a:cs typeface="Times New Roman"/>
              </a:rPr>
              <a:t>ЯВЛЯЕТСЯ </a:t>
            </a:r>
            <a:r>
              <a:rPr sz="20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2F2F2F"/>
                </a:solidFill>
                <a:latin typeface="Times New Roman"/>
                <a:cs typeface="Times New Roman"/>
              </a:rPr>
              <a:t>ПРОДОЛЖЕНИЕМ</a:t>
            </a:r>
            <a:r>
              <a:rPr sz="2000" spc="6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70" dirty="0">
                <a:solidFill>
                  <a:srgbClr val="2F2F2F"/>
                </a:solidFill>
                <a:latin typeface="Times New Roman"/>
                <a:cs typeface="Times New Roman"/>
              </a:rPr>
              <a:t>РАЗРЫВА </a:t>
            </a:r>
            <a:r>
              <a:rPr sz="2000" spc="-6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ПРОМЕЖНОСТИ</a:t>
            </a:r>
            <a:r>
              <a:rPr sz="2000" spc="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F2F2F"/>
                </a:solidFill>
                <a:latin typeface="Times New Roman"/>
                <a:cs typeface="Times New Roman"/>
              </a:rPr>
              <a:t>(НИЖНЯЯ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10" dirty="0">
                <a:solidFill>
                  <a:srgbClr val="2F2F2F"/>
                </a:solidFill>
                <a:latin typeface="Times New Roman"/>
                <a:cs typeface="Times New Roman"/>
              </a:rPr>
              <a:t>ТРЕТЬ </a:t>
            </a:r>
            <a:r>
              <a:rPr sz="2000" spc="-484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40" dirty="0">
                <a:solidFill>
                  <a:srgbClr val="2F2F2F"/>
                </a:solidFill>
                <a:latin typeface="Times New Roman"/>
                <a:cs typeface="Times New Roman"/>
              </a:rPr>
              <a:t>ВЛАГАЛИЩА)</a:t>
            </a:r>
            <a:r>
              <a:rPr sz="2000" spc="9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F2F2F"/>
                </a:solidFill>
                <a:latin typeface="Times New Roman"/>
                <a:cs typeface="Times New Roman"/>
              </a:rPr>
              <a:t>ИЛИ</a:t>
            </a:r>
            <a:r>
              <a:rPr sz="2000" spc="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F2F2F"/>
                </a:solidFill>
                <a:latin typeface="Times New Roman"/>
                <a:cs typeface="Times New Roman"/>
              </a:rPr>
              <a:t>ШЕЙКИ </a:t>
            </a:r>
            <a:r>
              <a:rPr sz="20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2F2F2F"/>
                </a:solidFill>
                <a:latin typeface="Times New Roman"/>
                <a:cs typeface="Times New Roman"/>
              </a:rPr>
              <a:t>МАТКИ.ГЛАВНЫЙ</a:t>
            </a:r>
            <a:r>
              <a:rPr sz="2000" spc="-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F2F2F"/>
                </a:solidFill>
                <a:latin typeface="Times New Roman"/>
                <a:cs typeface="Times New Roman"/>
              </a:rPr>
              <a:t>СИМПТОМ </a:t>
            </a:r>
            <a:r>
              <a:rPr sz="2000" spc="-5" dirty="0">
                <a:solidFill>
                  <a:srgbClr val="2F2F2F"/>
                </a:solidFill>
                <a:latin typeface="Times New Roman"/>
                <a:cs typeface="Times New Roman"/>
              </a:rPr>
              <a:t>-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 КРОВОТЕЧЕНИЕ.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5255" y="2276855"/>
            <a:ext cx="4270248" cy="320344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5447487"/>
            <a:ext cx="8255000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241665" algn="l"/>
              </a:tabLst>
            </a:pPr>
            <a:r>
              <a:rPr sz="4900" spc="-5" dirty="0">
                <a:solidFill>
                  <a:srgbClr val="252525"/>
                </a:solidFill>
                <a:latin typeface="Impact"/>
                <a:cs typeface="Impact"/>
              </a:rPr>
              <a:t>Ди</a:t>
            </a:r>
            <a:r>
              <a:rPr sz="4900" u="heavy" spc="-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агностика</a:t>
            </a:r>
            <a:r>
              <a:rPr sz="4900" u="heavy" spc="1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4900" u="heavy" spc="-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и</a:t>
            </a:r>
            <a:r>
              <a:rPr sz="4900" u="heavy" spc="-1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4900" u="heavy" spc="-1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лечение	</a:t>
            </a:r>
            <a:endParaRPr sz="49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2318715"/>
            <a:ext cx="429323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ОСМОТР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–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F2F2F"/>
                </a:solidFill>
                <a:latin typeface="Times New Roman"/>
                <a:cs typeface="Times New Roman"/>
              </a:rPr>
              <a:t>УШИВАНИЕ</a:t>
            </a:r>
            <a:r>
              <a:rPr sz="2400" spc="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ОТ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0" dirty="0">
                <a:solidFill>
                  <a:srgbClr val="2F2F2F"/>
                </a:solidFill>
                <a:latin typeface="Times New Roman"/>
                <a:cs typeface="Times New Roman"/>
              </a:rPr>
              <a:t>УГЛА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80" dirty="0">
                <a:solidFill>
                  <a:srgbClr val="2F2F2F"/>
                </a:solidFill>
                <a:latin typeface="Times New Roman"/>
                <a:cs typeface="Times New Roman"/>
              </a:rPr>
              <a:t>РАНЫ</a:t>
            </a:r>
            <a:r>
              <a:rPr sz="240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ЧЕРЕЗ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 ВСЕ </a:t>
            </a:r>
            <a:r>
              <a:rPr sz="2400" spc="-25" dirty="0">
                <a:solidFill>
                  <a:srgbClr val="2F2F2F"/>
                </a:solidFill>
                <a:latin typeface="Times New Roman"/>
                <a:cs typeface="Times New Roman"/>
              </a:rPr>
              <a:t>СЛОИ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291328" y="262127"/>
            <a:ext cx="3853179" cy="6075045"/>
            <a:chOff x="5291328" y="262127"/>
            <a:chExt cx="3853179" cy="60750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91328" y="262127"/>
              <a:ext cx="3758183" cy="252374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33032" y="2709672"/>
              <a:ext cx="2410968" cy="36271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7240" y="2779814"/>
            <a:ext cx="8366759" cy="3554095"/>
            <a:chOff x="777240" y="2779814"/>
            <a:chExt cx="8366759" cy="3554095"/>
          </a:xfrm>
        </p:grpSpPr>
        <p:sp>
          <p:nvSpPr>
            <p:cNvPr id="3" name="object 3"/>
            <p:cNvSpPr/>
            <p:nvPr/>
          </p:nvSpPr>
          <p:spPr>
            <a:xfrm>
              <a:off x="777240" y="6172200"/>
              <a:ext cx="7543800" cy="27940"/>
            </a:xfrm>
            <a:custGeom>
              <a:avLst/>
              <a:gdLst/>
              <a:ahLst/>
              <a:cxnLst/>
              <a:rect l="l" t="t" r="r" b="b"/>
              <a:pathLst>
                <a:path w="7543800" h="27939">
                  <a:moveTo>
                    <a:pt x="7543800" y="0"/>
                  </a:moveTo>
                  <a:lnTo>
                    <a:pt x="0" y="0"/>
                  </a:lnTo>
                  <a:lnTo>
                    <a:pt x="0" y="27431"/>
                  </a:lnTo>
                  <a:lnTo>
                    <a:pt x="7543800" y="27431"/>
                  </a:lnTo>
                  <a:lnTo>
                    <a:pt x="7543800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16624" y="2779814"/>
              <a:ext cx="2627375" cy="3553841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78739" y="4987874"/>
            <a:ext cx="6808470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400" spc="-5" dirty="0">
                <a:solidFill>
                  <a:srgbClr val="252525"/>
                </a:solidFill>
                <a:latin typeface="Impact"/>
                <a:cs typeface="Impact"/>
              </a:rPr>
              <a:t>3.</a:t>
            </a:r>
            <a:r>
              <a:rPr sz="4400" dirty="0">
                <a:solidFill>
                  <a:srgbClr val="252525"/>
                </a:solidFill>
                <a:latin typeface="Impact"/>
                <a:cs typeface="Impact"/>
              </a:rPr>
              <a:t> </a:t>
            </a:r>
            <a:r>
              <a:rPr sz="4400" spc="-10" dirty="0">
                <a:solidFill>
                  <a:srgbClr val="252525"/>
                </a:solidFill>
                <a:latin typeface="Impact"/>
                <a:cs typeface="Impact"/>
              </a:rPr>
              <a:t>гематомы</a:t>
            </a:r>
            <a:r>
              <a:rPr sz="4400" spc="-30" dirty="0">
                <a:solidFill>
                  <a:srgbClr val="252525"/>
                </a:solidFill>
                <a:latin typeface="Impact"/>
                <a:cs typeface="Impact"/>
              </a:rPr>
              <a:t> </a:t>
            </a:r>
            <a:r>
              <a:rPr sz="4400" spc="-10" dirty="0">
                <a:solidFill>
                  <a:srgbClr val="252525"/>
                </a:solidFill>
                <a:latin typeface="Impact"/>
                <a:cs typeface="Impact"/>
              </a:rPr>
              <a:t>влагалища</a:t>
            </a:r>
            <a:r>
              <a:rPr sz="4400" spc="20" dirty="0">
                <a:solidFill>
                  <a:srgbClr val="252525"/>
                </a:solidFill>
                <a:latin typeface="Impact"/>
                <a:cs typeface="Impact"/>
              </a:rPr>
              <a:t> </a:t>
            </a:r>
            <a:r>
              <a:rPr sz="4400" spc="-5" dirty="0">
                <a:solidFill>
                  <a:srgbClr val="252525"/>
                </a:solidFill>
                <a:latin typeface="Impact"/>
                <a:cs typeface="Impact"/>
              </a:rPr>
              <a:t>и </a:t>
            </a:r>
            <a:r>
              <a:rPr sz="4400" dirty="0">
                <a:solidFill>
                  <a:srgbClr val="252525"/>
                </a:solidFill>
                <a:latin typeface="Impact"/>
                <a:cs typeface="Impact"/>
              </a:rPr>
              <a:t> </a:t>
            </a:r>
            <a:r>
              <a:rPr sz="4400" spc="-5" dirty="0">
                <a:solidFill>
                  <a:srgbClr val="252525"/>
                </a:solidFill>
                <a:latin typeface="Impact"/>
                <a:cs typeface="Impact"/>
              </a:rPr>
              <a:t>наружных</a:t>
            </a:r>
            <a:r>
              <a:rPr sz="4400" spc="-25" dirty="0">
                <a:solidFill>
                  <a:srgbClr val="252525"/>
                </a:solidFill>
                <a:latin typeface="Impact"/>
                <a:cs typeface="Impact"/>
              </a:rPr>
              <a:t> </a:t>
            </a:r>
            <a:r>
              <a:rPr sz="4400" spc="-5" dirty="0">
                <a:solidFill>
                  <a:srgbClr val="252525"/>
                </a:solidFill>
                <a:latin typeface="Impact"/>
                <a:cs typeface="Impact"/>
              </a:rPr>
              <a:t>половых</a:t>
            </a:r>
            <a:r>
              <a:rPr sz="4400" spc="-20" dirty="0">
                <a:solidFill>
                  <a:srgbClr val="252525"/>
                </a:solidFill>
                <a:latin typeface="Impact"/>
                <a:cs typeface="Impact"/>
              </a:rPr>
              <a:t> </a:t>
            </a:r>
            <a:r>
              <a:rPr sz="4400" spc="-10" dirty="0">
                <a:solidFill>
                  <a:srgbClr val="252525"/>
                </a:solidFill>
                <a:latin typeface="Impact"/>
                <a:cs typeface="Impact"/>
              </a:rPr>
              <a:t>органов</a:t>
            </a:r>
            <a:endParaRPr sz="4400">
              <a:latin typeface="Impact"/>
              <a:cs typeface="Impac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1403730"/>
            <a:ext cx="4324350" cy="2660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2F2F2F"/>
                </a:solidFill>
                <a:latin typeface="Times New Roman"/>
                <a:cs typeface="Times New Roman"/>
              </a:rPr>
              <a:t>Растяжение</a:t>
            </a:r>
            <a:r>
              <a:rPr sz="2400" b="1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2F2F2F"/>
                </a:solidFill>
                <a:latin typeface="Times New Roman"/>
                <a:cs typeface="Times New Roman"/>
              </a:rPr>
              <a:t>и</a:t>
            </a:r>
            <a:r>
              <a:rPr sz="2400" b="1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2F2F2F"/>
                </a:solidFill>
                <a:latin typeface="Times New Roman"/>
                <a:cs typeface="Times New Roman"/>
              </a:rPr>
              <a:t>разрыв</a:t>
            </a:r>
            <a:r>
              <a:rPr sz="2400" b="1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b="1" spc="-40" dirty="0">
                <a:solidFill>
                  <a:srgbClr val="2F2F2F"/>
                </a:solidFill>
                <a:latin typeface="Times New Roman"/>
                <a:cs typeface="Times New Roman"/>
              </a:rPr>
              <a:t>сосудов</a:t>
            </a:r>
            <a:r>
              <a:rPr sz="2400" b="1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2F2F2F"/>
                </a:solidFill>
                <a:latin typeface="Times New Roman"/>
                <a:cs typeface="Times New Roman"/>
              </a:rPr>
              <a:t>в </a:t>
            </a:r>
            <a:r>
              <a:rPr sz="2400" b="1" spc="-5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2F2F2F"/>
                </a:solidFill>
                <a:latin typeface="Times New Roman"/>
                <a:cs typeface="Times New Roman"/>
              </a:rPr>
              <a:t>глубине</a:t>
            </a:r>
            <a:r>
              <a:rPr sz="2400" b="1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2F2F2F"/>
                </a:solidFill>
                <a:latin typeface="Times New Roman"/>
                <a:cs typeface="Times New Roman"/>
              </a:rPr>
              <a:t>мягких тканей, </a:t>
            </a:r>
            <a:r>
              <a:rPr sz="2400" b="1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2F2F2F"/>
                </a:solidFill>
                <a:latin typeface="Times New Roman"/>
                <a:cs typeface="Times New Roman"/>
              </a:rPr>
              <a:t>поверхность которых </a:t>
            </a:r>
            <a:r>
              <a:rPr sz="2400" b="1" spc="5" dirty="0">
                <a:solidFill>
                  <a:srgbClr val="2F2F2F"/>
                </a:solidFill>
                <a:latin typeface="Times New Roman"/>
                <a:cs typeface="Times New Roman"/>
              </a:rPr>
              <a:t>остается </a:t>
            </a:r>
            <a:r>
              <a:rPr sz="2400" b="1" spc="-5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2F2F2F"/>
                </a:solidFill>
                <a:latin typeface="Times New Roman"/>
                <a:cs typeface="Times New Roman"/>
              </a:rPr>
              <a:t>неповрежденной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12700" marR="135255">
              <a:lnSpc>
                <a:spcPct val="100000"/>
              </a:lnSpc>
              <a:spcBef>
                <a:spcPts val="580"/>
              </a:spcBef>
            </a:pP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Изливающаяся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кровь 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скапливается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в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тканях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и рыхлой </a:t>
            </a:r>
            <a:r>
              <a:rPr sz="2400" spc="-59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клетчатке,</a:t>
            </a:r>
            <a:r>
              <a:rPr sz="240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2F2F2F"/>
                </a:solidFill>
                <a:latin typeface="Times New Roman"/>
                <a:cs typeface="Times New Roman"/>
              </a:rPr>
              <a:t>образуя</a:t>
            </a:r>
            <a:r>
              <a:rPr sz="2400" spc="6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60" dirty="0">
                <a:solidFill>
                  <a:srgbClr val="2F2F2F"/>
                </a:solidFill>
                <a:latin typeface="Times New Roman"/>
                <a:cs typeface="Times New Roman"/>
              </a:rPr>
              <a:t>гематому.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58511" y="0"/>
            <a:ext cx="4111751" cy="305409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044" y="5287162"/>
            <a:ext cx="74930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479665" algn="l"/>
              </a:tabLst>
            </a:pPr>
            <a:r>
              <a:rPr sz="5400" u="heavy" spc="-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Причины	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1044" y="1921840"/>
            <a:ext cx="6684009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469900" algn="l"/>
              </a:tabLst>
            </a:pPr>
            <a:r>
              <a:rPr sz="2800" b="0" spc="5" dirty="0">
                <a:solidFill>
                  <a:srgbClr val="AC0000"/>
                </a:solidFill>
                <a:latin typeface="Times New Roman"/>
                <a:cs typeface="Times New Roman"/>
              </a:rPr>
              <a:t>1.	</a:t>
            </a:r>
            <a:r>
              <a:rPr sz="2800" b="0" dirty="0">
                <a:solidFill>
                  <a:srgbClr val="2F2F2F"/>
                </a:solidFill>
                <a:latin typeface="Times New Roman"/>
                <a:cs typeface="Times New Roman"/>
              </a:rPr>
              <a:t>Длительное</a:t>
            </a:r>
            <a:r>
              <a:rPr sz="2800" b="0" spc="-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b="0" dirty="0">
                <a:solidFill>
                  <a:srgbClr val="2F2F2F"/>
                </a:solidFill>
                <a:latin typeface="Times New Roman"/>
                <a:cs typeface="Times New Roman"/>
              </a:rPr>
              <a:t>или</a:t>
            </a:r>
            <a:r>
              <a:rPr sz="2800" b="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b="0" spc="10" dirty="0">
                <a:solidFill>
                  <a:srgbClr val="2F2F2F"/>
                </a:solidFill>
                <a:latin typeface="Times New Roman"/>
                <a:cs typeface="Times New Roman"/>
              </a:rPr>
              <a:t>быстрое</a:t>
            </a:r>
            <a:r>
              <a:rPr sz="2800" b="0" spc="-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b="0" dirty="0">
                <a:solidFill>
                  <a:srgbClr val="2F2F2F"/>
                </a:solidFill>
                <a:latin typeface="Times New Roman"/>
                <a:cs typeface="Times New Roman"/>
              </a:rPr>
              <a:t>изгнание</a:t>
            </a:r>
            <a:r>
              <a:rPr sz="2800" b="0" spc="-8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b="0" spc="-10" dirty="0">
                <a:solidFill>
                  <a:srgbClr val="2F2F2F"/>
                </a:solidFill>
                <a:latin typeface="Times New Roman"/>
                <a:cs typeface="Times New Roman"/>
              </a:rPr>
              <a:t>плода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044" y="2434285"/>
            <a:ext cx="6794500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69900" marR="5080" indent="-457834">
              <a:lnSpc>
                <a:spcPct val="100000"/>
              </a:lnSpc>
              <a:spcBef>
                <a:spcPts val="110"/>
              </a:spcBef>
              <a:tabLst>
                <a:tab pos="469900" algn="l"/>
              </a:tabLst>
            </a:pPr>
            <a:r>
              <a:rPr sz="2800" spc="5" dirty="0">
                <a:solidFill>
                  <a:srgbClr val="AC0000"/>
                </a:solidFill>
                <a:latin typeface="Times New Roman"/>
                <a:cs typeface="Times New Roman"/>
              </a:rPr>
              <a:t>2.	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Родоразрешающая</a:t>
            </a:r>
            <a:r>
              <a:rPr sz="2800" spc="-5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F2F2F"/>
                </a:solidFill>
                <a:latin typeface="Times New Roman"/>
                <a:cs typeface="Times New Roman"/>
              </a:rPr>
              <a:t>операция</a:t>
            </a:r>
            <a:r>
              <a:rPr sz="2800" spc="-1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(акушерские </a:t>
            </a:r>
            <a:r>
              <a:rPr sz="2800" spc="-6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2F2F2F"/>
                </a:solidFill>
                <a:latin typeface="Times New Roman"/>
                <a:cs typeface="Times New Roman"/>
              </a:rPr>
              <a:t>шипцы)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044" y="5287162"/>
            <a:ext cx="74930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479665" algn="l"/>
              </a:tabLst>
            </a:pPr>
            <a:r>
              <a:rPr sz="5400" u="heavy" spc="-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Клиническая</a:t>
            </a:r>
            <a:r>
              <a:rPr sz="5400" u="heavy" spc="-1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5400" u="heavy" spc="-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картина	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6334" y="1626234"/>
            <a:ext cx="48514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b="0" dirty="0">
                <a:solidFill>
                  <a:srgbClr val="AC0000"/>
                </a:solidFill>
                <a:latin typeface="Times New Roman"/>
                <a:cs typeface="Times New Roman"/>
              </a:rPr>
              <a:t>1.	</a:t>
            </a:r>
            <a:r>
              <a:rPr b="0" spc="-10" dirty="0">
                <a:solidFill>
                  <a:srgbClr val="2F2F2F"/>
                </a:solidFill>
                <a:latin typeface="Times New Roman"/>
                <a:cs typeface="Times New Roman"/>
              </a:rPr>
              <a:t>Ощущение</a:t>
            </a:r>
            <a:r>
              <a:rPr b="0" spc="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b="0" spc="-15" dirty="0">
                <a:solidFill>
                  <a:srgbClr val="2F2F2F"/>
                </a:solidFill>
                <a:latin typeface="Times New Roman"/>
                <a:cs typeface="Times New Roman"/>
              </a:rPr>
              <a:t>дискомфорта,</a:t>
            </a:r>
            <a:r>
              <a:rPr b="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b="0" spc="-20" dirty="0">
                <a:solidFill>
                  <a:srgbClr val="2F2F2F"/>
                </a:solidFill>
                <a:latin typeface="Times New Roman"/>
                <a:cs typeface="Times New Roman"/>
              </a:rPr>
              <a:t>чувство </a:t>
            </a:r>
            <a:r>
              <a:rPr b="0" spc="-5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2F2F2F"/>
                </a:solidFill>
                <a:latin typeface="Times New Roman"/>
                <a:cs typeface="Times New Roman"/>
              </a:rPr>
              <a:t>распирания,</a:t>
            </a:r>
            <a:r>
              <a:rPr b="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2F2F2F"/>
                </a:solidFill>
                <a:latin typeface="Times New Roman"/>
                <a:cs typeface="Times New Roman"/>
              </a:rPr>
              <a:t>давления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6334" y="2431160"/>
            <a:ext cx="486981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2400" dirty="0">
                <a:solidFill>
                  <a:srgbClr val="AC0000"/>
                </a:solidFill>
                <a:latin typeface="Times New Roman"/>
                <a:cs typeface="Times New Roman"/>
              </a:rPr>
              <a:t>2.	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Сине-багровая </a:t>
            </a:r>
            <a:r>
              <a:rPr sz="2400" spc="-25" dirty="0">
                <a:solidFill>
                  <a:srgbClr val="2F2F2F"/>
                </a:solidFill>
                <a:latin typeface="Times New Roman"/>
                <a:cs typeface="Times New Roman"/>
              </a:rPr>
              <a:t>опухоль 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 тугоэластической</a:t>
            </a:r>
            <a:r>
              <a:rPr sz="2400" spc="8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консистенции</a:t>
            </a:r>
            <a:r>
              <a:rPr sz="240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в </a:t>
            </a:r>
            <a:r>
              <a:rPr sz="2400" spc="-5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области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наружных</a:t>
            </a:r>
            <a:r>
              <a:rPr sz="2400" spc="6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половых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органов,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 влагалища.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87696" y="548640"/>
            <a:ext cx="3956304" cy="29839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5343245"/>
            <a:ext cx="82550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241665" algn="l"/>
              </a:tabLst>
            </a:pPr>
            <a:r>
              <a:rPr sz="5400" spc="-5" dirty="0">
                <a:solidFill>
                  <a:srgbClr val="252525"/>
                </a:solidFill>
                <a:latin typeface="Impact"/>
                <a:cs typeface="Impact"/>
              </a:rPr>
              <a:t>Ак</a:t>
            </a:r>
            <a:r>
              <a:rPr sz="5400" u="heavy" spc="-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туальность	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4460" y="417957"/>
            <a:ext cx="7937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900" algn="l"/>
              </a:tabLst>
            </a:pPr>
            <a:r>
              <a:rPr sz="1800" spc="5" dirty="0">
                <a:solidFill>
                  <a:srgbClr val="AC0000"/>
                </a:solidFill>
                <a:latin typeface="Times New Roman"/>
                <a:cs typeface="Times New Roman"/>
              </a:rPr>
              <a:t>1.	</a:t>
            </a:r>
            <a:r>
              <a:rPr sz="1800" dirty="0">
                <a:solidFill>
                  <a:srgbClr val="2F2F2F"/>
                </a:solidFill>
                <a:latin typeface="Times New Roman"/>
                <a:cs typeface="Times New Roman"/>
              </a:rPr>
              <a:t>Разрывы</a:t>
            </a:r>
            <a:r>
              <a:rPr sz="1800" spc="-25" dirty="0">
                <a:solidFill>
                  <a:srgbClr val="2F2F2F"/>
                </a:solidFill>
                <a:latin typeface="Times New Roman"/>
                <a:cs typeface="Times New Roman"/>
              </a:rPr>
              <a:t> матки</a:t>
            </a:r>
            <a:r>
              <a:rPr sz="1800" spc="5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2F2F2F"/>
                </a:solidFill>
                <a:latin typeface="Times New Roman"/>
                <a:cs typeface="Times New Roman"/>
              </a:rPr>
              <a:t>характеризуются</a:t>
            </a:r>
            <a:r>
              <a:rPr sz="1800" spc="6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F2F2F"/>
                </a:solidFill>
                <a:latin typeface="Times New Roman"/>
                <a:cs typeface="Times New Roman"/>
              </a:rPr>
              <a:t>высоким</a:t>
            </a:r>
            <a:r>
              <a:rPr sz="1800" spc="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F2F2F"/>
                </a:solidFill>
                <a:latin typeface="Times New Roman"/>
                <a:cs typeface="Times New Roman"/>
              </a:rPr>
              <a:t>уровнем</a:t>
            </a:r>
            <a:r>
              <a:rPr sz="1800" spc="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2F2F2F"/>
                </a:solidFill>
                <a:latin typeface="Times New Roman"/>
                <a:cs typeface="Times New Roman"/>
              </a:rPr>
              <a:t>материнской</a:t>
            </a:r>
            <a:r>
              <a:rPr sz="1800" spc="6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F2F2F"/>
                </a:solidFill>
                <a:latin typeface="Times New Roman"/>
                <a:cs typeface="Times New Roman"/>
              </a:rPr>
              <a:t>смертности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4460" y="691972"/>
            <a:ext cx="80606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900" algn="l"/>
              </a:tabLst>
            </a:pPr>
            <a:r>
              <a:rPr sz="1800" b="0" spc="5" dirty="0">
                <a:solidFill>
                  <a:srgbClr val="AC0000"/>
                </a:solidFill>
                <a:latin typeface="Times New Roman"/>
                <a:cs typeface="Times New Roman"/>
              </a:rPr>
              <a:t>2.	</a:t>
            </a:r>
            <a:r>
              <a:rPr sz="1800" b="0" spc="-5" dirty="0">
                <a:solidFill>
                  <a:srgbClr val="2F2F2F"/>
                </a:solidFill>
                <a:latin typeface="Times New Roman"/>
                <a:cs typeface="Times New Roman"/>
              </a:rPr>
              <a:t>При</a:t>
            </a:r>
            <a:r>
              <a:rPr sz="1800" b="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b="0" spc="-10" dirty="0">
                <a:solidFill>
                  <a:srgbClr val="2F2F2F"/>
                </a:solidFill>
                <a:latin typeface="Times New Roman"/>
                <a:cs typeface="Times New Roman"/>
              </a:rPr>
              <a:t>разрывах</a:t>
            </a:r>
            <a:r>
              <a:rPr sz="1800" b="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b="0" spc="-20" dirty="0">
                <a:solidFill>
                  <a:srgbClr val="2F2F2F"/>
                </a:solidFill>
                <a:latin typeface="Times New Roman"/>
                <a:cs typeface="Times New Roman"/>
              </a:rPr>
              <a:t>матки</a:t>
            </a:r>
            <a:r>
              <a:rPr sz="1800" b="0" spc="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b="0" spc="-20" dirty="0">
                <a:solidFill>
                  <a:srgbClr val="2F2F2F"/>
                </a:solidFill>
                <a:latin typeface="Times New Roman"/>
                <a:cs typeface="Times New Roman"/>
              </a:rPr>
              <a:t>происходит</a:t>
            </a:r>
            <a:r>
              <a:rPr sz="1800" b="0" spc="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b="0" spc="-10" dirty="0">
                <a:solidFill>
                  <a:srgbClr val="2F2F2F"/>
                </a:solidFill>
                <a:latin typeface="Times New Roman"/>
                <a:cs typeface="Times New Roman"/>
              </a:rPr>
              <a:t>инвалидизация</a:t>
            </a:r>
            <a:r>
              <a:rPr sz="1800" b="0" spc="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b="0" spc="-10" dirty="0">
                <a:solidFill>
                  <a:srgbClr val="2F2F2F"/>
                </a:solidFill>
                <a:latin typeface="Times New Roman"/>
                <a:cs typeface="Times New Roman"/>
              </a:rPr>
              <a:t>женщин</a:t>
            </a:r>
            <a:r>
              <a:rPr sz="1800" b="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b="0" spc="-10" dirty="0">
                <a:solidFill>
                  <a:srgbClr val="2F2F2F"/>
                </a:solidFill>
                <a:latin typeface="Times New Roman"/>
                <a:cs typeface="Times New Roman"/>
              </a:rPr>
              <a:t>(экстирпация</a:t>
            </a:r>
            <a:r>
              <a:rPr sz="1800" b="0" spc="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b="0" spc="-20" dirty="0">
                <a:solidFill>
                  <a:srgbClr val="2F2F2F"/>
                </a:solidFill>
                <a:latin typeface="Times New Roman"/>
                <a:cs typeface="Times New Roman"/>
              </a:rPr>
              <a:t>матки,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4460" y="912114"/>
            <a:ext cx="8602980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2F2F2F"/>
                </a:solidFill>
                <a:latin typeface="Times New Roman"/>
                <a:cs typeface="Times New Roman"/>
              </a:rPr>
              <a:t>свищи)</a:t>
            </a:r>
            <a:endParaRPr sz="1800">
              <a:latin typeface="Times New Roman"/>
              <a:cs typeface="Times New Roman"/>
            </a:endParaRPr>
          </a:p>
          <a:p>
            <a:pPr marL="469900" marR="536575" indent="-457834">
              <a:lnSpc>
                <a:spcPts val="1730"/>
              </a:lnSpc>
              <a:spcBef>
                <a:spcPts val="415"/>
              </a:spcBef>
              <a:buClr>
                <a:srgbClr val="AC0000"/>
              </a:buClr>
              <a:buAutoNum type="arabicPeriod" startAt="3"/>
              <a:tabLst>
                <a:tab pos="469900" algn="l"/>
                <a:tab pos="470534" algn="l"/>
              </a:tabLst>
            </a:pPr>
            <a:r>
              <a:rPr sz="1800" spc="-15" dirty="0">
                <a:solidFill>
                  <a:srgbClr val="2F2F2F"/>
                </a:solidFill>
                <a:latin typeface="Times New Roman"/>
                <a:cs typeface="Times New Roman"/>
              </a:rPr>
              <a:t>Другие</a:t>
            </a:r>
            <a:r>
              <a:rPr sz="1800" spc="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F2F2F"/>
                </a:solidFill>
                <a:latin typeface="Times New Roman"/>
                <a:cs typeface="Times New Roman"/>
              </a:rPr>
              <a:t>виды</a:t>
            </a:r>
            <a:r>
              <a:rPr sz="1800" spc="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2F2F2F"/>
                </a:solidFill>
                <a:latin typeface="Times New Roman"/>
                <a:cs typeface="Times New Roman"/>
              </a:rPr>
              <a:t>родового</a:t>
            </a:r>
            <a:r>
              <a:rPr sz="180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2F2F2F"/>
                </a:solidFill>
                <a:latin typeface="Times New Roman"/>
                <a:cs typeface="Times New Roman"/>
              </a:rPr>
              <a:t>травматизма</a:t>
            </a:r>
            <a:r>
              <a:rPr sz="1800" spc="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F2F2F"/>
                </a:solidFill>
                <a:latin typeface="Times New Roman"/>
                <a:cs typeface="Times New Roman"/>
              </a:rPr>
              <a:t>могут</a:t>
            </a:r>
            <a:r>
              <a:rPr sz="1800" spc="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2F2F2F"/>
                </a:solidFill>
                <a:latin typeface="Times New Roman"/>
                <a:cs typeface="Times New Roman"/>
              </a:rPr>
              <a:t>приводить</a:t>
            </a:r>
            <a:r>
              <a:rPr sz="180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F2F2F"/>
                </a:solidFill>
                <a:latin typeface="Times New Roman"/>
                <a:cs typeface="Times New Roman"/>
              </a:rPr>
              <a:t>к</a:t>
            </a:r>
            <a:r>
              <a:rPr sz="18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F2F2F"/>
                </a:solidFill>
                <a:latin typeface="Times New Roman"/>
                <a:cs typeface="Times New Roman"/>
              </a:rPr>
              <a:t>развитию </a:t>
            </a:r>
            <a:r>
              <a:rPr sz="1800" dirty="0">
                <a:solidFill>
                  <a:srgbClr val="2F2F2F"/>
                </a:solidFill>
                <a:latin typeface="Times New Roman"/>
                <a:cs typeface="Times New Roman"/>
              </a:rPr>
              <a:t> несостоятельности</a:t>
            </a:r>
            <a:r>
              <a:rPr sz="18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F2F2F"/>
                </a:solidFill>
                <a:latin typeface="Times New Roman"/>
                <a:cs typeface="Times New Roman"/>
              </a:rPr>
              <a:t>тазового</a:t>
            </a:r>
            <a:r>
              <a:rPr sz="18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F2F2F"/>
                </a:solidFill>
                <a:latin typeface="Times New Roman"/>
                <a:cs typeface="Times New Roman"/>
              </a:rPr>
              <a:t>дна,</a:t>
            </a:r>
            <a:r>
              <a:rPr sz="1800" spc="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F2F2F"/>
                </a:solidFill>
                <a:latin typeface="Times New Roman"/>
                <a:cs typeface="Times New Roman"/>
              </a:rPr>
              <a:t>в</a:t>
            </a:r>
            <a:r>
              <a:rPr sz="1800" spc="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30" dirty="0">
                <a:solidFill>
                  <a:srgbClr val="2F2F2F"/>
                </a:solidFill>
                <a:latin typeface="Times New Roman"/>
                <a:cs typeface="Times New Roman"/>
              </a:rPr>
              <a:t>результате</a:t>
            </a:r>
            <a:r>
              <a:rPr sz="1800" spc="6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2F2F2F"/>
                </a:solidFill>
                <a:latin typeface="Times New Roman"/>
                <a:cs typeface="Times New Roman"/>
              </a:rPr>
              <a:t>происходит</a:t>
            </a:r>
            <a:r>
              <a:rPr sz="18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F2F2F"/>
                </a:solidFill>
                <a:latin typeface="Times New Roman"/>
                <a:cs typeface="Times New Roman"/>
              </a:rPr>
              <a:t>опущение</a:t>
            </a:r>
            <a:r>
              <a:rPr sz="1800" spc="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F2F2F"/>
                </a:solidFill>
                <a:latin typeface="Times New Roman"/>
                <a:cs typeface="Times New Roman"/>
              </a:rPr>
              <a:t>или</a:t>
            </a:r>
            <a:r>
              <a:rPr sz="1800" spc="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F2F2F"/>
                </a:solidFill>
                <a:latin typeface="Times New Roman"/>
                <a:cs typeface="Times New Roman"/>
              </a:rPr>
              <a:t>даже </a:t>
            </a:r>
            <a:r>
              <a:rPr sz="1800" spc="-434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F2F2F"/>
                </a:solidFill>
                <a:latin typeface="Times New Roman"/>
                <a:cs typeface="Times New Roman"/>
              </a:rPr>
              <a:t>выпадение</a:t>
            </a:r>
            <a:r>
              <a:rPr sz="1800" spc="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F2F2F"/>
                </a:solidFill>
                <a:latin typeface="Times New Roman"/>
                <a:cs typeface="Times New Roman"/>
              </a:rPr>
              <a:t>половых</a:t>
            </a:r>
            <a:r>
              <a:rPr sz="1800" spc="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F2F2F"/>
                </a:solidFill>
                <a:latin typeface="Times New Roman"/>
                <a:cs typeface="Times New Roman"/>
              </a:rPr>
              <a:t>органов</a:t>
            </a:r>
            <a:endParaRPr sz="18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10"/>
              </a:spcBef>
              <a:buClr>
                <a:srgbClr val="AC0000"/>
              </a:buClr>
              <a:buAutoNum type="arabicPeriod" startAt="3"/>
              <a:tabLst>
                <a:tab pos="469900" algn="l"/>
                <a:tab pos="470534" algn="l"/>
              </a:tabLst>
            </a:pPr>
            <a:r>
              <a:rPr sz="1800" spc="-25" dirty="0">
                <a:solidFill>
                  <a:srgbClr val="2F2F2F"/>
                </a:solidFill>
                <a:latin typeface="Times New Roman"/>
                <a:cs typeface="Times New Roman"/>
              </a:rPr>
              <a:t>Может</a:t>
            </a:r>
            <a:r>
              <a:rPr sz="18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2F2F2F"/>
                </a:solidFill>
                <a:latin typeface="Times New Roman"/>
                <a:cs typeface="Times New Roman"/>
              </a:rPr>
              <a:t>происходить</a:t>
            </a:r>
            <a:r>
              <a:rPr sz="18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F2F2F"/>
                </a:solidFill>
                <a:latin typeface="Times New Roman"/>
                <a:cs typeface="Times New Roman"/>
              </a:rPr>
              <a:t>образование </a:t>
            </a:r>
            <a:r>
              <a:rPr sz="1800" spc="-10" dirty="0">
                <a:solidFill>
                  <a:srgbClr val="2F2F2F"/>
                </a:solidFill>
                <a:latin typeface="Times New Roman"/>
                <a:cs typeface="Times New Roman"/>
              </a:rPr>
              <a:t>свищей</a:t>
            </a:r>
            <a:endParaRPr sz="1800">
              <a:latin typeface="Times New Roman"/>
              <a:cs typeface="Times New Roman"/>
            </a:endParaRPr>
          </a:p>
          <a:p>
            <a:pPr marL="469900" marR="231140" indent="-457834">
              <a:lnSpc>
                <a:spcPct val="80000"/>
              </a:lnSpc>
              <a:spcBef>
                <a:spcPts val="434"/>
              </a:spcBef>
              <a:buClr>
                <a:srgbClr val="AC0000"/>
              </a:buClr>
              <a:buAutoNum type="arabicPeriod" startAt="3"/>
              <a:tabLst>
                <a:tab pos="469900" algn="l"/>
                <a:tab pos="470534" algn="l"/>
              </a:tabLst>
            </a:pPr>
            <a:r>
              <a:rPr sz="1800" spc="-15" dirty="0">
                <a:solidFill>
                  <a:srgbClr val="2F2F2F"/>
                </a:solidFill>
                <a:latin typeface="Times New Roman"/>
                <a:cs typeface="Times New Roman"/>
              </a:rPr>
              <a:t>Могут</a:t>
            </a:r>
            <a:r>
              <a:rPr sz="180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2F2F2F"/>
                </a:solidFill>
                <a:latin typeface="Times New Roman"/>
                <a:cs typeface="Times New Roman"/>
              </a:rPr>
              <a:t>возникать</a:t>
            </a:r>
            <a:r>
              <a:rPr sz="1800" spc="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F2F2F"/>
                </a:solidFill>
                <a:latin typeface="Times New Roman"/>
                <a:cs typeface="Times New Roman"/>
              </a:rPr>
              <a:t>нарушения</a:t>
            </a:r>
            <a:r>
              <a:rPr sz="1800" spc="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F2F2F"/>
                </a:solidFill>
                <a:latin typeface="Times New Roman"/>
                <a:cs typeface="Times New Roman"/>
              </a:rPr>
              <a:t>половой</a:t>
            </a:r>
            <a:r>
              <a:rPr sz="18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2F2F2F"/>
                </a:solidFill>
                <a:latin typeface="Times New Roman"/>
                <a:cs typeface="Times New Roman"/>
              </a:rPr>
              <a:t>функции</a:t>
            </a:r>
            <a:r>
              <a:rPr sz="1800" spc="5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2F2F2F"/>
                </a:solidFill>
                <a:latin typeface="Times New Roman"/>
                <a:cs typeface="Times New Roman"/>
              </a:rPr>
              <a:t>(диспареуния</a:t>
            </a:r>
            <a:r>
              <a:rPr sz="1800" spc="5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F2F2F"/>
                </a:solidFill>
                <a:latin typeface="Times New Roman"/>
                <a:cs typeface="Times New Roman"/>
              </a:rPr>
              <a:t>– </a:t>
            </a:r>
            <a:r>
              <a:rPr sz="1800" spc="-10" dirty="0">
                <a:solidFill>
                  <a:srgbClr val="2F2F2F"/>
                </a:solidFill>
                <a:latin typeface="Times New Roman"/>
                <a:cs typeface="Times New Roman"/>
              </a:rPr>
              <a:t>боль</a:t>
            </a:r>
            <a:r>
              <a:rPr sz="1800" spc="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F2F2F"/>
                </a:solidFill>
                <a:latin typeface="Times New Roman"/>
                <a:cs typeface="Times New Roman"/>
              </a:rPr>
              <a:t>при</a:t>
            </a:r>
            <a:r>
              <a:rPr sz="18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2F2F2F"/>
                </a:solidFill>
                <a:latin typeface="Times New Roman"/>
                <a:cs typeface="Times New Roman"/>
              </a:rPr>
              <a:t>половом </a:t>
            </a:r>
            <a:r>
              <a:rPr sz="1800" spc="-434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F2F2F"/>
                </a:solidFill>
                <a:latin typeface="Times New Roman"/>
                <a:cs typeface="Times New Roman"/>
              </a:rPr>
              <a:t>акте)</a:t>
            </a:r>
            <a:endParaRPr sz="1800">
              <a:latin typeface="Times New Roman"/>
              <a:cs typeface="Times New Roman"/>
            </a:endParaRPr>
          </a:p>
          <a:p>
            <a:pPr marL="469900" indent="-457834">
              <a:lnSpc>
                <a:spcPts val="1945"/>
              </a:lnSpc>
              <a:buClr>
                <a:srgbClr val="AC0000"/>
              </a:buClr>
              <a:buAutoNum type="arabicPeriod" startAt="3"/>
              <a:tabLst>
                <a:tab pos="469900" algn="l"/>
                <a:tab pos="470534" algn="l"/>
              </a:tabLst>
            </a:pPr>
            <a:r>
              <a:rPr sz="1800" spc="-5" dirty="0">
                <a:solidFill>
                  <a:srgbClr val="2F2F2F"/>
                </a:solidFill>
                <a:latin typeface="Times New Roman"/>
                <a:cs typeface="Times New Roman"/>
              </a:rPr>
              <a:t>При</a:t>
            </a:r>
            <a:r>
              <a:rPr sz="18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F2F2F"/>
                </a:solidFill>
                <a:latin typeface="Times New Roman"/>
                <a:cs typeface="Times New Roman"/>
              </a:rPr>
              <a:t>разрывах </a:t>
            </a:r>
            <a:r>
              <a:rPr sz="1800" spc="-5" dirty="0">
                <a:solidFill>
                  <a:srgbClr val="2F2F2F"/>
                </a:solidFill>
                <a:latin typeface="Times New Roman"/>
                <a:cs typeface="Times New Roman"/>
              </a:rPr>
              <a:t>шейки</a:t>
            </a:r>
            <a:r>
              <a:rPr sz="1800" spc="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2F2F2F"/>
                </a:solidFill>
                <a:latin typeface="Times New Roman"/>
                <a:cs typeface="Times New Roman"/>
              </a:rPr>
              <a:t>матки</a:t>
            </a:r>
            <a:r>
              <a:rPr sz="1800" spc="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2F2F2F"/>
                </a:solidFill>
                <a:latin typeface="Times New Roman"/>
                <a:cs typeface="Times New Roman"/>
              </a:rPr>
              <a:t>может</a:t>
            </a:r>
            <a:r>
              <a:rPr sz="180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F2F2F"/>
                </a:solidFill>
                <a:latin typeface="Times New Roman"/>
                <a:cs typeface="Times New Roman"/>
              </a:rPr>
              <a:t>формироваться</a:t>
            </a:r>
            <a:r>
              <a:rPr sz="180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F2F2F"/>
                </a:solidFill>
                <a:latin typeface="Times New Roman"/>
                <a:cs typeface="Times New Roman"/>
              </a:rPr>
              <a:t>эктропион </a:t>
            </a:r>
            <a:r>
              <a:rPr sz="1800" spc="-10" dirty="0">
                <a:solidFill>
                  <a:srgbClr val="2F2F2F"/>
                </a:solidFill>
                <a:latin typeface="Times New Roman"/>
                <a:cs typeface="Times New Roman"/>
              </a:rPr>
              <a:t>(выворот</a:t>
            </a:r>
            <a:r>
              <a:rPr sz="1800" spc="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F2F2F"/>
                </a:solidFill>
                <a:latin typeface="Times New Roman"/>
                <a:cs typeface="Times New Roman"/>
              </a:rPr>
              <a:t>шейки</a:t>
            </a:r>
            <a:r>
              <a:rPr sz="18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2F2F2F"/>
                </a:solidFill>
                <a:latin typeface="Times New Roman"/>
                <a:cs typeface="Times New Roman"/>
              </a:rPr>
              <a:t>во</a:t>
            </a:r>
            <a:endParaRPr sz="1800">
              <a:latin typeface="Times New Roman"/>
              <a:cs typeface="Times New Roman"/>
            </a:endParaRPr>
          </a:p>
          <a:p>
            <a:pPr marL="469900">
              <a:lnSpc>
                <a:spcPts val="1945"/>
              </a:lnSpc>
            </a:pPr>
            <a:r>
              <a:rPr sz="1800" spc="-10" dirty="0">
                <a:solidFill>
                  <a:srgbClr val="2F2F2F"/>
                </a:solidFill>
                <a:latin typeface="Times New Roman"/>
                <a:cs typeface="Times New Roman"/>
              </a:rPr>
              <a:t>влагалище),</a:t>
            </a:r>
            <a:r>
              <a:rPr sz="1800" spc="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2F2F2F"/>
                </a:solidFill>
                <a:latin typeface="Times New Roman"/>
                <a:cs typeface="Times New Roman"/>
              </a:rPr>
              <a:t>который</a:t>
            </a:r>
            <a:r>
              <a:rPr sz="1800" spc="-5" dirty="0">
                <a:solidFill>
                  <a:srgbClr val="2F2F2F"/>
                </a:solidFill>
                <a:latin typeface="Times New Roman"/>
                <a:cs typeface="Times New Roman"/>
              </a:rPr>
              <a:t> является</a:t>
            </a:r>
            <a:r>
              <a:rPr sz="1800" spc="-15" dirty="0">
                <a:solidFill>
                  <a:srgbClr val="2F2F2F"/>
                </a:solidFill>
                <a:latin typeface="Times New Roman"/>
                <a:cs typeface="Times New Roman"/>
              </a:rPr>
              <a:t> предраковым</a:t>
            </a:r>
            <a:r>
              <a:rPr sz="1800" spc="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F2F2F"/>
                </a:solidFill>
                <a:latin typeface="Times New Roman"/>
                <a:cs typeface="Times New Roman"/>
              </a:rPr>
              <a:t>заболеванием.</a:t>
            </a:r>
            <a:endParaRPr sz="1800">
              <a:latin typeface="Times New Roman"/>
              <a:cs typeface="Times New Roman"/>
            </a:endParaRPr>
          </a:p>
          <a:p>
            <a:pPr marL="469900" indent="-457834">
              <a:lnSpc>
                <a:spcPts val="1945"/>
              </a:lnSpc>
              <a:buClr>
                <a:srgbClr val="AC0000"/>
              </a:buClr>
              <a:buAutoNum type="arabicPeriod" startAt="7"/>
              <a:tabLst>
                <a:tab pos="469900" algn="l"/>
                <a:tab pos="470534" algn="l"/>
              </a:tabLst>
            </a:pPr>
            <a:r>
              <a:rPr sz="1800" dirty="0">
                <a:solidFill>
                  <a:srgbClr val="2F2F2F"/>
                </a:solidFill>
                <a:latin typeface="Times New Roman"/>
                <a:cs typeface="Times New Roman"/>
              </a:rPr>
              <a:t>При</a:t>
            </a:r>
            <a:r>
              <a:rPr sz="180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2F2F2F"/>
                </a:solidFill>
                <a:latin typeface="Times New Roman"/>
                <a:cs typeface="Times New Roman"/>
              </a:rPr>
              <a:t>родовом</a:t>
            </a:r>
            <a:r>
              <a:rPr sz="1800" spc="-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2F2F2F"/>
                </a:solidFill>
                <a:latin typeface="Times New Roman"/>
                <a:cs typeface="Times New Roman"/>
              </a:rPr>
              <a:t>травматизме</a:t>
            </a:r>
            <a:r>
              <a:rPr sz="1800" spc="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F2F2F"/>
                </a:solidFill>
                <a:latin typeface="Times New Roman"/>
                <a:cs typeface="Times New Roman"/>
              </a:rPr>
              <a:t>имеется</a:t>
            </a:r>
            <a:r>
              <a:rPr sz="1800" spc="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F2F2F"/>
                </a:solidFill>
                <a:latin typeface="Times New Roman"/>
                <a:cs typeface="Times New Roman"/>
              </a:rPr>
              <a:t>высокий</a:t>
            </a:r>
            <a:r>
              <a:rPr sz="1800" spc="6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F2F2F"/>
                </a:solidFill>
                <a:latin typeface="Times New Roman"/>
                <a:cs typeface="Times New Roman"/>
              </a:rPr>
              <a:t>риск</a:t>
            </a:r>
            <a:r>
              <a:rPr sz="18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F2F2F"/>
                </a:solidFill>
                <a:latin typeface="Times New Roman"/>
                <a:cs typeface="Times New Roman"/>
              </a:rPr>
              <a:t>развития</a:t>
            </a:r>
            <a:r>
              <a:rPr sz="180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F2F2F"/>
                </a:solidFill>
                <a:latin typeface="Times New Roman"/>
                <a:cs typeface="Times New Roman"/>
              </a:rPr>
              <a:t>гнойно-воспалительных</a:t>
            </a:r>
            <a:endParaRPr sz="1800">
              <a:latin typeface="Times New Roman"/>
              <a:cs typeface="Times New Roman"/>
            </a:endParaRPr>
          </a:p>
          <a:p>
            <a:pPr marL="469900">
              <a:lnSpc>
                <a:spcPts val="1945"/>
              </a:lnSpc>
            </a:pPr>
            <a:r>
              <a:rPr sz="1800" spc="-5" dirty="0">
                <a:solidFill>
                  <a:srgbClr val="2F2F2F"/>
                </a:solidFill>
                <a:latin typeface="Times New Roman"/>
                <a:cs typeface="Times New Roman"/>
              </a:rPr>
              <a:t>осложнений,</a:t>
            </a:r>
            <a:r>
              <a:rPr sz="18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F2F2F"/>
                </a:solidFill>
                <a:latin typeface="Times New Roman"/>
                <a:cs typeface="Times New Roman"/>
              </a:rPr>
              <a:t>вплоть</a:t>
            </a:r>
            <a:r>
              <a:rPr sz="18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F2F2F"/>
                </a:solidFill>
                <a:latin typeface="Times New Roman"/>
                <a:cs typeface="Times New Roman"/>
              </a:rPr>
              <a:t>до</a:t>
            </a:r>
            <a:r>
              <a:rPr sz="18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F2F2F"/>
                </a:solidFill>
                <a:latin typeface="Times New Roman"/>
                <a:cs typeface="Times New Roman"/>
              </a:rPr>
              <a:t>развития</a:t>
            </a:r>
            <a:r>
              <a:rPr sz="18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F2F2F"/>
                </a:solidFill>
                <a:latin typeface="Times New Roman"/>
                <a:cs typeface="Times New Roman"/>
              </a:rPr>
              <a:t>сепсиса.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57215" y="3822191"/>
            <a:ext cx="3986783" cy="302971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044" y="5287162"/>
            <a:ext cx="74930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479665" algn="l"/>
              </a:tabLst>
            </a:pPr>
            <a:r>
              <a:rPr sz="5400" u="heavy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Лечение	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1044" y="1839544"/>
            <a:ext cx="63461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" dirty="0">
                <a:solidFill>
                  <a:srgbClr val="2F2F2F"/>
                </a:solidFill>
                <a:latin typeface="Times New Roman"/>
                <a:cs typeface="Times New Roman"/>
              </a:rPr>
              <a:t>1.Вскрытие,</a:t>
            </a:r>
            <a:r>
              <a:rPr b="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2F2F2F"/>
                </a:solidFill>
                <a:latin typeface="Times New Roman"/>
                <a:cs typeface="Times New Roman"/>
              </a:rPr>
              <a:t>лигирование </a:t>
            </a:r>
            <a:r>
              <a:rPr b="0" spc="-20" dirty="0">
                <a:solidFill>
                  <a:srgbClr val="2F2F2F"/>
                </a:solidFill>
                <a:latin typeface="Times New Roman"/>
                <a:cs typeface="Times New Roman"/>
              </a:rPr>
              <a:t>кровоточащего</a:t>
            </a:r>
            <a:r>
              <a:rPr b="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b="0" spc="-30" dirty="0">
                <a:solidFill>
                  <a:srgbClr val="2F2F2F"/>
                </a:solidFill>
                <a:latin typeface="Times New Roman"/>
                <a:cs typeface="Times New Roman"/>
              </a:rPr>
              <a:t>сосуда,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1044" y="2133215"/>
            <a:ext cx="6346190" cy="126936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ушивание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2.Вскрытие,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лигирование 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кровоточащего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2F2F2F"/>
                </a:solidFill>
                <a:latin typeface="Times New Roman"/>
                <a:cs typeface="Times New Roman"/>
              </a:rPr>
              <a:t>сосуда,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дренирование</a:t>
            </a:r>
            <a:r>
              <a:rPr sz="2400" spc="-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полости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437" y="5390794"/>
            <a:ext cx="7931784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918450" algn="l"/>
              </a:tabLst>
            </a:pPr>
            <a:r>
              <a:rPr sz="4800" spc="-220" dirty="0">
                <a:solidFill>
                  <a:srgbClr val="252525"/>
                </a:solidFill>
                <a:latin typeface="Impact"/>
                <a:cs typeface="Impact"/>
              </a:rPr>
              <a:t>4.</a:t>
            </a:r>
            <a:r>
              <a:rPr sz="4800" u="heavy" spc="-20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4800" u="heavy" spc="-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Разрыв</a:t>
            </a:r>
            <a:r>
              <a:rPr sz="4800" u="heavy" spc="-1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4800" u="heavy" spc="-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шейки</a:t>
            </a:r>
            <a:r>
              <a:rPr sz="4800" u="heavy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4800" u="heavy" spc="-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матки	</a:t>
            </a:r>
            <a:endParaRPr sz="4800">
              <a:latin typeface="Impact"/>
              <a:cs typeface="Impac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6334" y="1334515"/>
            <a:ext cx="513588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b="0" dirty="0">
                <a:solidFill>
                  <a:srgbClr val="AC0000"/>
                </a:solidFill>
                <a:latin typeface="Times New Roman"/>
                <a:cs typeface="Times New Roman"/>
              </a:rPr>
              <a:t>1.	</a:t>
            </a:r>
            <a:r>
              <a:rPr b="0" dirty="0">
                <a:solidFill>
                  <a:srgbClr val="2F2F2F"/>
                </a:solidFill>
                <a:latin typeface="Times New Roman"/>
                <a:cs typeface="Times New Roman"/>
              </a:rPr>
              <a:t>В</a:t>
            </a:r>
            <a:r>
              <a:rPr b="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b="0" spc="-20" dirty="0">
                <a:solidFill>
                  <a:srgbClr val="2F2F2F"/>
                </a:solidFill>
                <a:latin typeface="Times New Roman"/>
                <a:cs typeface="Times New Roman"/>
              </a:rPr>
              <a:t>родах</a:t>
            </a:r>
            <a:r>
              <a:rPr b="0" spc="-10" dirty="0">
                <a:solidFill>
                  <a:srgbClr val="2F2F2F"/>
                </a:solidFill>
                <a:latin typeface="Times New Roman"/>
                <a:cs typeface="Times New Roman"/>
              </a:rPr>
              <a:t> часто</a:t>
            </a:r>
            <a:r>
              <a:rPr b="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b="0" spc="-10" dirty="0">
                <a:solidFill>
                  <a:srgbClr val="2F2F2F"/>
                </a:solidFill>
                <a:latin typeface="Times New Roman"/>
                <a:cs typeface="Times New Roman"/>
              </a:rPr>
              <a:t>возникают</a:t>
            </a:r>
            <a:r>
              <a:rPr b="0" spc="-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2F2F2F"/>
                </a:solidFill>
                <a:latin typeface="Times New Roman"/>
                <a:cs typeface="Times New Roman"/>
              </a:rPr>
              <a:t>мелкие </a:t>
            </a:r>
            <a:r>
              <a:rPr b="0" dirty="0">
                <a:solidFill>
                  <a:srgbClr val="2F2F2F"/>
                </a:solidFill>
                <a:latin typeface="Times New Roman"/>
                <a:cs typeface="Times New Roman"/>
              </a:rPr>
              <a:t> надрывы</a:t>
            </a:r>
            <a:r>
              <a:rPr b="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2F2F2F"/>
                </a:solidFill>
                <a:latin typeface="Times New Roman"/>
                <a:cs typeface="Times New Roman"/>
              </a:rPr>
              <a:t>шейки</a:t>
            </a:r>
            <a:r>
              <a:rPr b="0" spc="-20" dirty="0">
                <a:solidFill>
                  <a:srgbClr val="2F2F2F"/>
                </a:solidFill>
                <a:latin typeface="Times New Roman"/>
                <a:cs typeface="Times New Roman"/>
              </a:rPr>
              <a:t> матки.</a:t>
            </a:r>
            <a:r>
              <a:rPr b="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2F2F2F"/>
                </a:solidFill>
                <a:latin typeface="Times New Roman"/>
                <a:cs typeface="Times New Roman"/>
              </a:rPr>
              <a:t>Чаще</a:t>
            </a:r>
            <a:r>
              <a:rPr b="0" spc="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b="0" spc="-25" dirty="0">
                <a:solidFill>
                  <a:srgbClr val="2F2F2F"/>
                </a:solidFill>
                <a:latin typeface="Times New Roman"/>
                <a:cs typeface="Times New Roman"/>
              </a:rPr>
              <a:t>всего </a:t>
            </a:r>
            <a:r>
              <a:rPr b="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2F2F2F"/>
                </a:solidFill>
                <a:latin typeface="Times New Roman"/>
                <a:cs typeface="Times New Roman"/>
              </a:rPr>
              <a:t>разрывы</a:t>
            </a:r>
            <a:r>
              <a:rPr b="0" spc="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b="0" spc="-10" dirty="0">
                <a:solidFill>
                  <a:srgbClr val="2F2F2F"/>
                </a:solidFill>
                <a:latin typeface="Times New Roman"/>
                <a:cs typeface="Times New Roman"/>
              </a:rPr>
              <a:t>располагаются</a:t>
            </a:r>
            <a:r>
              <a:rPr b="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2F2F2F"/>
                </a:solidFill>
                <a:latin typeface="Times New Roman"/>
                <a:cs typeface="Times New Roman"/>
              </a:rPr>
              <a:t>на</a:t>
            </a:r>
            <a:r>
              <a:rPr b="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b="0" spc="-20" dirty="0">
                <a:solidFill>
                  <a:srgbClr val="2F2F2F"/>
                </a:solidFill>
                <a:latin typeface="Times New Roman"/>
                <a:cs typeface="Times New Roman"/>
              </a:rPr>
              <a:t>боковых </a:t>
            </a:r>
            <a:r>
              <a:rPr b="0" spc="-5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b="0" spc="-10" dirty="0">
                <a:solidFill>
                  <a:srgbClr val="2F2F2F"/>
                </a:solidFill>
                <a:latin typeface="Times New Roman"/>
                <a:cs typeface="Times New Roman"/>
              </a:rPr>
              <a:t>частях </a:t>
            </a:r>
            <a:r>
              <a:rPr b="0" dirty="0">
                <a:solidFill>
                  <a:srgbClr val="2F2F2F"/>
                </a:solidFill>
                <a:latin typeface="Times New Roman"/>
                <a:cs typeface="Times New Roman"/>
              </a:rPr>
              <a:t>шейки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6334" y="2797619"/>
            <a:ext cx="5551805" cy="127063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680"/>
              </a:spcBef>
              <a:buClr>
                <a:srgbClr val="AC0000"/>
              </a:buClr>
              <a:buAutoNum type="arabicPeriod" startAt="2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Частота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F2F2F"/>
                </a:solidFill>
                <a:latin typeface="Times New Roman"/>
                <a:cs typeface="Times New Roman"/>
              </a:rPr>
              <a:t>колеблется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от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3-60%</a:t>
            </a:r>
            <a:endParaRPr sz="240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AutoNum type="arabicPeriod" startAt="2"/>
              <a:tabLst>
                <a:tab pos="469265" algn="l"/>
                <a:tab pos="469900" algn="l"/>
              </a:tabLst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У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первородящих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наблюдаются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 в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4 раза </a:t>
            </a:r>
            <a:r>
              <a:rPr sz="2400" spc="-5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чаще,</a:t>
            </a:r>
            <a:r>
              <a:rPr sz="2400" spc="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чем</a:t>
            </a:r>
            <a:r>
              <a:rPr sz="2400" spc="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у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повторнородящих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724144" y="6095"/>
            <a:ext cx="3386454" cy="5648325"/>
            <a:chOff x="5724144" y="6095"/>
            <a:chExt cx="3386454" cy="564832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24144" y="6095"/>
              <a:ext cx="3386328" cy="333146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65520" y="3069335"/>
              <a:ext cx="2706624" cy="25847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044" y="5287162"/>
            <a:ext cx="74930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479665" algn="l"/>
              </a:tabLst>
            </a:pPr>
            <a:r>
              <a:rPr sz="5400" u="heavy" spc="-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Причины	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8540" y="388112"/>
            <a:ext cx="674306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69265" algn="l"/>
              </a:tabLst>
            </a:pPr>
            <a:r>
              <a:rPr sz="2200" dirty="0">
                <a:solidFill>
                  <a:srgbClr val="AC0000"/>
                </a:solidFill>
                <a:latin typeface="Times New Roman"/>
                <a:cs typeface="Times New Roman"/>
              </a:rPr>
              <a:t>1.	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Изменения</a:t>
            </a:r>
            <a:r>
              <a:rPr sz="22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шейки</a:t>
            </a:r>
            <a:r>
              <a:rPr sz="2200" spc="-15" dirty="0">
                <a:solidFill>
                  <a:srgbClr val="2F2F2F"/>
                </a:solidFill>
                <a:latin typeface="Times New Roman"/>
                <a:cs typeface="Times New Roman"/>
              </a:rPr>
              <a:t> матки</a:t>
            </a:r>
            <a:r>
              <a:rPr sz="22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воспалительного</a:t>
            </a:r>
            <a:r>
              <a:rPr sz="2200" spc="-6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характера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8540" y="723087"/>
            <a:ext cx="3484879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469265" algn="l"/>
              </a:tabLst>
            </a:pPr>
            <a:r>
              <a:rPr sz="2200" b="0" dirty="0">
                <a:solidFill>
                  <a:srgbClr val="AC0000"/>
                </a:solidFill>
                <a:latin typeface="Times New Roman"/>
                <a:cs typeface="Times New Roman"/>
              </a:rPr>
              <a:t>2.	</a:t>
            </a:r>
            <a:r>
              <a:rPr sz="2200" b="0" spc="5" dirty="0">
                <a:solidFill>
                  <a:srgbClr val="2F2F2F"/>
                </a:solidFill>
                <a:latin typeface="Times New Roman"/>
                <a:cs typeface="Times New Roman"/>
              </a:rPr>
              <a:t>Ригидность</a:t>
            </a:r>
            <a:r>
              <a:rPr sz="2200" b="0" spc="-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b="0" dirty="0">
                <a:solidFill>
                  <a:srgbClr val="2F2F2F"/>
                </a:solidFill>
                <a:latin typeface="Times New Roman"/>
                <a:cs typeface="Times New Roman"/>
              </a:rPr>
              <a:t>шейки</a:t>
            </a:r>
            <a:r>
              <a:rPr sz="2200" b="0" spc="-5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b="0" spc="-10" dirty="0">
                <a:solidFill>
                  <a:srgbClr val="2F2F2F"/>
                </a:solidFill>
                <a:latin typeface="Times New Roman"/>
                <a:cs typeface="Times New Roman"/>
              </a:rPr>
              <a:t>матки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8540" y="1058925"/>
            <a:ext cx="7078980" cy="3112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5"/>
              </a:spcBef>
              <a:buClr>
                <a:srgbClr val="AC0000"/>
              </a:buClr>
              <a:buAutoNum type="arabicPeriod" startAt="3"/>
              <a:tabLst>
                <a:tab pos="469265" algn="l"/>
                <a:tab pos="469900" algn="l"/>
              </a:tabLst>
            </a:pPr>
            <a:r>
              <a:rPr sz="2200" spc="5" dirty="0">
                <a:solidFill>
                  <a:srgbClr val="2F2F2F"/>
                </a:solidFill>
                <a:latin typeface="Times New Roman"/>
                <a:cs typeface="Times New Roman"/>
              </a:rPr>
              <a:t>Быстрые</a:t>
            </a:r>
            <a:r>
              <a:rPr sz="2200" spc="-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и стремительные</a:t>
            </a:r>
            <a:r>
              <a:rPr sz="2200" spc="-6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2F2F2F"/>
                </a:solidFill>
                <a:latin typeface="Times New Roman"/>
                <a:cs typeface="Times New Roman"/>
              </a:rPr>
              <a:t>роды</a:t>
            </a:r>
            <a:endParaRPr sz="2200">
              <a:latin typeface="Times New Roman"/>
              <a:cs typeface="Times New Roman"/>
            </a:endParaRPr>
          </a:p>
          <a:p>
            <a:pPr marL="469900" indent="-457200">
              <a:lnSpc>
                <a:spcPts val="2380"/>
              </a:lnSpc>
              <a:buClr>
                <a:srgbClr val="AC0000"/>
              </a:buClr>
              <a:buAutoNum type="arabicPeriod" startAt="3"/>
              <a:tabLst>
                <a:tab pos="469265" algn="l"/>
                <a:tab pos="469900" algn="l"/>
              </a:tabLst>
            </a:pP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Длительные</a:t>
            </a:r>
            <a:r>
              <a:rPr sz="2200" spc="-7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2F2F2F"/>
                </a:solidFill>
                <a:latin typeface="Times New Roman"/>
                <a:cs typeface="Times New Roman"/>
              </a:rPr>
              <a:t>роды</a:t>
            </a:r>
            <a:r>
              <a:rPr sz="22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при</a:t>
            </a:r>
            <a:r>
              <a:rPr sz="22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преждевременном</a:t>
            </a:r>
            <a:r>
              <a:rPr sz="2200" spc="-5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излитии</a:t>
            </a:r>
            <a:endParaRPr sz="2200">
              <a:latin typeface="Times New Roman"/>
              <a:cs typeface="Times New Roman"/>
            </a:endParaRPr>
          </a:p>
          <a:p>
            <a:pPr marL="469265">
              <a:lnSpc>
                <a:spcPts val="2380"/>
              </a:lnSpc>
            </a:pPr>
            <a:r>
              <a:rPr sz="2200" spc="-15" dirty="0">
                <a:solidFill>
                  <a:srgbClr val="2F2F2F"/>
                </a:solidFill>
                <a:latin typeface="Times New Roman"/>
                <a:cs typeface="Times New Roman"/>
              </a:rPr>
              <a:t>околоплодных</a:t>
            </a:r>
            <a:r>
              <a:rPr sz="2200" spc="-8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35" dirty="0">
                <a:solidFill>
                  <a:srgbClr val="2F2F2F"/>
                </a:solidFill>
                <a:latin typeface="Times New Roman"/>
                <a:cs typeface="Times New Roman"/>
              </a:rPr>
              <a:t>вод</a:t>
            </a:r>
            <a:endParaRPr sz="22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lr>
                <a:srgbClr val="AC0000"/>
              </a:buClr>
              <a:buAutoNum type="arabicPeriod" startAt="5"/>
              <a:tabLst>
                <a:tab pos="469265" algn="l"/>
                <a:tab pos="469900" algn="l"/>
              </a:tabLst>
            </a:pPr>
            <a:r>
              <a:rPr sz="2200" spc="-20" dirty="0">
                <a:solidFill>
                  <a:srgbClr val="2F2F2F"/>
                </a:solidFill>
                <a:latin typeface="Times New Roman"/>
                <a:cs typeface="Times New Roman"/>
              </a:rPr>
              <a:t>Ущемление</a:t>
            </a:r>
            <a:r>
              <a:rPr sz="2200" spc="-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шейки</a:t>
            </a:r>
            <a:r>
              <a:rPr sz="22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srgbClr val="2F2F2F"/>
                </a:solidFill>
                <a:latin typeface="Times New Roman"/>
                <a:cs typeface="Times New Roman"/>
              </a:rPr>
              <a:t>между</a:t>
            </a:r>
            <a:r>
              <a:rPr sz="22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2F2F2F"/>
                </a:solidFill>
                <a:latin typeface="Times New Roman"/>
                <a:cs typeface="Times New Roman"/>
              </a:rPr>
              <a:t>головкой </a:t>
            </a:r>
            <a:r>
              <a:rPr sz="2200" spc="5" dirty="0">
                <a:solidFill>
                  <a:srgbClr val="2F2F2F"/>
                </a:solidFill>
                <a:latin typeface="Times New Roman"/>
                <a:cs typeface="Times New Roman"/>
              </a:rPr>
              <a:t>и</a:t>
            </a:r>
            <a:r>
              <a:rPr sz="22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2F2F2F"/>
                </a:solidFill>
                <a:latin typeface="Times New Roman"/>
                <a:cs typeface="Times New Roman"/>
              </a:rPr>
              <a:t>костями</a:t>
            </a:r>
            <a:r>
              <a:rPr sz="2200" spc="5" dirty="0">
                <a:solidFill>
                  <a:srgbClr val="2F2F2F"/>
                </a:solidFill>
                <a:latin typeface="Times New Roman"/>
                <a:cs typeface="Times New Roman"/>
              </a:rPr>
              <a:t> таза</a:t>
            </a:r>
            <a:endParaRPr sz="2200">
              <a:latin typeface="Times New Roman"/>
              <a:cs typeface="Times New Roman"/>
            </a:endParaRPr>
          </a:p>
          <a:p>
            <a:pPr marL="469900" indent="-457200">
              <a:lnSpc>
                <a:spcPts val="2375"/>
              </a:lnSpc>
              <a:spcBef>
                <a:spcPts val="5"/>
              </a:spcBef>
              <a:buClr>
                <a:srgbClr val="AC0000"/>
              </a:buClr>
              <a:buAutoNum type="arabicPeriod" startAt="5"/>
              <a:tabLst>
                <a:tab pos="469265" algn="l"/>
                <a:tab pos="469900" algn="l"/>
              </a:tabLst>
            </a:pP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Оперативное</a:t>
            </a:r>
            <a:r>
              <a:rPr sz="2200" spc="-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родоразрешение</a:t>
            </a:r>
            <a:r>
              <a:rPr sz="220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(</a:t>
            </a:r>
            <a:r>
              <a:rPr sz="22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акушерские</a:t>
            </a:r>
            <a:r>
              <a:rPr sz="2200" spc="-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шипцы,</a:t>
            </a:r>
            <a:endParaRPr sz="2200">
              <a:latin typeface="Times New Roman"/>
              <a:cs typeface="Times New Roman"/>
            </a:endParaRPr>
          </a:p>
          <a:p>
            <a:pPr marL="469265">
              <a:lnSpc>
                <a:spcPts val="2115"/>
              </a:lnSpc>
            </a:pPr>
            <a:r>
              <a:rPr sz="2200" spc="-10" dirty="0">
                <a:solidFill>
                  <a:srgbClr val="2F2F2F"/>
                </a:solidFill>
                <a:latin typeface="Times New Roman"/>
                <a:cs typeface="Times New Roman"/>
              </a:rPr>
              <a:t>вакуум-экстракция</a:t>
            </a:r>
            <a:r>
              <a:rPr sz="2200" spc="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F2F2F"/>
                </a:solidFill>
                <a:latin typeface="Times New Roman"/>
                <a:cs typeface="Times New Roman"/>
              </a:rPr>
              <a:t>плода,</a:t>
            </a:r>
            <a:r>
              <a:rPr sz="22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F2F2F"/>
                </a:solidFill>
                <a:latin typeface="Times New Roman"/>
                <a:cs typeface="Times New Roman"/>
              </a:rPr>
              <a:t>извлечение </a:t>
            </a:r>
            <a:r>
              <a:rPr sz="2200" spc="-15" dirty="0">
                <a:solidFill>
                  <a:srgbClr val="2F2F2F"/>
                </a:solidFill>
                <a:latin typeface="Times New Roman"/>
                <a:cs typeface="Times New Roman"/>
              </a:rPr>
              <a:t>плода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за</a:t>
            </a:r>
            <a:r>
              <a:rPr sz="220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тазовый</a:t>
            </a:r>
            <a:endParaRPr sz="2200">
              <a:latin typeface="Times New Roman"/>
              <a:cs typeface="Times New Roman"/>
            </a:endParaRPr>
          </a:p>
          <a:p>
            <a:pPr marL="469265">
              <a:lnSpc>
                <a:spcPts val="2375"/>
              </a:lnSpc>
            </a:pPr>
            <a:r>
              <a:rPr sz="2200" spc="-15" dirty="0">
                <a:solidFill>
                  <a:srgbClr val="2F2F2F"/>
                </a:solidFill>
                <a:latin typeface="Times New Roman"/>
                <a:cs typeface="Times New Roman"/>
              </a:rPr>
              <a:t>конец,</a:t>
            </a:r>
            <a:r>
              <a:rPr sz="22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ручное</a:t>
            </a:r>
            <a:r>
              <a:rPr sz="2200" spc="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отделение</a:t>
            </a:r>
            <a:r>
              <a:rPr sz="2200" spc="-5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и</a:t>
            </a:r>
            <a:r>
              <a:rPr sz="22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выделение</a:t>
            </a:r>
            <a:r>
              <a:rPr sz="22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srgbClr val="2F2F2F"/>
                </a:solidFill>
                <a:latin typeface="Times New Roman"/>
                <a:cs typeface="Times New Roman"/>
              </a:rPr>
              <a:t>последа)</a:t>
            </a:r>
            <a:endParaRPr sz="22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lr>
                <a:srgbClr val="AC0000"/>
              </a:buClr>
              <a:buAutoNum type="arabicPeriod" startAt="7"/>
              <a:tabLst>
                <a:tab pos="469265" algn="l"/>
                <a:tab pos="469900" algn="l"/>
              </a:tabLst>
            </a:pP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Плодоразрушающие</a:t>
            </a:r>
            <a:r>
              <a:rPr sz="2200" spc="-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операции</a:t>
            </a:r>
            <a:endParaRPr sz="2200">
              <a:latin typeface="Times New Roman"/>
              <a:cs typeface="Times New Roman"/>
            </a:endParaRPr>
          </a:p>
          <a:p>
            <a:pPr marL="469265" marR="651510" indent="-457200">
              <a:lnSpc>
                <a:spcPct val="80000"/>
              </a:lnSpc>
              <a:spcBef>
                <a:spcPts val="530"/>
              </a:spcBef>
              <a:buClr>
                <a:srgbClr val="AC0000"/>
              </a:buClr>
              <a:buAutoNum type="arabicPeriod" startAt="7"/>
              <a:tabLst>
                <a:tab pos="469265" algn="l"/>
                <a:tab pos="469900" algn="l"/>
              </a:tabLst>
            </a:pPr>
            <a:r>
              <a:rPr sz="2200" spc="5" dirty="0">
                <a:solidFill>
                  <a:srgbClr val="2F2F2F"/>
                </a:solidFill>
                <a:latin typeface="Times New Roman"/>
                <a:cs typeface="Times New Roman"/>
              </a:rPr>
              <a:t>Нерациональное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ведение </a:t>
            </a:r>
            <a:r>
              <a:rPr sz="2200" spc="-20" dirty="0">
                <a:solidFill>
                  <a:srgbClr val="2F2F2F"/>
                </a:solidFill>
                <a:latin typeface="Times New Roman"/>
                <a:cs typeface="Times New Roman"/>
              </a:rPr>
              <a:t>II </a:t>
            </a:r>
            <a:r>
              <a:rPr sz="2200" spc="-15" dirty="0">
                <a:solidFill>
                  <a:srgbClr val="2F2F2F"/>
                </a:solidFill>
                <a:latin typeface="Times New Roman"/>
                <a:cs typeface="Times New Roman"/>
              </a:rPr>
              <a:t>периода </a:t>
            </a:r>
            <a:r>
              <a:rPr sz="2200" spc="-10" dirty="0">
                <a:solidFill>
                  <a:srgbClr val="2F2F2F"/>
                </a:solidFill>
                <a:latin typeface="Times New Roman"/>
                <a:cs typeface="Times New Roman"/>
              </a:rPr>
              <a:t>родов-ранняя </a:t>
            </a:r>
            <a:r>
              <a:rPr sz="2200" spc="-5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F2F2F"/>
                </a:solidFill>
                <a:latin typeface="Times New Roman"/>
                <a:cs typeface="Times New Roman"/>
              </a:rPr>
              <a:t>потужная</a:t>
            </a:r>
            <a:r>
              <a:rPr sz="2200" spc="-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srgbClr val="2F2F2F"/>
                </a:solidFill>
                <a:latin typeface="Times New Roman"/>
                <a:cs typeface="Times New Roman"/>
              </a:rPr>
              <a:t>деятельность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156959" y="67056"/>
            <a:ext cx="2987040" cy="4739640"/>
            <a:chOff x="6156959" y="67056"/>
            <a:chExt cx="2987040" cy="47396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56959" y="2252472"/>
              <a:ext cx="2987040" cy="255422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27063" y="67056"/>
              <a:ext cx="2916936" cy="2185416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764540" y="5381650"/>
            <a:ext cx="75692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55865" algn="l"/>
              </a:tabLst>
            </a:pPr>
            <a:r>
              <a:rPr sz="4800" u="heavy" spc="-60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800" u="heavy" spc="-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Классификация	</a:t>
            </a:r>
            <a:endParaRPr sz="4800">
              <a:latin typeface="Impact"/>
              <a:cs typeface="Impac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6334" y="773683"/>
            <a:ext cx="585978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Разрывы</a:t>
            </a:r>
            <a:r>
              <a:rPr sz="22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шейки</a:t>
            </a:r>
            <a:r>
              <a:rPr sz="22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2F2F2F"/>
                </a:solidFill>
                <a:latin typeface="Times New Roman"/>
                <a:cs typeface="Times New Roman"/>
              </a:rPr>
              <a:t>матки</a:t>
            </a:r>
            <a:r>
              <a:rPr sz="22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в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зависимости</a:t>
            </a:r>
            <a:r>
              <a:rPr sz="22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2F2F2F"/>
                </a:solidFill>
                <a:latin typeface="Times New Roman"/>
                <a:cs typeface="Times New Roman"/>
              </a:rPr>
              <a:t>от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2F2F2F"/>
                </a:solidFill>
                <a:latin typeface="Times New Roman"/>
                <a:cs typeface="Times New Roman"/>
              </a:rPr>
              <a:t>глубины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6334" y="1075131"/>
            <a:ext cx="2602865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b="0" dirty="0">
                <a:solidFill>
                  <a:srgbClr val="2F2F2F"/>
                </a:solidFill>
                <a:latin typeface="Times New Roman"/>
                <a:cs typeface="Times New Roman"/>
              </a:rPr>
              <a:t>делят</a:t>
            </a:r>
            <a:r>
              <a:rPr sz="2200" b="0" spc="-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b="0" dirty="0">
                <a:solidFill>
                  <a:srgbClr val="2F2F2F"/>
                </a:solidFill>
                <a:latin typeface="Times New Roman"/>
                <a:cs typeface="Times New Roman"/>
              </a:rPr>
              <a:t>на</a:t>
            </a:r>
            <a:r>
              <a:rPr sz="2200" b="0" spc="-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b="0" spc="10" dirty="0">
                <a:solidFill>
                  <a:srgbClr val="2F2F2F"/>
                </a:solidFill>
                <a:latin typeface="Times New Roman"/>
                <a:cs typeface="Times New Roman"/>
              </a:rPr>
              <a:t>три</a:t>
            </a:r>
            <a:r>
              <a:rPr sz="2200" b="0" spc="-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b="0" dirty="0">
                <a:solidFill>
                  <a:srgbClr val="2F2F2F"/>
                </a:solidFill>
                <a:latin typeface="Times New Roman"/>
                <a:cs typeface="Times New Roman"/>
              </a:rPr>
              <a:t>степени: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6334" y="1412529"/>
            <a:ext cx="5781675" cy="3681729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I степень:</a:t>
            </a:r>
            <a:r>
              <a:rPr sz="2200" spc="-5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разрыв</a:t>
            </a:r>
            <a:r>
              <a:rPr sz="220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не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 более</a:t>
            </a:r>
            <a:r>
              <a:rPr sz="22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2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см</a:t>
            </a:r>
            <a:endParaRPr sz="2200">
              <a:latin typeface="Times New Roman"/>
              <a:cs typeface="Times New Roman"/>
            </a:endParaRPr>
          </a:p>
          <a:p>
            <a:pPr marL="267970" indent="-255904">
              <a:lnSpc>
                <a:spcPts val="2510"/>
              </a:lnSpc>
              <a:spcBef>
                <a:spcPts val="260"/>
              </a:spcBef>
              <a:buAutoNum type="romanUcPeriod" startAt="2"/>
              <a:tabLst>
                <a:tab pos="268605" algn="l"/>
              </a:tabLst>
            </a:pP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степень:</a:t>
            </a:r>
            <a:r>
              <a:rPr sz="2200" spc="-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разрыв</a:t>
            </a:r>
            <a:r>
              <a:rPr sz="22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более</a:t>
            </a:r>
            <a:r>
              <a:rPr sz="220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srgbClr val="2F2F2F"/>
                </a:solidFill>
                <a:latin typeface="Times New Roman"/>
                <a:cs typeface="Times New Roman"/>
              </a:rPr>
              <a:t>2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 см,</a:t>
            </a:r>
            <a:r>
              <a:rPr sz="22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но</a:t>
            </a:r>
            <a:r>
              <a:rPr sz="22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не</a:t>
            </a:r>
            <a:r>
              <a:rPr sz="22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30" dirty="0">
                <a:solidFill>
                  <a:srgbClr val="2F2F2F"/>
                </a:solidFill>
                <a:latin typeface="Times New Roman"/>
                <a:cs typeface="Times New Roman"/>
              </a:rPr>
              <a:t>доходит</a:t>
            </a:r>
            <a:r>
              <a:rPr sz="22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srgbClr val="2F2F2F"/>
                </a:solidFill>
                <a:latin typeface="Times New Roman"/>
                <a:cs typeface="Times New Roman"/>
              </a:rPr>
              <a:t>до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ts val="2510"/>
              </a:lnSpc>
            </a:pPr>
            <a:r>
              <a:rPr sz="2200" spc="-20" dirty="0">
                <a:solidFill>
                  <a:srgbClr val="2F2F2F"/>
                </a:solidFill>
                <a:latin typeface="Times New Roman"/>
                <a:cs typeface="Times New Roman"/>
              </a:rPr>
              <a:t>свода</a:t>
            </a:r>
            <a:r>
              <a:rPr sz="220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влагалища</a:t>
            </a:r>
            <a:endParaRPr sz="2200">
              <a:latin typeface="Times New Roman"/>
              <a:cs typeface="Times New Roman"/>
            </a:endParaRPr>
          </a:p>
          <a:p>
            <a:pPr marL="363220" indent="-350520">
              <a:lnSpc>
                <a:spcPts val="2510"/>
              </a:lnSpc>
              <a:spcBef>
                <a:spcPts val="265"/>
              </a:spcBef>
              <a:buAutoNum type="romanUcPeriod" startAt="3"/>
              <a:tabLst>
                <a:tab pos="363220" algn="l"/>
              </a:tabLst>
            </a:pP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степень:</a:t>
            </a:r>
            <a:r>
              <a:rPr sz="2200" spc="-5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srgbClr val="2F2F2F"/>
                </a:solidFill>
                <a:latin typeface="Times New Roman"/>
                <a:cs typeface="Times New Roman"/>
              </a:rPr>
              <a:t>разрыв</a:t>
            </a:r>
            <a:r>
              <a:rPr sz="2200" spc="-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30" dirty="0">
                <a:solidFill>
                  <a:srgbClr val="2F2F2F"/>
                </a:solidFill>
                <a:latin typeface="Times New Roman"/>
                <a:cs typeface="Times New Roman"/>
              </a:rPr>
              <a:t>доходит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srgbClr val="2F2F2F"/>
                </a:solidFill>
                <a:latin typeface="Times New Roman"/>
                <a:cs typeface="Times New Roman"/>
              </a:rPr>
              <a:t>до</a:t>
            </a:r>
            <a:r>
              <a:rPr sz="22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2F2F2F"/>
                </a:solidFill>
                <a:latin typeface="Times New Roman"/>
                <a:cs typeface="Times New Roman"/>
              </a:rPr>
              <a:t>свода,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2F2F2F"/>
                </a:solidFill>
                <a:latin typeface="Times New Roman"/>
                <a:cs typeface="Times New Roman"/>
              </a:rPr>
              <a:t>переходит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ts val="2510"/>
              </a:lnSpc>
            </a:pP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на</a:t>
            </a:r>
            <a:r>
              <a:rPr sz="22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нижний</a:t>
            </a:r>
            <a:r>
              <a:rPr sz="2200" spc="-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сегмент</a:t>
            </a:r>
            <a:r>
              <a:rPr sz="2200" spc="-5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2F2F2F"/>
                </a:solidFill>
                <a:latin typeface="Times New Roman"/>
                <a:cs typeface="Times New Roman"/>
              </a:rPr>
              <a:t>матки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50">
              <a:latin typeface="Times New Roman"/>
              <a:cs typeface="Times New Roman"/>
            </a:endParaRPr>
          </a:p>
          <a:p>
            <a:pPr marL="12700" marR="5080">
              <a:lnSpc>
                <a:spcPct val="90000"/>
              </a:lnSpc>
            </a:pPr>
            <a:r>
              <a:rPr sz="2200" spc="-5" dirty="0">
                <a:solidFill>
                  <a:srgbClr val="FF0000"/>
                </a:solidFill>
                <a:latin typeface="Times New Roman"/>
                <a:cs typeface="Times New Roman"/>
              </a:rPr>
              <a:t>*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Единственным </a:t>
            </a:r>
            <a:r>
              <a:rPr sz="2200" spc="-15" dirty="0">
                <a:solidFill>
                  <a:srgbClr val="2F2F2F"/>
                </a:solidFill>
                <a:latin typeface="Times New Roman"/>
                <a:cs typeface="Times New Roman"/>
              </a:rPr>
              <a:t>симптомом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разрыва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шейки </a:t>
            </a:r>
            <a:r>
              <a:rPr sz="22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2F2F2F"/>
                </a:solidFill>
                <a:latin typeface="Times New Roman"/>
                <a:cs typeface="Times New Roman"/>
              </a:rPr>
              <a:t>матки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является </a:t>
            </a:r>
            <a:r>
              <a:rPr sz="2200" spc="-10" dirty="0">
                <a:solidFill>
                  <a:srgbClr val="2F2F2F"/>
                </a:solidFill>
                <a:latin typeface="Times New Roman"/>
                <a:cs typeface="Times New Roman"/>
              </a:rPr>
              <a:t>кровотечение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из влагалища при </a:t>
            </a:r>
            <a:r>
              <a:rPr sz="22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2F2F2F"/>
                </a:solidFill>
                <a:latin typeface="Times New Roman"/>
                <a:cs typeface="Times New Roman"/>
              </a:rPr>
              <a:t>хорошо</a:t>
            </a:r>
            <a:r>
              <a:rPr sz="22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сократившейся</a:t>
            </a:r>
            <a:r>
              <a:rPr sz="2200" spc="-6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2F2F2F"/>
                </a:solidFill>
                <a:latin typeface="Times New Roman"/>
                <a:cs typeface="Times New Roman"/>
              </a:rPr>
              <a:t>матке,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в</a:t>
            </a:r>
            <a:r>
              <a:rPr sz="22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основном</a:t>
            </a:r>
            <a:r>
              <a:rPr sz="22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srgbClr val="2F2F2F"/>
                </a:solidFill>
                <a:latin typeface="Times New Roman"/>
                <a:cs typeface="Times New Roman"/>
              </a:rPr>
              <a:t>после </a:t>
            </a:r>
            <a:r>
              <a:rPr sz="2200" spc="-5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рождения </a:t>
            </a:r>
            <a:r>
              <a:rPr sz="2200" spc="-15" dirty="0">
                <a:solidFill>
                  <a:srgbClr val="2F2F2F"/>
                </a:solidFill>
                <a:latin typeface="Times New Roman"/>
                <a:cs typeface="Times New Roman"/>
              </a:rPr>
              <a:t>плода </a:t>
            </a:r>
            <a:r>
              <a:rPr sz="2200" spc="5" dirty="0">
                <a:solidFill>
                  <a:srgbClr val="2F2F2F"/>
                </a:solidFill>
                <a:latin typeface="Times New Roman"/>
                <a:cs typeface="Times New Roman"/>
              </a:rPr>
              <a:t>и последа.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Вытекающая кровь </a:t>
            </a:r>
            <a:r>
              <a:rPr sz="22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имеет</a:t>
            </a:r>
            <a:r>
              <a:rPr sz="220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srgbClr val="2F2F2F"/>
                </a:solidFill>
                <a:latin typeface="Times New Roman"/>
                <a:cs typeface="Times New Roman"/>
              </a:rPr>
              <a:t>алый</a:t>
            </a:r>
            <a:r>
              <a:rPr sz="22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45" dirty="0">
                <a:solidFill>
                  <a:srgbClr val="2F2F2F"/>
                </a:solidFill>
                <a:latin typeface="Times New Roman"/>
                <a:cs typeface="Times New Roman"/>
              </a:rPr>
              <a:t>цвет.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07735" y="475487"/>
            <a:ext cx="3636645" cy="5910580"/>
            <a:chOff x="5507735" y="475487"/>
            <a:chExt cx="3636645" cy="59105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07735" y="475487"/>
              <a:ext cx="3636264" cy="291998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0991" y="3428999"/>
              <a:ext cx="3194304" cy="295656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764540" y="5381650"/>
            <a:ext cx="75692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55865" algn="l"/>
              </a:tabLst>
            </a:pPr>
            <a:r>
              <a:rPr sz="4800" u="heavy" spc="-60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800" u="heavy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Диагностика	</a:t>
            </a:r>
            <a:endParaRPr sz="4800">
              <a:latin typeface="Impact"/>
              <a:cs typeface="Impac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0473" y="1293367"/>
            <a:ext cx="4425950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Всем </a:t>
            </a:r>
            <a:r>
              <a:rPr sz="2400" b="1" spc="-5" dirty="0">
                <a:latin typeface="Times New Roman"/>
                <a:cs typeface="Times New Roman"/>
              </a:rPr>
              <a:t>родильницам </a:t>
            </a:r>
            <a:r>
              <a:rPr sz="2400" b="1" spc="-30" dirty="0">
                <a:latin typeface="Times New Roman"/>
                <a:cs typeface="Times New Roman"/>
              </a:rPr>
              <a:t>необходимо 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проводить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осмотр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шейки</a:t>
            </a:r>
            <a:r>
              <a:rPr sz="2400" b="1" spc="4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матки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с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помощью</a:t>
            </a:r>
            <a:r>
              <a:rPr sz="2400" b="1" spc="4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зеркал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между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двумя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зажимами</a:t>
            </a:r>
            <a:r>
              <a:rPr sz="2400" b="1" spc="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по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окружности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15" dirty="0">
                <a:latin typeface="Times New Roman"/>
                <a:cs typeface="Times New Roman"/>
              </a:rPr>
              <a:t>сразу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после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30" dirty="0">
                <a:latin typeface="Times New Roman"/>
                <a:cs typeface="Times New Roman"/>
              </a:rPr>
              <a:t>родов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05855" y="332231"/>
            <a:ext cx="3438525" cy="5257800"/>
            <a:chOff x="5705855" y="332231"/>
            <a:chExt cx="3438525" cy="52578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05855" y="2926080"/>
              <a:ext cx="3438143" cy="266395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22136" y="332231"/>
              <a:ext cx="2627375" cy="259384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764540" y="5381650"/>
            <a:ext cx="75692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55865" algn="l"/>
              </a:tabLst>
            </a:pPr>
            <a:r>
              <a:rPr sz="4800" u="heavy" spc="-60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800" u="heavy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Лечение	</a:t>
            </a:r>
            <a:endParaRPr sz="4800">
              <a:latin typeface="Impact"/>
              <a:cs typeface="Impac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1039190"/>
            <a:ext cx="7368540" cy="34658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953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На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разрыв шейки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накладывают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отдельные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 узловые</a:t>
            </a:r>
            <a:r>
              <a:rPr sz="2400" spc="6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швы </a:t>
            </a:r>
            <a:r>
              <a:rPr sz="2400" spc="-5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2F2F2F"/>
                </a:solidFill>
                <a:latin typeface="Times New Roman"/>
                <a:cs typeface="Times New Roman"/>
              </a:rPr>
              <a:t>кетгутом</a:t>
            </a:r>
            <a:r>
              <a:rPr sz="2400" spc="5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через</a:t>
            </a:r>
            <a:r>
              <a:rPr sz="2400" spc="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все</a:t>
            </a:r>
            <a:r>
              <a:rPr sz="2400" spc="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слои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ее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стенки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со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стороны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влагалища,</a:t>
            </a:r>
            <a:r>
              <a:rPr sz="2400" spc="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начиная</a:t>
            </a:r>
            <a:r>
              <a:rPr sz="2400" spc="-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от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верхнего</a:t>
            </a:r>
            <a:r>
              <a:rPr sz="2400" spc="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2F2F2F"/>
                </a:solidFill>
                <a:latin typeface="Times New Roman"/>
                <a:cs typeface="Times New Roman"/>
              </a:rPr>
              <a:t>угла</a:t>
            </a:r>
            <a:r>
              <a:rPr sz="2400" spc="6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разрыва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по 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направлению</a:t>
            </a:r>
            <a:r>
              <a:rPr sz="24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к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 наружному</a:t>
            </a:r>
            <a:r>
              <a:rPr sz="2400" spc="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80" dirty="0">
                <a:solidFill>
                  <a:srgbClr val="2F2F2F"/>
                </a:solidFill>
                <a:latin typeface="Times New Roman"/>
                <a:cs typeface="Times New Roman"/>
              </a:rPr>
              <a:t>зеву.</a:t>
            </a:r>
            <a:r>
              <a:rPr sz="2400" spc="6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При 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этом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первый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шов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с </a:t>
            </a:r>
            <a:r>
              <a:rPr sz="2400" spc="-5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целью гемостаза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накладывают </a:t>
            </a:r>
            <a:r>
              <a:rPr sz="2400" spc="-25" dirty="0">
                <a:solidFill>
                  <a:srgbClr val="2F2F2F"/>
                </a:solidFill>
                <a:latin typeface="Times New Roman"/>
                <a:cs typeface="Times New Roman"/>
              </a:rPr>
              <a:t>несколько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выше 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начала 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разрыва.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Ведение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послеродового</a:t>
            </a:r>
            <a:r>
              <a:rPr sz="240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периода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обычное.</a:t>
            </a:r>
            <a:r>
              <a:rPr sz="240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Специальный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60" dirty="0">
                <a:solidFill>
                  <a:srgbClr val="2F2F2F"/>
                </a:solidFill>
                <a:latin typeface="Times New Roman"/>
                <a:cs typeface="Times New Roman"/>
              </a:rPr>
              <a:t>уход</a:t>
            </a:r>
            <a:r>
              <a:rPr sz="2400" spc="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за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 шейкой</a:t>
            </a:r>
            <a:r>
              <a:rPr sz="24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не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требуется.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" y="6172200"/>
            <a:ext cx="7543800" cy="27940"/>
          </a:xfrm>
          <a:custGeom>
            <a:avLst/>
            <a:gdLst/>
            <a:ahLst/>
            <a:cxnLst/>
            <a:rect l="l" t="t" r="r" b="b"/>
            <a:pathLst>
              <a:path w="7543800" h="27939">
                <a:moveTo>
                  <a:pt x="7543800" y="0"/>
                </a:moveTo>
                <a:lnTo>
                  <a:pt x="0" y="0"/>
                </a:lnTo>
                <a:lnTo>
                  <a:pt x="0" y="27431"/>
                </a:lnTo>
                <a:lnTo>
                  <a:pt x="7543800" y="27431"/>
                </a:lnTo>
                <a:lnTo>
                  <a:pt x="75438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2437" y="4466666"/>
            <a:ext cx="8475345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252525"/>
                </a:solidFill>
                <a:latin typeface="Impact"/>
                <a:cs typeface="Impact"/>
              </a:rPr>
              <a:t>Отдаленные</a:t>
            </a:r>
            <a:r>
              <a:rPr sz="3600" spc="-50" dirty="0">
                <a:solidFill>
                  <a:srgbClr val="252525"/>
                </a:solidFill>
                <a:latin typeface="Impact"/>
                <a:cs typeface="Impact"/>
              </a:rPr>
              <a:t> </a:t>
            </a:r>
            <a:r>
              <a:rPr sz="3600" spc="-5" dirty="0">
                <a:solidFill>
                  <a:srgbClr val="252525"/>
                </a:solidFill>
                <a:latin typeface="Impact"/>
                <a:cs typeface="Impact"/>
              </a:rPr>
              <a:t>последствия</a:t>
            </a:r>
            <a:r>
              <a:rPr sz="3600" spc="-50" dirty="0">
                <a:solidFill>
                  <a:srgbClr val="252525"/>
                </a:solidFill>
                <a:latin typeface="Impact"/>
                <a:cs typeface="Impact"/>
              </a:rPr>
              <a:t> </a:t>
            </a:r>
            <a:r>
              <a:rPr sz="3600" spc="-5" dirty="0">
                <a:solidFill>
                  <a:srgbClr val="252525"/>
                </a:solidFill>
                <a:latin typeface="Impact"/>
                <a:cs typeface="Impact"/>
              </a:rPr>
              <a:t>при</a:t>
            </a:r>
            <a:r>
              <a:rPr sz="3600" spc="-20" dirty="0">
                <a:solidFill>
                  <a:srgbClr val="252525"/>
                </a:solidFill>
                <a:latin typeface="Impact"/>
                <a:cs typeface="Impact"/>
              </a:rPr>
              <a:t> </a:t>
            </a:r>
            <a:r>
              <a:rPr sz="3600" dirty="0">
                <a:solidFill>
                  <a:srgbClr val="252525"/>
                </a:solidFill>
                <a:latin typeface="Impact"/>
                <a:cs typeface="Impact"/>
              </a:rPr>
              <a:t>технически </a:t>
            </a:r>
            <a:r>
              <a:rPr sz="3600" spc="-620" dirty="0">
                <a:solidFill>
                  <a:srgbClr val="252525"/>
                </a:solidFill>
                <a:latin typeface="Impact"/>
                <a:cs typeface="Impact"/>
              </a:rPr>
              <a:t> </a:t>
            </a:r>
            <a:r>
              <a:rPr sz="3600" dirty="0">
                <a:solidFill>
                  <a:srgbClr val="252525"/>
                </a:solidFill>
                <a:latin typeface="Impact"/>
                <a:cs typeface="Impact"/>
              </a:rPr>
              <a:t>неправильном </a:t>
            </a:r>
            <a:r>
              <a:rPr sz="3600" spc="-5" dirty="0">
                <a:solidFill>
                  <a:srgbClr val="252525"/>
                </a:solidFill>
                <a:latin typeface="Impact"/>
                <a:cs typeface="Impact"/>
              </a:rPr>
              <a:t>восстановлении </a:t>
            </a:r>
            <a:r>
              <a:rPr sz="3600" dirty="0">
                <a:solidFill>
                  <a:srgbClr val="252525"/>
                </a:solidFill>
                <a:latin typeface="Impact"/>
                <a:cs typeface="Impact"/>
              </a:rPr>
              <a:t> </a:t>
            </a:r>
            <a:r>
              <a:rPr sz="3600" spc="-5" dirty="0">
                <a:solidFill>
                  <a:srgbClr val="252525"/>
                </a:solidFill>
                <a:latin typeface="Impact"/>
                <a:cs typeface="Impact"/>
              </a:rPr>
              <a:t>целостности</a:t>
            </a:r>
            <a:endParaRPr sz="3600">
              <a:latin typeface="Impact"/>
              <a:cs typeface="Impac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6334" y="1991690"/>
            <a:ext cx="427482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2400" spc="-5" dirty="0">
                <a:solidFill>
                  <a:srgbClr val="AC0000"/>
                </a:solidFill>
                <a:latin typeface="Times New Roman"/>
                <a:cs typeface="Times New Roman"/>
              </a:rPr>
              <a:t>1.	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Рубцовая</a:t>
            </a:r>
            <a:r>
              <a:rPr sz="2400" spc="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деформация</a:t>
            </a:r>
            <a:r>
              <a:rPr sz="240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шейки </a:t>
            </a:r>
            <a:r>
              <a:rPr sz="2400" spc="-5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матки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 с</a:t>
            </a:r>
            <a:r>
              <a:rPr sz="240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образованием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эрозированного</a:t>
            </a:r>
            <a:r>
              <a:rPr sz="2400" spc="-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эктропиона.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1352" y="1051560"/>
            <a:ext cx="4422648" cy="254508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81271" y="475487"/>
            <a:ext cx="5004816" cy="230428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2890" y="5451754"/>
            <a:ext cx="827087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257540" algn="l"/>
              </a:tabLst>
            </a:pPr>
            <a:r>
              <a:rPr sz="4400" spc="-5" dirty="0">
                <a:solidFill>
                  <a:srgbClr val="252525"/>
                </a:solidFill>
                <a:latin typeface="Impact"/>
                <a:cs typeface="Impact"/>
              </a:rPr>
              <a:t>5.</a:t>
            </a:r>
            <a:r>
              <a:rPr sz="4400" spc="-15" dirty="0">
                <a:solidFill>
                  <a:srgbClr val="252525"/>
                </a:solidFill>
                <a:latin typeface="Impact"/>
                <a:cs typeface="Impact"/>
              </a:rPr>
              <a:t> </a:t>
            </a:r>
            <a:r>
              <a:rPr sz="4400" spc="-10" dirty="0">
                <a:solidFill>
                  <a:srgbClr val="252525"/>
                </a:solidFill>
                <a:latin typeface="Impact"/>
                <a:cs typeface="Impact"/>
              </a:rPr>
              <a:t>Р</a:t>
            </a:r>
            <a:r>
              <a:rPr sz="4400" u="heavy" spc="-1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азрыв</a:t>
            </a:r>
            <a:r>
              <a:rPr sz="4400" u="heavy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4400" u="heavy" spc="-1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матки	</a:t>
            </a:r>
            <a:endParaRPr sz="4400">
              <a:latin typeface="Impact"/>
              <a:cs typeface="Impac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739" y="429005"/>
            <a:ext cx="322453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0" spc="-15" dirty="0">
                <a:latin typeface="Times New Roman"/>
                <a:cs typeface="Times New Roman"/>
              </a:rPr>
              <a:t>Нарушение</a:t>
            </a:r>
            <a:r>
              <a:rPr b="0" spc="-10" dirty="0">
                <a:latin typeface="Times New Roman"/>
                <a:cs typeface="Times New Roman"/>
              </a:rPr>
              <a:t> </a:t>
            </a:r>
            <a:r>
              <a:rPr b="0" spc="10" dirty="0">
                <a:latin typeface="Times New Roman"/>
                <a:cs typeface="Times New Roman"/>
              </a:rPr>
              <a:t>целостности </a:t>
            </a:r>
            <a:r>
              <a:rPr b="0" spc="-58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стенки</a:t>
            </a:r>
            <a:r>
              <a:rPr b="0" spc="-30" dirty="0">
                <a:latin typeface="Times New Roman"/>
                <a:cs typeface="Times New Roman"/>
              </a:rPr>
              <a:t> </a:t>
            </a:r>
            <a:r>
              <a:rPr b="0" spc="-25" dirty="0">
                <a:latin typeface="Times New Roman"/>
                <a:cs typeface="Times New Roman"/>
              </a:rPr>
              <a:t>матки</a:t>
            </a:r>
            <a:r>
              <a:rPr b="0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Times New Roman"/>
                <a:cs typeface="Times New Roman"/>
              </a:rPr>
              <a:t>во</a:t>
            </a:r>
            <a:r>
              <a:rPr b="0" spc="5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время </a:t>
            </a:r>
            <a:r>
              <a:rPr b="0" spc="-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беременности или в </a:t>
            </a:r>
            <a:r>
              <a:rPr b="0" spc="5" dirty="0">
                <a:latin typeface="Times New Roman"/>
                <a:cs typeface="Times New Roman"/>
              </a:rPr>
              <a:t> процессе</a:t>
            </a:r>
            <a:r>
              <a:rPr b="0" spc="-15" dirty="0">
                <a:latin typeface="Times New Roman"/>
                <a:cs typeface="Times New Roman"/>
              </a:rPr>
              <a:t> родов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7462" y="2157425"/>
            <a:ext cx="4222750" cy="227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5626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Times New Roman"/>
                <a:cs typeface="Times New Roman"/>
              </a:rPr>
              <a:t>Патология</a:t>
            </a:r>
            <a:r>
              <a:rPr sz="2400" spc="-10" dirty="0">
                <a:latin typeface="Times New Roman"/>
                <a:cs typeface="Times New Roman"/>
              </a:rPr>
              <a:t> встречается 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нечасто.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0,1-0,5%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от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общего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числа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родов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800">
              <a:latin typeface="Times New Roman"/>
              <a:cs typeface="Times New Roman"/>
            </a:endParaRPr>
          </a:p>
          <a:p>
            <a:pPr marL="52069">
              <a:lnSpc>
                <a:spcPct val="100000"/>
              </a:lnSpc>
            </a:pPr>
            <a:r>
              <a:rPr sz="2400" spc="-15" dirty="0">
                <a:latin typeface="Times New Roman"/>
                <a:cs typeface="Times New Roman"/>
              </a:rPr>
              <a:t>Материнская </a:t>
            </a:r>
            <a:r>
              <a:rPr sz="2400" dirty="0">
                <a:latin typeface="Times New Roman"/>
                <a:cs typeface="Times New Roman"/>
              </a:rPr>
              <a:t>смертность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3-4%</a:t>
            </a:r>
            <a:endParaRPr sz="2400">
              <a:latin typeface="Times New Roman"/>
              <a:cs typeface="Times New Roman"/>
            </a:endParaRPr>
          </a:p>
          <a:p>
            <a:pPr marL="52069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Перинатальная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смертность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40%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5381650"/>
            <a:ext cx="75692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55865" algn="l"/>
              </a:tabLst>
            </a:pPr>
            <a:r>
              <a:rPr sz="4800" u="heavy" spc="-60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800" u="heavy" spc="-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Причины	</a:t>
            </a:r>
            <a:endParaRPr sz="4800">
              <a:latin typeface="Impact"/>
              <a:cs typeface="Impac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4370" y="924001"/>
            <a:ext cx="7039609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2800" b="0" spc="-25" dirty="0">
                <a:solidFill>
                  <a:srgbClr val="2F2F2F"/>
                </a:solidFill>
                <a:latin typeface="Times New Roman"/>
                <a:cs typeface="Times New Roman"/>
              </a:rPr>
              <a:t>Существуют</a:t>
            </a:r>
            <a:r>
              <a:rPr sz="2800" b="0" spc="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b="0" spc="5" dirty="0">
                <a:solidFill>
                  <a:srgbClr val="2F2F2F"/>
                </a:solidFill>
                <a:latin typeface="Times New Roman"/>
                <a:cs typeface="Times New Roman"/>
              </a:rPr>
              <a:t>2</a:t>
            </a:r>
            <a:r>
              <a:rPr sz="2800" b="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b="0" spc="5" dirty="0">
                <a:solidFill>
                  <a:srgbClr val="2F2F2F"/>
                </a:solidFill>
                <a:latin typeface="Times New Roman"/>
                <a:cs typeface="Times New Roman"/>
              </a:rPr>
              <a:t>теории,</a:t>
            </a:r>
            <a:r>
              <a:rPr sz="2800" b="0" spc="-5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b="0" spc="-5" dirty="0">
                <a:solidFill>
                  <a:srgbClr val="2F2F2F"/>
                </a:solidFill>
                <a:latin typeface="Times New Roman"/>
                <a:cs typeface="Times New Roman"/>
              </a:rPr>
              <a:t>объясняющие</a:t>
            </a:r>
            <a:r>
              <a:rPr sz="2800" b="0" spc="-9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b="0" dirty="0">
                <a:solidFill>
                  <a:srgbClr val="2F2F2F"/>
                </a:solidFill>
                <a:latin typeface="Times New Roman"/>
                <a:cs typeface="Times New Roman"/>
              </a:rPr>
              <a:t>развитие </a:t>
            </a:r>
            <a:r>
              <a:rPr sz="2800" b="0" spc="-6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b="0" spc="5" dirty="0">
                <a:solidFill>
                  <a:srgbClr val="2F2F2F"/>
                </a:solidFill>
                <a:latin typeface="Times New Roman"/>
                <a:cs typeface="Times New Roman"/>
              </a:rPr>
              <a:t>данной</a:t>
            </a:r>
            <a:r>
              <a:rPr sz="2800" b="0" spc="-8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b="0" spc="-20" dirty="0">
                <a:solidFill>
                  <a:srgbClr val="2F2F2F"/>
                </a:solidFill>
                <a:latin typeface="Times New Roman"/>
                <a:cs typeface="Times New Roman"/>
              </a:rPr>
              <a:t>акушерской</a:t>
            </a:r>
            <a:r>
              <a:rPr sz="2800" b="0" spc="-5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b="0" spc="-15" dirty="0">
                <a:solidFill>
                  <a:srgbClr val="2F2F2F"/>
                </a:solidFill>
                <a:latin typeface="Times New Roman"/>
                <a:cs typeface="Times New Roman"/>
              </a:rPr>
              <a:t>патологии: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370" y="1779092"/>
            <a:ext cx="7673975" cy="327025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87020" indent="-274955" algn="just">
              <a:lnSpc>
                <a:spcPct val="100000"/>
              </a:lnSpc>
              <a:spcBef>
                <a:spcPts val="770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Механическая</a:t>
            </a:r>
            <a:r>
              <a:rPr sz="2800" spc="-9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2F2F2F"/>
                </a:solidFill>
                <a:latin typeface="Times New Roman"/>
                <a:cs typeface="Times New Roman"/>
              </a:rPr>
              <a:t>(теория</a:t>
            </a:r>
            <a:r>
              <a:rPr sz="2800" spc="-6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F2F2F"/>
                </a:solidFill>
                <a:latin typeface="Times New Roman"/>
                <a:cs typeface="Times New Roman"/>
              </a:rPr>
              <a:t>Бандля,</a:t>
            </a:r>
            <a:r>
              <a:rPr sz="2800" spc="-5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40" dirty="0">
                <a:solidFill>
                  <a:srgbClr val="2F2F2F"/>
                </a:solidFill>
                <a:latin typeface="Times New Roman"/>
                <a:cs typeface="Times New Roman"/>
              </a:rPr>
              <a:t>1875г.)</a:t>
            </a:r>
            <a:endParaRPr sz="2800">
              <a:latin typeface="Times New Roman"/>
              <a:cs typeface="Times New Roman"/>
            </a:endParaRPr>
          </a:p>
          <a:p>
            <a:pPr marL="287020" indent="-274955" algn="just">
              <a:lnSpc>
                <a:spcPct val="100000"/>
              </a:lnSpc>
              <a:spcBef>
                <a:spcPts val="675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Гистопатическая</a:t>
            </a:r>
            <a:r>
              <a:rPr sz="2800" spc="-6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2F2F2F"/>
                </a:solidFill>
                <a:latin typeface="Times New Roman"/>
                <a:cs typeface="Times New Roman"/>
              </a:rPr>
              <a:t>(теория</a:t>
            </a:r>
            <a:r>
              <a:rPr sz="2800" spc="-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F2F2F"/>
                </a:solidFill>
                <a:latin typeface="Times New Roman"/>
                <a:cs typeface="Times New Roman"/>
              </a:rPr>
              <a:t>Вербова,</a:t>
            </a:r>
            <a:r>
              <a:rPr sz="2800" spc="-8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srgbClr val="2F2F2F"/>
                </a:solidFill>
                <a:latin typeface="Times New Roman"/>
                <a:cs typeface="Times New Roman"/>
              </a:rPr>
              <a:t>1911г.)</a:t>
            </a:r>
            <a:endParaRPr sz="2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675"/>
              </a:spcBef>
            </a:pP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*</a:t>
            </a:r>
            <a:r>
              <a:rPr sz="2800" dirty="0">
                <a:solidFill>
                  <a:srgbClr val="2F2F2F"/>
                </a:solidFill>
                <a:latin typeface="Times New Roman"/>
                <a:cs typeface="Times New Roman"/>
              </a:rPr>
              <a:t>Доказано,</a:t>
            </a:r>
            <a:r>
              <a:rPr sz="2800" spc="-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что</a:t>
            </a:r>
            <a:r>
              <a:rPr sz="280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2F2F2F"/>
                </a:solidFill>
                <a:latin typeface="Times New Roman"/>
                <a:cs typeface="Times New Roman"/>
              </a:rPr>
              <a:t>оба</a:t>
            </a:r>
            <a:r>
              <a:rPr sz="2800" spc="-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F2F2F"/>
                </a:solidFill>
                <a:latin typeface="Times New Roman"/>
                <a:cs typeface="Times New Roman"/>
              </a:rPr>
              <a:t>эти</a:t>
            </a:r>
            <a:r>
              <a:rPr sz="2800" spc="-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фактора</a:t>
            </a:r>
            <a:r>
              <a:rPr sz="28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имеют</a:t>
            </a:r>
            <a:endParaRPr sz="2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800" dirty="0">
                <a:solidFill>
                  <a:srgbClr val="2F2F2F"/>
                </a:solidFill>
                <a:latin typeface="Times New Roman"/>
                <a:cs typeface="Times New Roman"/>
              </a:rPr>
              <a:t>существенное</a:t>
            </a:r>
            <a:r>
              <a:rPr sz="28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значение</a:t>
            </a:r>
            <a:r>
              <a:rPr sz="2800" spc="-7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F2F2F"/>
                </a:solidFill>
                <a:latin typeface="Times New Roman"/>
                <a:cs typeface="Times New Roman"/>
              </a:rPr>
              <a:t>в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F2F2F"/>
                </a:solidFill>
                <a:latin typeface="Times New Roman"/>
                <a:cs typeface="Times New Roman"/>
              </a:rPr>
              <a:t>развитии</a:t>
            </a:r>
            <a:r>
              <a:rPr sz="280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разрыва</a:t>
            </a:r>
            <a:r>
              <a:rPr sz="2800" spc="-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F2F2F"/>
                </a:solidFill>
                <a:latin typeface="Times New Roman"/>
                <a:cs typeface="Times New Roman"/>
              </a:rPr>
              <a:t>матки. </a:t>
            </a:r>
            <a:r>
              <a:rPr sz="2800" spc="-69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Times New Roman"/>
                <a:cs typeface="Times New Roman"/>
              </a:rPr>
              <a:t>Структурные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изменения в </a:t>
            </a:r>
            <a:r>
              <a:rPr sz="2800" spc="5" dirty="0">
                <a:solidFill>
                  <a:srgbClr val="FF0000"/>
                </a:solidFill>
                <a:latin typeface="Times New Roman"/>
                <a:cs typeface="Times New Roman"/>
              </a:rPr>
              <a:t>мышце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матки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-факторы, </a:t>
            </a:r>
            <a:r>
              <a:rPr sz="2800" spc="-6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предрасполагающие</a:t>
            </a:r>
            <a:r>
              <a:rPr sz="28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2F2F2F"/>
                </a:solidFill>
                <a:latin typeface="Times New Roman"/>
                <a:cs typeface="Times New Roman"/>
              </a:rPr>
              <a:t>к</a:t>
            </a:r>
            <a:r>
              <a:rPr sz="28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травме,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F2F2F"/>
                </a:solidFill>
                <a:latin typeface="Times New Roman"/>
                <a:cs typeface="Times New Roman"/>
              </a:rPr>
              <a:t>а</a:t>
            </a:r>
            <a:r>
              <a:rPr sz="2800" spc="-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механические</a:t>
            </a:r>
            <a:endParaRPr sz="2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препятствия</a:t>
            </a:r>
            <a:r>
              <a:rPr sz="2800" dirty="0">
                <a:solidFill>
                  <a:srgbClr val="2F2F2F"/>
                </a:solidFill>
                <a:latin typeface="Times New Roman"/>
                <a:cs typeface="Times New Roman"/>
              </a:rPr>
              <a:t>-факторы,</a:t>
            </a:r>
            <a:r>
              <a:rPr sz="2800" spc="-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способствующие</a:t>
            </a:r>
            <a:r>
              <a:rPr sz="28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srgbClr val="2F2F2F"/>
                </a:solidFill>
                <a:latin typeface="Times New Roman"/>
                <a:cs typeface="Times New Roman"/>
              </a:rPr>
              <a:t>разрыву.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504" y="280238"/>
            <a:ext cx="502158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0" spc="-15" dirty="0">
                <a:solidFill>
                  <a:srgbClr val="FF0000"/>
                </a:solidFill>
                <a:latin typeface="Times New Roman"/>
                <a:cs typeface="Times New Roman"/>
              </a:rPr>
              <a:t>*</a:t>
            </a:r>
            <a:r>
              <a:rPr sz="2000" b="0" spc="-15" dirty="0">
                <a:solidFill>
                  <a:srgbClr val="2F2F2F"/>
                </a:solidFill>
                <a:latin typeface="Times New Roman"/>
                <a:cs typeface="Times New Roman"/>
              </a:rPr>
              <a:t>Также</a:t>
            </a:r>
            <a:r>
              <a:rPr sz="2000" b="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b="0" spc="-20" dirty="0">
                <a:solidFill>
                  <a:srgbClr val="2F2F2F"/>
                </a:solidFill>
                <a:latin typeface="Times New Roman"/>
                <a:cs typeface="Times New Roman"/>
              </a:rPr>
              <a:t>существуют</a:t>
            </a:r>
            <a:r>
              <a:rPr sz="2000" b="0" spc="10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b="0" spc="-5" dirty="0">
                <a:solidFill>
                  <a:srgbClr val="2F2F2F"/>
                </a:solidFill>
                <a:latin typeface="Times New Roman"/>
                <a:cs typeface="Times New Roman"/>
              </a:rPr>
              <a:t>еще</a:t>
            </a:r>
            <a:r>
              <a:rPr sz="2000" b="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b="0" spc="-5" dirty="0">
                <a:solidFill>
                  <a:srgbClr val="2F2F2F"/>
                </a:solidFill>
                <a:latin typeface="Times New Roman"/>
                <a:cs typeface="Times New Roman"/>
              </a:rPr>
              <a:t>2</a:t>
            </a:r>
            <a:r>
              <a:rPr sz="2000" b="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b="0" spc="-5" dirty="0">
                <a:solidFill>
                  <a:srgbClr val="2F2F2F"/>
                </a:solidFill>
                <a:latin typeface="Times New Roman"/>
                <a:cs typeface="Times New Roman"/>
              </a:rPr>
              <a:t>теории</a:t>
            </a:r>
            <a:r>
              <a:rPr sz="2000" b="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b="0" spc="-15" dirty="0">
                <a:solidFill>
                  <a:srgbClr val="2F2F2F"/>
                </a:solidFill>
                <a:latin typeface="Times New Roman"/>
                <a:cs typeface="Times New Roman"/>
              </a:rPr>
              <a:t>патогенеза: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504" y="771525"/>
            <a:ext cx="8003540" cy="53644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5" dirty="0">
                <a:solidFill>
                  <a:srgbClr val="2F2F2F"/>
                </a:solidFill>
                <a:latin typeface="Times New Roman"/>
                <a:cs typeface="Times New Roman"/>
              </a:rPr>
              <a:t>Теория</a:t>
            </a:r>
            <a:r>
              <a:rPr sz="20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F2F2F"/>
                </a:solidFill>
                <a:latin typeface="Times New Roman"/>
                <a:cs typeface="Times New Roman"/>
              </a:rPr>
              <a:t>Иванова-разрыв</a:t>
            </a:r>
            <a:r>
              <a:rPr sz="2000" spc="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2F2F2F"/>
                </a:solidFill>
                <a:latin typeface="Times New Roman"/>
                <a:cs typeface="Times New Roman"/>
              </a:rPr>
              <a:t>матки</a:t>
            </a:r>
            <a:r>
              <a:rPr sz="2000" spc="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2F2F2F"/>
                </a:solidFill>
                <a:latin typeface="Times New Roman"/>
                <a:cs typeface="Times New Roman"/>
              </a:rPr>
              <a:t>обусловлен</a:t>
            </a:r>
            <a:r>
              <a:rPr sz="2000" spc="1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2F2F2F"/>
                </a:solidFill>
                <a:latin typeface="Times New Roman"/>
                <a:cs typeface="Times New Roman"/>
              </a:rPr>
              <a:t>патологией</a:t>
            </a:r>
            <a:r>
              <a:rPr sz="2000" spc="5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F2F2F"/>
                </a:solidFill>
                <a:latin typeface="Times New Roman"/>
                <a:cs typeface="Times New Roman"/>
              </a:rPr>
              <a:t>стенки</a:t>
            </a:r>
            <a:r>
              <a:rPr sz="2000" spc="6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2F2F2F"/>
                </a:solidFill>
                <a:latin typeface="Times New Roman"/>
                <a:cs typeface="Times New Roman"/>
              </a:rPr>
              <a:t>матки</a:t>
            </a:r>
            <a:r>
              <a:rPr sz="2000" spc="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F2F2F"/>
                </a:solidFill>
                <a:latin typeface="Times New Roman"/>
                <a:cs typeface="Times New Roman"/>
              </a:rPr>
              <a:t>и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5" dirty="0">
                <a:solidFill>
                  <a:srgbClr val="2F2F2F"/>
                </a:solidFill>
                <a:latin typeface="Times New Roman"/>
                <a:cs typeface="Times New Roman"/>
              </a:rPr>
              <a:t>нарушением</a:t>
            </a:r>
            <a:r>
              <a:rPr sz="2000" spc="6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2F2F2F"/>
                </a:solidFill>
                <a:latin typeface="Times New Roman"/>
                <a:cs typeface="Times New Roman"/>
              </a:rPr>
              <a:t>функции</a:t>
            </a:r>
            <a:r>
              <a:rPr sz="2000" spc="7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F2F2F"/>
                </a:solidFill>
                <a:latin typeface="Times New Roman"/>
                <a:cs typeface="Times New Roman"/>
              </a:rPr>
              <a:t>эндометрия.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5" dirty="0">
                <a:solidFill>
                  <a:srgbClr val="2F2F2F"/>
                </a:solidFill>
                <a:latin typeface="Times New Roman"/>
                <a:cs typeface="Times New Roman"/>
              </a:rPr>
              <a:t>Это </a:t>
            </a:r>
            <a:r>
              <a:rPr sz="2000" spc="-5" dirty="0">
                <a:solidFill>
                  <a:srgbClr val="2F2F2F"/>
                </a:solidFill>
                <a:latin typeface="Times New Roman"/>
                <a:cs typeface="Times New Roman"/>
              </a:rPr>
              <a:t>такие</a:t>
            </a:r>
            <a:r>
              <a:rPr sz="2000" spc="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F2F2F"/>
                </a:solidFill>
                <a:latin typeface="Times New Roman"/>
                <a:cs typeface="Times New Roman"/>
              </a:rPr>
              <a:t>изменения,</a:t>
            </a:r>
            <a:r>
              <a:rPr sz="2000" spc="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2F2F2F"/>
                </a:solidFill>
                <a:latin typeface="Times New Roman"/>
                <a:cs typeface="Times New Roman"/>
              </a:rPr>
              <a:t>как:</a:t>
            </a:r>
            <a:endParaRPr sz="20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484"/>
              </a:spcBef>
              <a:buClr>
                <a:srgbClr val="AC0000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000" spc="-10" dirty="0">
                <a:solidFill>
                  <a:srgbClr val="2F2F2F"/>
                </a:solidFill>
                <a:latin typeface="Times New Roman"/>
                <a:cs typeface="Times New Roman"/>
              </a:rPr>
              <a:t>замещение</a:t>
            </a:r>
            <a:r>
              <a:rPr sz="2000" spc="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F2F2F"/>
                </a:solidFill>
                <a:latin typeface="Times New Roman"/>
                <a:cs typeface="Times New Roman"/>
              </a:rPr>
              <a:t>мышечной</a:t>
            </a:r>
            <a:r>
              <a:rPr sz="20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2F2F2F"/>
                </a:solidFill>
                <a:latin typeface="Times New Roman"/>
                <a:cs typeface="Times New Roman"/>
              </a:rPr>
              <a:t>ткани</a:t>
            </a:r>
            <a:r>
              <a:rPr sz="2000" spc="6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2F2F2F"/>
                </a:solidFill>
                <a:latin typeface="Times New Roman"/>
                <a:cs typeface="Times New Roman"/>
              </a:rPr>
              <a:t>на</a:t>
            </a:r>
            <a:r>
              <a:rPr sz="2000" spc="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2F2F2F"/>
                </a:solidFill>
                <a:latin typeface="Times New Roman"/>
                <a:cs typeface="Times New Roman"/>
              </a:rPr>
              <a:t>соединительную</a:t>
            </a:r>
            <a:endParaRPr sz="20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480"/>
              </a:spcBef>
              <a:buClr>
                <a:srgbClr val="AC0000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000" spc="-10" dirty="0">
                <a:solidFill>
                  <a:srgbClr val="2F2F2F"/>
                </a:solidFill>
                <a:latin typeface="Times New Roman"/>
                <a:cs typeface="Times New Roman"/>
              </a:rPr>
              <a:t>потеря</a:t>
            </a:r>
            <a:r>
              <a:rPr sz="20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2F2F2F"/>
                </a:solidFill>
                <a:latin typeface="Times New Roman"/>
                <a:cs typeface="Times New Roman"/>
              </a:rPr>
              <a:t>эластической</a:t>
            </a:r>
            <a:r>
              <a:rPr sz="2000" spc="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2F2F2F"/>
                </a:solidFill>
                <a:latin typeface="Times New Roman"/>
                <a:cs typeface="Times New Roman"/>
              </a:rPr>
              <a:t>ткани</a:t>
            </a:r>
            <a:endParaRPr sz="20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480"/>
              </a:spcBef>
              <a:buClr>
                <a:srgbClr val="AC0000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000" spc="-10" dirty="0">
                <a:solidFill>
                  <a:srgbClr val="2F2F2F"/>
                </a:solidFill>
                <a:latin typeface="Times New Roman"/>
                <a:cs typeface="Times New Roman"/>
              </a:rPr>
              <a:t>развитие</a:t>
            </a:r>
            <a:r>
              <a:rPr sz="2000" spc="6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2F2F2F"/>
                </a:solidFill>
                <a:latin typeface="Times New Roman"/>
                <a:cs typeface="Times New Roman"/>
              </a:rPr>
              <a:t>рубцовой</a:t>
            </a:r>
            <a:r>
              <a:rPr sz="2000" spc="6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2F2F2F"/>
                </a:solidFill>
                <a:latin typeface="Times New Roman"/>
                <a:cs typeface="Times New Roman"/>
              </a:rPr>
              <a:t>ткани</a:t>
            </a:r>
            <a:r>
              <a:rPr sz="2000" spc="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после</a:t>
            </a:r>
            <a:r>
              <a:rPr sz="2000" spc="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F2F2F"/>
                </a:solidFill>
                <a:latin typeface="Times New Roman"/>
                <a:cs typeface="Times New Roman"/>
              </a:rPr>
              <a:t>операций</a:t>
            </a:r>
            <a:r>
              <a:rPr sz="2000" spc="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2F2F2F"/>
                </a:solidFill>
                <a:latin typeface="Times New Roman"/>
                <a:cs typeface="Times New Roman"/>
              </a:rPr>
              <a:t>на</a:t>
            </a:r>
            <a:r>
              <a:rPr sz="2000" spc="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2F2F2F"/>
                </a:solidFill>
                <a:latin typeface="Times New Roman"/>
                <a:cs typeface="Times New Roman"/>
              </a:rPr>
              <a:t>матке</a:t>
            </a:r>
            <a:r>
              <a:rPr sz="2000" spc="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2F2F2F"/>
                </a:solidFill>
                <a:latin typeface="Times New Roman"/>
                <a:cs typeface="Times New Roman"/>
              </a:rPr>
              <a:t>или</a:t>
            </a:r>
            <a:r>
              <a:rPr sz="2000" spc="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F2F2F"/>
                </a:solidFill>
                <a:latin typeface="Times New Roman"/>
                <a:cs typeface="Times New Roman"/>
              </a:rPr>
              <a:t>ее</a:t>
            </a:r>
            <a:r>
              <a:rPr sz="2000" spc="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F2F2F"/>
                </a:solidFill>
                <a:latin typeface="Times New Roman"/>
                <a:cs typeface="Times New Roman"/>
              </a:rPr>
              <a:t>травм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5235575" algn="l"/>
              </a:tabLst>
            </a:pPr>
            <a:r>
              <a:rPr sz="2800" spc="5" dirty="0">
                <a:solidFill>
                  <a:srgbClr val="FF0000"/>
                </a:solidFill>
                <a:latin typeface="Times New Roman"/>
                <a:cs typeface="Times New Roman"/>
              </a:rPr>
              <a:t>*</a:t>
            </a:r>
            <a:r>
              <a:rPr sz="2000" spc="5" dirty="0">
                <a:solidFill>
                  <a:srgbClr val="2F2F2F"/>
                </a:solidFill>
                <a:latin typeface="Times New Roman"/>
                <a:cs typeface="Times New Roman"/>
              </a:rPr>
              <a:t>И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F2F2F"/>
                </a:solidFill>
                <a:latin typeface="Times New Roman"/>
                <a:cs typeface="Times New Roman"/>
              </a:rPr>
              <a:t>теория</a:t>
            </a:r>
            <a:r>
              <a:rPr sz="2000" spc="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F2F2F"/>
                </a:solidFill>
                <a:latin typeface="Times New Roman"/>
                <a:cs typeface="Times New Roman"/>
              </a:rPr>
              <a:t>Бакшеева-разрыв</a:t>
            </a:r>
            <a:r>
              <a:rPr sz="2000" spc="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2F2F2F"/>
                </a:solidFill>
                <a:latin typeface="Times New Roman"/>
                <a:cs typeface="Times New Roman"/>
              </a:rPr>
              <a:t>матки</a:t>
            </a:r>
            <a:r>
              <a:rPr sz="200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2F2F2F"/>
                </a:solidFill>
                <a:latin typeface="Times New Roman"/>
                <a:cs typeface="Times New Roman"/>
              </a:rPr>
              <a:t>обусловлен	</a:t>
            </a:r>
            <a:r>
              <a:rPr sz="2000" spc="-15" dirty="0">
                <a:solidFill>
                  <a:srgbClr val="2F2F2F"/>
                </a:solidFill>
                <a:latin typeface="Times New Roman"/>
                <a:cs typeface="Times New Roman"/>
              </a:rPr>
              <a:t>биохимической</a:t>
            </a:r>
            <a:r>
              <a:rPr sz="20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F2F2F"/>
                </a:solidFill>
                <a:latin typeface="Times New Roman"/>
                <a:cs typeface="Times New Roman"/>
              </a:rPr>
              <a:t>травмой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000" spc="-10" dirty="0">
                <a:solidFill>
                  <a:srgbClr val="2F2F2F"/>
                </a:solidFill>
                <a:latin typeface="Times New Roman"/>
                <a:cs typeface="Times New Roman"/>
              </a:rPr>
              <a:t>миометрия.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spc="-5" dirty="0">
                <a:solidFill>
                  <a:srgbClr val="2F2F2F"/>
                </a:solidFill>
                <a:latin typeface="Times New Roman"/>
                <a:cs typeface="Times New Roman"/>
              </a:rPr>
              <a:t>При </a:t>
            </a:r>
            <a:r>
              <a:rPr sz="2000" spc="-20" dirty="0">
                <a:solidFill>
                  <a:srgbClr val="2F2F2F"/>
                </a:solidFill>
                <a:latin typeface="Times New Roman"/>
                <a:cs typeface="Times New Roman"/>
              </a:rPr>
              <a:t>затяжных</a:t>
            </a:r>
            <a:r>
              <a:rPr sz="2000" spc="5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2F2F2F"/>
                </a:solidFill>
                <a:latin typeface="Times New Roman"/>
                <a:cs typeface="Times New Roman"/>
              </a:rPr>
              <a:t>родах</a:t>
            </a:r>
            <a:r>
              <a:rPr sz="2000" spc="-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F2F2F"/>
                </a:solidFill>
                <a:latin typeface="Times New Roman"/>
                <a:cs typeface="Times New Roman"/>
              </a:rPr>
              <a:t>при:</a:t>
            </a:r>
            <a:endParaRPr sz="20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484"/>
              </a:spcBef>
              <a:buClr>
                <a:srgbClr val="AC0000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000" spc="-20" dirty="0">
                <a:solidFill>
                  <a:srgbClr val="2F2F2F"/>
                </a:solidFill>
                <a:latin typeface="Times New Roman"/>
                <a:cs typeface="Times New Roman"/>
              </a:rPr>
              <a:t>дородовом</a:t>
            </a:r>
            <a:r>
              <a:rPr sz="20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2F2F2F"/>
                </a:solidFill>
                <a:latin typeface="Times New Roman"/>
                <a:cs typeface="Times New Roman"/>
              </a:rPr>
              <a:t>излитии</a:t>
            </a:r>
            <a:r>
              <a:rPr sz="2000" spc="9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2F2F2F"/>
                </a:solidFill>
                <a:latin typeface="Times New Roman"/>
                <a:cs typeface="Times New Roman"/>
              </a:rPr>
              <a:t>околоплодных</a:t>
            </a:r>
            <a:r>
              <a:rPr sz="2000" spc="7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2F2F2F"/>
                </a:solidFill>
                <a:latin typeface="Times New Roman"/>
                <a:cs typeface="Times New Roman"/>
              </a:rPr>
              <a:t>вод</a:t>
            </a:r>
            <a:endParaRPr sz="2000">
              <a:latin typeface="Times New Roman"/>
              <a:cs typeface="Times New Roman"/>
            </a:endParaRPr>
          </a:p>
          <a:p>
            <a:pPr marL="469900" indent="-457200">
              <a:lnSpc>
                <a:spcPts val="2080"/>
              </a:lnSpc>
              <a:spcBef>
                <a:spcPts val="480"/>
              </a:spcBef>
              <a:buClr>
                <a:srgbClr val="AC0000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000" spc="-15" dirty="0">
                <a:solidFill>
                  <a:srgbClr val="2F2F2F"/>
                </a:solidFill>
                <a:latin typeface="Times New Roman"/>
                <a:cs typeface="Times New Roman"/>
              </a:rPr>
              <a:t>аномалиях</a:t>
            </a:r>
            <a:r>
              <a:rPr sz="2000" spc="6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2F2F2F"/>
                </a:solidFill>
                <a:latin typeface="Times New Roman"/>
                <a:cs typeface="Times New Roman"/>
              </a:rPr>
              <a:t>родовой </a:t>
            </a:r>
            <a:r>
              <a:rPr sz="2000" spc="-5" dirty="0">
                <a:solidFill>
                  <a:srgbClr val="2F2F2F"/>
                </a:solidFill>
                <a:latin typeface="Times New Roman"/>
                <a:cs typeface="Times New Roman"/>
              </a:rPr>
              <a:t>деятельности</a:t>
            </a:r>
            <a:endParaRPr sz="2000">
              <a:latin typeface="Times New Roman"/>
              <a:cs typeface="Times New Roman"/>
            </a:endParaRPr>
          </a:p>
          <a:p>
            <a:pPr marL="523240">
              <a:lnSpc>
                <a:spcPts val="6160"/>
              </a:lnSpc>
              <a:tabLst>
                <a:tab pos="7990205" algn="l"/>
              </a:tabLst>
            </a:pPr>
            <a:r>
              <a:rPr sz="5400" u="heavy" spc="-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Причины	</a:t>
            </a:r>
            <a:endParaRPr sz="5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334" y="5565749"/>
            <a:ext cx="8147684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8134350" algn="l"/>
              </a:tabLst>
            </a:pPr>
            <a:r>
              <a:rPr sz="4000" dirty="0">
                <a:solidFill>
                  <a:srgbClr val="252525"/>
                </a:solidFill>
                <a:latin typeface="Impact"/>
                <a:cs typeface="Impact"/>
              </a:rPr>
              <a:t>При</a:t>
            </a:r>
            <a:r>
              <a:rPr sz="4000" u="heavy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чины</a:t>
            </a:r>
            <a:r>
              <a:rPr sz="4000" u="heavy" spc="-1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4000" u="heavy" spc="-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послеродовых</a:t>
            </a:r>
            <a:r>
              <a:rPr sz="4000" u="heavy" spc="-6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4000" u="heavy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травм	</a:t>
            </a:r>
            <a:endParaRPr sz="4000">
              <a:latin typeface="Impact"/>
              <a:cs typeface="Impac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1007490"/>
            <a:ext cx="84709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100"/>
              </a:spcBef>
              <a:tabLst>
                <a:tab pos="356870" algn="l"/>
              </a:tabLst>
            </a:pPr>
            <a:r>
              <a:rPr sz="1800" b="0" spc="5" dirty="0">
                <a:solidFill>
                  <a:srgbClr val="AC0000"/>
                </a:solidFill>
                <a:latin typeface="Times New Roman"/>
                <a:cs typeface="Times New Roman"/>
              </a:rPr>
              <a:t>1.	</a:t>
            </a:r>
            <a:r>
              <a:rPr sz="1800" b="0" spc="-10" dirty="0">
                <a:solidFill>
                  <a:srgbClr val="2F2F2F"/>
                </a:solidFill>
                <a:latin typeface="Times New Roman"/>
                <a:cs typeface="Times New Roman"/>
              </a:rPr>
              <a:t>роды</a:t>
            </a:r>
            <a:r>
              <a:rPr sz="1800" b="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b="0" spc="-15" dirty="0">
                <a:solidFill>
                  <a:srgbClr val="2F2F2F"/>
                </a:solidFill>
                <a:latin typeface="Times New Roman"/>
                <a:cs typeface="Times New Roman"/>
              </a:rPr>
              <a:t>крупным,</a:t>
            </a:r>
            <a:r>
              <a:rPr sz="1800" b="0" spc="5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b="0" spc="-5" dirty="0">
                <a:solidFill>
                  <a:srgbClr val="2F2F2F"/>
                </a:solidFill>
                <a:latin typeface="Times New Roman"/>
                <a:cs typeface="Times New Roman"/>
              </a:rPr>
              <a:t>гигантским</a:t>
            </a:r>
            <a:r>
              <a:rPr sz="1800" b="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b="0" spc="-10" dirty="0">
                <a:solidFill>
                  <a:srgbClr val="2F2F2F"/>
                </a:solidFill>
                <a:latin typeface="Times New Roman"/>
                <a:cs typeface="Times New Roman"/>
              </a:rPr>
              <a:t>или</a:t>
            </a:r>
            <a:r>
              <a:rPr sz="1800" b="0" spc="-5" dirty="0">
                <a:solidFill>
                  <a:srgbClr val="2F2F2F"/>
                </a:solidFill>
                <a:latin typeface="Times New Roman"/>
                <a:cs typeface="Times New Roman"/>
              </a:rPr>
              <a:t> переношенным</a:t>
            </a:r>
            <a:r>
              <a:rPr sz="1800" b="0" spc="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b="0" spc="-15" dirty="0">
                <a:solidFill>
                  <a:srgbClr val="2F2F2F"/>
                </a:solidFill>
                <a:latin typeface="Times New Roman"/>
                <a:cs typeface="Times New Roman"/>
              </a:rPr>
              <a:t>плодом,</a:t>
            </a:r>
            <a:r>
              <a:rPr sz="1800" b="0" spc="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b="0" dirty="0">
                <a:solidFill>
                  <a:srgbClr val="2F2F2F"/>
                </a:solidFill>
                <a:latin typeface="Times New Roman"/>
                <a:cs typeface="Times New Roman"/>
              </a:rPr>
              <a:t>в</a:t>
            </a:r>
            <a:r>
              <a:rPr sz="1800" b="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b="0" spc="-30" dirty="0">
                <a:solidFill>
                  <a:srgbClr val="2F2F2F"/>
                </a:solidFill>
                <a:latin typeface="Times New Roman"/>
                <a:cs typeface="Times New Roman"/>
              </a:rPr>
              <a:t>результате</a:t>
            </a:r>
            <a:r>
              <a:rPr sz="1800" b="0" spc="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b="0" spc="-15" dirty="0">
                <a:solidFill>
                  <a:srgbClr val="2F2F2F"/>
                </a:solidFill>
                <a:latin typeface="Times New Roman"/>
                <a:cs typeface="Times New Roman"/>
              </a:rPr>
              <a:t>чего </a:t>
            </a:r>
            <a:r>
              <a:rPr sz="1800" b="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b="0" spc="-20" dirty="0">
                <a:solidFill>
                  <a:srgbClr val="2F2F2F"/>
                </a:solidFill>
                <a:latin typeface="Times New Roman"/>
                <a:cs typeface="Times New Roman"/>
              </a:rPr>
              <a:t>происходит</a:t>
            </a:r>
            <a:r>
              <a:rPr sz="1800" b="0" spc="-10" dirty="0">
                <a:solidFill>
                  <a:srgbClr val="2F2F2F"/>
                </a:solidFill>
                <a:latin typeface="Times New Roman"/>
                <a:cs typeface="Times New Roman"/>
              </a:rPr>
              <a:t> перерастяжение</a:t>
            </a:r>
            <a:r>
              <a:rPr sz="1800" b="0" spc="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b="0" spc="-5" dirty="0">
                <a:solidFill>
                  <a:srgbClr val="2F2F2F"/>
                </a:solidFill>
                <a:latin typeface="Times New Roman"/>
                <a:cs typeface="Times New Roman"/>
              </a:rPr>
              <a:t>мягких </a:t>
            </a:r>
            <a:r>
              <a:rPr sz="1800" b="0" spc="-10" dirty="0">
                <a:solidFill>
                  <a:srgbClr val="2F2F2F"/>
                </a:solidFill>
                <a:latin typeface="Times New Roman"/>
                <a:cs typeface="Times New Roman"/>
              </a:rPr>
              <a:t>тканей</a:t>
            </a:r>
            <a:r>
              <a:rPr sz="1800" b="0" spc="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b="0" spc="-15" dirty="0">
                <a:solidFill>
                  <a:srgbClr val="2F2F2F"/>
                </a:solidFill>
                <a:latin typeface="Times New Roman"/>
                <a:cs typeface="Times New Roman"/>
              </a:rPr>
              <a:t>родового</a:t>
            </a:r>
            <a:r>
              <a:rPr sz="1800" b="0" spc="-10" dirty="0">
                <a:solidFill>
                  <a:srgbClr val="2F2F2F"/>
                </a:solidFill>
                <a:latin typeface="Times New Roman"/>
                <a:cs typeface="Times New Roman"/>
              </a:rPr>
              <a:t> канала,</a:t>
            </a:r>
            <a:r>
              <a:rPr sz="1800" b="0" spc="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b="0" spc="-15" dirty="0">
                <a:solidFill>
                  <a:srgbClr val="2F2F2F"/>
                </a:solidFill>
                <a:latin typeface="Times New Roman"/>
                <a:cs typeface="Times New Roman"/>
              </a:rPr>
              <a:t>расхождение</a:t>
            </a:r>
            <a:r>
              <a:rPr sz="1800" b="0" spc="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b="0" spc="-5" dirty="0">
                <a:solidFill>
                  <a:srgbClr val="2F2F2F"/>
                </a:solidFill>
                <a:latin typeface="Times New Roman"/>
                <a:cs typeface="Times New Roman"/>
              </a:rPr>
              <a:t>симфиза </a:t>
            </a:r>
            <a:r>
              <a:rPr sz="1800" b="0" spc="-434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b="0" spc="-10" dirty="0">
                <a:solidFill>
                  <a:srgbClr val="2F2F2F"/>
                </a:solidFill>
                <a:latin typeface="Times New Roman"/>
                <a:cs typeface="Times New Roman"/>
              </a:rPr>
              <a:t>(костей</a:t>
            </a:r>
            <a:r>
              <a:rPr sz="1800" b="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b="0" spc="-10" dirty="0">
                <a:solidFill>
                  <a:srgbClr val="2F2F2F"/>
                </a:solidFill>
                <a:latin typeface="Times New Roman"/>
                <a:cs typeface="Times New Roman"/>
              </a:rPr>
              <a:t>лонного сочленения);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1830006"/>
            <a:ext cx="8579485" cy="34296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535"/>
              </a:spcBef>
              <a:buClr>
                <a:srgbClr val="AC0000"/>
              </a:buClr>
              <a:buAutoNum type="arabicPeriod" startAt="2"/>
              <a:tabLst>
                <a:tab pos="356870" algn="l"/>
                <a:tab pos="357505" algn="l"/>
              </a:tabLst>
            </a:pPr>
            <a:r>
              <a:rPr sz="1800" spc="-5" dirty="0">
                <a:solidFill>
                  <a:srgbClr val="2F2F2F"/>
                </a:solidFill>
                <a:latin typeface="Times New Roman"/>
                <a:cs typeface="Times New Roman"/>
              </a:rPr>
              <a:t>быстрые</a:t>
            </a:r>
            <a:r>
              <a:rPr sz="180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F2F2F"/>
                </a:solidFill>
                <a:latin typeface="Times New Roman"/>
                <a:cs typeface="Times New Roman"/>
              </a:rPr>
              <a:t>и</a:t>
            </a:r>
            <a:r>
              <a:rPr sz="18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F2F2F"/>
                </a:solidFill>
                <a:latin typeface="Times New Roman"/>
                <a:cs typeface="Times New Roman"/>
              </a:rPr>
              <a:t>стремительные</a:t>
            </a:r>
            <a:r>
              <a:rPr sz="1800" spc="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F2F2F"/>
                </a:solidFill>
                <a:latin typeface="Times New Roman"/>
                <a:cs typeface="Times New Roman"/>
              </a:rPr>
              <a:t>роды;</a:t>
            </a:r>
            <a:endParaRPr sz="1800">
              <a:latin typeface="Times New Roman"/>
              <a:cs typeface="Times New Roman"/>
            </a:endParaRPr>
          </a:p>
          <a:p>
            <a:pPr marL="356870" marR="5080" indent="-344805">
              <a:lnSpc>
                <a:spcPct val="100000"/>
              </a:lnSpc>
              <a:spcBef>
                <a:spcPts val="434"/>
              </a:spcBef>
              <a:buClr>
                <a:srgbClr val="AC0000"/>
              </a:buClr>
              <a:buAutoNum type="arabicPeriod" startAt="2"/>
              <a:tabLst>
                <a:tab pos="356870" algn="l"/>
                <a:tab pos="357505" algn="l"/>
              </a:tabLst>
            </a:pPr>
            <a:r>
              <a:rPr sz="1800" spc="-5" dirty="0">
                <a:solidFill>
                  <a:srgbClr val="2F2F2F"/>
                </a:solidFill>
                <a:latin typeface="Times New Roman"/>
                <a:cs typeface="Times New Roman"/>
              </a:rPr>
              <a:t>затяжное</a:t>
            </a:r>
            <a:r>
              <a:rPr sz="1800" spc="-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2F2F2F"/>
                </a:solidFill>
                <a:latin typeface="Times New Roman"/>
                <a:cs typeface="Times New Roman"/>
              </a:rPr>
              <a:t>течение</a:t>
            </a:r>
            <a:r>
              <a:rPr sz="1800" spc="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F2F2F"/>
                </a:solidFill>
                <a:latin typeface="Times New Roman"/>
                <a:cs typeface="Times New Roman"/>
              </a:rPr>
              <a:t>родов,</a:t>
            </a:r>
            <a:r>
              <a:rPr sz="180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40" dirty="0">
                <a:solidFill>
                  <a:srgbClr val="2F2F2F"/>
                </a:solidFill>
                <a:latin typeface="Times New Roman"/>
                <a:cs typeface="Times New Roman"/>
              </a:rPr>
              <a:t>т.к.</a:t>
            </a:r>
            <a:r>
              <a:rPr sz="180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2F2F2F"/>
                </a:solidFill>
                <a:latin typeface="Times New Roman"/>
                <a:cs typeface="Times New Roman"/>
              </a:rPr>
              <a:t>из-за</a:t>
            </a:r>
            <a:r>
              <a:rPr sz="18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2F2F2F"/>
                </a:solidFill>
                <a:latin typeface="Times New Roman"/>
                <a:cs typeface="Times New Roman"/>
              </a:rPr>
              <a:t>долгого</a:t>
            </a:r>
            <a:r>
              <a:rPr sz="1800" spc="-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F2F2F"/>
                </a:solidFill>
                <a:latin typeface="Times New Roman"/>
                <a:cs typeface="Times New Roman"/>
              </a:rPr>
              <a:t>стояния</a:t>
            </a:r>
            <a:r>
              <a:rPr sz="18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2F2F2F"/>
                </a:solidFill>
                <a:latin typeface="Times New Roman"/>
                <a:cs typeface="Times New Roman"/>
              </a:rPr>
              <a:t>головки</a:t>
            </a:r>
            <a:r>
              <a:rPr sz="18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2F2F2F"/>
                </a:solidFill>
                <a:latin typeface="Times New Roman"/>
                <a:cs typeface="Times New Roman"/>
              </a:rPr>
              <a:t>плода</a:t>
            </a:r>
            <a:r>
              <a:rPr sz="18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F2F2F"/>
                </a:solidFill>
                <a:latin typeface="Times New Roman"/>
                <a:cs typeface="Times New Roman"/>
              </a:rPr>
              <a:t>в</a:t>
            </a:r>
            <a:r>
              <a:rPr sz="18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F2F2F"/>
                </a:solidFill>
                <a:latin typeface="Times New Roman"/>
                <a:cs typeface="Times New Roman"/>
              </a:rPr>
              <a:t>одной</a:t>
            </a:r>
            <a:r>
              <a:rPr sz="18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F2F2F"/>
                </a:solidFill>
                <a:latin typeface="Times New Roman"/>
                <a:cs typeface="Times New Roman"/>
              </a:rPr>
              <a:t>плоскости </a:t>
            </a:r>
            <a:r>
              <a:rPr sz="1800" spc="-434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2F2F2F"/>
                </a:solidFill>
                <a:latin typeface="Times New Roman"/>
                <a:cs typeface="Times New Roman"/>
              </a:rPr>
              <a:t>таза</a:t>
            </a:r>
            <a:r>
              <a:rPr sz="18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2F2F2F"/>
                </a:solidFill>
                <a:latin typeface="Times New Roman"/>
                <a:cs typeface="Times New Roman"/>
              </a:rPr>
              <a:t>происходит </a:t>
            </a:r>
            <a:r>
              <a:rPr sz="1800" spc="-5" dirty="0">
                <a:solidFill>
                  <a:srgbClr val="2F2F2F"/>
                </a:solidFill>
                <a:latin typeface="Times New Roman"/>
                <a:cs typeface="Times New Roman"/>
              </a:rPr>
              <a:t>отек</a:t>
            </a:r>
            <a:r>
              <a:rPr sz="18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F2F2F"/>
                </a:solidFill>
                <a:latin typeface="Times New Roman"/>
                <a:cs typeface="Times New Roman"/>
              </a:rPr>
              <a:t>тканей,</a:t>
            </a:r>
            <a:r>
              <a:rPr sz="18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2F2F2F"/>
                </a:solidFill>
                <a:latin typeface="Times New Roman"/>
                <a:cs typeface="Times New Roman"/>
              </a:rPr>
              <a:t>сдавливаемых</a:t>
            </a:r>
            <a:r>
              <a:rPr sz="1800" spc="1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2F2F2F"/>
                </a:solidFill>
                <a:latin typeface="Times New Roman"/>
                <a:cs typeface="Times New Roman"/>
              </a:rPr>
              <a:t>головкой,</a:t>
            </a:r>
            <a:r>
              <a:rPr sz="18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F2F2F"/>
                </a:solidFill>
                <a:latin typeface="Times New Roman"/>
                <a:cs typeface="Times New Roman"/>
              </a:rPr>
              <a:t>нарушение</a:t>
            </a:r>
            <a:r>
              <a:rPr sz="1800" spc="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F2F2F"/>
                </a:solidFill>
                <a:latin typeface="Times New Roman"/>
                <a:cs typeface="Times New Roman"/>
              </a:rPr>
              <a:t>их </a:t>
            </a:r>
            <a:r>
              <a:rPr sz="18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F2F2F"/>
                </a:solidFill>
                <a:latin typeface="Times New Roman"/>
                <a:cs typeface="Times New Roman"/>
              </a:rPr>
              <a:t>кровоснабжения</a:t>
            </a:r>
            <a:r>
              <a:rPr sz="1800" spc="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F2F2F"/>
                </a:solidFill>
                <a:latin typeface="Times New Roman"/>
                <a:cs typeface="Times New Roman"/>
              </a:rPr>
              <a:t>и</a:t>
            </a:r>
            <a:r>
              <a:rPr sz="18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F2F2F"/>
                </a:solidFill>
                <a:latin typeface="Times New Roman"/>
                <a:cs typeface="Times New Roman"/>
              </a:rPr>
              <a:t>питания,</a:t>
            </a:r>
            <a:r>
              <a:rPr sz="18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F2F2F"/>
                </a:solidFill>
                <a:latin typeface="Times New Roman"/>
                <a:cs typeface="Times New Roman"/>
              </a:rPr>
              <a:t>что</a:t>
            </a:r>
            <a:r>
              <a:rPr sz="18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2F2F2F"/>
                </a:solidFill>
                <a:latin typeface="Times New Roman"/>
                <a:cs typeface="Times New Roman"/>
              </a:rPr>
              <a:t>приводит </a:t>
            </a:r>
            <a:r>
              <a:rPr sz="1800" dirty="0">
                <a:solidFill>
                  <a:srgbClr val="2F2F2F"/>
                </a:solidFill>
                <a:latin typeface="Times New Roman"/>
                <a:cs typeface="Times New Roman"/>
              </a:rPr>
              <a:t>к</a:t>
            </a:r>
            <a:r>
              <a:rPr sz="1800" spc="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2F2F2F"/>
                </a:solidFill>
                <a:latin typeface="Times New Roman"/>
                <a:cs typeface="Times New Roman"/>
              </a:rPr>
              <a:t>нарушению</a:t>
            </a:r>
            <a:r>
              <a:rPr sz="1800" spc="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F2F2F"/>
                </a:solidFill>
                <a:latin typeface="Times New Roman"/>
                <a:cs typeface="Times New Roman"/>
              </a:rPr>
              <a:t>растяжимости,</a:t>
            </a:r>
            <a:r>
              <a:rPr sz="1800" spc="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F2F2F"/>
                </a:solidFill>
                <a:latin typeface="Times New Roman"/>
                <a:cs typeface="Times New Roman"/>
              </a:rPr>
              <a:t>к </a:t>
            </a:r>
            <a:r>
              <a:rPr sz="18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2F2F2F"/>
                </a:solidFill>
                <a:latin typeface="Times New Roman"/>
                <a:cs typeface="Times New Roman"/>
              </a:rPr>
              <a:t>омертвлению</a:t>
            </a:r>
            <a:r>
              <a:rPr sz="1800" spc="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F2F2F"/>
                </a:solidFill>
                <a:latin typeface="Times New Roman"/>
                <a:cs typeface="Times New Roman"/>
              </a:rPr>
              <a:t>этих</a:t>
            </a:r>
            <a:r>
              <a:rPr sz="18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F2F2F"/>
                </a:solidFill>
                <a:latin typeface="Times New Roman"/>
                <a:cs typeface="Times New Roman"/>
              </a:rPr>
              <a:t>тканей;</a:t>
            </a:r>
            <a:endParaRPr sz="18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434"/>
              </a:spcBef>
              <a:buClr>
                <a:srgbClr val="AC0000"/>
              </a:buClr>
              <a:buAutoNum type="arabicPeriod" startAt="2"/>
              <a:tabLst>
                <a:tab pos="356870" algn="l"/>
                <a:tab pos="357505" algn="l"/>
              </a:tabLst>
            </a:pPr>
            <a:r>
              <a:rPr sz="1800" spc="-15" dirty="0">
                <a:solidFill>
                  <a:srgbClr val="2F2F2F"/>
                </a:solidFill>
                <a:latin typeface="Times New Roman"/>
                <a:cs typeface="Times New Roman"/>
              </a:rPr>
              <a:t>рубцовые,</a:t>
            </a:r>
            <a:r>
              <a:rPr sz="1800" spc="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F2F2F"/>
                </a:solidFill>
                <a:latin typeface="Times New Roman"/>
                <a:cs typeface="Times New Roman"/>
              </a:rPr>
              <a:t>воспалительные</a:t>
            </a:r>
            <a:r>
              <a:rPr sz="1800" spc="6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F2F2F"/>
                </a:solidFill>
                <a:latin typeface="Times New Roman"/>
                <a:cs typeface="Times New Roman"/>
              </a:rPr>
              <a:t>изменения</a:t>
            </a:r>
            <a:r>
              <a:rPr sz="1800" spc="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F2F2F"/>
                </a:solidFill>
                <a:latin typeface="Times New Roman"/>
                <a:cs typeface="Times New Roman"/>
              </a:rPr>
              <a:t>или</a:t>
            </a:r>
            <a:r>
              <a:rPr sz="1800" dirty="0">
                <a:solidFill>
                  <a:srgbClr val="2F2F2F"/>
                </a:solidFill>
                <a:latin typeface="Times New Roman"/>
                <a:cs typeface="Times New Roman"/>
              </a:rPr>
              <a:t> ригидность</a:t>
            </a:r>
            <a:r>
              <a:rPr sz="180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F2F2F"/>
                </a:solidFill>
                <a:latin typeface="Times New Roman"/>
                <a:cs typeface="Times New Roman"/>
              </a:rPr>
              <a:t>тканей</a:t>
            </a:r>
            <a:r>
              <a:rPr sz="1800" spc="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F2F2F"/>
                </a:solidFill>
                <a:latin typeface="Times New Roman"/>
                <a:cs typeface="Times New Roman"/>
              </a:rPr>
              <a:t>шейки</a:t>
            </a:r>
            <a:r>
              <a:rPr sz="1800" spc="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2F2F2F"/>
                </a:solidFill>
                <a:latin typeface="Times New Roman"/>
                <a:cs typeface="Times New Roman"/>
              </a:rPr>
              <a:t>матки,</a:t>
            </a:r>
            <a:endParaRPr sz="1800">
              <a:latin typeface="Times New Roman"/>
              <a:cs typeface="Times New Roman"/>
            </a:endParaRPr>
          </a:p>
          <a:p>
            <a:pPr marL="356870">
              <a:lnSpc>
                <a:spcPct val="100000"/>
              </a:lnSpc>
            </a:pPr>
            <a:r>
              <a:rPr sz="1800" spc="-10" dirty="0">
                <a:solidFill>
                  <a:srgbClr val="2F2F2F"/>
                </a:solidFill>
                <a:latin typeface="Times New Roman"/>
                <a:cs typeface="Times New Roman"/>
              </a:rPr>
              <a:t>влагалища,</a:t>
            </a:r>
            <a:r>
              <a:rPr sz="1800" spc="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F2F2F"/>
                </a:solidFill>
                <a:latin typeface="Times New Roman"/>
                <a:cs typeface="Times New Roman"/>
              </a:rPr>
              <a:t>промежности,</a:t>
            </a:r>
            <a:r>
              <a:rPr sz="180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F2F2F"/>
                </a:solidFill>
                <a:latin typeface="Times New Roman"/>
                <a:cs typeface="Times New Roman"/>
              </a:rPr>
              <a:t>что</a:t>
            </a:r>
            <a:r>
              <a:rPr sz="18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F2F2F"/>
                </a:solidFill>
                <a:latin typeface="Times New Roman"/>
                <a:cs typeface="Times New Roman"/>
              </a:rPr>
              <a:t>также</a:t>
            </a:r>
            <a:r>
              <a:rPr sz="18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F2F2F"/>
                </a:solidFill>
                <a:latin typeface="Times New Roman"/>
                <a:cs typeface="Times New Roman"/>
              </a:rPr>
              <a:t>отражается</a:t>
            </a:r>
            <a:r>
              <a:rPr sz="1800" spc="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F2F2F"/>
                </a:solidFill>
                <a:latin typeface="Times New Roman"/>
                <a:cs typeface="Times New Roman"/>
              </a:rPr>
              <a:t>на</a:t>
            </a:r>
            <a:r>
              <a:rPr sz="18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F2F2F"/>
                </a:solidFill>
                <a:latin typeface="Times New Roman"/>
                <a:cs typeface="Times New Roman"/>
              </a:rPr>
              <a:t>их</a:t>
            </a:r>
            <a:r>
              <a:rPr sz="18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F2F2F"/>
                </a:solidFill>
                <a:latin typeface="Times New Roman"/>
                <a:cs typeface="Times New Roman"/>
              </a:rPr>
              <a:t>растяжимости;</a:t>
            </a:r>
            <a:endParaRPr sz="18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434"/>
              </a:spcBef>
              <a:buClr>
                <a:srgbClr val="AC0000"/>
              </a:buClr>
              <a:buAutoNum type="arabicPeriod" startAt="5"/>
              <a:tabLst>
                <a:tab pos="356870" algn="l"/>
                <a:tab pos="357505" algn="l"/>
              </a:tabLst>
            </a:pPr>
            <a:r>
              <a:rPr sz="1800" spc="-10" dirty="0">
                <a:solidFill>
                  <a:srgbClr val="2F2F2F"/>
                </a:solidFill>
                <a:latin typeface="Times New Roman"/>
                <a:cs typeface="Times New Roman"/>
              </a:rPr>
              <a:t>узкий</a:t>
            </a:r>
            <a:r>
              <a:rPr sz="18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2F2F2F"/>
                </a:solidFill>
                <a:latin typeface="Times New Roman"/>
                <a:cs typeface="Times New Roman"/>
              </a:rPr>
              <a:t>таз;</a:t>
            </a:r>
            <a:endParaRPr sz="18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434"/>
              </a:spcBef>
              <a:buClr>
                <a:srgbClr val="AC0000"/>
              </a:buClr>
              <a:buAutoNum type="arabicPeriod" startAt="5"/>
              <a:tabLst>
                <a:tab pos="356870" algn="l"/>
                <a:tab pos="357505" algn="l"/>
              </a:tabLst>
            </a:pPr>
            <a:r>
              <a:rPr sz="1800" dirty="0">
                <a:solidFill>
                  <a:srgbClr val="2F2F2F"/>
                </a:solidFill>
                <a:latin typeface="Times New Roman"/>
                <a:cs typeface="Times New Roman"/>
              </a:rPr>
              <a:t>тазовое</a:t>
            </a:r>
            <a:r>
              <a:rPr sz="1800" spc="-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F2F2F"/>
                </a:solidFill>
                <a:latin typeface="Times New Roman"/>
                <a:cs typeface="Times New Roman"/>
              </a:rPr>
              <a:t>предлежание</a:t>
            </a:r>
            <a:r>
              <a:rPr sz="1800" spc="-15" dirty="0">
                <a:solidFill>
                  <a:srgbClr val="2F2F2F"/>
                </a:solidFill>
                <a:latin typeface="Times New Roman"/>
                <a:cs typeface="Times New Roman"/>
              </a:rPr>
              <a:t> плода</a:t>
            </a:r>
            <a:r>
              <a:rPr sz="18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F2F2F"/>
                </a:solidFill>
                <a:latin typeface="Times New Roman"/>
                <a:cs typeface="Times New Roman"/>
              </a:rPr>
              <a:t>;</a:t>
            </a:r>
            <a:endParaRPr sz="18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430"/>
              </a:spcBef>
              <a:buClr>
                <a:srgbClr val="AC0000"/>
              </a:buClr>
              <a:buAutoNum type="arabicPeriod" startAt="5"/>
              <a:tabLst>
                <a:tab pos="356870" algn="l"/>
                <a:tab pos="357505" algn="l"/>
              </a:tabLst>
            </a:pPr>
            <a:r>
              <a:rPr sz="1800" spc="-15" dirty="0">
                <a:solidFill>
                  <a:srgbClr val="2F2F2F"/>
                </a:solidFill>
                <a:latin typeface="Times New Roman"/>
                <a:cs typeface="Times New Roman"/>
              </a:rPr>
              <a:t>наложение</a:t>
            </a:r>
            <a:r>
              <a:rPr sz="18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2F2F2F"/>
                </a:solidFill>
                <a:latin typeface="Times New Roman"/>
                <a:cs typeface="Times New Roman"/>
              </a:rPr>
              <a:t>акушерских</a:t>
            </a:r>
            <a:r>
              <a:rPr sz="1800" spc="6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F2F2F"/>
                </a:solidFill>
                <a:latin typeface="Times New Roman"/>
                <a:cs typeface="Times New Roman"/>
              </a:rPr>
              <a:t>щипцов;</a:t>
            </a:r>
            <a:endParaRPr sz="18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434"/>
              </a:spcBef>
              <a:buClr>
                <a:srgbClr val="AC0000"/>
              </a:buClr>
              <a:buAutoNum type="arabicPeriod" startAt="5"/>
              <a:tabLst>
                <a:tab pos="356870" algn="l"/>
                <a:tab pos="357505" algn="l"/>
              </a:tabLst>
            </a:pPr>
            <a:r>
              <a:rPr sz="1800" spc="-25" dirty="0">
                <a:solidFill>
                  <a:srgbClr val="2F2F2F"/>
                </a:solidFill>
                <a:latin typeface="Times New Roman"/>
                <a:cs typeface="Times New Roman"/>
              </a:rPr>
              <a:t>неумелая</a:t>
            </a:r>
            <a:r>
              <a:rPr sz="1800" spc="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F2F2F"/>
                </a:solidFill>
                <a:latin typeface="Times New Roman"/>
                <a:cs typeface="Times New Roman"/>
              </a:rPr>
              <a:t>защита</a:t>
            </a:r>
            <a:r>
              <a:rPr sz="18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F2F2F"/>
                </a:solidFill>
                <a:latin typeface="Times New Roman"/>
                <a:cs typeface="Times New Roman"/>
              </a:rPr>
              <a:t>промежности</a:t>
            </a:r>
            <a:r>
              <a:rPr sz="1800" spc="-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2F2F2F"/>
                </a:solidFill>
                <a:latin typeface="Times New Roman"/>
                <a:cs typeface="Times New Roman"/>
              </a:rPr>
              <a:t>медицинским</a:t>
            </a:r>
            <a:r>
              <a:rPr sz="1800" spc="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F2F2F"/>
                </a:solidFill>
                <a:latin typeface="Times New Roman"/>
                <a:cs typeface="Times New Roman"/>
              </a:rPr>
              <a:t>персоналом.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5366410"/>
            <a:ext cx="7569200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555865" algn="l"/>
              </a:tabLst>
            </a:pPr>
            <a:r>
              <a:rPr sz="4900" u="heavy" spc="-63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900" u="heavy" spc="-1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Этиология	</a:t>
            </a:r>
            <a:endParaRPr sz="49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504" y="924940"/>
            <a:ext cx="7301230" cy="390461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469265" algn="l"/>
              </a:tabLst>
            </a:pPr>
            <a:r>
              <a:rPr sz="2400" dirty="0">
                <a:solidFill>
                  <a:srgbClr val="AC0000"/>
                </a:solidFill>
                <a:latin typeface="Times New Roman"/>
                <a:cs typeface="Times New Roman"/>
              </a:rPr>
              <a:t>1.	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Механическая</a:t>
            </a:r>
            <a:r>
              <a:rPr sz="240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теория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Бандля: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spc="-40" dirty="0">
                <a:solidFill>
                  <a:srgbClr val="2F2F2F"/>
                </a:solidFill>
                <a:latin typeface="Times New Roman"/>
                <a:cs typeface="Times New Roman"/>
              </a:rPr>
              <a:t>Узкий</a:t>
            </a:r>
            <a:r>
              <a:rPr sz="2400" spc="-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таз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Поперечное</a:t>
            </a:r>
            <a:r>
              <a:rPr sz="2400" spc="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положение</a:t>
            </a:r>
            <a:r>
              <a:rPr sz="2400" spc="-5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плода</a:t>
            </a:r>
            <a:endParaRPr sz="2400">
              <a:latin typeface="Times New Roman"/>
              <a:cs typeface="Times New Roman"/>
            </a:endParaRPr>
          </a:p>
          <a:p>
            <a:pPr marL="287020" marR="610870" indent="-274320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Разгибательные предлежания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и асинклитические </a:t>
            </a:r>
            <a:r>
              <a:rPr sz="2400" spc="-5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вставления</a:t>
            </a:r>
            <a:r>
              <a:rPr sz="2400" spc="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головки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Гидроцефалия</a:t>
            </a:r>
            <a:r>
              <a:rPr sz="2400" spc="-6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плода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Крупный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плод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spc="-30" dirty="0">
                <a:solidFill>
                  <a:srgbClr val="2F2F2F"/>
                </a:solidFill>
                <a:latin typeface="Times New Roman"/>
                <a:cs typeface="Times New Roman"/>
              </a:rPr>
              <a:t>Опухоли</a:t>
            </a:r>
            <a:r>
              <a:rPr sz="2400" spc="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в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 области</a:t>
            </a:r>
            <a:r>
              <a:rPr sz="240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малого</a:t>
            </a:r>
            <a:r>
              <a:rPr sz="2400" spc="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таза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Рубцовые</a:t>
            </a:r>
            <a:r>
              <a:rPr sz="2400" spc="6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F2F2F"/>
                </a:solidFill>
                <a:latin typeface="Times New Roman"/>
                <a:cs typeface="Times New Roman"/>
              </a:rPr>
              <a:t>сужения</a:t>
            </a:r>
            <a:r>
              <a:rPr sz="2400" spc="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различных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отделов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родовых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путей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75704" y="3212592"/>
            <a:ext cx="2279904" cy="295351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64540" y="5366410"/>
            <a:ext cx="7569200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555865" algn="l"/>
              </a:tabLst>
            </a:pPr>
            <a:r>
              <a:rPr sz="4900" u="heavy" spc="-63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900" u="heavy" spc="-1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этиология	</a:t>
            </a:r>
            <a:endParaRPr sz="4900">
              <a:latin typeface="Impact"/>
              <a:cs typeface="Impac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6608" y="760309"/>
            <a:ext cx="7029450" cy="430657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2.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 Гистопатическая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 теория</a:t>
            </a:r>
            <a:r>
              <a:rPr sz="2400" spc="-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Вербова:</a:t>
            </a:r>
            <a:endParaRPr sz="2400">
              <a:latin typeface="Times New Roman"/>
              <a:cs typeface="Times New Roman"/>
            </a:endParaRPr>
          </a:p>
          <a:p>
            <a:pPr marL="287020" marR="321945" indent="-274320">
              <a:lnSpc>
                <a:spcPts val="2590"/>
              </a:lnSpc>
              <a:spcBef>
                <a:spcPts val="61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Рубцы</a:t>
            </a:r>
            <a:r>
              <a:rPr sz="2400" spc="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на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2F2F2F"/>
                </a:solidFill>
                <a:latin typeface="Times New Roman"/>
                <a:cs typeface="Times New Roman"/>
              </a:rPr>
              <a:t>матке</a:t>
            </a:r>
            <a:r>
              <a:rPr sz="2400" spc="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10" dirty="0">
                <a:solidFill>
                  <a:srgbClr val="2F2F2F"/>
                </a:solidFill>
                <a:latin typeface="Times New Roman"/>
                <a:cs typeface="Times New Roman"/>
              </a:rPr>
              <a:t>после</a:t>
            </a:r>
            <a:r>
              <a:rPr sz="2400" spc="-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перенесенных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операции 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(кесарево</a:t>
            </a:r>
            <a:r>
              <a:rPr sz="2400" spc="6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сечение,</a:t>
            </a:r>
            <a:r>
              <a:rPr sz="2400" spc="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консервативная</a:t>
            </a:r>
            <a:r>
              <a:rPr sz="2400" spc="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миомэктомия, </a:t>
            </a:r>
            <a:r>
              <a:rPr sz="2400" spc="-5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перфорация</a:t>
            </a:r>
            <a:r>
              <a:rPr sz="240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матки)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260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Большое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количество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абортов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 в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анамнезе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290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Инфантилизм,</a:t>
            </a:r>
            <a:r>
              <a:rPr sz="2400" spc="-5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аномалии</a:t>
            </a:r>
            <a:r>
              <a:rPr sz="2400" spc="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развития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половых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 органов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28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Воспалительные</a:t>
            </a:r>
            <a:r>
              <a:rPr sz="24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заболевания</a:t>
            </a:r>
            <a:r>
              <a:rPr sz="240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F2F2F"/>
                </a:solidFill>
                <a:latin typeface="Times New Roman"/>
                <a:cs typeface="Times New Roman"/>
              </a:rPr>
              <a:t>матки</a:t>
            </a:r>
            <a:r>
              <a:rPr sz="2400" spc="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и</a:t>
            </a:r>
            <a:r>
              <a:rPr sz="24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придатков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29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Паритет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 родов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(&gt;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5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 родов)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28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Многоводие,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многоплодие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290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Приращение,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предлежание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плаценты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290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Деструктивный</a:t>
            </a:r>
            <a:r>
              <a:rPr sz="2400" spc="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пузырный</a:t>
            </a:r>
            <a:r>
              <a:rPr sz="2400" spc="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10" dirty="0">
                <a:solidFill>
                  <a:srgbClr val="2F2F2F"/>
                </a:solidFill>
                <a:latin typeface="Times New Roman"/>
                <a:cs typeface="Times New Roman"/>
              </a:rPr>
              <a:t>занос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52488" y="0"/>
            <a:ext cx="2048255" cy="222808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" y="6172200"/>
            <a:ext cx="7543800" cy="27940"/>
          </a:xfrm>
          <a:custGeom>
            <a:avLst/>
            <a:gdLst/>
            <a:ahLst/>
            <a:cxnLst/>
            <a:rect l="l" t="t" r="r" b="b"/>
            <a:pathLst>
              <a:path w="7543800" h="27939">
                <a:moveTo>
                  <a:pt x="7543800" y="0"/>
                </a:moveTo>
                <a:lnTo>
                  <a:pt x="0" y="0"/>
                </a:lnTo>
                <a:lnTo>
                  <a:pt x="0" y="27431"/>
                </a:lnTo>
                <a:lnTo>
                  <a:pt x="7543800" y="27431"/>
                </a:lnTo>
                <a:lnTo>
                  <a:pt x="75438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8267" y="691642"/>
            <a:ext cx="365569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-20" dirty="0">
                <a:solidFill>
                  <a:srgbClr val="2F2F2F"/>
                </a:solidFill>
                <a:latin typeface="Times New Roman"/>
                <a:cs typeface="Times New Roman"/>
              </a:rPr>
              <a:t>I.</a:t>
            </a:r>
            <a:r>
              <a:rPr sz="2200" spc="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По</a:t>
            </a:r>
            <a:r>
              <a:rPr sz="220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времени</a:t>
            </a:r>
            <a:r>
              <a:rPr sz="2200" spc="-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2F2F2F"/>
                </a:solidFill>
                <a:latin typeface="Times New Roman"/>
                <a:cs typeface="Times New Roman"/>
              </a:rPr>
              <a:t>происхождения.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8267" y="1060145"/>
            <a:ext cx="4890135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b="0" dirty="0">
                <a:solidFill>
                  <a:srgbClr val="2F2F2F"/>
                </a:solidFill>
                <a:latin typeface="Times New Roman"/>
                <a:cs typeface="Times New Roman"/>
              </a:rPr>
              <a:t>1.</a:t>
            </a:r>
            <a:r>
              <a:rPr sz="2200" b="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b="0" dirty="0">
                <a:solidFill>
                  <a:srgbClr val="2F2F2F"/>
                </a:solidFill>
                <a:latin typeface="Times New Roman"/>
                <a:cs typeface="Times New Roman"/>
              </a:rPr>
              <a:t>Разрывы</a:t>
            </a:r>
            <a:r>
              <a:rPr sz="2200" b="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b="0" spc="-15" dirty="0">
                <a:solidFill>
                  <a:srgbClr val="2F2F2F"/>
                </a:solidFill>
                <a:latin typeface="Times New Roman"/>
                <a:cs typeface="Times New Roman"/>
              </a:rPr>
              <a:t>во</a:t>
            </a:r>
            <a:r>
              <a:rPr sz="2200" b="0" dirty="0">
                <a:solidFill>
                  <a:srgbClr val="2F2F2F"/>
                </a:solidFill>
                <a:latin typeface="Times New Roman"/>
                <a:cs typeface="Times New Roman"/>
              </a:rPr>
              <a:t> время</a:t>
            </a:r>
            <a:r>
              <a:rPr sz="2200" b="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b="0" dirty="0">
                <a:solidFill>
                  <a:srgbClr val="2F2F2F"/>
                </a:solidFill>
                <a:latin typeface="Times New Roman"/>
                <a:cs typeface="Times New Roman"/>
              </a:rPr>
              <a:t>беременности</a:t>
            </a:r>
            <a:r>
              <a:rPr sz="2200" b="0" spc="-8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b="0" spc="5" dirty="0">
                <a:solidFill>
                  <a:srgbClr val="2F2F2F"/>
                </a:solidFill>
                <a:latin typeface="Times New Roman"/>
                <a:cs typeface="Times New Roman"/>
              </a:rPr>
              <a:t>(9%).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6334" y="1397076"/>
            <a:ext cx="5800090" cy="473392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84455">
              <a:lnSpc>
                <a:spcPct val="100000"/>
              </a:lnSpc>
              <a:spcBef>
                <a:spcPts val="365"/>
              </a:spcBef>
            </a:pP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2.</a:t>
            </a:r>
            <a:r>
              <a:rPr sz="22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Разрывы</a:t>
            </a:r>
            <a:r>
              <a:rPr sz="220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2F2F2F"/>
                </a:solidFill>
                <a:latin typeface="Times New Roman"/>
                <a:cs typeface="Times New Roman"/>
              </a:rPr>
              <a:t>во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время</a:t>
            </a:r>
            <a:r>
              <a:rPr sz="22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2F2F2F"/>
                </a:solidFill>
                <a:latin typeface="Times New Roman"/>
                <a:cs typeface="Times New Roman"/>
              </a:rPr>
              <a:t>родов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srgbClr val="2F2F2F"/>
                </a:solidFill>
                <a:latin typeface="Times New Roman"/>
                <a:cs typeface="Times New Roman"/>
              </a:rPr>
              <a:t>(91%).</a:t>
            </a:r>
            <a:endParaRPr sz="2200">
              <a:latin typeface="Times New Roman"/>
              <a:cs typeface="Times New Roman"/>
            </a:endParaRPr>
          </a:p>
          <a:p>
            <a:pPr marL="410845" indent="-327025">
              <a:lnSpc>
                <a:spcPct val="100000"/>
              </a:lnSpc>
              <a:spcBef>
                <a:spcPts val="265"/>
              </a:spcBef>
              <a:buAutoNum type="romanUcPeriod" startAt="2"/>
              <a:tabLst>
                <a:tab pos="411480" algn="l"/>
              </a:tabLst>
            </a:pP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По</a:t>
            </a:r>
            <a:r>
              <a:rPr sz="22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2F2F2F"/>
                </a:solidFill>
                <a:latin typeface="Times New Roman"/>
                <a:cs typeface="Times New Roman"/>
              </a:rPr>
              <a:t>патогенетическому</a:t>
            </a:r>
            <a:r>
              <a:rPr sz="2200" spc="-7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35" dirty="0">
                <a:solidFill>
                  <a:srgbClr val="2F2F2F"/>
                </a:solidFill>
                <a:latin typeface="Times New Roman"/>
                <a:cs typeface="Times New Roman"/>
              </a:rPr>
              <a:t>признаку.</a:t>
            </a:r>
            <a:endParaRPr sz="2200">
              <a:latin typeface="Times New Roman"/>
              <a:cs typeface="Times New Roman"/>
            </a:endParaRPr>
          </a:p>
          <a:p>
            <a:pPr marL="365125" lvl="1" indent="-281305">
              <a:lnSpc>
                <a:spcPct val="100000"/>
              </a:lnSpc>
              <a:spcBef>
                <a:spcPts val="265"/>
              </a:spcBef>
              <a:buAutoNum type="arabicPeriod"/>
              <a:tabLst>
                <a:tab pos="365760" algn="l"/>
              </a:tabLst>
            </a:pP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Самопроизвольные:</a:t>
            </a:r>
            <a:endParaRPr sz="2200">
              <a:latin typeface="Times New Roman"/>
              <a:cs typeface="Times New Roman"/>
            </a:endParaRPr>
          </a:p>
          <a:p>
            <a:pPr marL="252095" indent="-168275">
              <a:lnSpc>
                <a:spcPct val="100000"/>
              </a:lnSpc>
              <a:spcBef>
                <a:spcPts val="265"/>
              </a:spcBef>
              <a:buChar char="•"/>
              <a:tabLst>
                <a:tab pos="252729" algn="l"/>
              </a:tabLst>
            </a:pP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механические;</a:t>
            </a:r>
            <a:endParaRPr sz="2200">
              <a:latin typeface="Times New Roman"/>
              <a:cs typeface="Times New Roman"/>
            </a:endParaRPr>
          </a:p>
          <a:p>
            <a:pPr marL="252095" indent="-168275">
              <a:lnSpc>
                <a:spcPct val="100000"/>
              </a:lnSpc>
              <a:spcBef>
                <a:spcPts val="265"/>
              </a:spcBef>
              <a:buChar char="•"/>
              <a:tabLst>
                <a:tab pos="252729" algn="l"/>
              </a:tabLst>
            </a:pP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гистопатические;</a:t>
            </a:r>
            <a:endParaRPr sz="2200">
              <a:latin typeface="Times New Roman"/>
              <a:cs typeface="Times New Roman"/>
            </a:endParaRPr>
          </a:p>
          <a:p>
            <a:pPr marL="252095" indent="-168275">
              <a:lnSpc>
                <a:spcPct val="100000"/>
              </a:lnSpc>
              <a:spcBef>
                <a:spcPts val="265"/>
              </a:spcBef>
              <a:buChar char="•"/>
              <a:tabLst>
                <a:tab pos="252729" algn="l"/>
              </a:tabLst>
            </a:pP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механогистопатические.</a:t>
            </a:r>
            <a:endParaRPr sz="2200">
              <a:latin typeface="Times New Roman"/>
              <a:cs typeface="Times New Roman"/>
            </a:endParaRPr>
          </a:p>
          <a:p>
            <a:pPr marL="84455">
              <a:lnSpc>
                <a:spcPct val="100000"/>
              </a:lnSpc>
              <a:spcBef>
                <a:spcPts val="265"/>
              </a:spcBef>
            </a:pP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2.</a:t>
            </a:r>
            <a:r>
              <a:rPr sz="2200" spc="-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Насильственные:</a:t>
            </a:r>
            <a:endParaRPr sz="2200">
              <a:latin typeface="Times New Roman"/>
              <a:cs typeface="Times New Roman"/>
            </a:endParaRPr>
          </a:p>
          <a:p>
            <a:pPr marL="252729" indent="-168910">
              <a:lnSpc>
                <a:spcPct val="100000"/>
              </a:lnSpc>
              <a:spcBef>
                <a:spcPts val="265"/>
              </a:spcBef>
              <a:buChar char="•"/>
              <a:tabLst>
                <a:tab pos="253365" algn="l"/>
              </a:tabLst>
            </a:pP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травматические;</a:t>
            </a:r>
            <a:endParaRPr sz="2200">
              <a:latin typeface="Times New Roman"/>
              <a:cs typeface="Times New Roman"/>
            </a:endParaRPr>
          </a:p>
          <a:p>
            <a:pPr marL="252729" indent="-168910">
              <a:lnSpc>
                <a:spcPct val="100000"/>
              </a:lnSpc>
              <a:spcBef>
                <a:spcPts val="265"/>
              </a:spcBef>
              <a:buChar char="•"/>
              <a:tabLst>
                <a:tab pos="253365" algn="l"/>
              </a:tabLst>
            </a:pP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смешанные.</a:t>
            </a:r>
            <a:endParaRPr sz="22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365"/>
              </a:spcBef>
            </a:pPr>
            <a:r>
              <a:rPr sz="4400" spc="-10" dirty="0">
                <a:solidFill>
                  <a:srgbClr val="252525"/>
                </a:solidFill>
                <a:latin typeface="Impact"/>
                <a:cs typeface="Impact"/>
              </a:rPr>
              <a:t>Классификация</a:t>
            </a:r>
            <a:r>
              <a:rPr sz="4400" spc="10" dirty="0">
                <a:solidFill>
                  <a:srgbClr val="252525"/>
                </a:solidFill>
                <a:latin typeface="Impact"/>
                <a:cs typeface="Impact"/>
              </a:rPr>
              <a:t> </a:t>
            </a:r>
            <a:r>
              <a:rPr sz="4400" spc="-15" dirty="0">
                <a:solidFill>
                  <a:srgbClr val="252525"/>
                </a:solidFill>
                <a:latin typeface="Impact"/>
                <a:cs typeface="Impact"/>
              </a:rPr>
              <a:t>(по</a:t>
            </a:r>
            <a:r>
              <a:rPr sz="4400" spc="35" dirty="0">
                <a:solidFill>
                  <a:srgbClr val="252525"/>
                </a:solidFill>
                <a:latin typeface="Impact"/>
                <a:cs typeface="Impact"/>
              </a:rPr>
              <a:t> </a:t>
            </a:r>
            <a:r>
              <a:rPr sz="4400" spc="-5" dirty="0">
                <a:solidFill>
                  <a:srgbClr val="252525"/>
                </a:solidFill>
                <a:latin typeface="Impact"/>
                <a:cs typeface="Impact"/>
              </a:rPr>
              <a:t>Л.С. </a:t>
            </a:r>
            <a:r>
              <a:rPr sz="4400" spc="-760" dirty="0">
                <a:solidFill>
                  <a:srgbClr val="252525"/>
                </a:solidFill>
                <a:latin typeface="Impact"/>
                <a:cs typeface="Impact"/>
              </a:rPr>
              <a:t> </a:t>
            </a:r>
            <a:r>
              <a:rPr sz="4400" spc="-10" dirty="0">
                <a:solidFill>
                  <a:srgbClr val="252525"/>
                </a:solidFill>
                <a:latin typeface="Impact"/>
                <a:cs typeface="Impact"/>
              </a:rPr>
              <a:t>Персианинов,</a:t>
            </a:r>
            <a:r>
              <a:rPr sz="4400" spc="35" dirty="0">
                <a:solidFill>
                  <a:srgbClr val="252525"/>
                </a:solidFill>
                <a:latin typeface="Impact"/>
                <a:cs typeface="Impact"/>
              </a:rPr>
              <a:t> </a:t>
            </a:r>
            <a:r>
              <a:rPr sz="4400" spc="-10" dirty="0">
                <a:solidFill>
                  <a:srgbClr val="252525"/>
                </a:solidFill>
                <a:latin typeface="Impact"/>
                <a:cs typeface="Impact"/>
              </a:rPr>
              <a:t>1964)</a:t>
            </a:r>
            <a:endParaRPr sz="4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7240" y="4581144"/>
            <a:ext cx="8366759" cy="2121535"/>
            <a:chOff x="777240" y="4581144"/>
            <a:chExt cx="8366759" cy="2121535"/>
          </a:xfrm>
        </p:grpSpPr>
        <p:sp>
          <p:nvSpPr>
            <p:cNvPr id="3" name="object 3"/>
            <p:cNvSpPr/>
            <p:nvPr/>
          </p:nvSpPr>
          <p:spPr>
            <a:xfrm>
              <a:off x="777240" y="6172200"/>
              <a:ext cx="7543800" cy="27940"/>
            </a:xfrm>
            <a:custGeom>
              <a:avLst/>
              <a:gdLst/>
              <a:ahLst/>
              <a:cxnLst/>
              <a:rect l="l" t="t" r="r" b="b"/>
              <a:pathLst>
                <a:path w="7543800" h="27939">
                  <a:moveTo>
                    <a:pt x="7543800" y="0"/>
                  </a:moveTo>
                  <a:lnTo>
                    <a:pt x="0" y="0"/>
                  </a:lnTo>
                  <a:lnTo>
                    <a:pt x="0" y="27431"/>
                  </a:lnTo>
                  <a:lnTo>
                    <a:pt x="7543800" y="27431"/>
                  </a:lnTo>
                  <a:lnTo>
                    <a:pt x="7543800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69536" y="4581144"/>
              <a:ext cx="4474464" cy="212140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58267" y="489431"/>
            <a:ext cx="7316470" cy="470979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2400" spc="-35" dirty="0">
                <a:solidFill>
                  <a:srgbClr val="2F2F2F"/>
                </a:solidFill>
                <a:latin typeface="Times New Roman"/>
                <a:cs typeface="Times New Roman"/>
              </a:rPr>
              <a:t>III.</a:t>
            </a:r>
            <a:r>
              <a:rPr sz="2400" spc="10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По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клиническому</a:t>
            </a:r>
            <a:r>
              <a:rPr sz="240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течению.</a:t>
            </a:r>
            <a:endParaRPr sz="2400">
              <a:latin typeface="Times New Roman"/>
              <a:cs typeface="Times New Roman"/>
            </a:endParaRPr>
          </a:p>
          <a:p>
            <a:pPr marL="317500" indent="-304800">
              <a:lnSpc>
                <a:spcPct val="100000"/>
              </a:lnSpc>
              <a:spcBef>
                <a:spcPts val="290"/>
              </a:spcBef>
              <a:buAutoNum type="arabicPeriod"/>
              <a:tabLst>
                <a:tab pos="317500" algn="l"/>
              </a:tabLst>
            </a:pPr>
            <a:r>
              <a:rPr sz="2400" spc="-30" dirty="0">
                <a:solidFill>
                  <a:srgbClr val="2F2F2F"/>
                </a:solidFill>
                <a:latin typeface="Times New Roman"/>
                <a:cs typeface="Times New Roman"/>
              </a:rPr>
              <a:t>Угрожающий</a:t>
            </a:r>
            <a:r>
              <a:rPr sz="24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разрыв.</a:t>
            </a:r>
            <a:endParaRPr sz="2400">
              <a:latin typeface="Times New Roman"/>
              <a:cs typeface="Times New Roman"/>
            </a:endParaRPr>
          </a:p>
          <a:p>
            <a:pPr marL="317500" indent="-304800">
              <a:lnSpc>
                <a:spcPct val="100000"/>
              </a:lnSpc>
              <a:spcBef>
                <a:spcPts val="290"/>
              </a:spcBef>
              <a:buAutoNum type="arabicPeriod"/>
              <a:tabLst>
                <a:tab pos="317500" algn="l"/>
              </a:tabLst>
            </a:pP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Начавшийся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разрыв.</a:t>
            </a:r>
            <a:endParaRPr sz="2400">
              <a:latin typeface="Times New Roman"/>
              <a:cs typeface="Times New Roman"/>
            </a:endParaRPr>
          </a:p>
          <a:p>
            <a:pPr marL="317500" indent="-305435">
              <a:lnSpc>
                <a:spcPct val="100000"/>
              </a:lnSpc>
              <a:spcBef>
                <a:spcPts val="290"/>
              </a:spcBef>
              <a:buAutoNum type="arabicPeriod"/>
              <a:tabLst>
                <a:tab pos="318135" algn="l"/>
              </a:tabLst>
            </a:pP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Свершившийся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разрыв.</a:t>
            </a:r>
            <a:endParaRPr sz="2400">
              <a:latin typeface="Times New Roman"/>
              <a:cs typeface="Times New Roman"/>
            </a:endParaRPr>
          </a:p>
          <a:p>
            <a:pPr marL="448309" indent="-436245">
              <a:lnSpc>
                <a:spcPct val="100000"/>
              </a:lnSpc>
              <a:spcBef>
                <a:spcPts val="290"/>
              </a:spcBef>
              <a:buAutoNum type="romanUcPeriod" startAt="4"/>
              <a:tabLst>
                <a:tab pos="448945" algn="l"/>
              </a:tabLst>
            </a:pP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По</a:t>
            </a:r>
            <a:r>
              <a:rPr sz="240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локализации.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735"/>
              </a:lnSpc>
              <a:spcBef>
                <a:spcPts val="290"/>
              </a:spcBef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Разрыв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в</a:t>
            </a:r>
            <a:r>
              <a:rPr sz="240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дне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матки,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в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теле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матки,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в</a:t>
            </a:r>
            <a:r>
              <a:rPr sz="2400" spc="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нижнем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сегменте,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735"/>
              </a:lnSpc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отрыв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F2F2F"/>
                </a:solidFill>
                <a:latin typeface="Times New Roman"/>
                <a:cs typeface="Times New Roman"/>
              </a:rPr>
              <a:t>матки</a:t>
            </a:r>
            <a:r>
              <a:rPr sz="2400" spc="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от</a:t>
            </a:r>
            <a:r>
              <a:rPr sz="240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сводов</a:t>
            </a:r>
            <a:r>
              <a:rPr sz="2400" spc="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влагалища</a:t>
            </a:r>
            <a:endParaRPr sz="2400">
              <a:latin typeface="Times New Roman"/>
              <a:cs typeface="Times New Roman"/>
            </a:endParaRPr>
          </a:p>
          <a:p>
            <a:pPr marL="347980" indent="-335915">
              <a:lnSpc>
                <a:spcPct val="100000"/>
              </a:lnSpc>
              <a:spcBef>
                <a:spcPts val="290"/>
              </a:spcBef>
              <a:buAutoNum type="romanUcPeriod" startAt="5"/>
              <a:tabLst>
                <a:tab pos="348615" algn="l"/>
              </a:tabLst>
            </a:pP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По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характеру</a:t>
            </a:r>
            <a:r>
              <a:rPr sz="2400" spc="-6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повреждения.</a:t>
            </a:r>
            <a:endParaRPr sz="2400">
              <a:latin typeface="Times New Roman"/>
              <a:cs typeface="Times New Roman"/>
            </a:endParaRPr>
          </a:p>
          <a:p>
            <a:pPr marL="317500" lvl="1" indent="-305435">
              <a:lnSpc>
                <a:spcPct val="100000"/>
              </a:lnSpc>
              <a:spcBef>
                <a:spcPts val="285"/>
              </a:spcBef>
              <a:buAutoNum type="arabicPeriod"/>
              <a:tabLst>
                <a:tab pos="318135" algn="l"/>
              </a:tabLst>
            </a:pP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Трещина</a:t>
            </a:r>
            <a:r>
              <a:rPr sz="24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(надрыв).</a:t>
            </a:r>
            <a:endParaRPr sz="2400">
              <a:latin typeface="Times New Roman"/>
              <a:cs typeface="Times New Roman"/>
            </a:endParaRPr>
          </a:p>
          <a:p>
            <a:pPr marL="12700" marR="631190" lvl="1">
              <a:lnSpc>
                <a:spcPts val="2590"/>
              </a:lnSpc>
              <a:spcBef>
                <a:spcPts val="620"/>
              </a:spcBef>
              <a:buAutoNum type="arabicPeriod"/>
              <a:tabLst>
                <a:tab pos="317500" algn="l"/>
              </a:tabLst>
            </a:pP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Неполный</a:t>
            </a:r>
            <a:r>
              <a:rPr sz="24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разрыв</a:t>
            </a:r>
            <a:r>
              <a:rPr sz="240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(не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проникающий</a:t>
            </a:r>
            <a:r>
              <a:rPr sz="2400" spc="-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в</a:t>
            </a:r>
            <a:r>
              <a:rPr sz="240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брюшную </a:t>
            </a:r>
            <a:r>
              <a:rPr sz="2400" spc="-5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полость).</a:t>
            </a:r>
            <a:endParaRPr sz="2400">
              <a:latin typeface="Times New Roman"/>
              <a:cs typeface="Times New Roman"/>
            </a:endParaRPr>
          </a:p>
          <a:p>
            <a:pPr marL="317500" lvl="1" indent="-304800">
              <a:lnSpc>
                <a:spcPct val="100000"/>
              </a:lnSpc>
              <a:spcBef>
                <a:spcPts val="254"/>
              </a:spcBef>
              <a:buAutoNum type="arabicPeriod"/>
              <a:tabLst>
                <a:tab pos="317500" algn="l"/>
              </a:tabLst>
            </a:pP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Полный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разрыв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(проникающий</a:t>
            </a:r>
            <a:r>
              <a:rPr sz="240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в</a:t>
            </a:r>
            <a:r>
              <a:rPr sz="2400" spc="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брюшную</a:t>
            </a:r>
            <a:r>
              <a:rPr sz="2400" spc="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полость).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03847" y="188976"/>
            <a:ext cx="2566416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7240" y="3032760"/>
            <a:ext cx="8284845" cy="3599815"/>
            <a:chOff x="777240" y="3032760"/>
            <a:chExt cx="8284845" cy="3599815"/>
          </a:xfrm>
        </p:grpSpPr>
        <p:sp>
          <p:nvSpPr>
            <p:cNvPr id="3" name="object 3"/>
            <p:cNvSpPr/>
            <p:nvPr/>
          </p:nvSpPr>
          <p:spPr>
            <a:xfrm>
              <a:off x="777240" y="6172200"/>
              <a:ext cx="7543800" cy="27940"/>
            </a:xfrm>
            <a:custGeom>
              <a:avLst/>
              <a:gdLst/>
              <a:ahLst/>
              <a:cxnLst/>
              <a:rect l="l" t="t" r="r" b="b"/>
              <a:pathLst>
                <a:path w="7543800" h="27939">
                  <a:moveTo>
                    <a:pt x="7543800" y="0"/>
                  </a:moveTo>
                  <a:lnTo>
                    <a:pt x="0" y="0"/>
                  </a:lnTo>
                  <a:lnTo>
                    <a:pt x="0" y="27431"/>
                  </a:lnTo>
                  <a:lnTo>
                    <a:pt x="7543800" y="27431"/>
                  </a:lnTo>
                  <a:lnTo>
                    <a:pt x="7543800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40551" y="3032760"/>
              <a:ext cx="3121152" cy="359968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78739" y="5454497"/>
            <a:ext cx="522541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10" dirty="0">
                <a:solidFill>
                  <a:srgbClr val="252525"/>
                </a:solidFill>
                <a:latin typeface="Impact"/>
                <a:cs typeface="Impact"/>
              </a:rPr>
              <a:t>Клиническая</a:t>
            </a:r>
            <a:r>
              <a:rPr sz="4300" spc="-25" dirty="0">
                <a:solidFill>
                  <a:srgbClr val="252525"/>
                </a:solidFill>
                <a:latin typeface="Impact"/>
                <a:cs typeface="Impact"/>
              </a:rPr>
              <a:t> </a:t>
            </a:r>
            <a:r>
              <a:rPr sz="4300" spc="-10" dirty="0">
                <a:solidFill>
                  <a:srgbClr val="252525"/>
                </a:solidFill>
                <a:latin typeface="Impact"/>
                <a:cs typeface="Impact"/>
              </a:rPr>
              <a:t>картина</a:t>
            </a:r>
            <a:endParaRPr sz="4300">
              <a:latin typeface="Impact"/>
              <a:cs typeface="Impac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9466" y="518540"/>
            <a:ext cx="3917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>
                <a:solidFill>
                  <a:srgbClr val="2F2F2F"/>
                </a:solidFill>
              </a:rPr>
              <a:t>Угрожающий</a:t>
            </a:r>
            <a:r>
              <a:rPr spc="85" dirty="0">
                <a:solidFill>
                  <a:srgbClr val="2F2F2F"/>
                </a:solidFill>
              </a:rPr>
              <a:t> </a:t>
            </a:r>
            <a:r>
              <a:rPr dirty="0">
                <a:solidFill>
                  <a:srgbClr val="2F2F2F"/>
                </a:solidFill>
              </a:rPr>
              <a:t>разрыв</a:t>
            </a:r>
            <a:r>
              <a:rPr spc="-5" dirty="0">
                <a:solidFill>
                  <a:srgbClr val="2F2F2F"/>
                </a:solidFill>
              </a:rPr>
              <a:t> </a:t>
            </a:r>
            <a:r>
              <a:rPr spc="-20" dirty="0">
                <a:solidFill>
                  <a:srgbClr val="2F2F2F"/>
                </a:solidFill>
              </a:rPr>
              <a:t>матки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9466" y="883996"/>
            <a:ext cx="7966709" cy="3783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10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200" spc="-10" dirty="0">
                <a:solidFill>
                  <a:srgbClr val="2F2F2F"/>
                </a:solidFill>
                <a:latin typeface="Times New Roman"/>
                <a:cs typeface="Times New Roman"/>
              </a:rPr>
              <a:t>Бурная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2F2F2F"/>
                </a:solidFill>
                <a:latin typeface="Times New Roman"/>
                <a:cs typeface="Times New Roman"/>
              </a:rPr>
              <a:t>родовая</a:t>
            </a:r>
            <a:r>
              <a:rPr sz="22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srgbClr val="2F2F2F"/>
                </a:solidFill>
                <a:latin typeface="Times New Roman"/>
                <a:cs typeface="Times New Roman"/>
              </a:rPr>
              <a:t>деятельность,</a:t>
            </a:r>
            <a:r>
              <a:rPr sz="2200" spc="-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2F2F2F"/>
                </a:solidFill>
                <a:latin typeface="Times New Roman"/>
                <a:cs typeface="Times New Roman"/>
              </a:rPr>
              <a:t>схватки</a:t>
            </a:r>
            <a:r>
              <a:rPr sz="22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сильные,</a:t>
            </a:r>
            <a:r>
              <a:rPr sz="2200" spc="-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2F2F2F"/>
                </a:solidFill>
                <a:latin typeface="Times New Roman"/>
                <a:cs typeface="Times New Roman"/>
              </a:rPr>
              <a:t>резко</a:t>
            </a:r>
            <a:endParaRPr sz="2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болезненные.</a:t>
            </a:r>
            <a:endParaRPr sz="22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buClr>
                <a:srgbClr val="AC0000"/>
              </a:buClr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200" spc="-10" dirty="0">
                <a:solidFill>
                  <a:srgbClr val="2F2F2F"/>
                </a:solidFill>
                <a:latin typeface="Times New Roman"/>
                <a:cs typeface="Times New Roman"/>
              </a:rPr>
              <a:t>Матка</a:t>
            </a:r>
            <a:r>
              <a:rPr sz="2200" spc="-7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вытянута</a:t>
            </a:r>
            <a:r>
              <a:rPr sz="2200" spc="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в</a:t>
            </a:r>
            <a:r>
              <a:rPr sz="22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40" dirty="0">
                <a:solidFill>
                  <a:srgbClr val="2F2F2F"/>
                </a:solidFill>
                <a:latin typeface="Times New Roman"/>
                <a:cs typeface="Times New Roman"/>
              </a:rPr>
              <a:t>длину,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srgbClr val="2F2F2F"/>
                </a:solidFill>
                <a:latin typeface="Times New Roman"/>
                <a:cs typeface="Times New Roman"/>
              </a:rPr>
              <a:t>дно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ее</a:t>
            </a:r>
            <a:r>
              <a:rPr sz="22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отклонено</a:t>
            </a:r>
            <a:r>
              <a:rPr sz="2200" spc="-5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в</a:t>
            </a:r>
            <a:r>
              <a:rPr sz="22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сторону</a:t>
            </a:r>
            <a:endParaRPr sz="2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200" spc="-10" dirty="0">
                <a:solidFill>
                  <a:srgbClr val="2F2F2F"/>
                </a:solidFill>
                <a:latin typeface="Times New Roman"/>
                <a:cs typeface="Times New Roman"/>
              </a:rPr>
              <a:t>от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 средней</a:t>
            </a:r>
            <a:r>
              <a:rPr sz="2200" spc="-5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линии,</a:t>
            </a:r>
            <a:r>
              <a:rPr sz="2200" spc="-25" dirty="0">
                <a:solidFill>
                  <a:srgbClr val="2F2F2F"/>
                </a:solidFill>
                <a:latin typeface="Times New Roman"/>
                <a:cs typeface="Times New Roman"/>
              </a:rPr>
              <a:t> круглые</a:t>
            </a:r>
            <a:r>
              <a:rPr sz="22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F2F2F"/>
                </a:solidFill>
                <a:latin typeface="Times New Roman"/>
                <a:cs typeface="Times New Roman"/>
              </a:rPr>
              <a:t>связки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напряжены</a:t>
            </a:r>
            <a:r>
              <a:rPr sz="22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и болезненны.</a:t>
            </a:r>
            <a:endParaRPr sz="2200">
              <a:latin typeface="Times New Roman"/>
              <a:cs typeface="Times New Roman"/>
            </a:endParaRPr>
          </a:p>
          <a:p>
            <a:pPr marL="356870" indent="-344805">
              <a:lnSpc>
                <a:spcPts val="2375"/>
              </a:lnSpc>
              <a:buClr>
                <a:srgbClr val="AC0000"/>
              </a:buClr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200" spc="-10" dirty="0">
                <a:solidFill>
                  <a:srgbClr val="2F2F2F"/>
                </a:solidFill>
                <a:latin typeface="Times New Roman"/>
                <a:cs typeface="Times New Roman"/>
              </a:rPr>
              <a:t>Контракционное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2F2F2F"/>
                </a:solidFill>
                <a:latin typeface="Times New Roman"/>
                <a:cs typeface="Times New Roman"/>
              </a:rPr>
              <a:t>кольцо</a:t>
            </a:r>
            <a:r>
              <a:rPr sz="22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расположено</a:t>
            </a:r>
            <a:r>
              <a:rPr sz="2200" spc="-9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2F2F2F"/>
                </a:solidFill>
                <a:latin typeface="Times New Roman"/>
                <a:cs typeface="Times New Roman"/>
              </a:rPr>
              <a:t>высоко</a:t>
            </a:r>
            <a:r>
              <a:rPr sz="22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srgbClr val="2F2F2F"/>
                </a:solidFill>
                <a:latin typeface="Times New Roman"/>
                <a:cs typeface="Times New Roman"/>
              </a:rPr>
              <a:t>(на</a:t>
            </a:r>
            <a:r>
              <a:rPr sz="220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уровне</a:t>
            </a:r>
            <a:r>
              <a:rPr sz="220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F2F2F"/>
                </a:solidFill>
                <a:latin typeface="Times New Roman"/>
                <a:cs typeface="Times New Roman"/>
              </a:rPr>
              <a:t>пупка)</a:t>
            </a:r>
            <a:endParaRPr sz="2200">
              <a:latin typeface="Times New Roman"/>
              <a:cs typeface="Times New Roman"/>
            </a:endParaRPr>
          </a:p>
          <a:p>
            <a:pPr marL="286385">
              <a:lnSpc>
                <a:spcPts val="2375"/>
              </a:lnSpc>
            </a:pP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и </a:t>
            </a:r>
            <a:r>
              <a:rPr sz="2200" spc="-15" dirty="0">
                <a:solidFill>
                  <a:srgbClr val="2F2F2F"/>
                </a:solidFill>
                <a:latin typeface="Times New Roman"/>
                <a:cs typeface="Times New Roman"/>
              </a:rPr>
              <a:t>косо,</a:t>
            </a:r>
            <a:r>
              <a:rPr sz="2200" spc="-20" dirty="0">
                <a:solidFill>
                  <a:srgbClr val="2F2F2F"/>
                </a:solidFill>
                <a:latin typeface="Times New Roman"/>
                <a:cs typeface="Times New Roman"/>
              </a:rPr>
              <a:t> матка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приобретает</a:t>
            </a:r>
            <a:r>
              <a:rPr sz="2200" spc="-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форму</a:t>
            </a:r>
            <a:r>
              <a:rPr sz="2200" spc="-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«песочных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часов»</a:t>
            </a:r>
            <a:endParaRPr sz="2200">
              <a:latin typeface="Times New Roman"/>
              <a:cs typeface="Times New Roman"/>
            </a:endParaRPr>
          </a:p>
          <a:p>
            <a:pPr marL="286385" marR="1218565" indent="-274320" algn="just">
              <a:lnSpc>
                <a:spcPct val="80100"/>
              </a:lnSpc>
              <a:spcBef>
                <a:spcPts val="525"/>
              </a:spcBef>
              <a:buClr>
                <a:srgbClr val="AC0000"/>
              </a:buClr>
              <a:buFont typeface="Arial MT"/>
              <a:buChar char="•"/>
              <a:tabLst>
                <a:tab pos="357505" algn="l"/>
              </a:tabLst>
            </a:pPr>
            <a:r>
              <a:rPr dirty="0"/>
              <a:t>	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Нижний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сегмент </a:t>
            </a:r>
            <a:r>
              <a:rPr sz="2200" spc="-15" dirty="0">
                <a:solidFill>
                  <a:srgbClr val="2F2F2F"/>
                </a:solidFill>
                <a:latin typeface="Times New Roman"/>
                <a:cs typeface="Times New Roman"/>
              </a:rPr>
              <a:t>матки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перерастянут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и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истончен, при </a:t>
            </a:r>
            <a:r>
              <a:rPr sz="2200" spc="-5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пальпации </a:t>
            </a:r>
            <a:r>
              <a:rPr sz="2200" spc="-20" dirty="0">
                <a:solidFill>
                  <a:srgbClr val="2F2F2F"/>
                </a:solidFill>
                <a:latin typeface="Times New Roman"/>
                <a:cs typeface="Times New Roman"/>
              </a:rPr>
              <a:t>резко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болезненный,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не </a:t>
            </a:r>
            <a:r>
              <a:rPr sz="2200" spc="-20" dirty="0">
                <a:solidFill>
                  <a:srgbClr val="2F2F2F"/>
                </a:solidFill>
                <a:latin typeface="Times New Roman"/>
                <a:cs typeface="Times New Roman"/>
              </a:rPr>
              <a:t>удается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определить </a:t>
            </a:r>
            <a:r>
              <a:rPr sz="2200" spc="-5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предлежащую</a:t>
            </a:r>
            <a:r>
              <a:rPr sz="2200" spc="-5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часть.</a:t>
            </a:r>
            <a:endParaRPr sz="2200">
              <a:latin typeface="Times New Roman"/>
              <a:cs typeface="Times New Roman"/>
            </a:endParaRPr>
          </a:p>
          <a:p>
            <a:pPr marL="287020" indent="-274320" algn="just">
              <a:lnSpc>
                <a:spcPct val="100000"/>
              </a:lnSpc>
              <a:buClr>
                <a:srgbClr val="AC0000"/>
              </a:buClr>
              <a:buFont typeface="Arial MT"/>
              <a:buChar char="•"/>
              <a:tabLst>
                <a:tab pos="287020" algn="l"/>
              </a:tabLst>
            </a:pP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Признак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 Вастена</a:t>
            </a:r>
            <a:r>
              <a:rPr sz="2200" spc="-6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положительный.</a:t>
            </a:r>
            <a:endParaRPr sz="2200">
              <a:latin typeface="Times New Roman"/>
              <a:cs typeface="Times New Roman"/>
            </a:endParaRPr>
          </a:p>
          <a:p>
            <a:pPr marL="287020" indent="-274320" algn="just">
              <a:lnSpc>
                <a:spcPts val="2375"/>
              </a:lnSpc>
              <a:buClr>
                <a:srgbClr val="AC0000"/>
              </a:buClr>
              <a:buFont typeface="Arial MT"/>
              <a:buChar char="•"/>
              <a:tabLst>
                <a:tab pos="287020" algn="l"/>
              </a:tabLst>
            </a:pPr>
            <a:r>
              <a:rPr sz="2200" spc="-20" dirty="0">
                <a:solidFill>
                  <a:srgbClr val="2F2F2F"/>
                </a:solidFill>
                <a:latin typeface="Times New Roman"/>
                <a:cs typeface="Times New Roman"/>
              </a:rPr>
              <a:t>Затруднение</a:t>
            </a:r>
            <a:r>
              <a:rPr sz="22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мочеиспускания</a:t>
            </a:r>
            <a:r>
              <a:rPr sz="2200" spc="-6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вследствие</a:t>
            </a:r>
            <a:r>
              <a:rPr sz="22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сдавления</a:t>
            </a:r>
            <a:r>
              <a:rPr sz="2200" spc="-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2F2F2F"/>
                </a:solidFill>
                <a:latin typeface="Times New Roman"/>
                <a:cs typeface="Times New Roman"/>
              </a:rPr>
              <a:t>мочевого</a:t>
            </a:r>
            <a:endParaRPr sz="2200">
              <a:latin typeface="Times New Roman"/>
              <a:cs typeface="Times New Roman"/>
            </a:endParaRPr>
          </a:p>
          <a:p>
            <a:pPr marL="286385" algn="just">
              <a:lnSpc>
                <a:spcPts val="2375"/>
              </a:lnSpc>
            </a:pP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пузыря</a:t>
            </a:r>
            <a:r>
              <a:rPr sz="220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или</a:t>
            </a:r>
            <a:r>
              <a:rPr sz="2200" spc="-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уретры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srgbClr val="2F2F2F"/>
                </a:solidFill>
                <a:latin typeface="Times New Roman"/>
                <a:cs typeface="Times New Roman"/>
              </a:rPr>
              <a:t>между</a:t>
            </a:r>
            <a:r>
              <a:rPr sz="2200" spc="-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2F2F2F"/>
                </a:solidFill>
                <a:latin typeface="Times New Roman"/>
                <a:cs typeface="Times New Roman"/>
              </a:rPr>
              <a:t>головкой</a:t>
            </a:r>
            <a:r>
              <a:rPr sz="2200" spc="-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srgbClr val="2F2F2F"/>
                </a:solidFill>
                <a:latin typeface="Times New Roman"/>
                <a:cs typeface="Times New Roman"/>
              </a:rPr>
              <a:t>и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" y="6172200"/>
            <a:ext cx="7543800" cy="27940"/>
          </a:xfrm>
          <a:custGeom>
            <a:avLst/>
            <a:gdLst/>
            <a:ahLst/>
            <a:cxnLst/>
            <a:rect l="l" t="t" r="r" b="b"/>
            <a:pathLst>
              <a:path w="7543800" h="27939">
                <a:moveTo>
                  <a:pt x="7543800" y="0"/>
                </a:moveTo>
                <a:lnTo>
                  <a:pt x="0" y="0"/>
                </a:lnTo>
                <a:lnTo>
                  <a:pt x="0" y="27431"/>
                </a:lnTo>
                <a:lnTo>
                  <a:pt x="7543800" y="27431"/>
                </a:lnTo>
                <a:lnTo>
                  <a:pt x="75438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33415" y="262127"/>
            <a:ext cx="3910584" cy="301447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739" y="356438"/>
            <a:ext cx="341630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900" algn="l"/>
              </a:tabLst>
            </a:pPr>
            <a:r>
              <a:rPr sz="2000" b="0" dirty="0">
                <a:latin typeface="Times New Roman"/>
                <a:cs typeface="Times New Roman"/>
              </a:rPr>
              <a:t>1.	</a:t>
            </a:r>
            <a:r>
              <a:rPr sz="2000" b="0" spc="-15" dirty="0">
                <a:latin typeface="Times New Roman"/>
                <a:cs typeface="Times New Roman"/>
              </a:rPr>
              <a:t>Начавшийся</a:t>
            </a:r>
            <a:r>
              <a:rPr sz="2000" b="0" spc="10" dirty="0">
                <a:latin typeface="Times New Roman"/>
                <a:cs typeface="Times New Roman"/>
              </a:rPr>
              <a:t> </a:t>
            </a:r>
            <a:r>
              <a:rPr sz="2000" b="0" spc="-5" dirty="0">
                <a:latin typeface="Times New Roman"/>
                <a:cs typeface="Times New Roman"/>
              </a:rPr>
              <a:t>разрыв</a:t>
            </a:r>
            <a:r>
              <a:rPr sz="2000" b="0" spc="-15" dirty="0">
                <a:latin typeface="Times New Roman"/>
                <a:cs typeface="Times New Roman"/>
              </a:rPr>
              <a:t> </a:t>
            </a:r>
            <a:r>
              <a:rPr sz="2000" b="0" spc="-20" dirty="0">
                <a:latin typeface="Times New Roman"/>
                <a:cs typeface="Times New Roman"/>
              </a:rPr>
              <a:t>матки: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661797"/>
            <a:ext cx="8128000" cy="54152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90"/>
              </a:spcBef>
              <a:buAutoNum type="arabicPeriod" startAt="2"/>
              <a:tabLst>
                <a:tab pos="469900" algn="l"/>
                <a:tab pos="470534" algn="l"/>
              </a:tabLst>
            </a:pPr>
            <a:r>
              <a:rPr sz="2000" spc="-25" dirty="0">
                <a:latin typeface="Times New Roman"/>
                <a:cs typeface="Times New Roman"/>
              </a:rPr>
              <a:t>Схватки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приобретают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болезненный,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2000" spc="-30" dirty="0">
                <a:latin typeface="Times New Roman"/>
                <a:cs typeface="Times New Roman"/>
              </a:rPr>
              <a:t>судорожный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характер</a:t>
            </a:r>
            <a:endParaRPr sz="20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5"/>
              </a:spcBef>
              <a:buAutoNum type="arabicPeriod" startAt="3"/>
              <a:tabLst>
                <a:tab pos="469900" algn="l"/>
                <a:tab pos="470534" algn="l"/>
              </a:tabLst>
            </a:pPr>
            <a:r>
              <a:rPr sz="2000" spc="-15" dirty="0">
                <a:latin typeface="Times New Roman"/>
                <a:cs typeface="Times New Roman"/>
              </a:rPr>
              <a:t>Сильные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постоянные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боли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внизу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живота</a:t>
            </a:r>
            <a:endParaRPr sz="20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buAutoNum type="arabicPeriod" startAt="3"/>
              <a:tabLst>
                <a:tab pos="469900" algn="l"/>
                <a:tab pos="470534" algn="l"/>
              </a:tabLst>
            </a:pPr>
            <a:r>
              <a:rPr sz="2000" spc="-10" dirty="0">
                <a:latin typeface="Times New Roman"/>
                <a:cs typeface="Times New Roman"/>
              </a:rPr>
              <a:t>Мидриаз</a:t>
            </a:r>
            <a:endParaRPr sz="2000">
              <a:latin typeface="Times New Roman"/>
              <a:cs typeface="Times New Roman"/>
            </a:endParaRPr>
          </a:p>
          <a:p>
            <a:pPr marL="469900" marR="3009265" indent="-457834">
              <a:lnSpc>
                <a:spcPct val="100000"/>
              </a:lnSpc>
              <a:buAutoNum type="arabicPeriod" startAt="3"/>
              <a:tabLst>
                <a:tab pos="469900" algn="l"/>
                <a:tab pos="470534" algn="l"/>
              </a:tabLst>
            </a:pPr>
            <a:r>
              <a:rPr sz="2000" spc="-10" dirty="0">
                <a:latin typeface="Times New Roman"/>
                <a:cs typeface="Times New Roman"/>
              </a:rPr>
              <a:t>Кровянистые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выделения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из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половых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путей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(это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отличие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от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угрожающего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разрыва)</a:t>
            </a:r>
            <a:endParaRPr sz="20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5"/>
              </a:spcBef>
              <a:buAutoNum type="arabicPeriod" startAt="3"/>
              <a:tabLst>
                <a:tab pos="469900" algn="l"/>
                <a:tab pos="470534" algn="l"/>
              </a:tabLst>
            </a:pPr>
            <a:r>
              <a:rPr sz="2000" spc="-10" dirty="0">
                <a:latin typeface="Times New Roman"/>
                <a:cs typeface="Times New Roman"/>
              </a:rPr>
              <a:t>Изменение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состояния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плода:</a:t>
            </a:r>
            <a:endParaRPr sz="20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000" spc="-20" dirty="0">
                <a:latin typeface="Times New Roman"/>
                <a:cs typeface="Times New Roman"/>
              </a:rPr>
              <a:t>приглушенное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сердцебиение</a:t>
            </a:r>
            <a:endParaRPr sz="20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000" spc="-15" dirty="0">
                <a:latin typeface="Times New Roman"/>
                <a:cs typeface="Times New Roman"/>
              </a:rPr>
              <a:t>активные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движения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92430" algn="l"/>
              </a:tabLst>
            </a:pPr>
            <a:r>
              <a:rPr sz="2000" dirty="0">
                <a:latin typeface="Times New Roman"/>
                <a:cs typeface="Times New Roman"/>
              </a:rPr>
              <a:t>8.	</a:t>
            </a:r>
            <a:r>
              <a:rPr sz="2000" spc="-10" dirty="0">
                <a:latin typeface="Times New Roman"/>
                <a:cs typeface="Times New Roman"/>
              </a:rPr>
              <a:t>Непроизвольные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потуги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неполном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открытии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зева.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50">
              <a:latin typeface="Times New Roman"/>
              <a:cs typeface="Times New Roman"/>
            </a:endParaRPr>
          </a:p>
          <a:p>
            <a:pPr marL="1004569">
              <a:lnSpc>
                <a:spcPct val="100000"/>
              </a:lnSpc>
            </a:pPr>
            <a:r>
              <a:rPr sz="1800" spc="-15" dirty="0">
                <a:solidFill>
                  <a:srgbClr val="FF0000"/>
                </a:solidFill>
                <a:latin typeface="Times New Roman"/>
                <a:cs typeface="Times New Roman"/>
              </a:rPr>
              <a:t>*</a:t>
            </a:r>
            <a:r>
              <a:rPr sz="1800" spc="-15" dirty="0">
                <a:latin typeface="Times New Roman"/>
                <a:cs typeface="Times New Roman"/>
              </a:rPr>
              <a:t>Вследствие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бурных,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судорожных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схваток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начинает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страдать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плод</a:t>
            </a:r>
            <a:endParaRPr sz="1800">
              <a:latin typeface="Times New Roman"/>
              <a:cs typeface="Times New Roman"/>
            </a:endParaRPr>
          </a:p>
          <a:p>
            <a:pPr marL="1004569" marR="508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(учащение/урежение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ЧСС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плода,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повышение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двигательной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активности, </a:t>
            </a:r>
            <a:r>
              <a:rPr sz="1800" dirty="0">
                <a:latin typeface="Times New Roman"/>
                <a:cs typeface="Times New Roman"/>
              </a:rPr>
              <a:t> при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головных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предлежаниях-появление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мекония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водах,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иногда</a:t>
            </a:r>
            <a:r>
              <a:rPr sz="1800" spc="-10" dirty="0">
                <a:latin typeface="Times New Roman"/>
                <a:cs typeface="Times New Roman"/>
              </a:rPr>
              <a:t> гибель.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Роженица</a:t>
            </a:r>
            <a:r>
              <a:rPr sz="1800" spc="-20" dirty="0">
                <a:latin typeface="Times New Roman"/>
                <a:cs typeface="Times New Roman"/>
              </a:rPr>
              <a:t> возбуждена,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кричит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из-за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сильных,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непрекращающихся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болей.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Жалуется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 </a:t>
            </a:r>
            <a:r>
              <a:rPr sz="1800" dirty="0">
                <a:latin typeface="Times New Roman"/>
                <a:cs typeface="Times New Roman"/>
              </a:rPr>
              <a:t>слабость,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головкружение,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чувство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страха,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боязнь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смерти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" y="6172200"/>
            <a:ext cx="7543800" cy="27940"/>
          </a:xfrm>
          <a:custGeom>
            <a:avLst/>
            <a:gdLst/>
            <a:ahLst/>
            <a:cxnLst/>
            <a:rect l="l" t="t" r="r" b="b"/>
            <a:pathLst>
              <a:path w="7543800" h="27939">
                <a:moveTo>
                  <a:pt x="7543800" y="0"/>
                </a:moveTo>
                <a:lnTo>
                  <a:pt x="0" y="0"/>
                </a:lnTo>
                <a:lnTo>
                  <a:pt x="0" y="27431"/>
                </a:lnTo>
                <a:lnTo>
                  <a:pt x="7543800" y="27431"/>
                </a:lnTo>
                <a:lnTo>
                  <a:pt x="75438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42559" y="332231"/>
            <a:ext cx="3901440" cy="259994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739" y="282955"/>
            <a:ext cx="4228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10" dirty="0">
                <a:solidFill>
                  <a:srgbClr val="2F2F2F"/>
                </a:solidFill>
                <a:latin typeface="Times New Roman"/>
                <a:cs typeface="Times New Roman"/>
              </a:rPr>
              <a:t>С</a:t>
            </a:r>
            <a:r>
              <a:rPr spc="-10" dirty="0">
                <a:solidFill>
                  <a:srgbClr val="2F2F2F"/>
                </a:solidFill>
              </a:rPr>
              <a:t>вершившийся</a:t>
            </a:r>
            <a:r>
              <a:rPr spc="75" dirty="0">
                <a:solidFill>
                  <a:srgbClr val="2F2F2F"/>
                </a:solidFill>
              </a:rPr>
              <a:t> </a:t>
            </a:r>
            <a:r>
              <a:rPr dirty="0">
                <a:solidFill>
                  <a:srgbClr val="2F2F2F"/>
                </a:solidFill>
              </a:rPr>
              <a:t>разрыв</a:t>
            </a:r>
            <a:r>
              <a:rPr spc="-60" dirty="0">
                <a:solidFill>
                  <a:srgbClr val="2F2F2F"/>
                </a:solidFill>
              </a:rPr>
              <a:t> </a:t>
            </a:r>
            <a:r>
              <a:rPr spc="-20" dirty="0">
                <a:solidFill>
                  <a:srgbClr val="2F2F2F"/>
                </a:solidFill>
              </a:rPr>
              <a:t>матки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8739" y="678891"/>
            <a:ext cx="7431405" cy="541718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1678939">
              <a:lnSpc>
                <a:spcPts val="2160"/>
              </a:lnSpc>
              <a:spcBef>
                <a:spcPts val="365"/>
              </a:spcBef>
            </a:pPr>
            <a:r>
              <a:rPr sz="2000" spc="-5" dirty="0">
                <a:solidFill>
                  <a:srgbClr val="2F2F2F"/>
                </a:solidFill>
                <a:latin typeface="Times New Roman"/>
                <a:cs typeface="Times New Roman"/>
              </a:rPr>
              <a:t>Развивается</a:t>
            </a:r>
            <a:r>
              <a:rPr sz="2000" spc="5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F2F2F"/>
                </a:solidFill>
                <a:latin typeface="Times New Roman"/>
                <a:cs typeface="Times New Roman"/>
              </a:rPr>
              <a:t>геморрагический</a:t>
            </a:r>
            <a:r>
              <a:rPr sz="2000" spc="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F2F2F"/>
                </a:solidFill>
                <a:latin typeface="Times New Roman"/>
                <a:cs typeface="Times New Roman"/>
              </a:rPr>
              <a:t>шок,</a:t>
            </a:r>
            <a:r>
              <a:rPr sz="20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F2F2F"/>
                </a:solidFill>
                <a:latin typeface="Times New Roman"/>
                <a:cs typeface="Times New Roman"/>
              </a:rPr>
              <a:t>тяжесть</a:t>
            </a:r>
            <a:r>
              <a:rPr sz="2000" spc="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2F2F2F"/>
                </a:solidFill>
                <a:latin typeface="Times New Roman"/>
                <a:cs typeface="Times New Roman"/>
              </a:rPr>
              <a:t>которого </a:t>
            </a:r>
            <a:r>
              <a:rPr sz="2000" spc="-484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F2F2F"/>
                </a:solidFill>
                <a:latin typeface="Times New Roman"/>
                <a:cs typeface="Times New Roman"/>
              </a:rPr>
              <a:t>зависит</a:t>
            </a:r>
            <a:r>
              <a:rPr sz="2000" spc="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2F2F2F"/>
                </a:solidFill>
                <a:latin typeface="Times New Roman"/>
                <a:cs typeface="Times New Roman"/>
              </a:rPr>
              <a:t>от</a:t>
            </a:r>
            <a:r>
              <a:rPr sz="2000" spc="-10" dirty="0">
                <a:solidFill>
                  <a:srgbClr val="2F2F2F"/>
                </a:solidFill>
                <a:latin typeface="Times New Roman"/>
                <a:cs typeface="Times New Roman"/>
              </a:rPr>
              <a:t> локализации</a:t>
            </a:r>
            <a:r>
              <a:rPr sz="2000" spc="8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F2F2F"/>
                </a:solidFill>
                <a:latin typeface="Times New Roman"/>
                <a:cs typeface="Times New Roman"/>
              </a:rPr>
              <a:t>разрыва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F2F2F"/>
                </a:solidFill>
                <a:latin typeface="Times New Roman"/>
                <a:cs typeface="Times New Roman"/>
              </a:rPr>
              <a:t>и</a:t>
            </a:r>
            <a:r>
              <a:rPr sz="2000" spc="-15" dirty="0">
                <a:solidFill>
                  <a:srgbClr val="2F2F2F"/>
                </a:solidFill>
                <a:latin typeface="Times New Roman"/>
                <a:cs typeface="Times New Roman"/>
              </a:rPr>
              <a:t> от</a:t>
            </a:r>
            <a:r>
              <a:rPr sz="20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обширности </a:t>
            </a:r>
            <a:r>
              <a:rPr sz="20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F2F2F"/>
                </a:solidFill>
                <a:latin typeface="Times New Roman"/>
                <a:cs typeface="Times New Roman"/>
              </a:rPr>
              <a:t>повреждения.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>
              <a:lnSpc>
                <a:spcPts val="3245"/>
              </a:lnSpc>
            </a:pPr>
            <a:r>
              <a:rPr sz="2800" spc="-15" dirty="0">
                <a:solidFill>
                  <a:srgbClr val="FF0000"/>
                </a:solidFill>
                <a:latin typeface="Times New Roman"/>
                <a:cs typeface="Times New Roman"/>
              </a:rPr>
              <a:t>*</a:t>
            </a:r>
            <a:r>
              <a:rPr sz="2000" spc="-15" dirty="0">
                <a:solidFill>
                  <a:srgbClr val="2F2F2F"/>
                </a:solidFill>
                <a:latin typeface="Times New Roman"/>
                <a:cs typeface="Times New Roman"/>
              </a:rPr>
              <a:t>«характеризуется</a:t>
            </a:r>
            <a:r>
              <a:rPr sz="2000" spc="114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F2F2F"/>
                </a:solidFill>
                <a:latin typeface="Times New Roman"/>
                <a:cs typeface="Times New Roman"/>
              </a:rPr>
              <a:t>наступлением</a:t>
            </a:r>
            <a:r>
              <a:rPr sz="2000" spc="10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F2F2F"/>
                </a:solidFill>
                <a:latin typeface="Times New Roman"/>
                <a:cs typeface="Times New Roman"/>
              </a:rPr>
              <a:t>зловещей</a:t>
            </a:r>
            <a:r>
              <a:rPr sz="2000" spc="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F2F2F"/>
                </a:solidFill>
                <a:latin typeface="Times New Roman"/>
                <a:cs typeface="Times New Roman"/>
              </a:rPr>
              <a:t>тишины</a:t>
            </a:r>
            <a:r>
              <a:rPr sz="200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F2F2F"/>
                </a:solidFill>
                <a:latin typeface="Times New Roman"/>
                <a:cs typeface="Times New Roman"/>
              </a:rPr>
              <a:t>в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165"/>
              </a:lnSpc>
            </a:pPr>
            <a:r>
              <a:rPr sz="2000" spc="-20" dirty="0">
                <a:solidFill>
                  <a:srgbClr val="2F2F2F"/>
                </a:solidFill>
                <a:latin typeface="Times New Roman"/>
                <a:cs typeface="Times New Roman"/>
              </a:rPr>
              <a:t>родильном</a:t>
            </a:r>
            <a:r>
              <a:rPr sz="2000" spc="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зале</a:t>
            </a:r>
            <a:r>
              <a:rPr sz="20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после</a:t>
            </a:r>
            <a:r>
              <a:rPr sz="2000" spc="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2F2F2F"/>
                </a:solidFill>
                <a:latin typeface="Times New Roman"/>
                <a:cs typeface="Times New Roman"/>
              </a:rPr>
              <a:t>многочасовых</a:t>
            </a:r>
            <a:r>
              <a:rPr sz="20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2F2F2F"/>
                </a:solidFill>
                <a:latin typeface="Times New Roman"/>
                <a:cs typeface="Times New Roman"/>
              </a:rPr>
              <a:t>криков</a:t>
            </a:r>
            <a:r>
              <a:rPr sz="2000" spc="8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F2F2F"/>
                </a:solidFill>
                <a:latin typeface="Times New Roman"/>
                <a:cs typeface="Times New Roman"/>
              </a:rPr>
              <a:t>и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280"/>
              </a:lnSpc>
            </a:pPr>
            <a:r>
              <a:rPr sz="2000" spc="-20" dirty="0">
                <a:solidFill>
                  <a:srgbClr val="2F2F2F"/>
                </a:solidFill>
                <a:latin typeface="Times New Roman"/>
                <a:cs typeface="Times New Roman"/>
              </a:rPr>
              <a:t>беспокойного</a:t>
            </a:r>
            <a:r>
              <a:rPr sz="2000" spc="7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2F2F2F"/>
                </a:solidFill>
                <a:latin typeface="Times New Roman"/>
                <a:cs typeface="Times New Roman"/>
              </a:rPr>
              <a:t>поведения</a:t>
            </a:r>
            <a:r>
              <a:rPr sz="2000" spc="5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2F2F2F"/>
                </a:solidFill>
                <a:latin typeface="Times New Roman"/>
                <a:cs typeface="Times New Roman"/>
              </a:rPr>
              <a:t>роженицы»</a:t>
            </a:r>
            <a:r>
              <a:rPr sz="2000" spc="7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F2F2F"/>
                </a:solidFill>
                <a:latin typeface="Times New Roman"/>
                <a:cs typeface="Times New Roman"/>
              </a:rPr>
              <a:t>(</a:t>
            </a:r>
            <a:r>
              <a:rPr sz="200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F2F2F"/>
                </a:solidFill>
                <a:latin typeface="Times New Roman"/>
                <a:cs typeface="Times New Roman"/>
              </a:rPr>
              <a:t>по</a:t>
            </a:r>
            <a:r>
              <a:rPr sz="2000" spc="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2F2F2F"/>
                </a:solidFill>
                <a:latin typeface="Times New Roman"/>
                <a:cs typeface="Times New Roman"/>
              </a:rPr>
              <a:t>Гентеру)</a:t>
            </a:r>
            <a:endParaRPr sz="20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1739"/>
              </a:spcBef>
              <a:buAutoNum type="arabicPeriod"/>
              <a:tabLst>
                <a:tab pos="356870" algn="l"/>
                <a:tab pos="357505" algn="l"/>
                <a:tab pos="2661920" algn="l"/>
              </a:tabLst>
            </a:pPr>
            <a:r>
              <a:rPr sz="2000" spc="-15" dirty="0">
                <a:latin typeface="Times New Roman"/>
                <a:cs typeface="Times New Roman"/>
              </a:rPr>
              <a:t>«гробовая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тишина»:	женщина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адинамична,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апатична,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молчит</a:t>
            </a:r>
            <a:endParaRPr sz="20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buAutoNum type="arabicPeriod"/>
              <a:tabLst>
                <a:tab pos="356870" algn="l"/>
                <a:tab pos="357505" algn="l"/>
              </a:tabLst>
            </a:pPr>
            <a:r>
              <a:rPr sz="2000" spc="-10" dirty="0">
                <a:latin typeface="Times New Roman"/>
                <a:cs typeface="Times New Roman"/>
              </a:rPr>
              <a:t>Боль</a:t>
            </a:r>
            <a:endParaRPr sz="20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buAutoNum type="arabicPeriod"/>
              <a:tabLst>
                <a:tab pos="356870" algn="l"/>
                <a:tab pos="357505" algn="l"/>
              </a:tabLst>
            </a:pPr>
            <a:r>
              <a:rPr sz="2000" spc="-10" dirty="0">
                <a:latin typeface="Times New Roman"/>
                <a:cs typeface="Times New Roman"/>
              </a:rPr>
              <a:t>Рвота</a:t>
            </a:r>
            <a:endParaRPr sz="20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6870" algn="l"/>
                <a:tab pos="357505" algn="l"/>
              </a:tabLst>
            </a:pPr>
            <a:r>
              <a:rPr sz="2000" spc="-25" dirty="0">
                <a:latin typeface="Times New Roman"/>
                <a:cs typeface="Times New Roman"/>
              </a:rPr>
              <a:t>Тошнота</a:t>
            </a:r>
            <a:endParaRPr sz="20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buAutoNum type="arabicPeriod"/>
              <a:tabLst>
                <a:tab pos="356870" algn="l"/>
                <a:tab pos="357505" algn="l"/>
              </a:tabLst>
            </a:pPr>
            <a:r>
              <a:rPr sz="2000" spc="-15" dirty="0">
                <a:latin typeface="Times New Roman"/>
                <a:cs typeface="Times New Roman"/>
              </a:rPr>
              <a:t>вынужденное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положение</a:t>
            </a:r>
            <a:endParaRPr sz="20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buAutoNum type="arabicPeriod"/>
              <a:tabLst>
                <a:tab pos="356870" algn="l"/>
                <a:tab pos="357505" algn="l"/>
              </a:tabLst>
            </a:pPr>
            <a:r>
              <a:rPr sz="2000" spc="-5" dirty="0">
                <a:latin typeface="Times New Roman"/>
                <a:cs typeface="Times New Roman"/>
              </a:rPr>
              <a:t>нарастающие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признаки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гиповолемии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(слабость, </a:t>
            </a:r>
            <a:r>
              <a:rPr sz="2000" spc="-20" dirty="0">
                <a:latin typeface="Times New Roman"/>
                <a:cs typeface="Times New Roman"/>
              </a:rPr>
              <a:t>головокружение,</a:t>
            </a:r>
            <a:endParaRPr sz="2000">
              <a:latin typeface="Times New Roman"/>
              <a:cs typeface="Times New Roman"/>
            </a:endParaRPr>
          </a:p>
          <a:p>
            <a:pPr marL="35687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бледность,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акроцианоз,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такхикардия,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тахипноэ,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снижение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АД)</a:t>
            </a:r>
            <a:endParaRPr sz="20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AutoNum type="arabicPeriod" startAt="7"/>
              <a:tabLst>
                <a:tab pos="356870" algn="l"/>
                <a:tab pos="357505" algn="l"/>
              </a:tabLst>
            </a:pPr>
            <a:r>
              <a:rPr sz="2000" spc="10" dirty="0">
                <a:latin typeface="Times New Roman"/>
                <a:cs typeface="Times New Roman"/>
              </a:rPr>
              <a:t>острая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гипоксия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плода,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интанатальная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гибель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плода</a:t>
            </a:r>
            <a:endParaRPr sz="20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buAutoNum type="arabicPeriod" startAt="7"/>
              <a:tabLst>
                <a:tab pos="356870" algn="l"/>
                <a:tab pos="357505" algn="l"/>
              </a:tabLst>
            </a:pPr>
            <a:r>
              <a:rPr sz="2000" spc="-5" dirty="0">
                <a:latin typeface="Times New Roman"/>
                <a:cs typeface="Times New Roman"/>
              </a:rPr>
              <a:t>При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повреждении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маточной</a:t>
            </a:r>
            <a:r>
              <a:rPr sz="2000" spc="-10" dirty="0">
                <a:latin typeface="Times New Roman"/>
                <a:cs typeface="Times New Roman"/>
              </a:rPr>
              <a:t> артерии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возникает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кровотечение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</a:t>
            </a:r>
            <a:endParaRPr sz="2000">
              <a:latin typeface="Times New Roman"/>
              <a:cs typeface="Times New Roman"/>
            </a:endParaRPr>
          </a:p>
          <a:p>
            <a:pPr marL="35687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забрюшинное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пространство.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" y="6172200"/>
            <a:ext cx="7543800" cy="27940"/>
          </a:xfrm>
          <a:custGeom>
            <a:avLst/>
            <a:gdLst/>
            <a:ahLst/>
            <a:cxnLst/>
            <a:rect l="l" t="t" r="r" b="b"/>
            <a:pathLst>
              <a:path w="7543800" h="27939">
                <a:moveTo>
                  <a:pt x="7543800" y="0"/>
                </a:moveTo>
                <a:lnTo>
                  <a:pt x="0" y="0"/>
                </a:lnTo>
                <a:lnTo>
                  <a:pt x="0" y="27431"/>
                </a:lnTo>
                <a:lnTo>
                  <a:pt x="7543800" y="27431"/>
                </a:lnTo>
                <a:lnTo>
                  <a:pt x="75438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1560" y="838200"/>
            <a:ext cx="6922008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79" y="405384"/>
            <a:ext cx="8705088" cy="489508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30504" y="5815380"/>
            <a:ext cx="80035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990205" algn="l"/>
              </a:tabLst>
            </a:pPr>
            <a:r>
              <a:rPr sz="2400" b="1" spc="-10" dirty="0">
                <a:latin typeface="Times New Roman"/>
                <a:cs typeface="Times New Roman"/>
              </a:rPr>
              <a:t>Ме</a:t>
            </a:r>
            <a:r>
              <a:rPr sz="2400" b="1" u="heavy" spc="-10" dirty="0">
                <a:uFill>
                  <a:solidFill>
                    <a:srgbClr val="AC0000"/>
                  </a:solidFill>
                </a:uFill>
                <a:latin typeface="Times New Roman"/>
                <a:cs typeface="Times New Roman"/>
              </a:rPr>
              <a:t>ханический</a:t>
            </a:r>
            <a:r>
              <a:rPr sz="2400" b="1" u="heavy" spc="-35" dirty="0">
                <a:uFill>
                  <a:solidFill>
                    <a:srgbClr val="AC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AC0000"/>
                  </a:solidFill>
                </a:uFill>
                <a:latin typeface="Times New Roman"/>
                <a:cs typeface="Times New Roman"/>
              </a:rPr>
              <a:t>разрыв	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9704" y="512063"/>
            <a:ext cx="7785100" cy="5834380"/>
            <a:chOff x="679704" y="512063"/>
            <a:chExt cx="7785100" cy="5834380"/>
          </a:xfrm>
        </p:grpSpPr>
        <p:sp>
          <p:nvSpPr>
            <p:cNvPr id="3" name="object 3"/>
            <p:cNvSpPr/>
            <p:nvPr/>
          </p:nvSpPr>
          <p:spPr>
            <a:xfrm>
              <a:off x="777240" y="6172199"/>
              <a:ext cx="7543800" cy="27940"/>
            </a:xfrm>
            <a:custGeom>
              <a:avLst/>
              <a:gdLst/>
              <a:ahLst/>
              <a:cxnLst/>
              <a:rect l="l" t="t" r="r" b="b"/>
              <a:pathLst>
                <a:path w="7543800" h="27939">
                  <a:moveTo>
                    <a:pt x="7543800" y="0"/>
                  </a:moveTo>
                  <a:lnTo>
                    <a:pt x="0" y="0"/>
                  </a:lnTo>
                  <a:lnTo>
                    <a:pt x="0" y="27431"/>
                  </a:lnTo>
                  <a:lnTo>
                    <a:pt x="7543800" y="27431"/>
                  </a:lnTo>
                  <a:lnTo>
                    <a:pt x="7543800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9704" y="512063"/>
              <a:ext cx="7784592" cy="583387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" y="6172200"/>
            <a:ext cx="7543800" cy="27940"/>
          </a:xfrm>
          <a:custGeom>
            <a:avLst/>
            <a:gdLst/>
            <a:ahLst/>
            <a:cxnLst/>
            <a:rect l="l" t="t" r="r" b="b"/>
            <a:pathLst>
              <a:path w="7543800" h="27939">
                <a:moveTo>
                  <a:pt x="7543800" y="0"/>
                </a:moveTo>
                <a:lnTo>
                  <a:pt x="0" y="0"/>
                </a:lnTo>
                <a:lnTo>
                  <a:pt x="0" y="27431"/>
                </a:lnTo>
                <a:lnTo>
                  <a:pt x="7543800" y="27431"/>
                </a:lnTo>
                <a:lnTo>
                  <a:pt x="75438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79522" y="4605350"/>
            <a:ext cx="5769610" cy="1519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900" spc="-10" dirty="0">
                <a:solidFill>
                  <a:srgbClr val="252525"/>
                </a:solidFill>
                <a:latin typeface="Impact"/>
                <a:cs typeface="Impact"/>
              </a:rPr>
              <a:t>Родовой травматизм </a:t>
            </a:r>
            <a:r>
              <a:rPr sz="4900" spc="-850" dirty="0">
                <a:solidFill>
                  <a:srgbClr val="252525"/>
                </a:solidFill>
                <a:latin typeface="Impact"/>
                <a:cs typeface="Impact"/>
              </a:rPr>
              <a:t> </a:t>
            </a:r>
            <a:r>
              <a:rPr sz="4900" spc="-10" dirty="0">
                <a:solidFill>
                  <a:srgbClr val="252525"/>
                </a:solidFill>
                <a:latin typeface="Impact"/>
                <a:cs typeface="Impact"/>
              </a:rPr>
              <a:t>матери</a:t>
            </a:r>
            <a:endParaRPr sz="4900">
              <a:latin typeface="Impact"/>
              <a:cs typeface="Impac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0363" y="2835986"/>
            <a:ext cx="6531609" cy="13081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2800" spc="-20" dirty="0">
                <a:solidFill>
                  <a:srgbClr val="2F2F2F"/>
                </a:solidFill>
                <a:latin typeface="Times New Roman"/>
                <a:cs typeface="Times New Roman"/>
              </a:rPr>
              <a:t>Это</a:t>
            </a:r>
            <a:r>
              <a:rPr sz="2800" dirty="0">
                <a:solidFill>
                  <a:srgbClr val="2F2F2F"/>
                </a:solidFill>
                <a:latin typeface="Times New Roman"/>
                <a:cs typeface="Times New Roman"/>
              </a:rPr>
              <a:t> повреждение</a:t>
            </a:r>
            <a:r>
              <a:rPr sz="2800" spc="-10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2F2F2F"/>
                </a:solidFill>
                <a:latin typeface="Times New Roman"/>
                <a:cs typeface="Times New Roman"/>
              </a:rPr>
              <a:t>мягких</a:t>
            </a:r>
            <a:r>
              <a:rPr sz="28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тканей</a:t>
            </a:r>
            <a:r>
              <a:rPr sz="2800" spc="-5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2F2F2F"/>
                </a:solidFill>
                <a:latin typeface="Times New Roman"/>
                <a:cs typeface="Times New Roman"/>
              </a:rPr>
              <a:t>и</a:t>
            </a:r>
            <a:r>
              <a:rPr sz="28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костной </a:t>
            </a:r>
            <a:r>
              <a:rPr sz="2800" spc="-6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15" dirty="0">
                <a:solidFill>
                  <a:srgbClr val="2F2F2F"/>
                </a:solidFill>
                <a:latin typeface="Times New Roman"/>
                <a:cs typeface="Times New Roman"/>
              </a:rPr>
              <a:t>основы </a:t>
            </a:r>
            <a:r>
              <a:rPr sz="2800" spc="-20" dirty="0">
                <a:solidFill>
                  <a:srgbClr val="2F2F2F"/>
                </a:solidFill>
                <a:latin typeface="Times New Roman"/>
                <a:cs typeface="Times New Roman"/>
              </a:rPr>
              <a:t>родового 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канала, произошедшие </a:t>
            </a:r>
            <a:r>
              <a:rPr sz="2800" dirty="0">
                <a:solidFill>
                  <a:srgbClr val="2F2F2F"/>
                </a:solidFill>
                <a:latin typeface="Times New Roman"/>
                <a:cs typeface="Times New Roman"/>
              </a:rPr>
              <a:t>в </a:t>
            </a:r>
            <a:r>
              <a:rPr sz="28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15" dirty="0">
                <a:solidFill>
                  <a:srgbClr val="2F2F2F"/>
                </a:solidFill>
                <a:latin typeface="Times New Roman"/>
                <a:cs typeface="Times New Roman"/>
              </a:rPr>
              <a:t>процессе</a:t>
            </a:r>
            <a:r>
              <a:rPr sz="2800" spc="-10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родов.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344" y="0"/>
            <a:ext cx="3602735" cy="2700528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9704" y="512063"/>
            <a:ext cx="7785100" cy="5834380"/>
            <a:chOff x="679704" y="512063"/>
            <a:chExt cx="7785100" cy="5834380"/>
          </a:xfrm>
        </p:grpSpPr>
        <p:sp>
          <p:nvSpPr>
            <p:cNvPr id="3" name="object 3"/>
            <p:cNvSpPr/>
            <p:nvPr/>
          </p:nvSpPr>
          <p:spPr>
            <a:xfrm>
              <a:off x="777240" y="6172199"/>
              <a:ext cx="7543800" cy="27940"/>
            </a:xfrm>
            <a:custGeom>
              <a:avLst/>
              <a:gdLst/>
              <a:ahLst/>
              <a:cxnLst/>
              <a:rect l="l" t="t" r="r" b="b"/>
              <a:pathLst>
                <a:path w="7543800" h="27939">
                  <a:moveTo>
                    <a:pt x="7543800" y="0"/>
                  </a:moveTo>
                  <a:lnTo>
                    <a:pt x="0" y="0"/>
                  </a:lnTo>
                  <a:lnTo>
                    <a:pt x="0" y="27431"/>
                  </a:lnTo>
                  <a:lnTo>
                    <a:pt x="7543800" y="27431"/>
                  </a:lnTo>
                  <a:lnTo>
                    <a:pt x="7543800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9704" y="512063"/>
              <a:ext cx="7784592" cy="583387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7543800" y="0"/>
                </a:moveTo>
                <a:lnTo>
                  <a:pt x="0" y="0"/>
                </a:lnTo>
                <a:lnTo>
                  <a:pt x="0" y="381000"/>
                </a:lnTo>
                <a:lnTo>
                  <a:pt x="7543800" y="381000"/>
                </a:lnTo>
                <a:lnTo>
                  <a:pt x="75438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7240" y="6172200"/>
            <a:ext cx="7543800" cy="27940"/>
          </a:xfrm>
          <a:custGeom>
            <a:avLst/>
            <a:gdLst/>
            <a:ahLst/>
            <a:cxnLst/>
            <a:rect l="l" t="t" r="r" b="b"/>
            <a:pathLst>
              <a:path w="7543800" h="27939">
                <a:moveTo>
                  <a:pt x="7543800" y="0"/>
                </a:moveTo>
                <a:lnTo>
                  <a:pt x="0" y="0"/>
                </a:lnTo>
                <a:lnTo>
                  <a:pt x="0" y="27431"/>
                </a:lnTo>
                <a:lnTo>
                  <a:pt x="7543800" y="27431"/>
                </a:lnTo>
                <a:lnTo>
                  <a:pt x="75438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6696" y="710183"/>
            <a:ext cx="6958583" cy="534314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6608" y="6020511"/>
            <a:ext cx="653732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b="0" spc="-10" dirty="0">
                <a:solidFill>
                  <a:srgbClr val="252525"/>
                </a:solidFill>
                <a:latin typeface="Impact"/>
                <a:cs typeface="Impact"/>
              </a:rPr>
              <a:t>Гистиопатический</a:t>
            </a:r>
            <a:r>
              <a:rPr sz="4400" b="0" spc="5" dirty="0">
                <a:solidFill>
                  <a:srgbClr val="252525"/>
                </a:solidFill>
                <a:latin typeface="Impact"/>
                <a:cs typeface="Impact"/>
              </a:rPr>
              <a:t> </a:t>
            </a:r>
            <a:r>
              <a:rPr sz="4400" b="0" spc="-10" dirty="0">
                <a:solidFill>
                  <a:srgbClr val="252525"/>
                </a:solidFill>
                <a:latin typeface="Impact"/>
                <a:cs typeface="Impact"/>
              </a:rPr>
              <a:t>разрыв</a:t>
            </a:r>
            <a:endParaRPr sz="4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9704" y="512063"/>
            <a:ext cx="7785100" cy="5834380"/>
            <a:chOff x="679704" y="512063"/>
            <a:chExt cx="7785100" cy="5834380"/>
          </a:xfrm>
        </p:grpSpPr>
        <p:sp>
          <p:nvSpPr>
            <p:cNvPr id="3" name="object 3"/>
            <p:cNvSpPr/>
            <p:nvPr/>
          </p:nvSpPr>
          <p:spPr>
            <a:xfrm>
              <a:off x="777240" y="6172199"/>
              <a:ext cx="7543800" cy="27940"/>
            </a:xfrm>
            <a:custGeom>
              <a:avLst/>
              <a:gdLst/>
              <a:ahLst/>
              <a:cxnLst/>
              <a:rect l="l" t="t" r="r" b="b"/>
              <a:pathLst>
                <a:path w="7543800" h="27939">
                  <a:moveTo>
                    <a:pt x="7543800" y="0"/>
                  </a:moveTo>
                  <a:lnTo>
                    <a:pt x="0" y="0"/>
                  </a:lnTo>
                  <a:lnTo>
                    <a:pt x="0" y="27431"/>
                  </a:lnTo>
                  <a:lnTo>
                    <a:pt x="7543800" y="27431"/>
                  </a:lnTo>
                  <a:lnTo>
                    <a:pt x="7543800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9704" y="512063"/>
              <a:ext cx="7784592" cy="583387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9704" y="512063"/>
            <a:ext cx="7785100" cy="5834380"/>
            <a:chOff x="679704" y="512063"/>
            <a:chExt cx="7785100" cy="5834380"/>
          </a:xfrm>
        </p:grpSpPr>
        <p:sp>
          <p:nvSpPr>
            <p:cNvPr id="3" name="object 3"/>
            <p:cNvSpPr/>
            <p:nvPr/>
          </p:nvSpPr>
          <p:spPr>
            <a:xfrm>
              <a:off x="777240" y="6172199"/>
              <a:ext cx="7543800" cy="27940"/>
            </a:xfrm>
            <a:custGeom>
              <a:avLst/>
              <a:gdLst/>
              <a:ahLst/>
              <a:cxnLst/>
              <a:rect l="l" t="t" r="r" b="b"/>
              <a:pathLst>
                <a:path w="7543800" h="27939">
                  <a:moveTo>
                    <a:pt x="7543800" y="0"/>
                  </a:moveTo>
                  <a:lnTo>
                    <a:pt x="0" y="0"/>
                  </a:lnTo>
                  <a:lnTo>
                    <a:pt x="0" y="27431"/>
                  </a:lnTo>
                  <a:lnTo>
                    <a:pt x="7543800" y="27431"/>
                  </a:lnTo>
                  <a:lnTo>
                    <a:pt x="7543800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9704" y="512063"/>
              <a:ext cx="7784592" cy="583387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" y="6172200"/>
            <a:ext cx="7543800" cy="27940"/>
          </a:xfrm>
          <a:custGeom>
            <a:avLst/>
            <a:gdLst/>
            <a:ahLst/>
            <a:cxnLst/>
            <a:rect l="l" t="t" r="r" b="b"/>
            <a:pathLst>
              <a:path w="7543800" h="27939">
                <a:moveTo>
                  <a:pt x="7543800" y="0"/>
                </a:moveTo>
                <a:lnTo>
                  <a:pt x="0" y="0"/>
                </a:lnTo>
                <a:lnTo>
                  <a:pt x="0" y="27431"/>
                </a:lnTo>
                <a:lnTo>
                  <a:pt x="7543800" y="27431"/>
                </a:lnTo>
                <a:lnTo>
                  <a:pt x="75438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8540" y="4890592"/>
            <a:ext cx="7527290" cy="12471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4000" dirty="0">
                <a:solidFill>
                  <a:srgbClr val="252525"/>
                </a:solidFill>
                <a:latin typeface="Impact"/>
                <a:cs typeface="Impact"/>
              </a:rPr>
              <a:t>Основные </a:t>
            </a:r>
            <a:r>
              <a:rPr sz="4000" spc="-5" dirty="0">
                <a:solidFill>
                  <a:srgbClr val="252525"/>
                </a:solidFill>
                <a:latin typeface="Impact"/>
                <a:cs typeface="Impact"/>
              </a:rPr>
              <a:t>принципы неотложной </a:t>
            </a:r>
            <a:r>
              <a:rPr sz="4000" spc="-695" dirty="0">
                <a:solidFill>
                  <a:srgbClr val="252525"/>
                </a:solidFill>
                <a:latin typeface="Impact"/>
                <a:cs typeface="Impact"/>
              </a:rPr>
              <a:t> </a:t>
            </a:r>
            <a:r>
              <a:rPr sz="4000" spc="-5" dirty="0">
                <a:solidFill>
                  <a:srgbClr val="252525"/>
                </a:solidFill>
                <a:latin typeface="Impact"/>
                <a:cs typeface="Impact"/>
              </a:rPr>
              <a:t>помощи</a:t>
            </a:r>
            <a:r>
              <a:rPr sz="4000" spc="-15" dirty="0">
                <a:solidFill>
                  <a:srgbClr val="252525"/>
                </a:solidFill>
                <a:latin typeface="Impact"/>
                <a:cs typeface="Impact"/>
              </a:rPr>
              <a:t> </a:t>
            </a:r>
            <a:r>
              <a:rPr sz="4000" dirty="0">
                <a:solidFill>
                  <a:srgbClr val="252525"/>
                </a:solidFill>
                <a:latin typeface="Impact"/>
                <a:cs typeface="Impact"/>
              </a:rPr>
              <a:t>при</a:t>
            </a:r>
            <a:r>
              <a:rPr sz="4000" spc="-40" dirty="0">
                <a:solidFill>
                  <a:srgbClr val="252525"/>
                </a:solidFill>
                <a:latin typeface="Impact"/>
                <a:cs typeface="Impact"/>
              </a:rPr>
              <a:t> </a:t>
            </a:r>
            <a:r>
              <a:rPr sz="4000" dirty="0">
                <a:solidFill>
                  <a:srgbClr val="252525"/>
                </a:solidFill>
                <a:latin typeface="Impact"/>
                <a:cs typeface="Impact"/>
              </a:rPr>
              <a:t>разрывах</a:t>
            </a:r>
            <a:r>
              <a:rPr sz="4000" spc="-55" dirty="0">
                <a:solidFill>
                  <a:srgbClr val="252525"/>
                </a:solidFill>
                <a:latin typeface="Impact"/>
                <a:cs typeface="Impact"/>
              </a:rPr>
              <a:t> </a:t>
            </a:r>
            <a:r>
              <a:rPr sz="4000" spc="-5" dirty="0">
                <a:solidFill>
                  <a:srgbClr val="252525"/>
                </a:solidFill>
                <a:latin typeface="Impact"/>
                <a:cs typeface="Impact"/>
              </a:rPr>
              <a:t>матки</a:t>
            </a:r>
            <a:endParaRPr sz="4000">
              <a:latin typeface="Impact"/>
              <a:cs typeface="Impac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8267" y="1001344"/>
            <a:ext cx="35020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" dirty="0">
                <a:solidFill>
                  <a:srgbClr val="2F2F2F"/>
                </a:solidFill>
                <a:latin typeface="Times New Roman"/>
                <a:cs typeface="Times New Roman"/>
              </a:rPr>
              <a:t>При</a:t>
            </a:r>
            <a:r>
              <a:rPr b="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b="0" spc="-10" dirty="0">
                <a:solidFill>
                  <a:srgbClr val="2F2F2F"/>
                </a:solidFill>
                <a:latin typeface="Times New Roman"/>
                <a:cs typeface="Times New Roman"/>
              </a:rPr>
              <a:t>появлении</a:t>
            </a:r>
            <a:r>
              <a:rPr b="0" spc="-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b="0" spc="-10" dirty="0">
                <a:solidFill>
                  <a:srgbClr val="2F2F2F"/>
                </a:solidFill>
                <a:latin typeface="Times New Roman"/>
                <a:cs typeface="Times New Roman"/>
              </a:rPr>
              <a:t>симптомов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58267" y="1367790"/>
            <a:ext cx="4763770" cy="3025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2705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2F2F2F"/>
                </a:solidFill>
                <a:latin typeface="Times New Roman"/>
                <a:cs typeface="Times New Roman"/>
              </a:rPr>
              <a:t>угрожающего</a:t>
            </a:r>
            <a:r>
              <a:rPr sz="2400" spc="1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разрыва </a:t>
            </a:r>
            <a:r>
              <a:rPr sz="2400" spc="-25" dirty="0">
                <a:solidFill>
                  <a:srgbClr val="2F2F2F"/>
                </a:solidFill>
                <a:latin typeface="Times New Roman"/>
                <a:cs typeface="Times New Roman"/>
              </a:rPr>
              <a:t>матки 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F2F2F"/>
                </a:solidFill>
                <a:latin typeface="Times New Roman"/>
                <a:cs typeface="Times New Roman"/>
              </a:rPr>
              <a:t>необходимо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немедленно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прекратить </a:t>
            </a:r>
            <a:r>
              <a:rPr sz="2400" spc="-5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2F2F2F"/>
                </a:solidFill>
                <a:latin typeface="Times New Roman"/>
                <a:cs typeface="Times New Roman"/>
              </a:rPr>
              <a:t>родовую</a:t>
            </a:r>
            <a:r>
              <a:rPr sz="2400" spc="7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деятельность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ввести</a:t>
            </a:r>
            <a:r>
              <a:rPr sz="2400" spc="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в 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2F2F2F"/>
                </a:solidFill>
                <a:latin typeface="Times New Roman"/>
                <a:cs typeface="Times New Roman"/>
              </a:rPr>
              <a:t>глубокий</a:t>
            </a:r>
            <a:r>
              <a:rPr sz="2400" spc="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наркоз</a:t>
            </a:r>
            <a:r>
              <a:rPr sz="2400" spc="-5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и 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закончить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 роды 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 путем</a:t>
            </a:r>
            <a:r>
              <a:rPr sz="2400" spc="6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2F2F2F"/>
                </a:solidFill>
                <a:latin typeface="Times New Roman"/>
                <a:cs typeface="Times New Roman"/>
              </a:rPr>
              <a:t>кесерево</a:t>
            </a:r>
            <a:r>
              <a:rPr sz="2400" b="1" spc="6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2F2F2F"/>
                </a:solidFill>
                <a:latin typeface="Times New Roman"/>
                <a:cs typeface="Times New Roman"/>
              </a:rPr>
              <a:t>сечение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При 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мертвом 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плоде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и </a:t>
            </a:r>
            <a:r>
              <a:rPr sz="2400" spc="-30" dirty="0">
                <a:solidFill>
                  <a:srgbClr val="2F2F2F"/>
                </a:solidFill>
                <a:latin typeface="Times New Roman"/>
                <a:cs typeface="Times New Roman"/>
              </a:rPr>
              <a:t>головке 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плода, </a:t>
            </a:r>
            <a:r>
              <a:rPr sz="2400" spc="-5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находящейся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в 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полости 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малого 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таза- </a:t>
            </a:r>
            <a:r>
              <a:rPr sz="2400" spc="-5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2F2F2F"/>
                </a:solidFill>
                <a:latin typeface="Times New Roman"/>
                <a:cs typeface="Times New Roman"/>
              </a:rPr>
              <a:t>плодоразрушающая</a:t>
            </a:r>
            <a:r>
              <a:rPr sz="2400" b="1" spc="9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2F2F2F"/>
                </a:solidFill>
                <a:latin typeface="Times New Roman"/>
                <a:cs typeface="Times New Roman"/>
              </a:rPr>
              <a:t>операция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4752" y="1124711"/>
            <a:ext cx="3889247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5366410"/>
            <a:ext cx="7569200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555865" algn="l"/>
              </a:tabLst>
            </a:pPr>
            <a:r>
              <a:rPr sz="4900" u="heavy" spc="-63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900" u="heavy" spc="-1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Лечение	</a:t>
            </a:r>
            <a:endParaRPr sz="49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349758"/>
            <a:ext cx="7256145" cy="3269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15" dirty="0">
                <a:solidFill>
                  <a:srgbClr val="2F2F2F"/>
                </a:solidFill>
                <a:latin typeface="Times New Roman"/>
                <a:cs typeface="Times New Roman"/>
              </a:rPr>
              <a:t>Лечение </a:t>
            </a:r>
            <a:r>
              <a:rPr sz="1900" b="1" spc="-20" dirty="0">
                <a:solidFill>
                  <a:srgbClr val="2F2F2F"/>
                </a:solidFill>
                <a:latin typeface="Times New Roman"/>
                <a:cs typeface="Times New Roman"/>
              </a:rPr>
              <a:t>угрожающего</a:t>
            </a:r>
            <a:r>
              <a:rPr sz="1900" b="1" spc="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2F2F2F"/>
                </a:solidFill>
                <a:latin typeface="Times New Roman"/>
                <a:cs typeface="Times New Roman"/>
              </a:rPr>
              <a:t>разрыва</a:t>
            </a:r>
            <a:r>
              <a:rPr sz="1900" b="1" spc="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900" b="1" spc="-25" dirty="0">
                <a:solidFill>
                  <a:srgbClr val="2F2F2F"/>
                </a:solidFill>
                <a:latin typeface="Times New Roman"/>
                <a:cs typeface="Times New Roman"/>
              </a:rPr>
              <a:t>матки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900" spc="-5" dirty="0">
                <a:solidFill>
                  <a:srgbClr val="2F2F2F"/>
                </a:solidFill>
                <a:latin typeface="Times New Roman"/>
                <a:cs typeface="Times New Roman"/>
              </a:rPr>
              <a:t>При </a:t>
            </a:r>
            <a:r>
              <a:rPr sz="1900" spc="-15" dirty="0">
                <a:solidFill>
                  <a:srgbClr val="2F2F2F"/>
                </a:solidFill>
                <a:latin typeface="Times New Roman"/>
                <a:cs typeface="Times New Roman"/>
              </a:rPr>
              <a:t>мертвом</a:t>
            </a:r>
            <a:r>
              <a:rPr sz="19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900" spc="-15" dirty="0">
                <a:solidFill>
                  <a:srgbClr val="2F2F2F"/>
                </a:solidFill>
                <a:latin typeface="Times New Roman"/>
                <a:cs typeface="Times New Roman"/>
              </a:rPr>
              <a:t>плоде </a:t>
            </a:r>
            <a:r>
              <a:rPr sz="1900" spc="-5" dirty="0">
                <a:solidFill>
                  <a:srgbClr val="2F2F2F"/>
                </a:solidFill>
                <a:latin typeface="Times New Roman"/>
                <a:cs typeface="Times New Roman"/>
              </a:rPr>
              <a:t>–</a:t>
            </a:r>
            <a:r>
              <a:rPr sz="1900" spc="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900" spc="-15" dirty="0">
                <a:solidFill>
                  <a:srgbClr val="2F2F2F"/>
                </a:solidFill>
                <a:latin typeface="Times New Roman"/>
                <a:cs typeface="Times New Roman"/>
              </a:rPr>
              <a:t>плодоразрушающие</a:t>
            </a:r>
            <a:r>
              <a:rPr sz="1900" spc="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2F2F2F"/>
                </a:solidFill>
                <a:latin typeface="Times New Roman"/>
                <a:cs typeface="Times New Roman"/>
              </a:rPr>
              <a:t>операции.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sz="1900" spc="-5" dirty="0">
                <a:solidFill>
                  <a:srgbClr val="2F2F2F"/>
                </a:solidFill>
                <a:latin typeface="Times New Roman"/>
                <a:cs typeface="Times New Roman"/>
              </a:rPr>
              <a:t>При</a:t>
            </a:r>
            <a:r>
              <a:rPr sz="19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srgbClr val="2F2F2F"/>
                </a:solidFill>
                <a:latin typeface="Times New Roman"/>
                <a:cs typeface="Times New Roman"/>
              </a:rPr>
              <a:t>живом</a:t>
            </a:r>
            <a:r>
              <a:rPr sz="1900" spc="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srgbClr val="2F2F2F"/>
                </a:solidFill>
                <a:latin typeface="Times New Roman"/>
                <a:cs typeface="Times New Roman"/>
              </a:rPr>
              <a:t>плоде</a:t>
            </a:r>
            <a:r>
              <a:rPr sz="19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2F2F2F"/>
                </a:solidFill>
                <a:latin typeface="Times New Roman"/>
                <a:cs typeface="Times New Roman"/>
              </a:rPr>
              <a:t>–</a:t>
            </a:r>
            <a:r>
              <a:rPr sz="1900" spc="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2F2F2F"/>
                </a:solidFill>
                <a:latin typeface="Times New Roman"/>
                <a:cs typeface="Times New Roman"/>
              </a:rPr>
              <a:t>кесарево</a:t>
            </a:r>
            <a:r>
              <a:rPr sz="190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2F2F2F"/>
                </a:solidFill>
                <a:latin typeface="Times New Roman"/>
                <a:cs typeface="Times New Roman"/>
              </a:rPr>
              <a:t>сечение.</a:t>
            </a:r>
            <a:endParaRPr sz="1900">
              <a:latin typeface="Times New Roman"/>
              <a:cs typeface="Times New Roman"/>
            </a:endParaRPr>
          </a:p>
          <a:p>
            <a:pPr marL="12700" marR="2827655">
              <a:lnSpc>
                <a:spcPct val="100000"/>
              </a:lnSpc>
              <a:spcBef>
                <a:spcPts val="1370"/>
              </a:spcBef>
            </a:pPr>
            <a:r>
              <a:rPr sz="1900" b="1" spc="-15" dirty="0">
                <a:solidFill>
                  <a:srgbClr val="2F2F2F"/>
                </a:solidFill>
                <a:latin typeface="Times New Roman"/>
                <a:cs typeface="Times New Roman"/>
              </a:rPr>
              <a:t>Лечение</a:t>
            </a:r>
            <a:r>
              <a:rPr sz="1900" b="1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900" b="1" spc="-15" dirty="0">
                <a:solidFill>
                  <a:srgbClr val="2F2F2F"/>
                </a:solidFill>
                <a:latin typeface="Times New Roman"/>
                <a:cs typeface="Times New Roman"/>
              </a:rPr>
              <a:t>начавшегося </a:t>
            </a:r>
            <a:r>
              <a:rPr sz="1900" b="1" spc="-5" dirty="0">
                <a:solidFill>
                  <a:srgbClr val="2F2F2F"/>
                </a:solidFill>
                <a:latin typeface="Times New Roman"/>
                <a:cs typeface="Times New Roman"/>
              </a:rPr>
              <a:t>разрыва</a:t>
            </a:r>
            <a:r>
              <a:rPr sz="1900" b="1" spc="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900" b="1" spc="-25" dirty="0">
                <a:solidFill>
                  <a:srgbClr val="2F2F2F"/>
                </a:solidFill>
                <a:latin typeface="Times New Roman"/>
                <a:cs typeface="Times New Roman"/>
              </a:rPr>
              <a:t>матки </a:t>
            </a:r>
            <a:r>
              <a:rPr sz="1900" b="1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2F2F2F"/>
                </a:solidFill>
                <a:latin typeface="Times New Roman"/>
                <a:cs typeface="Times New Roman"/>
              </a:rPr>
              <a:t>экстренная </a:t>
            </a:r>
            <a:r>
              <a:rPr sz="1900" spc="-5" dirty="0">
                <a:solidFill>
                  <a:srgbClr val="2F2F2F"/>
                </a:solidFill>
                <a:latin typeface="Times New Roman"/>
                <a:cs typeface="Times New Roman"/>
              </a:rPr>
              <a:t>операция </a:t>
            </a:r>
            <a:r>
              <a:rPr sz="1900" spc="-10" dirty="0">
                <a:solidFill>
                  <a:srgbClr val="2F2F2F"/>
                </a:solidFill>
                <a:latin typeface="Times New Roman"/>
                <a:cs typeface="Times New Roman"/>
              </a:rPr>
              <a:t>кесарево </a:t>
            </a:r>
            <a:r>
              <a:rPr sz="1900" spc="-5" dirty="0">
                <a:solidFill>
                  <a:srgbClr val="2F2F2F"/>
                </a:solidFill>
                <a:latin typeface="Times New Roman"/>
                <a:cs typeface="Times New Roman"/>
              </a:rPr>
              <a:t>сечение. </a:t>
            </a:r>
            <a:r>
              <a:rPr sz="19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900" b="1" spc="-15" dirty="0">
                <a:solidFill>
                  <a:srgbClr val="2F2F2F"/>
                </a:solidFill>
                <a:latin typeface="Times New Roman"/>
                <a:cs typeface="Times New Roman"/>
              </a:rPr>
              <a:t>Лечение свершившегося</a:t>
            </a:r>
            <a:r>
              <a:rPr sz="1900" b="1" spc="6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2F2F2F"/>
                </a:solidFill>
                <a:latin typeface="Times New Roman"/>
                <a:cs typeface="Times New Roman"/>
              </a:rPr>
              <a:t>разрыва</a:t>
            </a:r>
            <a:r>
              <a:rPr sz="1900" b="1" spc="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900" b="1" spc="-25" dirty="0">
                <a:solidFill>
                  <a:srgbClr val="2F2F2F"/>
                </a:solidFill>
                <a:latin typeface="Times New Roman"/>
                <a:cs typeface="Times New Roman"/>
              </a:rPr>
              <a:t>матки</a:t>
            </a:r>
            <a:endParaRPr sz="1900">
              <a:latin typeface="Times New Roman"/>
              <a:cs typeface="Times New Roman"/>
            </a:endParaRPr>
          </a:p>
          <a:p>
            <a:pPr marL="576580" indent="-564515">
              <a:lnSpc>
                <a:spcPct val="100000"/>
              </a:lnSpc>
              <a:spcBef>
                <a:spcPts val="5"/>
              </a:spcBef>
              <a:buAutoNum type="arabicParenR"/>
              <a:tabLst>
                <a:tab pos="576580" algn="l"/>
                <a:tab pos="577215" algn="l"/>
              </a:tabLst>
            </a:pPr>
            <a:r>
              <a:rPr sz="1900" spc="-10" dirty="0">
                <a:solidFill>
                  <a:srgbClr val="2F2F2F"/>
                </a:solidFill>
                <a:latin typeface="Times New Roman"/>
                <a:cs typeface="Times New Roman"/>
              </a:rPr>
              <a:t>кесарево</a:t>
            </a:r>
            <a:r>
              <a:rPr sz="19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2F2F2F"/>
                </a:solidFill>
                <a:latin typeface="Times New Roman"/>
                <a:cs typeface="Times New Roman"/>
              </a:rPr>
              <a:t>сечение</a:t>
            </a:r>
            <a:endParaRPr sz="1900">
              <a:latin typeface="Times New Roman"/>
              <a:cs typeface="Times New Roman"/>
            </a:endParaRPr>
          </a:p>
          <a:p>
            <a:pPr marL="576580" indent="-564515">
              <a:lnSpc>
                <a:spcPct val="100000"/>
              </a:lnSpc>
              <a:buAutoNum type="arabicParenR"/>
              <a:tabLst>
                <a:tab pos="576580" algn="l"/>
                <a:tab pos="577215" algn="l"/>
              </a:tabLst>
            </a:pPr>
            <a:r>
              <a:rPr sz="1900" spc="-15" dirty="0">
                <a:solidFill>
                  <a:srgbClr val="2F2F2F"/>
                </a:solidFill>
                <a:latin typeface="Times New Roman"/>
                <a:cs typeface="Times New Roman"/>
              </a:rPr>
              <a:t>адекватное </a:t>
            </a:r>
            <a:r>
              <a:rPr sz="1900" spc="-10" dirty="0">
                <a:solidFill>
                  <a:srgbClr val="2F2F2F"/>
                </a:solidFill>
                <a:latin typeface="Times New Roman"/>
                <a:cs typeface="Times New Roman"/>
              </a:rPr>
              <a:t>обезболивание</a:t>
            </a:r>
            <a:r>
              <a:rPr sz="1900" spc="6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2F2F2F"/>
                </a:solidFill>
                <a:latin typeface="Times New Roman"/>
                <a:cs typeface="Times New Roman"/>
              </a:rPr>
              <a:t>(эндотрахеальный</a:t>
            </a:r>
            <a:r>
              <a:rPr sz="190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srgbClr val="2F2F2F"/>
                </a:solidFill>
                <a:latin typeface="Times New Roman"/>
                <a:cs typeface="Times New Roman"/>
              </a:rPr>
              <a:t>наркоз)</a:t>
            </a:r>
            <a:endParaRPr sz="1900">
              <a:latin typeface="Times New Roman"/>
              <a:cs typeface="Times New Roman"/>
            </a:endParaRPr>
          </a:p>
          <a:p>
            <a:pPr marL="576580" indent="-564515">
              <a:lnSpc>
                <a:spcPct val="100000"/>
              </a:lnSpc>
              <a:buAutoNum type="arabicParenR"/>
              <a:tabLst>
                <a:tab pos="576580" algn="l"/>
                <a:tab pos="577215" algn="l"/>
              </a:tabLst>
            </a:pPr>
            <a:r>
              <a:rPr sz="1900" spc="-15" dirty="0">
                <a:solidFill>
                  <a:srgbClr val="2F2F2F"/>
                </a:solidFill>
                <a:latin typeface="Times New Roman"/>
                <a:cs typeface="Times New Roman"/>
              </a:rPr>
              <a:t>адекватная</a:t>
            </a:r>
            <a:r>
              <a:rPr sz="19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900" spc="-15" dirty="0">
                <a:solidFill>
                  <a:srgbClr val="2F2F2F"/>
                </a:solidFill>
                <a:latin typeface="Times New Roman"/>
                <a:cs typeface="Times New Roman"/>
              </a:rPr>
              <a:t>инфузионно-трансфузионная</a:t>
            </a:r>
            <a:r>
              <a:rPr sz="1900" spc="1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2F2F2F"/>
                </a:solidFill>
                <a:latin typeface="Times New Roman"/>
                <a:cs typeface="Times New Roman"/>
              </a:rPr>
              <a:t>терапия</a:t>
            </a:r>
            <a:r>
              <a:rPr sz="19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2F2F2F"/>
                </a:solidFill>
                <a:latin typeface="Times New Roman"/>
                <a:cs typeface="Times New Roman"/>
              </a:rPr>
              <a:t>шока</a:t>
            </a:r>
            <a:endParaRPr sz="1900">
              <a:latin typeface="Times New Roman"/>
              <a:cs typeface="Times New Roman"/>
            </a:endParaRPr>
          </a:p>
          <a:p>
            <a:pPr marL="576580" indent="-564515">
              <a:lnSpc>
                <a:spcPct val="100000"/>
              </a:lnSpc>
              <a:buAutoNum type="arabicParenR"/>
              <a:tabLst>
                <a:tab pos="576580" algn="l"/>
                <a:tab pos="577215" algn="l"/>
                <a:tab pos="4662170" algn="l"/>
              </a:tabLst>
            </a:pPr>
            <a:r>
              <a:rPr sz="1900" spc="-20" dirty="0">
                <a:solidFill>
                  <a:srgbClr val="2F2F2F"/>
                </a:solidFill>
                <a:latin typeface="Times New Roman"/>
                <a:cs typeface="Times New Roman"/>
              </a:rPr>
              <a:t>коррекция</a:t>
            </a:r>
            <a:r>
              <a:rPr sz="1900" spc="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900" spc="-15" dirty="0">
                <a:solidFill>
                  <a:srgbClr val="2F2F2F"/>
                </a:solidFill>
                <a:latin typeface="Times New Roman"/>
                <a:cs typeface="Times New Roman"/>
              </a:rPr>
              <a:t>нарушений</a:t>
            </a:r>
            <a:r>
              <a:rPr sz="1900" spc="1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900" spc="-30" dirty="0">
                <a:solidFill>
                  <a:srgbClr val="2F2F2F"/>
                </a:solidFill>
                <a:latin typeface="Times New Roman"/>
                <a:cs typeface="Times New Roman"/>
              </a:rPr>
              <a:t>гемокоагуляции	</a:t>
            </a:r>
            <a:r>
              <a:rPr sz="1900" spc="-15" dirty="0">
                <a:solidFill>
                  <a:srgbClr val="2F2F2F"/>
                </a:solidFill>
                <a:latin typeface="Times New Roman"/>
                <a:cs typeface="Times New Roman"/>
              </a:rPr>
              <a:t>(лечение</a:t>
            </a:r>
            <a:r>
              <a:rPr sz="19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2F2F2F"/>
                </a:solidFill>
                <a:latin typeface="Times New Roman"/>
                <a:cs typeface="Times New Roman"/>
              </a:rPr>
              <a:t>ДВС-синдрома)</a:t>
            </a:r>
            <a:endParaRPr sz="19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75376" y="3715510"/>
            <a:ext cx="3331464" cy="3069336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0320" y="2779776"/>
            <a:ext cx="6574535" cy="207873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34584" y="0"/>
            <a:ext cx="3511296" cy="263347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0744" y="5588914"/>
            <a:ext cx="822325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209915" algn="l"/>
              </a:tabLst>
            </a:pPr>
            <a:r>
              <a:rPr sz="4400" spc="-5" dirty="0">
                <a:solidFill>
                  <a:srgbClr val="252525"/>
                </a:solidFill>
                <a:latin typeface="Impact"/>
                <a:cs typeface="Impact"/>
              </a:rPr>
              <a:t>Леч</a:t>
            </a:r>
            <a:r>
              <a:rPr sz="4400" u="heavy" spc="-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ение	</a:t>
            </a:r>
            <a:endParaRPr sz="4400">
              <a:latin typeface="Impact"/>
              <a:cs typeface="Impac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6334" y="724611"/>
            <a:ext cx="56026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10" dirty="0">
                <a:solidFill>
                  <a:srgbClr val="2F2F2F"/>
                </a:solidFill>
                <a:latin typeface="Times New Roman"/>
                <a:cs typeface="Times New Roman"/>
              </a:rPr>
              <a:t>Оперативные</a:t>
            </a:r>
            <a:r>
              <a:rPr b="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b="0" spc="-15" dirty="0">
                <a:solidFill>
                  <a:srgbClr val="2F2F2F"/>
                </a:solidFill>
                <a:latin typeface="Times New Roman"/>
                <a:cs typeface="Times New Roman"/>
              </a:rPr>
              <a:t>вмешательства</a:t>
            </a:r>
            <a:r>
              <a:rPr b="0" spc="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2F2F2F"/>
                </a:solidFill>
                <a:latin typeface="Times New Roman"/>
                <a:cs typeface="Times New Roman"/>
              </a:rPr>
              <a:t>при </a:t>
            </a:r>
            <a:r>
              <a:rPr b="0" spc="-10" dirty="0">
                <a:solidFill>
                  <a:srgbClr val="2F2F2F"/>
                </a:solidFill>
                <a:latin typeface="Times New Roman"/>
                <a:cs typeface="Times New Roman"/>
              </a:rPr>
              <a:t>разрывах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6334" y="1017397"/>
            <a:ext cx="2781300" cy="178244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матки: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экстирпация</a:t>
            </a:r>
            <a:r>
              <a:rPr sz="2400" spc="-7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F2F2F"/>
                </a:solidFill>
                <a:latin typeface="Times New Roman"/>
                <a:cs typeface="Times New Roman"/>
              </a:rPr>
              <a:t>матки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ампутация</a:t>
            </a:r>
            <a:r>
              <a:rPr sz="2400" spc="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F2F2F"/>
                </a:solidFill>
                <a:latin typeface="Times New Roman"/>
                <a:cs typeface="Times New Roman"/>
              </a:rPr>
              <a:t>матки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ушивание</a:t>
            </a:r>
            <a:r>
              <a:rPr sz="2400" spc="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разрыва.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5366410"/>
            <a:ext cx="7569200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555865" algn="l"/>
              </a:tabLst>
            </a:pPr>
            <a:r>
              <a:rPr sz="4900" u="heavy" spc="-63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900" u="heavy" spc="-1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Профилактика	</a:t>
            </a:r>
            <a:endParaRPr sz="49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600" y="775462"/>
            <a:ext cx="7231380" cy="63055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635"/>
              </a:spcBef>
            </a:pP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Должна</a:t>
            </a:r>
            <a:r>
              <a:rPr sz="2200" spc="-5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быть</a:t>
            </a:r>
            <a:r>
              <a:rPr sz="2200" spc="-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многоэтапной</a:t>
            </a:r>
            <a:r>
              <a:rPr sz="2200" spc="-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и </a:t>
            </a:r>
            <a:r>
              <a:rPr sz="2200" spc="-10" dirty="0">
                <a:solidFill>
                  <a:srgbClr val="2F2F2F"/>
                </a:solidFill>
                <a:latin typeface="Times New Roman"/>
                <a:cs typeface="Times New Roman"/>
              </a:rPr>
              <a:t>проводиться</a:t>
            </a:r>
            <a:r>
              <a:rPr sz="220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с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момента</a:t>
            </a:r>
            <a:r>
              <a:rPr sz="22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взятия </a:t>
            </a:r>
            <a:r>
              <a:rPr sz="2200" spc="-5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беременной</a:t>
            </a:r>
            <a:r>
              <a:rPr sz="2200" spc="-6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на</a:t>
            </a:r>
            <a:r>
              <a:rPr sz="2200" spc="-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40" dirty="0">
                <a:solidFill>
                  <a:srgbClr val="2F2F2F"/>
                </a:solidFill>
                <a:latin typeface="Times New Roman"/>
                <a:cs typeface="Times New Roman"/>
              </a:rPr>
              <a:t>учет.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1600" y="1378661"/>
            <a:ext cx="3382010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539750" algn="l"/>
              </a:tabLst>
            </a:pPr>
            <a:r>
              <a:rPr sz="2200" b="0" dirty="0">
                <a:solidFill>
                  <a:srgbClr val="AC0000"/>
                </a:solidFill>
                <a:latin typeface="Times New Roman"/>
                <a:cs typeface="Times New Roman"/>
              </a:rPr>
              <a:t>1.	</a:t>
            </a:r>
            <a:r>
              <a:rPr sz="2200" b="0" dirty="0">
                <a:solidFill>
                  <a:srgbClr val="2F2F2F"/>
                </a:solidFill>
                <a:latin typeface="Times New Roman"/>
                <a:cs typeface="Times New Roman"/>
              </a:rPr>
              <a:t>Выделение</a:t>
            </a:r>
            <a:r>
              <a:rPr sz="2200" b="0" spc="-6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b="0" spc="-10" dirty="0">
                <a:solidFill>
                  <a:srgbClr val="2F2F2F"/>
                </a:solidFill>
                <a:latin typeface="Times New Roman"/>
                <a:cs typeface="Times New Roman"/>
              </a:rPr>
              <a:t>групп</a:t>
            </a:r>
            <a:r>
              <a:rPr sz="2200" b="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b="0" spc="-5" dirty="0">
                <a:solidFill>
                  <a:srgbClr val="2F2F2F"/>
                </a:solidFill>
                <a:latin typeface="Times New Roman"/>
                <a:cs typeface="Times New Roman"/>
              </a:rPr>
              <a:t>риска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600" y="1714626"/>
            <a:ext cx="7353300" cy="2307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834">
              <a:lnSpc>
                <a:spcPts val="2375"/>
              </a:lnSpc>
              <a:spcBef>
                <a:spcPts val="105"/>
              </a:spcBef>
              <a:buClr>
                <a:srgbClr val="AC0000"/>
              </a:buClr>
              <a:buAutoNum type="arabicPeriod" startAt="2"/>
              <a:tabLst>
                <a:tab pos="469900" algn="l"/>
                <a:tab pos="470534" algn="l"/>
              </a:tabLst>
            </a:pPr>
            <a:r>
              <a:rPr sz="2200" spc="-10" dirty="0">
                <a:solidFill>
                  <a:srgbClr val="2F2F2F"/>
                </a:solidFill>
                <a:latin typeface="Times New Roman"/>
                <a:cs typeface="Times New Roman"/>
              </a:rPr>
              <a:t>Госпитализация</a:t>
            </a:r>
            <a:r>
              <a:rPr sz="220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в</a:t>
            </a:r>
            <a:r>
              <a:rPr sz="22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отделение</a:t>
            </a:r>
            <a:r>
              <a:rPr sz="2200" spc="-5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F2F2F"/>
                </a:solidFill>
                <a:latin typeface="Times New Roman"/>
                <a:cs typeface="Times New Roman"/>
              </a:rPr>
              <a:t>патологии</a:t>
            </a:r>
            <a:r>
              <a:rPr sz="2200" spc="-6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беременных</a:t>
            </a:r>
            <a:r>
              <a:rPr sz="2200" spc="-8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при</a:t>
            </a:r>
            <a:endParaRPr sz="2200">
              <a:latin typeface="Times New Roman"/>
              <a:cs typeface="Times New Roman"/>
            </a:endParaRPr>
          </a:p>
          <a:p>
            <a:pPr marL="469900">
              <a:lnSpc>
                <a:spcPts val="2375"/>
              </a:lnSpc>
            </a:pP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сроке</a:t>
            </a:r>
            <a:r>
              <a:rPr sz="2200" spc="-6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F2F2F"/>
                </a:solidFill>
                <a:latin typeface="Times New Roman"/>
                <a:cs typeface="Times New Roman"/>
              </a:rPr>
              <a:t>37-38</a:t>
            </a:r>
            <a:r>
              <a:rPr sz="22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недель.</a:t>
            </a:r>
            <a:endParaRPr sz="2200">
              <a:latin typeface="Times New Roman"/>
              <a:cs typeface="Times New Roman"/>
            </a:endParaRPr>
          </a:p>
          <a:p>
            <a:pPr marL="469900" marR="5080" indent="-457834">
              <a:lnSpc>
                <a:spcPct val="80000"/>
              </a:lnSpc>
              <a:spcBef>
                <a:spcPts val="530"/>
              </a:spcBef>
              <a:buClr>
                <a:srgbClr val="AC0000"/>
              </a:buClr>
              <a:buAutoNum type="arabicPeriod" startAt="3"/>
              <a:tabLst>
                <a:tab pos="469900" algn="l"/>
                <a:tab pos="470534" algn="l"/>
              </a:tabLst>
            </a:pP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При </a:t>
            </a:r>
            <a:r>
              <a:rPr sz="2200" spc="5" dirty="0">
                <a:solidFill>
                  <a:srgbClr val="2F2F2F"/>
                </a:solidFill>
                <a:latin typeface="Times New Roman"/>
                <a:cs typeface="Times New Roman"/>
              </a:rPr>
              <a:t>несостоятельности </a:t>
            </a:r>
            <a:r>
              <a:rPr sz="2200" spc="-15" dirty="0">
                <a:solidFill>
                  <a:srgbClr val="2F2F2F"/>
                </a:solidFill>
                <a:latin typeface="Times New Roman"/>
                <a:cs typeface="Times New Roman"/>
              </a:rPr>
              <a:t>рубца </a:t>
            </a:r>
            <a:r>
              <a:rPr sz="2200" spc="-10" dirty="0">
                <a:solidFill>
                  <a:srgbClr val="2F2F2F"/>
                </a:solidFill>
                <a:latin typeface="Times New Roman"/>
                <a:cs typeface="Times New Roman"/>
              </a:rPr>
              <a:t>производится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немедленная </a:t>
            </a:r>
            <a:r>
              <a:rPr sz="2200" spc="-5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госпитализация в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отделение </a:t>
            </a:r>
            <a:r>
              <a:rPr sz="2200" spc="-15" dirty="0">
                <a:solidFill>
                  <a:srgbClr val="2F2F2F"/>
                </a:solidFill>
                <a:latin typeface="Times New Roman"/>
                <a:cs typeface="Times New Roman"/>
              </a:rPr>
              <a:t>патологии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беременных, </a:t>
            </a:r>
            <a:r>
              <a:rPr sz="2200" spc="-40" dirty="0">
                <a:solidFill>
                  <a:srgbClr val="2F2F2F"/>
                </a:solidFill>
                <a:latin typeface="Times New Roman"/>
                <a:cs typeface="Times New Roman"/>
              </a:rPr>
              <a:t>где </a:t>
            </a:r>
            <a:r>
              <a:rPr sz="220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женщина </a:t>
            </a:r>
            <a:r>
              <a:rPr sz="2200" spc="-15" dirty="0">
                <a:solidFill>
                  <a:srgbClr val="2F2F2F"/>
                </a:solidFill>
                <a:latin typeface="Times New Roman"/>
                <a:cs typeface="Times New Roman"/>
              </a:rPr>
              <a:t>находится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до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момента выполнения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F2F2F"/>
                </a:solidFill>
                <a:latin typeface="Times New Roman"/>
                <a:cs typeface="Times New Roman"/>
              </a:rPr>
              <a:t>оперативного</a:t>
            </a:r>
            <a:r>
              <a:rPr sz="2200" spc="-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родоразрешения</a:t>
            </a:r>
            <a:r>
              <a:rPr sz="2200" spc="-5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– кесарева</a:t>
            </a:r>
            <a:r>
              <a:rPr sz="2200" spc="-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F2F2F"/>
                </a:solidFill>
                <a:latin typeface="Times New Roman"/>
                <a:cs typeface="Times New Roman"/>
              </a:rPr>
              <a:t>сечения.</a:t>
            </a:r>
            <a:endParaRPr sz="22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590"/>
              </a:spcBef>
            </a:pPr>
            <a:r>
              <a:rPr sz="2200" dirty="0">
                <a:solidFill>
                  <a:srgbClr val="2F2F2F"/>
                </a:solidFill>
                <a:latin typeface="Times New Roman"/>
                <a:cs typeface="Times New Roman"/>
              </a:rPr>
              <a:t>\</a:t>
            </a:r>
            <a:endParaRPr sz="22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34584" y="3611879"/>
            <a:ext cx="3602736" cy="2401824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" y="6172200"/>
            <a:ext cx="7543800" cy="27940"/>
          </a:xfrm>
          <a:custGeom>
            <a:avLst/>
            <a:gdLst/>
            <a:ahLst/>
            <a:cxnLst/>
            <a:rect l="l" t="t" r="r" b="b"/>
            <a:pathLst>
              <a:path w="7543800" h="27939">
                <a:moveTo>
                  <a:pt x="7543800" y="0"/>
                </a:moveTo>
                <a:lnTo>
                  <a:pt x="0" y="0"/>
                </a:lnTo>
                <a:lnTo>
                  <a:pt x="0" y="27431"/>
                </a:lnTo>
                <a:lnTo>
                  <a:pt x="7543800" y="27431"/>
                </a:lnTo>
                <a:lnTo>
                  <a:pt x="75438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6608" y="4890592"/>
            <a:ext cx="6962775" cy="12471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4000" spc="5" dirty="0">
                <a:solidFill>
                  <a:srgbClr val="252525"/>
                </a:solidFill>
                <a:latin typeface="Impact"/>
                <a:cs typeface="Impact"/>
              </a:rPr>
              <a:t>Разрывы</a:t>
            </a:r>
            <a:r>
              <a:rPr sz="4000" spc="-50" dirty="0">
                <a:solidFill>
                  <a:srgbClr val="252525"/>
                </a:solidFill>
                <a:latin typeface="Impact"/>
                <a:cs typeface="Impact"/>
              </a:rPr>
              <a:t> </a:t>
            </a:r>
            <a:r>
              <a:rPr sz="4000" spc="-5" dirty="0">
                <a:solidFill>
                  <a:srgbClr val="252525"/>
                </a:solidFill>
                <a:latin typeface="Impact"/>
                <a:cs typeface="Impact"/>
              </a:rPr>
              <a:t>матки</a:t>
            </a:r>
            <a:r>
              <a:rPr sz="4000" spc="-15" dirty="0">
                <a:solidFill>
                  <a:srgbClr val="252525"/>
                </a:solidFill>
                <a:latin typeface="Impact"/>
                <a:cs typeface="Impact"/>
              </a:rPr>
              <a:t> </a:t>
            </a:r>
            <a:r>
              <a:rPr sz="4000" dirty="0">
                <a:solidFill>
                  <a:srgbClr val="252525"/>
                </a:solidFill>
                <a:latin typeface="Impact"/>
                <a:cs typeface="Impact"/>
              </a:rPr>
              <a:t>по</a:t>
            </a:r>
            <a:r>
              <a:rPr sz="4000" spc="-30" dirty="0">
                <a:solidFill>
                  <a:srgbClr val="252525"/>
                </a:solidFill>
                <a:latin typeface="Impact"/>
                <a:cs typeface="Impact"/>
              </a:rPr>
              <a:t> </a:t>
            </a:r>
            <a:r>
              <a:rPr sz="4000" dirty="0">
                <a:solidFill>
                  <a:srgbClr val="252525"/>
                </a:solidFill>
                <a:latin typeface="Impact"/>
                <a:cs typeface="Impact"/>
              </a:rPr>
              <a:t>рубцу</a:t>
            </a:r>
            <a:r>
              <a:rPr sz="4000" spc="-55" dirty="0">
                <a:solidFill>
                  <a:srgbClr val="252525"/>
                </a:solidFill>
                <a:latin typeface="Impact"/>
                <a:cs typeface="Impact"/>
              </a:rPr>
              <a:t> </a:t>
            </a:r>
            <a:r>
              <a:rPr sz="4000" dirty="0">
                <a:solidFill>
                  <a:srgbClr val="252525"/>
                </a:solidFill>
                <a:latin typeface="Impact"/>
                <a:cs typeface="Impact"/>
              </a:rPr>
              <a:t>после </a:t>
            </a:r>
            <a:r>
              <a:rPr sz="4000" spc="-690" dirty="0">
                <a:solidFill>
                  <a:srgbClr val="252525"/>
                </a:solidFill>
                <a:latin typeface="Impact"/>
                <a:cs typeface="Impact"/>
              </a:rPr>
              <a:t> </a:t>
            </a:r>
            <a:r>
              <a:rPr sz="4000" dirty="0">
                <a:solidFill>
                  <a:srgbClr val="252525"/>
                </a:solidFill>
                <a:latin typeface="Impact"/>
                <a:cs typeface="Impact"/>
              </a:rPr>
              <a:t>кесарева</a:t>
            </a:r>
            <a:r>
              <a:rPr sz="4000" spc="-15" dirty="0">
                <a:solidFill>
                  <a:srgbClr val="252525"/>
                </a:solidFill>
                <a:latin typeface="Impact"/>
                <a:cs typeface="Impact"/>
              </a:rPr>
              <a:t> </a:t>
            </a:r>
            <a:r>
              <a:rPr sz="4000" dirty="0">
                <a:solidFill>
                  <a:srgbClr val="252525"/>
                </a:solidFill>
                <a:latin typeface="Impact"/>
                <a:cs typeface="Impact"/>
              </a:rPr>
              <a:t>сечения</a:t>
            </a:r>
            <a:endParaRPr sz="4000">
              <a:latin typeface="Impact"/>
              <a:cs typeface="Impac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739" y="793826"/>
            <a:ext cx="182498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solidFill>
                  <a:srgbClr val="2F2F2F"/>
                </a:solidFill>
                <a:latin typeface="Times New Roman"/>
                <a:cs typeface="Times New Roman"/>
              </a:rPr>
              <a:t>Особенности: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8739" y="1233296"/>
            <a:ext cx="3143885" cy="2294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100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Отсутствие</a:t>
            </a:r>
            <a:r>
              <a:rPr sz="2400" spc="7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F2F2F"/>
                </a:solidFill>
                <a:latin typeface="Times New Roman"/>
                <a:cs typeface="Times New Roman"/>
              </a:rPr>
              <a:t>яркой 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клинической</a:t>
            </a:r>
            <a:r>
              <a:rPr sz="2400" spc="-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картины </a:t>
            </a:r>
            <a:r>
              <a:rPr sz="2400" spc="-5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F2F2F"/>
                </a:solidFill>
                <a:latin typeface="Times New Roman"/>
                <a:cs typeface="Times New Roman"/>
              </a:rPr>
              <a:t>угрожающего</a:t>
            </a:r>
            <a:r>
              <a:rPr sz="2400" spc="1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или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начавшегося</a:t>
            </a:r>
            <a:r>
              <a:rPr sz="2400" spc="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разрыва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Возможность</a:t>
            </a:r>
            <a:endParaRPr sz="2400">
              <a:latin typeface="Times New Roman"/>
              <a:cs typeface="Times New Roman"/>
            </a:endParaRPr>
          </a:p>
          <a:p>
            <a:pPr marL="287020">
              <a:lnSpc>
                <a:spcPct val="100000"/>
              </a:lnSpc>
            </a:pP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«расползания»</a:t>
            </a:r>
            <a:r>
              <a:rPr sz="2400" spc="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F2F2F"/>
                </a:solidFill>
                <a:latin typeface="Times New Roman"/>
                <a:cs typeface="Times New Roman"/>
              </a:rPr>
              <a:t>рубца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2671" y="475487"/>
            <a:ext cx="5001768" cy="3529584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706116"/>
            <a:ext cx="7569200" cy="543242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363220" indent="-274955">
              <a:lnSpc>
                <a:spcPct val="100000"/>
              </a:lnSpc>
              <a:spcBef>
                <a:spcPts val="670"/>
              </a:spcBef>
              <a:buClr>
                <a:srgbClr val="AC0000"/>
              </a:buClr>
              <a:buFont typeface="Arial MT"/>
              <a:buChar char="•"/>
              <a:tabLst>
                <a:tab pos="363220" algn="l"/>
                <a:tab pos="363855" algn="l"/>
              </a:tabLst>
            </a:pP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Лихорадка</a:t>
            </a:r>
            <a:r>
              <a:rPr sz="2400" spc="-5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в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п/о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периоде</a:t>
            </a:r>
            <a:endParaRPr sz="2400">
              <a:latin typeface="Times New Roman"/>
              <a:cs typeface="Times New Roman"/>
            </a:endParaRPr>
          </a:p>
          <a:p>
            <a:pPr marL="36322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363220" algn="l"/>
                <a:tab pos="363855" algn="l"/>
              </a:tabLst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Плацентация в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области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F2F2F"/>
                </a:solidFill>
                <a:latin typeface="Times New Roman"/>
                <a:cs typeface="Times New Roman"/>
              </a:rPr>
              <a:t>рубца</a:t>
            </a:r>
            <a:endParaRPr sz="2400">
              <a:latin typeface="Times New Roman"/>
              <a:cs typeface="Times New Roman"/>
            </a:endParaRPr>
          </a:p>
          <a:p>
            <a:pPr marL="363220" marR="381000" indent="-274320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363220" algn="l"/>
                <a:tab pos="363855" algn="l"/>
              </a:tabLst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Болезненность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F2F2F"/>
                </a:solidFill>
                <a:latin typeface="Times New Roman"/>
                <a:cs typeface="Times New Roman"/>
              </a:rPr>
              <a:t>рубца</a:t>
            </a:r>
            <a:r>
              <a:rPr sz="2400" spc="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при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пальпации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или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шевелении </a:t>
            </a:r>
            <a:r>
              <a:rPr sz="2400" spc="-5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плода</a:t>
            </a:r>
            <a:endParaRPr sz="2400">
              <a:latin typeface="Times New Roman"/>
              <a:cs typeface="Times New Roman"/>
            </a:endParaRPr>
          </a:p>
          <a:p>
            <a:pPr marL="36322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363220" algn="l"/>
                <a:tab pos="363855" algn="l"/>
              </a:tabLst>
            </a:pPr>
            <a:r>
              <a:rPr sz="2400" spc="-50" dirty="0">
                <a:solidFill>
                  <a:srgbClr val="2F2F2F"/>
                </a:solidFill>
                <a:latin typeface="Times New Roman"/>
                <a:cs typeface="Times New Roman"/>
              </a:rPr>
              <a:t>Кожа</a:t>
            </a:r>
            <a:r>
              <a:rPr sz="240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в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области</a:t>
            </a:r>
            <a:r>
              <a:rPr sz="2400" spc="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F2F2F"/>
                </a:solidFill>
                <a:latin typeface="Times New Roman"/>
                <a:cs typeface="Times New Roman"/>
              </a:rPr>
              <a:t>рубца</a:t>
            </a:r>
            <a:r>
              <a:rPr sz="2400" spc="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спаяна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с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подлежащими</a:t>
            </a:r>
            <a:r>
              <a:rPr sz="2400" spc="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тканями</a:t>
            </a:r>
            <a:endParaRPr sz="2400">
              <a:latin typeface="Times New Roman"/>
              <a:cs typeface="Times New Roman"/>
            </a:endParaRPr>
          </a:p>
          <a:p>
            <a:pPr marL="363220">
              <a:lnSpc>
                <a:spcPct val="100000"/>
              </a:lnSpc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брюшной</a:t>
            </a:r>
            <a:r>
              <a:rPr sz="2400" spc="-5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стенки</a:t>
            </a:r>
            <a:endParaRPr sz="2400">
              <a:latin typeface="Times New Roman"/>
              <a:cs typeface="Times New Roman"/>
            </a:endParaRPr>
          </a:p>
          <a:p>
            <a:pPr marL="36322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363220" algn="l"/>
                <a:tab pos="363855" algn="l"/>
              </a:tabLst>
            </a:pP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Истончение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F2F2F"/>
                </a:solidFill>
                <a:latin typeface="Times New Roman"/>
                <a:cs typeface="Times New Roman"/>
              </a:rPr>
              <a:t>рубца</a:t>
            </a:r>
            <a:r>
              <a:rPr sz="2400" spc="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при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УЗИ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менее</a:t>
            </a:r>
            <a:r>
              <a:rPr sz="2400" spc="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3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мм,</a:t>
            </a:r>
            <a:r>
              <a:rPr sz="2400" spc="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симптом</a:t>
            </a:r>
            <a:endParaRPr sz="2400">
              <a:latin typeface="Times New Roman"/>
              <a:cs typeface="Times New Roman"/>
            </a:endParaRPr>
          </a:p>
          <a:p>
            <a:pPr marL="363220">
              <a:lnSpc>
                <a:spcPct val="100000"/>
              </a:lnSpc>
            </a:pP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«ниши»</a:t>
            </a:r>
            <a:endParaRPr sz="2400">
              <a:latin typeface="Times New Roman"/>
              <a:cs typeface="Times New Roman"/>
            </a:endParaRPr>
          </a:p>
          <a:p>
            <a:pPr marL="36322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363220" algn="l"/>
                <a:tab pos="363855" algn="l"/>
              </a:tabLst>
            </a:pP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Неоднородная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эхоплотность</a:t>
            </a:r>
            <a:r>
              <a:rPr sz="2400" spc="-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по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УЗИ</a:t>
            </a:r>
            <a:endParaRPr sz="240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  <a:spcBef>
                <a:spcPts val="1425"/>
              </a:spcBef>
            </a:pPr>
            <a:r>
              <a:rPr sz="4900" spc="-10" dirty="0">
                <a:solidFill>
                  <a:srgbClr val="252525"/>
                </a:solidFill>
                <a:latin typeface="Impact"/>
                <a:cs typeface="Impact"/>
              </a:rPr>
              <a:t>Неполноценность</a:t>
            </a:r>
            <a:r>
              <a:rPr sz="4900" spc="10" dirty="0">
                <a:solidFill>
                  <a:srgbClr val="252525"/>
                </a:solidFill>
                <a:latin typeface="Impact"/>
                <a:cs typeface="Impact"/>
              </a:rPr>
              <a:t> </a:t>
            </a:r>
            <a:r>
              <a:rPr sz="4900" spc="-10" dirty="0">
                <a:solidFill>
                  <a:srgbClr val="252525"/>
                </a:solidFill>
                <a:latin typeface="Impact"/>
                <a:cs typeface="Impact"/>
              </a:rPr>
              <a:t>рубца</a:t>
            </a:r>
            <a:endParaRPr sz="4900">
              <a:latin typeface="Impact"/>
              <a:cs typeface="Impact"/>
            </a:endParaRPr>
          </a:p>
          <a:p>
            <a:pPr marL="12700">
              <a:lnSpc>
                <a:spcPct val="100000"/>
              </a:lnSpc>
              <a:tabLst>
                <a:tab pos="7555865" algn="l"/>
              </a:tabLst>
            </a:pPr>
            <a:r>
              <a:rPr sz="4900" u="heavy" spc="-63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900" u="heavy" spc="-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на</a:t>
            </a:r>
            <a:r>
              <a:rPr sz="4900" u="heavy" spc="-4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4900" u="heavy" spc="-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матке	</a:t>
            </a:r>
            <a:endParaRPr sz="49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45608" y="765048"/>
            <a:ext cx="3688080" cy="230428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41044" y="5287162"/>
            <a:ext cx="74930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479665" algn="l"/>
              </a:tabLst>
            </a:pPr>
            <a:r>
              <a:rPr sz="5400" u="heavy" spc="-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Классификация	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8267" y="823036"/>
            <a:ext cx="32994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" dirty="0">
                <a:solidFill>
                  <a:srgbClr val="2F2F2F"/>
                </a:solidFill>
                <a:latin typeface="Times New Roman"/>
                <a:cs typeface="Times New Roman"/>
              </a:rPr>
              <a:t>1.</a:t>
            </a:r>
            <a:r>
              <a:rPr b="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2F2F2F"/>
                </a:solidFill>
                <a:latin typeface="Times New Roman"/>
                <a:cs typeface="Times New Roman"/>
              </a:rPr>
              <a:t>Разрывы</a:t>
            </a:r>
            <a:r>
              <a:rPr b="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2F2F2F"/>
                </a:solidFill>
                <a:latin typeface="Times New Roman"/>
                <a:cs typeface="Times New Roman"/>
              </a:rPr>
              <a:t>промежности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58267" y="1189859"/>
            <a:ext cx="7001509" cy="309880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317500" indent="-304800">
              <a:lnSpc>
                <a:spcPct val="100000"/>
              </a:lnSpc>
              <a:spcBef>
                <a:spcPts val="670"/>
              </a:spcBef>
              <a:buAutoNum type="arabicPeriod" startAt="2"/>
              <a:tabLst>
                <a:tab pos="317500" algn="l"/>
              </a:tabLst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Разрывы</a:t>
            </a:r>
            <a:r>
              <a:rPr sz="2400" spc="-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влагалища</a:t>
            </a:r>
            <a:endParaRPr sz="2400">
              <a:latin typeface="Times New Roman"/>
              <a:cs typeface="Times New Roman"/>
            </a:endParaRPr>
          </a:p>
          <a:p>
            <a:pPr marL="317500" indent="-305435">
              <a:lnSpc>
                <a:spcPct val="100000"/>
              </a:lnSpc>
              <a:spcBef>
                <a:spcPts val="580"/>
              </a:spcBef>
              <a:buAutoNum type="arabicPeriod" startAt="2"/>
              <a:tabLst>
                <a:tab pos="318135" algn="l"/>
              </a:tabLst>
            </a:pPr>
            <a:r>
              <a:rPr sz="2400" spc="-50" dirty="0">
                <a:solidFill>
                  <a:srgbClr val="2F2F2F"/>
                </a:solidFill>
                <a:latin typeface="Times New Roman"/>
                <a:cs typeface="Times New Roman"/>
              </a:rPr>
              <a:t>Гематомы</a:t>
            </a:r>
            <a:r>
              <a:rPr sz="2400" spc="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влагалища</a:t>
            </a:r>
            <a:r>
              <a:rPr sz="240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и</a:t>
            </a:r>
            <a:r>
              <a:rPr sz="240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наружных</a:t>
            </a:r>
            <a:r>
              <a:rPr sz="2400" spc="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половых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 органов</a:t>
            </a:r>
            <a:endParaRPr sz="2400">
              <a:latin typeface="Times New Roman"/>
              <a:cs typeface="Times New Roman"/>
            </a:endParaRPr>
          </a:p>
          <a:p>
            <a:pPr marL="317500" indent="-305435">
              <a:lnSpc>
                <a:spcPct val="100000"/>
              </a:lnSpc>
              <a:spcBef>
                <a:spcPts val="575"/>
              </a:spcBef>
              <a:buAutoNum type="arabicPeriod" startAt="2"/>
              <a:tabLst>
                <a:tab pos="318135" algn="l"/>
              </a:tabLst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Разрывы</a:t>
            </a:r>
            <a:r>
              <a:rPr sz="2400" spc="-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шейки</a:t>
            </a:r>
            <a:r>
              <a:rPr sz="2400" spc="-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матки</a:t>
            </a:r>
            <a:endParaRPr sz="2400">
              <a:latin typeface="Times New Roman"/>
              <a:cs typeface="Times New Roman"/>
            </a:endParaRPr>
          </a:p>
          <a:p>
            <a:pPr marL="317500" indent="-304800">
              <a:lnSpc>
                <a:spcPct val="100000"/>
              </a:lnSpc>
              <a:spcBef>
                <a:spcPts val="580"/>
              </a:spcBef>
              <a:buAutoNum type="arabicPeriod" startAt="2"/>
              <a:tabLst>
                <a:tab pos="317500" algn="l"/>
              </a:tabLst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Разрыв</a:t>
            </a:r>
            <a:r>
              <a:rPr sz="2400" spc="-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матки</a:t>
            </a:r>
            <a:endParaRPr sz="2400">
              <a:latin typeface="Times New Roman"/>
              <a:cs typeface="Times New Roman"/>
            </a:endParaRPr>
          </a:p>
          <a:p>
            <a:pPr marL="317500" indent="-305435">
              <a:lnSpc>
                <a:spcPct val="100000"/>
              </a:lnSpc>
              <a:spcBef>
                <a:spcPts val="575"/>
              </a:spcBef>
              <a:buAutoNum type="arabicPeriod" startAt="2"/>
              <a:tabLst>
                <a:tab pos="318135" algn="l"/>
              </a:tabLst>
            </a:pP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Послеродовые</a:t>
            </a:r>
            <a:r>
              <a:rPr sz="2400" spc="-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свищи</a:t>
            </a:r>
            <a:endParaRPr sz="2400">
              <a:latin typeface="Times New Roman"/>
              <a:cs typeface="Times New Roman"/>
            </a:endParaRPr>
          </a:p>
          <a:p>
            <a:pPr marL="317500" indent="-305435">
              <a:lnSpc>
                <a:spcPct val="100000"/>
              </a:lnSpc>
              <a:spcBef>
                <a:spcPts val="580"/>
              </a:spcBef>
              <a:buAutoNum type="arabicPeriod" startAt="2"/>
              <a:tabLst>
                <a:tab pos="318135" algn="l"/>
              </a:tabLst>
            </a:pP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Выворот 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матки</a:t>
            </a:r>
            <a:endParaRPr sz="2400">
              <a:latin typeface="Times New Roman"/>
              <a:cs typeface="Times New Roman"/>
            </a:endParaRPr>
          </a:p>
          <a:p>
            <a:pPr marL="317500" indent="-305435">
              <a:lnSpc>
                <a:spcPct val="100000"/>
              </a:lnSpc>
              <a:spcBef>
                <a:spcPts val="575"/>
              </a:spcBef>
              <a:buAutoNum type="arabicPeriod" startAt="2"/>
              <a:tabLst>
                <a:tab pos="318135" algn="l"/>
              </a:tabLst>
            </a:pP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Расхождение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и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разрыв</a:t>
            </a:r>
            <a:r>
              <a:rPr sz="2400" spc="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лонного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сочленения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3088" y="262127"/>
            <a:ext cx="8519160" cy="6385560"/>
            <a:chOff x="323088" y="262127"/>
            <a:chExt cx="8519160" cy="6385560"/>
          </a:xfrm>
        </p:grpSpPr>
        <p:sp>
          <p:nvSpPr>
            <p:cNvPr id="3" name="object 3"/>
            <p:cNvSpPr/>
            <p:nvPr/>
          </p:nvSpPr>
          <p:spPr>
            <a:xfrm>
              <a:off x="777239" y="6172199"/>
              <a:ext cx="7543800" cy="27940"/>
            </a:xfrm>
            <a:custGeom>
              <a:avLst/>
              <a:gdLst/>
              <a:ahLst/>
              <a:cxnLst/>
              <a:rect l="l" t="t" r="r" b="b"/>
              <a:pathLst>
                <a:path w="7543800" h="27939">
                  <a:moveTo>
                    <a:pt x="7543800" y="0"/>
                  </a:moveTo>
                  <a:lnTo>
                    <a:pt x="0" y="0"/>
                  </a:lnTo>
                  <a:lnTo>
                    <a:pt x="0" y="27431"/>
                  </a:lnTo>
                  <a:lnTo>
                    <a:pt x="7543800" y="27431"/>
                  </a:lnTo>
                  <a:lnTo>
                    <a:pt x="7543800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088" y="262127"/>
              <a:ext cx="8519160" cy="63855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" y="6172200"/>
            <a:ext cx="7543800" cy="27940"/>
          </a:xfrm>
          <a:custGeom>
            <a:avLst/>
            <a:gdLst/>
            <a:ahLst/>
            <a:cxnLst/>
            <a:rect l="l" t="t" r="r" b="b"/>
            <a:pathLst>
              <a:path w="7543800" h="27939">
                <a:moveTo>
                  <a:pt x="7543800" y="0"/>
                </a:moveTo>
                <a:lnTo>
                  <a:pt x="0" y="0"/>
                </a:lnTo>
                <a:lnTo>
                  <a:pt x="0" y="27431"/>
                </a:lnTo>
                <a:lnTo>
                  <a:pt x="7543800" y="27431"/>
                </a:lnTo>
                <a:lnTo>
                  <a:pt x="75438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6334" y="5667857"/>
            <a:ext cx="596392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>
                <a:solidFill>
                  <a:srgbClr val="252525"/>
                </a:solidFill>
                <a:latin typeface="Impact"/>
                <a:cs typeface="Impact"/>
              </a:rPr>
              <a:t>6. Послеродовые</a:t>
            </a:r>
            <a:r>
              <a:rPr sz="4400" spc="-65" dirty="0">
                <a:solidFill>
                  <a:srgbClr val="252525"/>
                </a:solidFill>
                <a:latin typeface="Impact"/>
                <a:cs typeface="Impact"/>
              </a:rPr>
              <a:t> </a:t>
            </a:r>
            <a:r>
              <a:rPr sz="4400" spc="-10" dirty="0">
                <a:solidFill>
                  <a:srgbClr val="252525"/>
                </a:solidFill>
                <a:latin typeface="Impact"/>
                <a:cs typeface="Impact"/>
              </a:rPr>
              <a:t>свищи</a:t>
            </a:r>
            <a:endParaRPr sz="4400">
              <a:latin typeface="Impact"/>
              <a:cs typeface="Impac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1493266"/>
            <a:ext cx="5551805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2F2F2F"/>
                </a:solidFill>
                <a:latin typeface="Times New Roman"/>
                <a:cs typeface="Times New Roman"/>
              </a:rPr>
              <a:t>При</a:t>
            </a:r>
            <a:r>
              <a:rPr sz="2800" spc="-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длительном</a:t>
            </a:r>
            <a:r>
              <a:rPr sz="2800" spc="-6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прижатии</a:t>
            </a:r>
            <a:r>
              <a:rPr sz="2800" spc="-8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2F2F2F"/>
                </a:solidFill>
                <a:latin typeface="Times New Roman"/>
                <a:cs typeface="Times New Roman"/>
              </a:rPr>
              <a:t>головкой </a:t>
            </a:r>
            <a:r>
              <a:rPr sz="2800" spc="-6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2F2F2F"/>
                </a:solidFill>
                <a:latin typeface="Times New Roman"/>
                <a:cs typeface="Times New Roman"/>
              </a:rPr>
              <a:t>мягких</a:t>
            </a:r>
            <a:r>
              <a:rPr sz="2800" spc="-5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тканей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могут</a:t>
            </a:r>
            <a:r>
              <a:rPr sz="2800" spc="-15" dirty="0">
                <a:solidFill>
                  <a:srgbClr val="2F2F2F"/>
                </a:solidFill>
                <a:latin typeface="Times New Roman"/>
                <a:cs typeface="Times New Roman"/>
              </a:rPr>
              <a:t> возникать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2346782"/>
            <a:ext cx="110871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0" spc="5" dirty="0">
                <a:solidFill>
                  <a:srgbClr val="2F2F2F"/>
                </a:solidFill>
                <a:latin typeface="Times New Roman"/>
                <a:cs typeface="Times New Roman"/>
              </a:rPr>
              <a:t>свищи: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2774583"/>
            <a:ext cx="3077845" cy="105092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7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Мочеполовые</a:t>
            </a:r>
            <a:endParaRPr sz="2800">
              <a:latin typeface="Times New Roman"/>
              <a:cs typeface="Times New Roman"/>
            </a:endParaRPr>
          </a:p>
          <a:p>
            <a:pPr marL="375285" indent="-363220">
              <a:lnSpc>
                <a:spcPct val="100000"/>
              </a:lnSpc>
              <a:spcBef>
                <a:spcPts val="675"/>
              </a:spcBef>
              <a:buClr>
                <a:srgbClr val="AC0000"/>
              </a:buClr>
              <a:buFont typeface="Arial MT"/>
              <a:buChar char="•"/>
              <a:tabLst>
                <a:tab pos="375285" algn="l"/>
                <a:tab pos="375920" algn="l"/>
              </a:tabLst>
            </a:pP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Кишечнополовые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910328" y="9144"/>
            <a:ext cx="4234180" cy="5791200"/>
            <a:chOff x="4910328" y="9144"/>
            <a:chExt cx="4234180" cy="579120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41720" y="9144"/>
              <a:ext cx="3002279" cy="288645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10328" y="2566416"/>
              <a:ext cx="4212335" cy="323392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02808" y="765048"/>
            <a:ext cx="3441191" cy="275539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41044" y="5287162"/>
            <a:ext cx="74930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479665" algn="l"/>
              </a:tabLst>
            </a:pPr>
            <a:r>
              <a:rPr sz="5400" u="heavy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Мочеполовые	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74370" y="1148918"/>
            <a:ext cx="13106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" dirty="0">
                <a:latin typeface="Times New Roman"/>
                <a:cs typeface="Times New Roman"/>
              </a:rPr>
              <a:t>Клиника</a:t>
            </a:r>
            <a:r>
              <a:rPr b="0" spc="-10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95605">
              <a:lnSpc>
                <a:spcPct val="100000"/>
              </a:lnSpc>
              <a:spcBef>
                <a:spcPts val="100"/>
              </a:spcBef>
              <a:buChar char="-"/>
              <a:tabLst>
                <a:tab pos="189865" algn="l"/>
              </a:tabLst>
            </a:pPr>
            <a:r>
              <a:rPr dirty="0"/>
              <a:t>Непроизвольное </a:t>
            </a:r>
            <a:r>
              <a:rPr spc="-5" dirty="0"/>
              <a:t>выделение </a:t>
            </a:r>
            <a:r>
              <a:rPr spc="-20" dirty="0"/>
              <a:t>мочи </a:t>
            </a:r>
            <a:r>
              <a:rPr spc="-585" dirty="0"/>
              <a:t> </a:t>
            </a:r>
            <a:r>
              <a:rPr spc="-5" dirty="0"/>
              <a:t>через</a:t>
            </a:r>
            <a:r>
              <a:rPr spc="25" dirty="0"/>
              <a:t> </a:t>
            </a:r>
            <a:r>
              <a:rPr spc="-5" dirty="0"/>
              <a:t>влагалище</a:t>
            </a:r>
          </a:p>
          <a:p>
            <a:pPr marL="12700">
              <a:lnSpc>
                <a:spcPct val="100000"/>
              </a:lnSpc>
            </a:pPr>
            <a:r>
              <a:rPr dirty="0"/>
              <a:t>(на</a:t>
            </a:r>
            <a:r>
              <a:rPr spc="-15" dirty="0"/>
              <a:t> </a:t>
            </a:r>
            <a:r>
              <a:rPr dirty="0"/>
              <a:t>6</a:t>
            </a:r>
            <a:r>
              <a:rPr spc="-15" dirty="0"/>
              <a:t> </a:t>
            </a:r>
            <a:r>
              <a:rPr spc="-5" dirty="0"/>
              <a:t>-7</a:t>
            </a:r>
            <a:r>
              <a:rPr spc="10" dirty="0"/>
              <a:t> </a:t>
            </a:r>
            <a:r>
              <a:rPr spc="-5" dirty="0"/>
              <a:t>день</a:t>
            </a:r>
            <a:r>
              <a:rPr spc="-30" dirty="0"/>
              <a:t> </a:t>
            </a:r>
            <a:r>
              <a:rPr spc="10" dirty="0"/>
              <a:t>после</a:t>
            </a:r>
            <a:r>
              <a:rPr spc="-20" dirty="0"/>
              <a:t> </a:t>
            </a:r>
            <a:r>
              <a:rPr spc="-15" dirty="0"/>
              <a:t>родов)</a:t>
            </a:r>
          </a:p>
          <a:p>
            <a:pPr marL="12700" marR="5080">
              <a:lnSpc>
                <a:spcPct val="100000"/>
              </a:lnSpc>
              <a:spcBef>
                <a:spcPts val="5"/>
              </a:spcBef>
              <a:buChar char="-"/>
              <a:tabLst>
                <a:tab pos="189865" algn="l"/>
              </a:tabLst>
            </a:pPr>
            <a:r>
              <a:rPr spc="5" dirty="0"/>
              <a:t>Местная</a:t>
            </a:r>
            <a:r>
              <a:rPr spc="-15" dirty="0"/>
              <a:t> </a:t>
            </a:r>
            <a:r>
              <a:rPr dirty="0"/>
              <a:t>воспалительная</a:t>
            </a:r>
            <a:r>
              <a:rPr spc="-30" dirty="0"/>
              <a:t> </a:t>
            </a:r>
            <a:r>
              <a:rPr spc="5" dirty="0"/>
              <a:t>реакция</a:t>
            </a:r>
            <a:r>
              <a:rPr spc="-30" dirty="0"/>
              <a:t> </a:t>
            </a:r>
            <a:r>
              <a:rPr spc="-15" dirty="0"/>
              <a:t>во </a:t>
            </a:r>
            <a:r>
              <a:rPr spc="-585" dirty="0"/>
              <a:t> </a:t>
            </a:r>
            <a:r>
              <a:rPr spc="-5" dirty="0"/>
              <a:t>влагалище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34584" y="405384"/>
            <a:ext cx="3709416" cy="304495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41044" y="5287162"/>
            <a:ext cx="74930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479665" algn="l"/>
              </a:tabLst>
            </a:pPr>
            <a:r>
              <a:rPr sz="5400" u="heavy" spc="-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Кишечнополовые	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504" y="861186"/>
            <a:ext cx="4856480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Клиника:</a:t>
            </a:r>
            <a:endParaRPr sz="2400">
              <a:latin typeface="Times New Roman"/>
              <a:cs typeface="Times New Roman"/>
            </a:endParaRPr>
          </a:p>
          <a:p>
            <a:pPr marL="189230" indent="-177165">
              <a:lnSpc>
                <a:spcPct val="100000"/>
              </a:lnSpc>
              <a:buChar char="-"/>
              <a:tabLst>
                <a:tab pos="189865" algn="l"/>
              </a:tabLst>
            </a:pPr>
            <a:r>
              <a:rPr sz="2400" spc="-5" dirty="0">
                <a:latin typeface="Times New Roman"/>
                <a:cs typeface="Times New Roman"/>
              </a:rPr>
              <a:t>выделение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газа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жидкого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кала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через влагалище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buChar char="-"/>
              <a:tabLst>
                <a:tab pos="189865" algn="l"/>
              </a:tabLst>
            </a:pPr>
            <a:r>
              <a:rPr sz="2400" spc="5" dirty="0">
                <a:latin typeface="Times New Roman"/>
                <a:cs typeface="Times New Roman"/>
              </a:rPr>
              <a:t>местная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воспалительная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реакция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во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влагалище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96511" y="475487"/>
            <a:ext cx="5047487" cy="32004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41044" y="5287162"/>
            <a:ext cx="74930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479665" algn="l"/>
              </a:tabLst>
            </a:pPr>
            <a:r>
              <a:rPr sz="5400" u="heavy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Диагностика	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6334" y="1295222"/>
            <a:ext cx="5262880" cy="2660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48260" indent="-274320">
              <a:lnSpc>
                <a:spcPct val="100000"/>
              </a:lnSpc>
              <a:spcBef>
                <a:spcPts val="100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мочеполовые</a:t>
            </a:r>
            <a:r>
              <a:rPr sz="2400" spc="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свищи</a:t>
            </a:r>
            <a:r>
              <a:rPr sz="240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– 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осмотр </a:t>
            </a:r>
            <a:r>
              <a:rPr sz="240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влагалища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и шейки </a:t>
            </a:r>
            <a:r>
              <a:rPr sz="2400" spc="-25" dirty="0">
                <a:solidFill>
                  <a:srgbClr val="2F2F2F"/>
                </a:solidFill>
                <a:latin typeface="Times New Roman"/>
                <a:cs typeface="Times New Roman"/>
              </a:rPr>
              <a:t>матки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с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помощью </a:t>
            </a:r>
            <a:r>
              <a:rPr sz="2400" spc="-5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зеркал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и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цистоскопии,</a:t>
            </a:r>
            <a:endParaRPr sz="24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кишечно-половые</a:t>
            </a:r>
            <a:r>
              <a:rPr sz="2400" spc="1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–</a:t>
            </a:r>
            <a:r>
              <a:rPr sz="2400" spc="10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осмотр </a:t>
            </a:r>
            <a:r>
              <a:rPr sz="240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влагалища</a:t>
            </a:r>
            <a:r>
              <a:rPr sz="2400" spc="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с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помощью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зеркал,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пальцевого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ректального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исследования </a:t>
            </a:r>
            <a:r>
              <a:rPr sz="2400" spc="-5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и при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ректоскопии</a:t>
            </a:r>
            <a:r>
              <a:rPr sz="2400" spc="-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и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ирригоскопии.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044" y="5287162"/>
            <a:ext cx="74930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479665" algn="l"/>
              </a:tabLst>
            </a:pPr>
            <a:r>
              <a:rPr sz="5400" u="heavy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Лечение	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711" y="826465"/>
            <a:ext cx="7355205" cy="3026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450850" indent="-274320" algn="just">
              <a:lnSpc>
                <a:spcPct val="100000"/>
              </a:lnSpc>
              <a:spcBef>
                <a:spcPts val="10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</a:tabLst>
            </a:pP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Мелкие влагалищно-прямокишечные свищи 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могут </a:t>
            </a:r>
            <a:r>
              <a:rPr sz="2400" spc="-5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закрыться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сами при 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соблюдении 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соответствующей </a:t>
            </a:r>
            <a:r>
              <a:rPr sz="2400" spc="-5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диеты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и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гигиены.</a:t>
            </a:r>
            <a:endParaRPr sz="240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При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незакрывшихся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 мочеполовых</a:t>
            </a:r>
            <a:r>
              <a:rPr sz="2400" spc="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и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кишечно-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половых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свищах </a:t>
            </a:r>
            <a:r>
              <a:rPr sz="2400" spc="-25" dirty="0">
                <a:solidFill>
                  <a:srgbClr val="2F2F2F"/>
                </a:solidFill>
                <a:latin typeface="Times New Roman"/>
                <a:cs typeface="Times New Roman"/>
              </a:rPr>
              <a:t>необходимы 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пластические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операции, </a:t>
            </a:r>
            <a:r>
              <a:rPr sz="2400" spc="-5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F2F2F"/>
                </a:solidFill>
                <a:latin typeface="Times New Roman"/>
                <a:cs typeface="Times New Roman"/>
              </a:rPr>
              <a:t>которые</a:t>
            </a:r>
            <a:r>
              <a:rPr sz="2400" spc="-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являются</a:t>
            </a:r>
            <a:r>
              <a:rPr sz="24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довольно</a:t>
            </a:r>
            <a:r>
              <a:rPr sz="240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сложными</a:t>
            </a:r>
            <a:r>
              <a:rPr sz="2400" spc="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и</a:t>
            </a:r>
            <a:r>
              <a:rPr sz="2400" spc="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могут</a:t>
            </a:r>
            <a:r>
              <a:rPr sz="2400" spc="8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быть 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выполнены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не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ранее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чем</a:t>
            </a:r>
            <a:r>
              <a:rPr sz="240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через</a:t>
            </a:r>
            <a:r>
              <a:rPr sz="2400" spc="5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4-6</a:t>
            </a:r>
            <a:r>
              <a:rPr sz="2400" spc="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месяцев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10" dirty="0">
                <a:solidFill>
                  <a:srgbClr val="2F2F2F"/>
                </a:solidFill>
                <a:latin typeface="Times New Roman"/>
                <a:cs typeface="Times New Roman"/>
              </a:rPr>
              <a:t>после</a:t>
            </a:r>
            <a:endParaRPr sz="2400">
              <a:latin typeface="Times New Roman"/>
              <a:cs typeface="Times New Roman"/>
            </a:endParaRPr>
          </a:p>
          <a:p>
            <a:pPr marL="287020">
              <a:lnSpc>
                <a:spcPct val="100000"/>
              </a:lnSpc>
              <a:spcBef>
                <a:spcPts val="5"/>
              </a:spcBef>
            </a:pP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родов.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0352" y="3642359"/>
            <a:ext cx="4776215" cy="3026664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5381650"/>
            <a:ext cx="75692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55865" algn="l"/>
              </a:tabLst>
            </a:pPr>
            <a:r>
              <a:rPr sz="4800" u="heavy" spc="-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7. Выворот</a:t>
            </a:r>
            <a:r>
              <a:rPr sz="4800" u="heavy" spc="-4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4800" u="heavy" spc="-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матки	</a:t>
            </a:r>
            <a:endParaRPr sz="4800">
              <a:latin typeface="Impact"/>
              <a:cs typeface="Impac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9194" y="500887"/>
            <a:ext cx="6161405" cy="1243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2000" b="0" spc="-10" dirty="0">
                <a:latin typeface="Times New Roman"/>
                <a:cs typeface="Times New Roman"/>
              </a:rPr>
              <a:t>Возникает</a:t>
            </a:r>
            <a:r>
              <a:rPr sz="2000" b="0" spc="15" dirty="0">
                <a:latin typeface="Times New Roman"/>
                <a:cs typeface="Times New Roman"/>
              </a:rPr>
              <a:t> </a:t>
            </a:r>
            <a:r>
              <a:rPr sz="2000" b="0" spc="-10" dirty="0">
                <a:latin typeface="Times New Roman"/>
                <a:cs typeface="Times New Roman"/>
              </a:rPr>
              <a:t>при</a:t>
            </a:r>
            <a:r>
              <a:rPr sz="2000" b="0" spc="30" dirty="0">
                <a:latin typeface="Times New Roman"/>
                <a:cs typeface="Times New Roman"/>
              </a:rPr>
              <a:t> </a:t>
            </a:r>
            <a:r>
              <a:rPr sz="2000" b="0" spc="-15" dirty="0">
                <a:latin typeface="Times New Roman"/>
                <a:cs typeface="Times New Roman"/>
              </a:rPr>
              <a:t>неправильном</a:t>
            </a:r>
            <a:r>
              <a:rPr sz="2000" b="0" spc="105" dirty="0">
                <a:latin typeface="Times New Roman"/>
                <a:cs typeface="Times New Roman"/>
              </a:rPr>
              <a:t> </a:t>
            </a:r>
            <a:r>
              <a:rPr sz="2000" b="0" spc="-15" dirty="0">
                <a:latin typeface="Times New Roman"/>
                <a:cs typeface="Times New Roman"/>
              </a:rPr>
              <a:t>ведении</a:t>
            </a:r>
            <a:r>
              <a:rPr sz="2000" b="0" spc="55" dirty="0">
                <a:latin typeface="Times New Roman"/>
                <a:cs typeface="Times New Roman"/>
              </a:rPr>
              <a:t> </a:t>
            </a:r>
            <a:r>
              <a:rPr sz="2000" b="0" spc="-10" dirty="0">
                <a:latin typeface="Times New Roman"/>
                <a:cs typeface="Times New Roman"/>
              </a:rPr>
              <a:t>последового</a:t>
            </a:r>
            <a:r>
              <a:rPr sz="2000" b="0" spc="70" dirty="0">
                <a:latin typeface="Times New Roman"/>
                <a:cs typeface="Times New Roman"/>
              </a:rPr>
              <a:t> </a:t>
            </a:r>
            <a:r>
              <a:rPr sz="2000" b="0" spc="-20" dirty="0">
                <a:latin typeface="Times New Roman"/>
                <a:cs typeface="Times New Roman"/>
              </a:rPr>
              <a:t>или </a:t>
            </a:r>
            <a:r>
              <a:rPr sz="2000" b="0" spc="-15" dirty="0">
                <a:latin typeface="Times New Roman"/>
                <a:cs typeface="Times New Roman"/>
              </a:rPr>
              <a:t> </a:t>
            </a:r>
            <a:r>
              <a:rPr sz="2000" b="0" spc="-10" dirty="0">
                <a:latin typeface="Times New Roman"/>
                <a:cs typeface="Times New Roman"/>
              </a:rPr>
              <a:t>послеродового</a:t>
            </a:r>
            <a:r>
              <a:rPr sz="2000" b="0" spc="20" dirty="0">
                <a:latin typeface="Times New Roman"/>
                <a:cs typeface="Times New Roman"/>
              </a:rPr>
              <a:t> </a:t>
            </a:r>
            <a:r>
              <a:rPr sz="2000" b="0" spc="-15" dirty="0">
                <a:latin typeface="Times New Roman"/>
                <a:cs typeface="Times New Roman"/>
              </a:rPr>
              <a:t>периода,</a:t>
            </a:r>
            <a:r>
              <a:rPr sz="2000" b="0" spc="40" dirty="0">
                <a:latin typeface="Times New Roman"/>
                <a:cs typeface="Times New Roman"/>
              </a:rPr>
              <a:t> </a:t>
            </a:r>
            <a:r>
              <a:rPr sz="2000" b="0" spc="-15" dirty="0">
                <a:latin typeface="Times New Roman"/>
                <a:cs typeface="Times New Roman"/>
              </a:rPr>
              <a:t>вследствие</a:t>
            </a:r>
            <a:r>
              <a:rPr sz="2000" b="0" spc="80" dirty="0">
                <a:latin typeface="Times New Roman"/>
                <a:cs typeface="Times New Roman"/>
              </a:rPr>
              <a:t> </a:t>
            </a:r>
            <a:r>
              <a:rPr sz="2000" b="0" dirty="0">
                <a:latin typeface="Times New Roman"/>
                <a:cs typeface="Times New Roman"/>
              </a:rPr>
              <a:t>слабости</a:t>
            </a:r>
            <a:r>
              <a:rPr sz="2000" b="0" spc="45" dirty="0">
                <a:latin typeface="Times New Roman"/>
                <a:cs typeface="Times New Roman"/>
              </a:rPr>
              <a:t> </a:t>
            </a:r>
            <a:r>
              <a:rPr sz="2000" b="0" spc="-20" dirty="0">
                <a:latin typeface="Times New Roman"/>
                <a:cs typeface="Times New Roman"/>
              </a:rPr>
              <a:t>связочного </a:t>
            </a:r>
            <a:r>
              <a:rPr sz="2000" b="0" spc="-484" dirty="0">
                <a:latin typeface="Times New Roman"/>
                <a:cs typeface="Times New Roman"/>
              </a:rPr>
              <a:t> </a:t>
            </a:r>
            <a:r>
              <a:rPr sz="2000" b="0" spc="-15" dirty="0">
                <a:latin typeface="Times New Roman"/>
                <a:cs typeface="Times New Roman"/>
              </a:rPr>
              <a:t>аппарата</a:t>
            </a:r>
            <a:r>
              <a:rPr sz="2000" b="0" spc="25" dirty="0">
                <a:latin typeface="Times New Roman"/>
                <a:cs typeface="Times New Roman"/>
              </a:rPr>
              <a:t> </a:t>
            </a:r>
            <a:r>
              <a:rPr sz="2000" b="0" spc="-20" dirty="0">
                <a:latin typeface="Times New Roman"/>
                <a:cs typeface="Times New Roman"/>
              </a:rPr>
              <a:t>матки,</a:t>
            </a:r>
            <a:r>
              <a:rPr sz="2000" b="0" spc="50" dirty="0">
                <a:latin typeface="Times New Roman"/>
                <a:cs typeface="Times New Roman"/>
              </a:rPr>
              <a:t> </a:t>
            </a:r>
            <a:r>
              <a:rPr sz="2000" b="0" spc="-5" dirty="0">
                <a:latin typeface="Times New Roman"/>
                <a:cs typeface="Times New Roman"/>
              </a:rPr>
              <a:t>ее</a:t>
            </a:r>
            <a:r>
              <a:rPr sz="2000" b="0" spc="-10" dirty="0">
                <a:latin typeface="Times New Roman"/>
                <a:cs typeface="Times New Roman"/>
              </a:rPr>
              <a:t> </a:t>
            </a:r>
            <a:r>
              <a:rPr sz="2000" b="0" spc="-20" dirty="0">
                <a:latin typeface="Times New Roman"/>
                <a:cs typeface="Times New Roman"/>
              </a:rPr>
              <a:t>атонии.</a:t>
            </a:r>
            <a:r>
              <a:rPr sz="2000" b="0" spc="50" dirty="0">
                <a:latin typeface="Times New Roman"/>
                <a:cs typeface="Times New Roman"/>
              </a:rPr>
              <a:t> </a:t>
            </a:r>
            <a:r>
              <a:rPr sz="2000" b="0" spc="-5" dirty="0">
                <a:latin typeface="Times New Roman"/>
                <a:cs typeface="Times New Roman"/>
              </a:rPr>
              <a:t>Выворот</a:t>
            </a:r>
            <a:r>
              <a:rPr sz="2000" b="0" spc="10" dirty="0">
                <a:latin typeface="Times New Roman"/>
                <a:cs typeface="Times New Roman"/>
              </a:rPr>
              <a:t> </a:t>
            </a:r>
            <a:r>
              <a:rPr sz="2000" b="0" spc="-20" dirty="0">
                <a:latin typeface="Times New Roman"/>
                <a:cs typeface="Times New Roman"/>
              </a:rPr>
              <a:t>матки</a:t>
            </a:r>
            <a:r>
              <a:rPr sz="2000" b="0" spc="35" dirty="0">
                <a:latin typeface="Times New Roman"/>
                <a:cs typeface="Times New Roman"/>
              </a:rPr>
              <a:t> </a:t>
            </a:r>
            <a:r>
              <a:rPr sz="2000" b="0" spc="-20" dirty="0">
                <a:latin typeface="Times New Roman"/>
                <a:cs typeface="Times New Roman"/>
              </a:rPr>
              <a:t>может</a:t>
            </a:r>
            <a:r>
              <a:rPr sz="2000" b="0" spc="-15" dirty="0">
                <a:latin typeface="Times New Roman"/>
                <a:cs typeface="Times New Roman"/>
              </a:rPr>
              <a:t> </a:t>
            </a:r>
            <a:r>
              <a:rPr sz="2000" b="0" spc="-10" dirty="0">
                <a:latin typeface="Times New Roman"/>
                <a:cs typeface="Times New Roman"/>
              </a:rPr>
              <a:t>быть </a:t>
            </a:r>
            <a:r>
              <a:rPr sz="2000" b="0" spc="-5" dirty="0">
                <a:latin typeface="Times New Roman"/>
                <a:cs typeface="Times New Roman"/>
              </a:rPr>
              <a:t> </a:t>
            </a:r>
            <a:r>
              <a:rPr sz="2000" b="0" spc="-15" dirty="0">
                <a:latin typeface="Times New Roman"/>
                <a:cs typeface="Times New Roman"/>
              </a:rPr>
              <a:t>полным</a:t>
            </a:r>
            <a:r>
              <a:rPr sz="2000" b="0" spc="65" dirty="0">
                <a:latin typeface="Times New Roman"/>
                <a:cs typeface="Times New Roman"/>
              </a:rPr>
              <a:t> </a:t>
            </a:r>
            <a:r>
              <a:rPr sz="2000" b="0" spc="-15" dirty="0">
                <a:latin typeface="Times New Roman"/>
                <a:cs typeface="Times New Roman"/>
              </a:rPr>
              <a:t>или</a:t>
            </a:r>
            <a:r>
              <a:rPr sz="2000" b="0" spc="35" dirty="0">
                <a:latin typeface="Times New Roman"/>
                <a:cs typeface="Times New Roman"/>
              </a:rPr>
              <a:t> </a:t>
            </a:r>
            <a:r>
              <a:rPr sz="2000" b="0" spc="-5" dirty="0">
                <a:latin typeface="Times New Roman"/>
                <a:cs typeface="Times New Roman"/>
              </a:rPr>
              <a:t>частичным.</a:t>
            </a:r>
            <a:r>
              <a:rPr sz="2000" b="0" spc="15" dirty="0">
                <a:latin typeface="Times New Roman"/>
                <a:cs typeface="Times New Roman"/>
              </a:rPr>
              <a:t> </a:t>
            </a:r>
            <a:r>
              <a:rPr sz="2000" b="0" spc="-20" dirty="0">
                <a:latin typeface="Times New Roman"/>
                <a:cs typeface="Times New Roman"/>
              </a:rPr>
              <a:t>Всегда</a:t>
            </a:r>
            <a:r>
              <a:rPr sz="2000" b="0" spc="5" dirty="0">
                <a:latin typeface="Times New Roman"/>
                <a:cs typeface="Times New Roman"/>
              </a:rPr>
              <a:t> </a:t>
            </a:r>
            <a:r>
              <a:rPr sz="2000" b="0" spc="-10" dirty="0">
                <a:latin typeface="Times New Roman"/>
                <a:cs typeface="Times New Roman"/>
              </a:rPr>
              <a:t>сопровождается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9194" y="1720723"/>
            <a:ext cx="6098540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0" dirty="0">
                <a:latin typeface="Times New Roman"/>
                <a:cs typeface="Times New Roman"/>
              </a:rPr>
              <a:t>развитием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болевого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шока.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Диагностика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не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представляет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20" dirty="0">
                <a:latin typeface="Times New Roman"/>
                <a:cs typeface="Times New Roman"/>
              </a:rPr>
              <a:t>трудностей.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85288" y="2697479"/>
            <a:ext cx="6309360" cy="2289048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7039" y="4568951"/>
            <a:ext cx="6156959" cy="228904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97296" y="621791"/>
            <a:ext cx="3346703" cy="286816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02437" y="5518810"/>
            <a:ext cx="7931784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918450" algn="l"/>
              </a:tabLst>
            </a:pPr>
            <a:r>
              <a:rPr sz="4800" dirty="0">
                <a:solidFill>
                  <a:srgbClr val="252525"/>
                </a:solidFill>
                <a:latin typeface="Impact"/>
                <a:cs typeface="Impact"/>
              </a:rPr>
              <a:t>Л</a:t>
            </a:r>
            <a:r>
              <a:rPr sz="4800" u="heavy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ечение	</a:t>
            </a:r>
            <a:endParaRPr sz="4800">
              <a:latin typeface="Impact"/>
              <a:cs typeface="Impac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2437" y="1013586"/>
            <a:ext cx="437134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0" spc="-10" dirty="0">
                <a:latin typeface="Times New Roman"/>
                <a:cs typeface="Times New Roman"/>
              </a:rPr>
              <a:t>заключается</a:t>
            </a:r>
            <a:r>
              <a:rPr b="0" dirty="0">
                <a:latin typeface="Times New Roman"/>
                <a:cs typeface="Times New Roman"/>
              </a:rPr>
              <a:t> в</a:t>
            </a:r>
            <a:r>
              <a:rPr b="0" spc="10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немедленной </a:t>
            </a:r>
            <a:r>
              <a:rPr b="0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Times New Roman"/>
                <a:cs typeface="Times New Roman"/>
              </a:rPr>
              <a:t>противошоковой </a:t>
            </a:r>
            <a:r>
              <a:rPr b="0" spc="-5" dirty="0">
                <a:latin typeface="Times New Roman"/>
                <a:cs typeface="Times New Roman"/>
              </a:rPr>
              <a:t>терапии </a:t>
            </a:r>
            <a:r>
              <a:rPr b="0" dirty="0">
                <a:latin typeface="Times New Roman"/>
                <a:cs typeface="Times New Roman"/>
              </a:rPr>
              <a:t>и </a:t>
            </a:r>
            <a:r>
              <a:rPr b="0" spc="5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вправлении</a:t>
            </a:r>
            <a:r>
              <a:rPr b="0" spc="15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Times New Roman"/>
                <a:cs typeface="Times New Roman"/>
              </a:rPr>
              <a:t>вывернутой</a:t>
            </a:r>
            <a:r>
              <a:rPr b="0" spc="70" dirty="0">
                <a:latin typeface="Times New Roman"/>
                <a:cs typeface="Times New Roman"/>
              </a:rPr>
              <a:t> </a:t>
            </a:r>
            <a:r>
              <a:rPr b="0" spc="-25" dirty="0">
                <a:latin typeface="Times New Roman"/>
                <a:cs typeface="Times New Roman"/>
              </a:rPr>
              <a:t>матки</a:t>
            </a:r>
            <a:r>
              <a:rPr b="0" spc="1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на </a:t>
            </a:r>
            <a:r>
              <a:rPr b="0" spc="-58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место</a:t>
            </a:r>
            <a:r>
              <a:rPr b="0" spc="-5" dirty="0">
                <a:latin typeface="Times New Roman"/>
                <a:cs typeface="Times New Roman"/>
              </a:rPr>
              <a:t> </a:t>
            </a:r>
            <a:r>
              <a:rPr b="0" spc="-25" dirty="0">
                <a:latin typeface="Times New Roman"/>
                <a:cs typeface="Times New Roman"/>
              </a:rPr>
              <a:t>под</a:t>
            </a:r>
            <a:r>
              <a:rPr b="0" spc="-5" dirty="0">
                <a:latin typeface="Times New Roman"/>
                <a:cs typeface="Times New Roman"/>
              </a:rPr>
              <a:t> </a:t>
            </a:r>
            <a:r>
              <a:rPr b="0" spc="-30" dirty="0">
                <a:latin typeface="Times New Roman"/>
                <a:cs typeface="Times New Roman"/>
              </a:rPr>
              <a:t>глубоким</a:t>
            </a:r>
            <a:r>
              <a:rPr b="0" spc="50" dirty="0">
                <a:latin typeface="Times New Roman"/>
                <a:cs typeface="Times New Roman"/>
              </a:rPr>
              <a:t> </a:t>
            </a:r>
            <a:r>
              <a:rPr b="0" spc="-25" dirty="0">
                <a:latin typeface="Times New Roman"/>
                <a:cs typeface="Times New Roman"/>
              </a:rPr>
              <a:t>наркозом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58267" y="2734183"/>
            <a:ext cx="5433060" cy="2495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0000"/>
                </a:solidFill>
                <a:latin typeface="Times New Roman"/>
                <a:cs typeface="Times New Roman"/>
              </a:rPr>
              <a:t>*</a:t>
            </a:r>
            <a:r>
              <a:rPr sz="1800" spc="-15" dirty="0">
                <a:latin typeface="Times New Roman"/>
                <a:cs typeface="Times New Roman"/>
              </a:rPr>
              <a:t>При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полном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вывороте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матки,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если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плацента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не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отделилась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-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проводят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ее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ручное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отделение.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Затем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матка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вводится </a:t>
            </a:r>
            <a:r>
              <a:rPr sz="1800" spc="-5" dirty="0">
                <a:latin typeface="Times New Roman"/>
                <a:cs typeface="Times New Roman"/>
              </a:rPr>
              <a:t>на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место.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Перед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тем,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как </a:t>
            </a:r>
            <a:r>
              <a:rPr sz="1800" dirty="0">
                <a:latin typeface="Times New Roman"/>
                <a:cs typeface="Times New Roman"/>
              </a:rPr>
              <a:t>провести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процедуру,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матку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дезинфицируют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5" dirty="0">
                <a:latin typeface="Times New Roman"/>
                <a:cs typeface="Times New Roman"/>
              </a:rPr>
              <a:t> помощью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перекиси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водорода,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обрабатывают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стерильным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вазелином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для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легкости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вправления.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Головной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конец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стола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должен</a:t>
            </a:r>
            <a:endParaRPr sz="1800">
              <a:latin typeface="Times New Roman"/>
              <a:cs typeface="Times New Roman"/>
            </a:endParaRPr>
          </a:p>
          <a:p>
            <a:pPr marL="12700" marR="19939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Times New Roman"/>
                <a:cs typeface="Times New Roman"/>
              </a:rPr>
              <a:t>быть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опущен.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Обезболивание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общий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наркоз. </a:t>
            </a:r>
            <a:r>
              <a:rPr sz="1800" spc="-10" dirty="0">
                <a:latin typeface="Times New Roman"/>
                <a:cs typeface="Times New Roman"/>
              </a:rPr>
              <a:t> Осложнения </a:t>
            </a:r>
            <a:r>
              <a:rPr sz="1800" dirty="0">
                <a:latin typeface="Times New Roman"/>
                <a:cs typeface="Times New Roman"/>
              </a:rPr>
              <a:t>- </a:t>
            </a:r>
            <a:r>
              <a:rPr sz="1800" spc="-5" dirty="0">
                <a:latin typeface="Times New Roman"/>
                <a:cs typeface="Times New Roman"/>
              </a:rPr>
              <a:t>огромный риск инфицирования, </a:t>
            </a:r>
            <a:r>
              <a:rPr sz="1800" spc="-20" dirty="0">
                <a:latin typeface="Times New Roman"/>
                <a:cs typeface="Times New Roman"/>
              </a:rPr>
              <a:t>может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развиться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эндометрит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гинекологический </a:t>
            </a:r>
            <a:r>
              <a:rPr sz="1800" spc="-5" dirty="0">
                <a:latin typeface="Times New Roman"/>
                <a:cs typeface="Times New Roman"/>
              </a:rPr>
              <a:t>сепсис.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73495" y="0"/>
            <a:ext cx="3270504" cy="242011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64540" y="5381650"/>
            <a:ext cx="75692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55865" algn="l"/>
              </a:tabLst>
            </a:pPr>
            <a:r>
              <a:rPr sz="4800" u="heavy" spc="-60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800" u="heavy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Лечение	</a:t>
            </a:r>
            <a:endParaRPr sz="4800">
              <a:latin typeface="Impact"/>
              <a:cs typeface="Impac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267" y="2298649"/>
            <a:ext cx="5213350" cy="1307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10"/>
              </a:spcBef>
            </a:pP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!</a:t>
            </a:r>
            <a:r>
              <a:rPr sz="2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30" dirty="0">
                <a:latin typeface="Times New Roman"/>
                <a:cs typeface="Times New Roman"/>
              </a:rPr>
              <a:t>Удаление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матки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производится, </a:t>
            </a:r>
            <a:r>
              <a:rPr sz="2800" b="1" spc="-690" dirty="0">
                <a:latin typeface="Times New Roman"/>
                <a:cs typeface="Times New Roman"/>
              </a:rPr>
              <a:t> </a:t>
            </a:r>
            <a:r>
              <a:rPr sz="2800" b="1" spc="10" dirty="0">
                <a:latin typeface="Times New Roman"/>
                <a:cs typeface="Times New Roman"/>
              </a:rPr>
              <a:t>если </a:t>
            </a:r>
            <a:r>
              <a:rPr sz="2800" b="1" dirty="0">
                <a:latin typeface="Times New Roman"/>
                <a:cs typeface="Times New Roman"/>
              </a:rPr>
              <a:t>с </a:t>
            </a:r>
            <a:r>
              <a:rPr sz="2800" b="1" spc="-5" dirty="0">
                <a:latin typeface="Times New Roman"/>
                <a:cs typeface="Times New Roman"/>
              </a:rPr>
              <a:t>момента выворота </a:t>
            </a:r>
            <a:r>
              <a:rPr sz="2800" b="1" spc="-15" dirty="0">
                <a:latin typeface="Times New Roman"/>
                <a:cs typeface="Times New Roman"/>
              </a:rPr>
              <a:t>матки </a:t>
            </a:r>
            <a:r>
              <a:rPr sz="2800" b="1" spc="-68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прошло</a:t>
            </a:r>
            <a:r>
              <a:rPr sz="2800" b="1" spc="-2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более</a:t>
            </a:r>
            <a:r>
              <a:rPr sz="2800" b="1" spc="-25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24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часов.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" y="6172200"/>
            <a:ext cx="7543800" cy="27940"/>
          </a:xfrm>
          <a:custGeom>
            <a:avLst/>
            <a:gdLst/>
            <a:ahLst/>
            <a:cxnLst/>
            <a:rect l="l" t="t" r="r" b="b"/>
            <a:pathLst>
              <a:path w="7543800" h="27939">
                <a:moveTo>
                  <a:pt x="7543800" y="0"/>
                </a:moveTo>
                <a:lnTo>
                  <a:pt x="0" y="0"/>
                </a:lnTo>
                <a:lnTo>
                  <a:pt x="0" y="27431"/>
                </a:lnTo>
                <a:lnTo>
                  <a:pt x="7543800" y="27431"/>
                </a:lnTo>
                <a:lnTo>
                  <a:pt x="75438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2437" y="5132019"/>
            <a:ext cx="6652895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400" spc="-5" dirty="0">
                <a:solidFill>
                  <a:srgbClr val="252525"/>
                </a:solidFill>
                <a:latin typeface="Impact"/>
                <a:cs typeface="Impact"/>
              </a:rPr>
              <a:t>8. Расхождение и </a:t>
            </a:r>
            <a:r>
              <a:rPr sz="4400" spc="-10" dirty="0">
                <a:solidFill>
                  <a:srgbClr val="252525"/>
                </a:solidFill>
                <a:latin typeface="Impact"/>
                <a:cs typeface="Impact"/>
              </a:rPr>
              <a:t>разрывы </a:t>
            </a:r>
            <a:r>
              <a:rPr sz="4400" spc="-765" dirty="0">
                <a:solidFill>
                  <a:srgbClr val="252525"/>
                </a:solidFill>
                <a:latin typeface="Impact"/>
                <a:cs typeface="Impact"/>
              </a:rPr>
              <a:t> </a:t>
            </a:r>
            <a:r>
              <a:rPr sz="4400" spc="-5" dirty="0">
                <a:solidFill>
                  <a:srgbClr val="252525"/>
                </a:solidFill>
                <a:latin typeface="Impact"/>
                <a:cs typeface="Impact"/>
              </a:rPr>
              <a:t>лонного</a:t>
            </a:r>
            <a:r>
              <a:rPr sz="4400" spc="5" dirty="0">
                <a:solidFill>
                  <a:srgbClr val="252525"/>
                </a:solidFill>
                <a:latin typeface="Impact"/>
                <a:cs typeface="Impact"/>
              </a:rPr>
              <a:t> </a:t>
            </a:r>
            <a:r>
              <a:rPr sz="4400" spc="-5" dirty="0">
                <a:solidFill>
                  <a:srgbClr val="252525"/>
                </a:solidFill>
                <a:latin typeface="Impact"/>
                <a:cs typeface="Impact"/>
              </a:rPr>
              <a:t>сочленения</a:t>
            </a:r>
            <a:endParaRPr sz="4400">
              <a:latin typeface="Impact"/>
              <a:cs typeface="Impac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2671" y="2566416"/>
            <a:ext cx="5291327" cy="250850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7884" y="500887"/>
            <a:ext cx="8813800" cy="4070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0" dirty="0">
                <a:latin typeface="Times New Roman"/>
                <a:cs typeface="Times New Roman"/>
              </a:rPr>
              <a:t>Предрасполагающий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фактор-ЧРЕЗМЕРНОЕ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РАЗМЯГЧЕНИЕ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ТАЗА:</a:t>
            </a:r>
            <a:endParaRPr sz="20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spc="-10" dirty="0">
                <a:latin typeface="Times New Roman"/>
                <a:cs typeface="Times New Roman"/>
              </a:rPr>
              <a:t>Симфизит</a:t>
            </a:r>
            <a:endParaRPr sz="20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spc="-15" dirty="0">
                <a:latin typeface="Times New Roman"/>
                <a:cs typeface="Times New Roman"/>
              </a:rPr>
              <a:t>Симфизиопатия</a:t>
            </a:r>
            <a:endParaRPr sz="2000">
              <a:latin typeface="Times New Roman"/>
              <a:cs typeface="Times New Roman"/>
            </a:endParaRPr>
          </a:p>
          <a:p>
            <a:pPr marL="17145" marR="639445">
              <a:lnSpc>
                <a:spcPct val="100000"/>
              </a:lnSpc>
              <a:spcBef>
                <a:spcPts val="740"/>
              </a:spcBef>
            </a:pPr>
            <a:r>
              <a:rPr sz="2000" dirty="0">
                <a:latin typeface="Times New Roman"/>
                <a:cs typeface="Times New Roman"/>
              </a:rPr>
              <a:t>Во </a:t>
            </a:r>
            <a:r>
              <a:rPr sz="2000" spc="-5" dirty="0">
                <a:latin typeface="Times New Roman"/>
                <a:cs typeface="Times New Roman"/>
              </a:rPr>
              <a:t>время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беременности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происходит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серозное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пропитывание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размягчение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лонного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сочленения.</a:t>
            </a:r>
            <a:endParaRPr sz="2000">
              <a:latin typeface="Times New Roman"/>
              <a:cs typeface="Times New Roman"/>
            </a:endParaRPr>
          </a:p>
          <a:p>
            <a:pPr marL="17145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В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родах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при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значительном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давлении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происходит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растяжение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или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разрыв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лонного</a:t>
            </a:r>
            <a:endParaRPr sz="2000">
              <a:latin typeface="Times New Roman"/>
              <a:cs typeface="Times New Roman"/>
            </a:endParaRPr>
          </a:p>
          <a:p>
            <a:pPr marL="17145">
              <a:lnSpc>
                <a:spcPct val="100000"/>
              </a:lnSpc>
            </a:pPr>
            <a:r>
              <a:rPr sz="2000" spc="-15" dirty="0">
                <a:latin typeface="Times New Roman"/>
                <a:cs typeface="Times New Roman"/>
              </a:rPr>
              <a:t>сочленения</a:t>
            </a:r>
            <a:r>
              <a:rPr sz="1800" spc="-15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00">
              <a:latin typeface="Times New Roman"/>
              <a:cs typeface="Times New Roman"/>
            </a:endParaRPr>
          </a:p>
          <a:p>
            <a:pPr marL="28575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Причины:</a:t>
            </a:r>
            <a:endParaRPr sz="2000">
              <a:latin typeface="Times New Roman"/>
              <a:cs typeface="Times New Roman"/>
            </a:endParaRPr>
          </a:p>
          <a:p>
            <a:pPr marL="314960" indent="-287020">
              <a:lnSpc>
                <a:spcPct val="100000"/>
              </a:lnSpc>
              <a:buFont typeface="Arial MT"/>
              <a:buChar char="•"/>
              <a:tabLst>
                <a:tab pos="314960" algn="l"/>
                <a:tab pos="315595" algn="l"/>
              </a:tabLst>
            </a:pPr>
            <a:r>
              <a:rPr sz="2000" spc="-15" dirty="0">
                <a:latin typeface="Times New Roman"/>
                <a:cs typeface="Times New Roman"/>
              </a:rPr>
              <a:t>Крупный,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гигантский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плод</a:t>
            </a:r>
            <a:endParaRPr sz="2000">
              <a:latin typeface="Times New Roman"/>
              <a:cs typeface="Times New Roman"/>
            </a:endParaRPr>
          </a:p>
          <a:p>
            <a:pPr marL="314960" indent="-287020">
              <a:lnSpc>
                <a:spcPct val="100000"/>
              </a:lnSpc>
              <a:buFont typeface="Arial MT"/>
              <a:buChar char="•"/>
              <a:tabLst>
                <a:tab pos="314960" algn="l"/>
                <a:tab pos="315595" algn="l"/>
              </a:tabLst>
            </a:pPr>
            <a:r>
              <a:rPr sz="2000" spc="-5" dirty="0">
                <a:latin typeface="Times New Roman"/>
                <a:cs typeface="Times New Roman"/>
              </a:rPr>
              <a:t>Влагалищные</a:t>
            </a:r>
            <a:endParaRPr sz="2000">
              <a:latin typeface="Times New Roman"/>
              <a:cs typeface="Times New Roman"/>
            </a:endParaRPr>
          </a:p>
          <a:p>
            <a:pPr marL="31496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Times New Roman"/>
                <a:cs typeface="Times New Roman"/>
              </a:rPr>
              <a:t>родоразрешающие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операции</a:t>
            </a:r>
            <a:endParaRPr sz="2000">
              <a:latin typeface="Times New Roman"/>
              <a:cs typeface="Times New Roman"/>
            </a:endParaRPr>
          </a:p>
          <a:p>
            <a:pPr marL="314960" indent="-287020">
              <a:lnSpc>
                <a:spcPct val="100000"/>
              </a:lnSpc>
              <a:buFont typeface="Arial MT"/>
              <a:buChar char="•"/>
              <a:tabLst>
                <a:tab pos="314960" algn="l"/>
                <a:tab pos="315595" algn="l"/>
              </a:tabLst>
            </a:pPr>
            <a:r>
              <a:rPr sz="2000" spc="-10" dirty="0">
                <a:latin typeface="Times New Roman"/>
                <a:cs typeface="Times New Roman"/>
              </a:rPr>
              <a:t>Запоздалые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роды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" y="6172200"/>
            <a:ext cx="7543800" cy="27940"/>
          </a:xfrm>
          <a:custGeom>
            <a:avLst/>
            <a:gdLst/>
            <a:ahLst/>
            <a:cxnLst/>
            <a:rect l="l" t="t" r="r" b="b"/>
            <a:pathLst>
              <a:path w="7543800" h="27939">
                <a:moveTo>
                  <a:pt x="7543800" y="0"/>
                </a:moveTo>
                <a:lnTo>
                  <a:pt x="0" y="0"/>
                </a:lnTo>
                <a:lnTo>
                  <a:pt x="0" y="27431"/>
                </a:lnTo>
                <a:lnTo>
                  <a:pt x="7543800" y="27431"/>
                </a:lnTo>
                <a:lnTo>
                  <a:pt x="75438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1044" y="5442610"/>
            <a:ext cx="577024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>
                <a:solidFill>
                  <a:srgbClr val="252525"/>
                </a:solidFill>
                <a:latin typeface="Impact"/>
                <a:cs typeface="Impact"/>
              </a:rPr>
              <a:t>1.</a:t>
            </a:r>
            <a:r>
              <a:rPr sz="4400" spc="-30" dirty="0">
                <a:solidFill>
                  <a:srgbClr val="252525"/>
                </a:solidFill>
                <a:latin typeface="Impact"/>
                <a:cs typeface="Impact"/>
              </a:rPr>
              <a:t> </a:t>
            </a:r>
            <a:r>
              <a:rPr sz="4400" spc="-10" dirty="0">
                <a:solidFill>
                  <a:srgbClr val="252525"/>
                </a:solidFill>
                <a:latin typeface="Impact"/>
                <a:cs typeface="Impact"/>
              </a:rPr>
              <a:t>Разрыв</a:t>
            </a:r>
            <a:r>
              <a:rPr sz="4400" spc="15" dirty="0">
                <a:solidFill>
                  <a:srgbClr val="252525"/>
                </a:solidFill>
                <a:latin typeface="Impact"/>
                <a:cs typeface="Impact"/>
              </a:rPr>
              <a:t> </a:t>
            </a:r>
            <a:r>
              <a:rPr sz="4400" spc="-5" dirty="0">
                <a:solidFill>
                  <a:srgbClr val="252525"/>
                </a:solidFill>
                <a:latin typeface="Impact"/>
                <a:cs typeface="Impact"/>
              </a:rPr>
              <a:t>промежности</a:t>
            </a:r>
            <a:endParaRPr sz="4400">
              <a:latin typeface="Impact"/>
              <a:cs typeface="Impac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1959686"/>
            <a:ext cx="4996815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Наиболее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частый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вид </a:t>
            </a:r>
            <a:r>
              <a:rPr sz="2400" spc="-30" dirty="0">
                <a:solidFill>
                  <a:srgbClr val="2F2F2F"/>
                </a:solidFill>
                <a:latin typeface="Times New Roman"/>
                <a:cs typeface="Times New Roman"/>
              </a:rPr>
              <a:t>акушерского </a:t>
            </a:r>
            <a:r>
              <a:rPr sz="24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травматизма.</a:t>
            </a:r>
            <a:r>
              <a:rPr sz="2400" spc="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7-15%</a:t>
            </a:r>
            <a:r>
              <a:rPr sz="240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от</a:t>
            </a:r>
            <a:r>
              <a:rPr sz="24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общего</a:t>
            </a:r>
            <a:r>
              <a:rPr sz="2400" spc="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числа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родов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у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первородящих 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наблюдаются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в </a:t>
            </a:r>
            <a:r>
              <a:rPr sz="2400" spc="-5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2-3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раза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чаще.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291328" y="115823"/>
            <a:ext cx="3825240" cy="5313045"/>
            <a:chOff x="5291328" y="115823"/>
            <a:chExt cx="3825240" cy="531304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34000" y="115823"/>
              <a:ext cx="3517392" cy="25786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91328" y="2721863"/>
              <a:ext cx="3825239" cy="27066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57088" y="1484375"/>
            <a:ext cx="3486911" cy="277672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64540" y="5366410"/>
            <a:ext cx="7569200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555865" algn="l"/>
              </a:tabLst>
            </a:pPr>
            <a:r>
              <a:rPr sz="4900" u="heavy" spc="-63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900" u="heavy" spc="-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Классификация	</a:t>
            </a:r>
            <a:endParaRPr sz="4900">
              <a:latin typeface="Impact"/>
              <a:cs typeface="Impac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7060" y="1759077"/>
            <a:ext cx="375602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72961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latin typeface="Times New Roman"/>
                <a:cs typeface="Times New Roman"/>
              </a:rPr>
              <a:t>до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см</a:t>
            </a:r>
            <a:r>
              <a:rPr sz="2400" dirty="0">
                <a:latin typeface="Times New Roman"/>
                <a:cs typeface="Times New Roman"/>
              </a:rPr>
              <a:t> –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стабильное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повреждение</a:t>
            </a:r>
            <a:endParaRPr sz="2400">
              <a:latin typeface="Times New Roman"/>
              <a:cs typeface="Times New Roman"/>
            </a:endParaRPr>
          </a:p>
          <a:p>
            <a:pPr marL="299085" marR="665480" indent="-287020">
              <a:lnSpc>
                <a:spcPct val="100000"/>
              </a:lnSpc>
              <a:buFont typeface="Arial MT"/>
              <a:buChar char="•"/>
              <a:tabLst>
                <a:tab pos="375285" algn="l"/>
                <a:tab pos="375920" algn="l"/>
              </a:tabLst>
            </a:pPr>
            <a:r>
              <a:rPr dirty="0"/>
              <a:t>	</a:t>
            </a:r>
            <a:r>
              <a:rPr sz="2400" spc="-10" dirty="0">
                <a:latin typeface="Times New Roman"/>
                <a:cs typeface="Times New Roman"/>
              </a:rPr>
              <a:t>более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см </a:t>
            </a:r>
            <a:r>
              <a:rPr sz="2400" dirty="0">
                <a:latin typeface="Times New Roman"/>
                <a:cs typeface="Times New Roman"/>
              </a:rPr>
              <a:t>–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условно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стабильное</a:t>
            </a:r>
            <a:endParaRPr sz="2400">
              <a:latin typeface="Times New Roman"/>
              <a:cs typeface="Times New Roman"/>
            </a:endParaRPr>
          </a:p>
          <a:p>
            <a:pPr marL="375285" indent="-3632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75285" algn="l"/>
                <a:tab pos="375920" algn="l"/>
              </a:tabLst>
            </a:pPr>
            <a:r>
              <a:rPr sz="2400" spc="-10" dirty="0">
                <a:latin typeface="Times New Roman"/>
                <a:cs typeface="Times New Roman"/>
              </a:rPr>
              <a:t>более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5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см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–нестабильное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13503" y="0"/>
            <a:ext cx="4730750" cy="6190615"/>
            <a:chOff x="4413503" y="0"/>
            <a:chExt cx="4730750" cy="61906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09487" y="3429000"/>
              <a:ext cx="3334511" cy="276148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3503" y="0"/>
              <a:ext cx="4578096" cy="342900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78739" y="5381650"/>
            <a:ext cx="82550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241665" algn="l"/>
              </a:tabLst>
            </a:pPr>
            <a:r>
              <a:rPr sz="4800" spc="-5" dirty="0">
                <a:solidFill>
                  <a:srgbClr val="252525"/>
                </a:solidFill>
                <a:latin typeface="Impact"/>
                <a:cs typeface="Impact"/>
              </a:rPr>
              <a:t>Кл</a:t>
            </a:r>
            <a:r>
              <a:rPr sz="4800" u="heavy" spc="-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иническая</a:t>
            </a:r>
            <a:r>
              <a:rPr sz="4800" u="heavy" spc="-3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4800" u="heavy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картина	</a:t>
            </a:r>
            <a:endParaRPr sz="4800">
              <a:latin typeface="Impact"/>
              <a:cs typeface="Impac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401" y="1227785"/>
            <a:ext cx="5380355" cy="2513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Боли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в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области</a:t>
            </a:r>
            <a:r>
              <a:rPr sz="2400" spc="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лонного</a:t>
            </a:r>
            <a:r>
              <a:rPr sz="2400" spc="-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сочленения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 (2-</a:t>
            </a:r>
            <a:endParaRPr sz="2400">
              <a:latin typeface="Times New Roman"/>
              <a:cs typeface="Times New Roman"/>
            </a:endParaRPr>
          </a:p>
          <a:p>
            <a:pPr marL="28702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3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день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10" dirty="0">
                <a:solidFill>
                  <a:srgbClr val="2F2F2F"/>
                </a:solidFill>
                <a:latin typeface="Times New Roman"/>
                <a:cs typeface="Times New Roman"/>
              </a:rPr>
              <a:t>после</a:t>
            </a:r>
            <a:r>
              <a:rPr sz="2400" spc="-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родов)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Симптом</a:t>
            </a:r>
            <a:r>
              <a:rPr sz="24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«прилипшей</a:t>
            </a:r>
            <a:r>
              <a:rPr sz="2400" spc="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пятки»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«Утиная»</a:t>
            </a:r>
            <a:r>
              <a:rPr sz="240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2F2F2F"/>
                </a:solidFill>
                <a:latin typeface="Times New Roman"/>
                <a:cs typeface="Times New Roman"/>
              </a:rPr>
              <a:t>походка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Парестезии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spc="-35" dirty="0">
                <a:solidFill>
                  <a:srgbClr val="2F2F2F"/>
                </a:solidFill>
                <a:latin typeface="Times New Roman"/>
                <a:cs typeface="Times New Roman"/>
              </a:rPr>
              <a:t>Судороги</a:t>
            </a:r>
            <a:r>
              <a:rPr sz="2400" spc="5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в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нижних</a:t>
            </a:r>
            <a:r>
              <a:rPr sz="2400" spc="-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конечностях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711" y="5447487"/>
            <a:ext cx="7571105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557770" algn="l"/>
              </a:tabLst>
            </a:pPr>
            <a:r>
              <a:rPr sz="4900" u="heavy" spc="-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Диагностика	</a:t>
            </a:r>
            <a:endParaRPr sz="49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4370" y="1295523"/>
            <a:ext cx="1715770" cy="266001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67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Жалобы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Осмотр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П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а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л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ьп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а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ци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я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УЗИ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Rh-графия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КТ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3448" y="908303"/>
            <a:ext cx="4090415" cy="3410712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" y="6172200"/>
            <a:ext cx="7543800" cy="27940"/>
          </a:xfrm>
          <a:custGeom>
            <a:avLst/>
            <a:gdLst/>
            <a:ahLst/>
            <a:cxnLst/>
            <a:rect l="l" t="t" r="r" b="b"/>
            <a:pathLst>
              <a:path w="7543800" h="27939">
                <a:moveTo>
                  <a:pt x="7543800" y="0"/>
                </a:moveTo>
                <a:lnTo>
                  <a:pt x="0" y="0"/>
                </a:lnTo>
                <a:lnTo>
                  <a:pt x="0" y="27431"/>
                </a:lnTo>
                <a:lnTo>
                  <a:pt x="7543800" y="27431"/>
                </a:lnTo>
                <a:lnTo>
                  <a:pt x="75438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7800" y="405383"/>
            <a:ext cx="3828288" cy="338328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Консервативное: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6334" y="650875"/>
            <a:ext cx="5490845" cy="6157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49325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Times New Roman"/>
                <a:cs typeface="Times New Roman"/>
              </a:rPr>
              <a:t>Покой,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тугое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бинтование,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корсеты,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обезболивание,</a:t>
            </a:r>
            <a:endParaRPr sz="2400">
              <a:latin typeface="Times New Roman"/>
              <a:cs typeface="Times New Roman"/>
            </a:endParaRPr>
          </a:p>
          <a:p>
            <a:pPr marL="12700" marR="36449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антибактериальная терапия, </a:t>
            </a:r>
            <a:r>
              <a:rPr sz="2400" dirty="0">
                <a:latin typeface="Times New Roman"/>
                <a:cs typeface="Times New Roman"/>
              </a:rPr>
              <a:t>витамины,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препараты</a:t>
            </a:r>
            <a:r>
              <a:rPr sz="2400" spc="-5" dirty="0">
                <a:latin typeface="Times New Roman"/>
                <a:cs typeface="Times New Roman"/>
              </a:rPr>
              <a:t> кальция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Times New Roman"/>
                <a:cs typeface="Times New Roman"/>
              </a:rPr>
              <a:t>Бандаж:</a:t>
            </a:r>
            <a:endParaRPr sz="2400">
              <a:latin typeface="Times New Roman"/>
              <a:cs typeface="Times New Roman"/>
            </a:endParaRPr>
          </a:p>
          <a:p>
            <a:pPr marL="12700" marR="972819">
              <a:lnSpc>
                <a:spcPct val="100000"/>
              </a:lnSpc>
            </a:pPr>
            <a:r>
              <a:rPr sz="2400" spc="-15" dirty="0">
                <a:latin typeface="Times New Roman"/>
                <a:cs typeface="Times New Roman"/>
              </a:rPr>
              <a:t>Используется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беременными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во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все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сроки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гестации,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до</a:t>
            </a:r>
            <a:r>
              <a:rPr sz="2400" spc="-5" dirty="0">
                <a:latin typeface="Times New Roman"/>
                <a:cs typeface="Times New Roman"/>
              </a:rPr>
              <a:t> момента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Times New Roman"/>
                <a:cs typeface="Times New Roman"/>
              </a:rPr>
              <a:t>родоразрешения,</a:t>
            </a:r>
            <a:r>
              <a:rPr sz="2400" dirty="0">
                <a:latin typeface="Times New Roman"/>
                <a:cs typeface="Times New Roman"/>
              </a:rPr>
              <a:t> в </a:t>
            </a:r>
            <a:r>
              <a:rPr sz="2400" spc="-15" dirty="0">
                <a:latin typeface="Times New Roman"/>
                <a:cs typeface="Times New Roman"/>
              </a:rPr>
              <a:t>первом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периоде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родов,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второй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период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родов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проводился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без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бандажа.</a:t>
            </a:r>
            <a:endParaRPr sz="2400">
              <a:latin typeface="Times New Roman"/>
              <a:cs typeface="Times New Roman"/>
            </a:endParaRPr>
          </a:p>
          <a:p>
            <a:pPr marL="12700" marR="535305">
              <a:lnSpc>
                <a:spcPct val="100000"/>
              </a:lnSpc>
              <a:spcBef>
                <a:spcPts val="5"/>
              </a:spcBef>
            </a:pPr>
            <a:r>
              <a:rPr sz="2400" spc="5" dirty="0">
                <a:latin typeface="Times New Roman"/>
                <a:cs typeface="Times New Roman"/>
              </a:rPr>
              <a:t>После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осмотра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родовых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путей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наложение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бандажа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его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применение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течении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трех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месяцев.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70"/>
              </a:spcBef>
            </a:pPr>
            <a:r>
              <a:rPr sz="4900" spc="-10" dirty="0">
                <a:solidFill>
                  <a:srgbClr val="252525"/>
                </a:solidFill>
                <a:latin typeface="Impact"/>
                <a:cs typeface="Impact"/>
              </a:rPr>
              <a:t>Лечение</a:t>
            </a:r>
            <a:endParaRPr sz="4900">
              <a:latin typeface="Impact"/>
              <a:cs typeface="Impact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20055" y="3931920"/>
            <a:ext cx="4111752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5366410"/>
            <a:ext cx="8075930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062595" algn="l"/>
              </a:tabLst>
            </a:pPr>
            <a:r>
              <a:rPr sz="4900" spc="-5" dirty="0">
                <a:solidFill>
                  <a:srgbClr val="252525"/>
                </a:solidFill>
                <a:latin typeface="Impact"/>
                <a:cs typeface="Impact"/>
              </a:rPr>
              <a:t>Ле</a:t>
            </a:r>
            <a:r>
              <a:rPr sz="4900" u="heavy" spc="-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чение	</a:t>
            </a:r>
            <a:endParaRPr sz="49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6334" y="1187958"/>
            <a:ext cx="6939915" cy="280670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b="1" spc="-5" dirty="0">
                <a:solidFill>
                  <a:srgbClr val="2F2F2F"/>
                </a:solidFill>
                <a:latin typeface="Times New Roman"/>
                <a:cs typeface="Times New Roman"/>
              </a:rPr>
              <a:t>Оперативное:</a:t>
            </a:r>
            <a:endParaRPr sz="2400">
              <a:latin typeface="Times New Roman"/>
              <a:cs typeface="Times New Roman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</a:tabLst>
            </a:pPr>
            <a:r>
              <a:rPr sz="2400" spc="-45" dirty="0">
                <a:solidFill>
                  <a:srgbClr val="2F2F2F"/>
                </a:solidFill>
                <a:latin typeface="Times New Roman"/>
                <a:cs typeface="Times New Roman"/>
              </a:rPr>
              <a:t>Условно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стабильные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повреждения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-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использование </a:t>
            </a:r>
            <a:r>
              <a:rPr sz="2400" spc="-5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управляемого</a:t>
            </a:r>
            <a:r>
              <a:rPr sz="2400" spc="9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тазового</a:t>
            </a:r>
            <a:r>
              <a:rPr sz="2400" spc="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пояса</a:t>
            </a:r>
            <a:endParaRPr sz="2400">
              <a:latin typeface="Times New Roman"/>
              <a:cs typeface="Times New Roman"/>
            </a:endParaRPr>
          </a:p>
          <a:p>
            <a:pPr marL="286385" marR="144145" indent="-274320" algn="just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</a:tabLst>
            </a:pP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Нестабильные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повреждения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–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внешняя фиксация, </a:t>
            </a:r>
            <a:r>
              <a:rPr sz="2400" spc="-5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F2F2F"/>
                </a:solidFill>
                <a:latin typeface="Times New Roman"/>
                <a:cs typeface="Times New Roman"/>
              </a:rPr>
              <a:t>которая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обеспечивает полноценную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репозицию и 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раннюю 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функциональную </a:t>
            </a:r>
            <a:r>
              <a:rPr sz="2400" spc="-25" dirty="0">
                <a:solidFill>
                  <a:srgbClr val="2F2F2F"/>
                </a:solidFill>
                <a:latin typeface="Times New Roman"/>
                <a:cs typeface="Times New Roman"/>
              </a:rPr>
              <a:t>нагрузку;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оперативное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лечение</a:t>
            </a:r>
            <a:r>
              <a:rPr sz="2400" spc="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– </a:t>
            </a:r>
            <a:r>
              <a:rPr sz="2400" spc="10" dirty="0">
                <a:solidFill>
                  <a:srgbClr val="2F2F2F"/>
                </a:solidFill>
                <a:latin typeface="Times New Roman"/>
                <a:cs typeface="Times New Roman"/>
              </a:rPr>
              <a:t>остеосинтез.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00527" y="4148328"/>
            <a:ext cx="6336791" cy="181356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7543800" y="0"/>
                </a:moveTo>
                <a:lnTo>
                  <a:pt x="0" y="0"/>
                </a:lnTo>
                <a:lnTo>
                  <a:pt x="0" y="381000"/>
                </a:lnTo>
                <a:lnTo>
                  <a:pt x="7543800" y="381000"/>
                </a:lnTo>
                <a:lnTo>
                  <a:pt x="75438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7240" y="6172200"/>
            <a:ext cx="7543800" cy="27940"/>
          </a:xfrm>
          <a:custGeom>
            <a:avLst/>
            <a:gdLst/>
            <a:ahLst/>
            <a:cxnLst/>
            <a:rect l="l" t="t" r="r" b="b"/>
            <a:pathLst>
              <a:path w="7543800" h="27939">
                <a:moveTo>
                  <a:pt x="7543800" y="0"/>
                </a:moveTo>
                <a:lnTo>
                  <a:pt x="0" y="0"/>
                </a:lnTo>
                <a:lnTo>
                  <a:pt x="0" y="27431"/>
                </a:lnTo>
                <a:lnTo>
                  <a:pt x="7543800" y="27431"/>
                </a:lnTo>
                <a:lnTo>
                  <a:pt x="75438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943" y="621791"/>
            <a:ext cx="3919728" cy="539800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45838" y="2310130"/>
            <a:ext cx="449389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0" spc="-30" dirty="0">
                <a:latin typeface="Times New Roman"/>
                <a:cs typeface="Times New Roman"/>
              </a:rPr>
              <a:t>СПАСИБО</a:t>
            </a:r>
            <a:r>
              <a:rPr sz="2800" b="0" spc="-15" dirty="0">
                <a:latin typeface="Times New Roman"/>
                <a:cs typeface="Times New Roman"/>
              </a:rPr>
              <a:t> </a:t>
            </a:r>
            <a:r>
              <a:rPr sz="2800" b="0" spc="5" dirty="0">
                <a:latin typeface="Times New Roman"/>
                <a:cs typeface="Times New Roman"/>
              </a:rPr>
              <a:t>ЗА</a:t>
            </a:r>
            <a:r>
              <a:rPr sz="2800" b="0" spc="-20" dirty="0">
                <a:latin typeface="Times New Roman"/>
                <a:cs typeface="Times New Roman"/>
              </a:rPr>
              <a:t> </a:t>
            </a:r>
            <a:r>
              <a:rPr sz="2800" b="0" spc="-10" dirty="0">
                <a:latin typeface="Times New Roman"/>
                <a:cs typeface="Times New Roman"/>
              </a:rPr>
              <a:t>ВНИМАНИЕ!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044" y="5287162"/>
            <a:ext cx="74930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479665" algn="l"/>
              </a:tabLst>
            </a:pPr>
            <a:r>
              <a:rPr sz="5400" u="heavy" spc="-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Причины	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1044" y="778890"/>
            <a:ext cx="699960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834">
              <a:lnSpc>
                <a:spcPct val="100000"/>
              </a:lnSpc>
              <a:spcBef>
                <a:spcPts val="100"/>
              </a:spcBef>
              <a:tabLst>
                <a:tab pos="469900" algn="l"/>
              </a:tabLst>
            </a:pPr>
            <a:r>
              <a:rPr b="0" dirty="0">
                <a:solidFill>
                  <a:srgbClr val="AC0000"/>
                </a:solidFill>
                <a:latin typeface="Times New Roman"/>
                <a:cs typeface="Times New Roman"/>
              </a:rPr>
              <a:t>1.	</a:t>
            </a:r>
            <a:r>
              <a:rPr b="0" spc="5" dirty="0">
                <a:solidFill>
                  <a:srgbClr val="2F2F2F"/>
                </a:solidFill>
                <a:latin typeface="Times New Roman"/>
                <a:cs typeface="Times New Roman"/>
              </a:rPr>
              <a:t>Ригидность </a:t>
            </a:r>
            <a:r>
              <a:rPr b="0" spc="-10" dirty="0">
                <a:solidFill>
                  <a:srgbClr val="2F2F2F"/>
                </a:solidFill>
                <a:latin typeface="Times New Roman"/>
                <a:cs typeface="Times New Roman"/>
              </a:rPr>
              <a:t>тканей </a:t>
            </a:r>
            <a:r>
              <a:rPr b="0" dirty="0">
                <a:solidFill>
                  <a:srgbClr val="2F2F2F"/>
                </a:solidFill>
                <a:latin typeface="Times New Roman"/>
                <a:cs typeface="Times New Roman"/>
              </a:rPr>
              <a:t>( </a:t>
            </a:r>
            <a:r>
              <a:rPr b="0" spc="-10" dirty="0">
                <a:solidFill>
                  <a:srgbClr val="2F2F2F"/>
                </a:solidFill>
                <a:latin typeface="Times New Roman"/>
                <a:cs typeface="Times New Roman"/>
              </a:rPr>
              <a:t>первородящие </a:t>
            </a:r>
            <a:r>
              <a:rPr b="0" dirty="0">
                <a:solidFill>
                  <a:srgbClr val="2F2F2F"/>
                </a:solidFill>
                <a:latin typeface="Times New Roman"/>
                <a:cs typeface="Times New Roman"/>
              </a:rPr>
              <a:t>старше 30 </a:t>
            </a:r>
            <a:r>
              <a:rPr b="0" spc="-50" dirty="0">
                <a:solidFill>
                  <a:srgbClr val="2F2F2F"/>
                </a:solidFill>
                <a:latin typeface="Times New Roman"/>
                <a:cs typeface="Times New Roman"/>
              </a:rPr>
              <a:t>лет, </a:t>
            </a:r>
            <a:r>
              <a:rPr b="0" spc="-5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b="0" spc="-20" dirty="0">
                <a:solidFill>
                  <a:srgbClr val="2F2F2F"/>
                </a:solidFill>
                <a:latin typeface="Times New Roman"/>
                <a:cs typeface="Times New Roman"/>
              </a:rPr>
              <a:t>рубцы,</a:t>
            </a:r>
            <a:r>
              <a:rPr b="0" spc="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b="0" spc="-15" dirty="0">
                <a:solidFill>
                  <a:srgbClr val="2F2F2F"/>
                </a:solidFill>
                <a:latin typeface="Times New Roman"/>
                <a:cs typeface="Times New Roman"/>
              </a:rPr>
              <a:t>высокая</a:t>
            </a:r>
            <a:r>
              <a:rPr b="0" spc="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2F2F2F"/>
                </a:solidFill>
                <a:latin typeface="Times New Roman"/>
                <a:cs typeface="Times New Roman"/>
              </a:rPr>
              <a:t>промежность)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1044" y="1583816"/>
            <a:ext cx="7185025" cy="2879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6095" indent="-457834">
              <a:lnSpc>
                <a:spcPct val="100000"/>
              </a:lnSpc>
              <a:spcBef>
                <a:spcPts val="100"/>
              </a:spcBef>
              <a:buClr>
                <a:srgbClr val="AC0000"/>
              </a:buClr>
              <a:buAutoNum type="arabicPeriod" startAt="2"/>
              <a:tabLst>
                <a:tab pos="469900" algn="l"/>
                <a:tab pos="470534" algn="l"/>
              </a:tabLst>
            </a:pP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Прорезывание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головки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большим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 размером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(при </a:t>
            </a:r>
            <a:r>
              <a:rPr sz="2400" spc="-5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разгибательных вставлениях</a:t>
            </a:r>
            <a:r>
              <a:rPr sz="2400" spc="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головки)</a:t>
            </a:r>
            <a:endParaRPr sz="24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AutoNum type="arabicPeriod" startAt="2"/>
              <a:tabLst>
                <a:tab pos="469900" algn="l"/>
                <a:tab pos="470534" algn="l"/>
              </a:tabLst>
            </a:pP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Оперативное</a:t>
            </a:r>
            <a:r>
              <a:rPr sz="2400" spc="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родоразрешение</a:t>
            </a:r>
            <a:r>
              <a:rPr sz="2400" spc="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(акушерские</a:t>
            </a:r>
            <a:r>
              <a:rPr sz="2400" spc="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шипцы,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вакуус-экстракция)</a:t>
            </a:r>
            <a:endParaRPr sz="24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AutoNum type="arabicPeriod" startAt="4"/>
              <a:tabLst>
                <a:tab pos="469900" algn="l"/>
                <a:tab pos="470534" algn="l"/>
              </a:tabLst>
            </a:pP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Крупный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плод</a:t>
            </a:r>
            <a:endParaRPr sz="24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AutoNum type="arabicPeriod" startAt="4"/>
              <a:tabLst>
                <a:tab pos="469900" algn="l"/>
                <a:tab pos="470534" algn="l"/>
              </a:tabLst>
            </a:pP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Быстрые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и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стремительные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роды</a:t>
            </a:r>
            <a:endParaRPr sz="24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AutoNum type="arabicPeriod" startAt="4"/>
              <a:tabLst>
                <a:tab pos="469900" algn="l"/>
                <a:tab pos="470534" algn="l"/>
              </a:tabLst>
            </a:pP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Неправильное</a:t>
            </a:r>
            <a:r>
              <a:rPr sz="240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оказание</a:t>
            </a:r>
            <a:r>
              <a:rPr sz="2400" spc="-30" dirty="0">
                <a:solidFill>
                  <a:srgbClr val="2F2F2F"/>
                </a:solidFill>
                <a:latin typeface="Times New Roman"/>
                <a:cs typeface="Times New Roman"/>
              </a:rPr>
              <a:t> акушерского</a:t>
            </a:r>
            <a:r>
              <a:rPr sz="2400" spc="7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10" dirty="0">
                <a:solidFill>
                  <a:srgbClr val="2F2F2F"/>
                </a:solidFill>
                <a:latin typeface="Times New Roman"/>
                <a:cs typeface="Times New Roman"/>
              </a:rPr>
              <a:t>пособия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5381650"/>
            <a:ext cx="75692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55865" algn="l"/>
              </a:tabLst>
            </a:pPr>
            <a:r>
              <a:rPr sz="4800" u="heavy" spc="-60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800" u="heavy" spc="-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Признаки</a:t>
            </a:r>
            <a:r>
              <a:rPr sz="4800" u="heavy" spc="-3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4800" u="heavy" spc="-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угрозы	</a:t>
            </a:r>
            <a:endParaRPr sz="48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1044" y="1410080"/>
            <a:ext cx="676846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69900" algn="l"/>
              </a:tabLst>
            </a:pPr>
            <a:r>
              <a:rPr sz="2800" spc="5" dirty="0">
                <a:solidFill>
                  <a:srgbClr val="AC0000"/>
                </a:solidFill>
                <a:latin typeface="Times New Roman"/>
                <a:cs typeface="Times New Roman"/>
              </a:rPr>
              <a:t>1.	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Значительное</a:t>
            </a:r>
            <a:r>
              <a:rPr sz="2800" spc="-1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F2F2F"/>
                </a:solidFill>
                <a:latin typeface="Times New Roman"/>
                <a:cs typeface="Times New Roman"/>
              </a:rPr>
              <a:t>выпячивание</a:t>
            </a:r>
            <a:r>
              <a:rPr sz="2800" spc="-9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2F2F2F"/>
                </a:solidFill>
                <a:latin typeface="Times New Roman"/>
                <a:cs typeface="Times New Roman"/>
              </a:rPr>
              <a:t>промежности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41044" y="1921840"/>
            <a:ext cx="6776084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469900" algn="l"/>
              </a:tabLst>
            </a:pPr>
            <a:r>
              <a:rPr sz="2800" b="0" spc="5" dirty="0">
                <a:solidFill>
                  <a:srgbClr val="AC0000"/>
                </a:solidFill>
                <a:latin typeface="Times New Roman"/>
                <a:cs typeface="Times New Roman"/>
              </a:rPr>
              <a:t>2.	</a:t>
            </a:r>
            <a:r>
              <a:rPr sz="2800" b="0" dirty="0">
                <a:solidFill>
                  <a:srgbClr val="2F2F2F"/>
                </a:solidFill>
                <a:latin typeface="Times New Roman"/>
                <a:cs typeface="Times New Roman"/>
              </a:rPr>
              <a:t>Цианоз,</a:t>
            </a:r>
            <a:r>
              <a:rPr sz="2800" b="0" spc="-6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b="0" spc="-10" dirty="0">
                <a:solidFill>
                  <a:srgbClr val="2F2F2F"/>
                </a:solidFill>
                <a:latin typeface="Times New Roman"/>
                <a:cs typeface="Times New Roman"/>
              </a:rPr>
              <a:t>отек,</a:t>
            </a:r>
            <a:r>
              <a:rPr sz="2800" b="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b="0" dirty="0">
                <a:solidFill>
                  <a:srgbClr val="2F2F2F"/>
                </a:solidFill>
                <a:latin typeface="Times New Roman"/>
                <a:cs typeface="Times New Roman"/>
              </a:rPr>
              <a:t>в</a:t>
            </a:r>
            <a:r>
              <a:rPr sz="2800" b="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b="0" spc="5" dirty="0">
                <a:solidFill>
                  <a:srgbClr val="2F2F2F"/>
                </a:solidFill>
                <a:latin typeface="Times New Roman"/>
                <a:cs typeface="Times New Roman"/>
              </a:rPr>
              <a:t>дальнейшем</a:t>
            </a:r>
            <a:r>
              <a:rPr sz="2800" b="0" spc="-6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b="0" spc="-10" dirty="0">
                <a:solidFill>
                  <a:srgbClr val="2F2F2F"/>
                </a:solidFill>
                <a:latin typeface="Times New Roman"/>
                <a:cs typeface="Times New Roman"/>
              </a:rPr>
              <a:t>побледнение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1044" y="2434285"/>
            <a:ext cx="5897245" cy="13931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69900" marR="5080" indent="-457834">
              <a:lnSpc>
                <a:spcPct val="100000"/>
              </a:lnSpc>
              <a:spcBef>
                <a:spcPts val="110"/>
              </a:spcBef>
              <a:buClr>
                <a:srgbClr val="AC0000"/>
              </a:buClr>
              <a:buAutoNum type="arabicPeriod" startAt="3"/>
              <a:tabLst>
                <a:tab pos="469900" algn="l"/>
                <a:tab pos="470534" algn="l"/>
              </a:tabLst>
            </a:pPr>
            <a:r>
              <a:rPr sz="2800" spc="-50" dirty="0">
                <a:solidFill>
                  <a:srgbClr val="2F2F2F"/>
                </a:solidFill>
                <a:latin typeface="Times New Roman"/>
                <a:cs typeface="Times New Roman"/>
              </a:rPr>
              <a:t>Кожа</a:t>
            </a:r>
            <a:r>
              <a:rPr sz="2800" spc="-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2F2F2F"/>
                </a:solidFill>
                <a:latin typeface="Times New Roman"/>
                <a:cs typeface="Times New Roman"/>
              </a:rPr>
              <a:t>становится</a:t>
            </a:r>
            <a:r>
              <a:rPr sz="2800" spc="-5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F2F2F"/>
                </a:solidFill>
                <a:latin typeface="Times New Roman"/>
                <a:cs typeface="Times New Roman"/>
              </a:rPr>
              <a:t>блестящей,</a:t>
            </a:r>
            <a:r>
              <a:rPr sz="2800" spc="-6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2F2F2F"/>
                </a:solidFill>
                <a:latin typeface="Times New Roman"/>
                <a:cs typeface="Times New Roman"/>
              </a:rPr>
              <a:t>на</a:t>
            </a:r>
            <a:r>
              <a:rPr sz="280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2F2F2F"/>
                </a:solidFill>
                <a:latin typeface="Times New Roman"/>
                <a:cs typeface="Times New Roman"/>
              </a:rPr>
              <a:t>ней </a:t>
            </a:r>
            <a:r>
              <a:rPr sz="2800" spc="-6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F2F2F"/>
                </a:solidFill>
                <a:latin typeface="Times New Roman"/>
                <a:cs typeface="Times New Roman"/>
              </a:rPr>
              <a:t>появляются</a:t>
            </a:r>
            <a:r>
              <a:rPr sz="2800" spc="-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2F2F2F"/>
                </a:solidFill>
                <a:latin typeface="Times New Roman"/>
                <a:cs typeface="Times New Roman"/>
              </a:rPr>
              <a:t>трещины</a:t>
            </a:r>
            <a:endParaRPr sz="28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675"/>
              </a:spcBef>
              <a:buClr>
                <a:srgbClr val="AC0000"/>
              </a:buClr>
              <a:buAutoNum type="arabicPeriod" startAt="3"/>
              <a:tabLst>
                <a:tab pos="469900" algn="l"/>
                <a:tab pos="470534" algn="l"/>
              </a:tabLst>
            </a:pPr>
            <a:r>
              <a:rPr sz="2800" spc="-20" dirty="0">
                <a:solidFill>
                  <a:srgbClr val="2F2F2F"/>
                </a:solidFill>
                <a:latin typeface="Times New Roman"/>
                <a:cs typeface="Times New Roman"/>
              </a:rPr>
              <a:t>Происходит</a:t>
            </a:r>
            <a:r>
              <a:rPr sz="2800" spc="-9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2F2F2F"/>
                </a:solidFill>
                <a:latin typeface="Times New Roman"/>
                <a:cs typeface="Times New Roman"/>
              </a:rPr>
              <a:t>разрыв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80888" y="548640"/>
            <a:ext cx="3346704" cy="364540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64540" y="5381650"/>
            <a:ext cx="75692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55865" algn="l"/>
              </a:tabLst>
            </a:pPr>
            <a:r>
              <a:rPr sz="4800" u="heavy" spc="-60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800" u="heavy" spc="-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Степени</a:t>
            </a:r>
            <a:r>
              <a:rPr sz="4800" u="heavy" spc="-2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4800" u="heavy" spc="-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разрывов	</a:t>
            </a:r>
            <a:endParaRPr sz="4800">
              <a:latin typeface="Impact"/>
              <a:cs typeface="Impac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267" y="1725244"/>
            <a:ext cx="496125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1 </a:t>
            </a:r>
            <a:r>
              <a:rPr sz="2400" spc="-5" dirty="0">
                <a:latin typeface="Times New Roman"/>
                <a:cs typeface="Times New Roman"/>
              </a:rPr>
              <a:t>степень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15" dirty="0">
                <a:latin typeface="Times New Roman"/>
                <a:cs typeface="Times New Roman"/>
              </a:rPr>
              <a:t>нарушается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задняя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спайка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Times New Roman"/>
                <a:cs typeface="Times New Roman"/>
              </a:rPr>
              <a:t>(мышцы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промежности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целы)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</TotalTime>
  <Words>1897</Words>
  <Application>Microsoft Office PowerPoint</Application>
  <PresentationFormat>Экран (4:3)</PresentationFormat>
  <Paragraphs>371</Paragraphs>
  <Slides>65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66" baseType="lpstr">
      <vt:lpstr>Литейная</vt:lpstr>
      <vt:lpstr>Акушерский  травматизм.</vt:lpstr>
      <vt:lpstr>2. При разрывах матки происходит инвалидизация женщин (экстирпация матки,</vt:lpstr>
      <vt:lpstr>1. роды крупным, гигантским или переношенным плодом, в результате чего  происходит перерастяжение мягких тканей родового канала, расхождение симфиза  (костей лонного сочленения);</vt:lpstr>
      <vt:lpstr>Слайд 4</vt:lpstr>
      <vt:lpstr>1. Разрывы промежности</vt:lpstr>
      <vt:lpstr>Слайд 6</vt:lpstr>
      <vt:lpstr>1. Ригидность тканей ( первородящие старше 30 лет,  рубцы, высокая промежность)</vt:lpstr>
      <vt:lpstr>2. Цианоз, отек, в дальнейшем побледнение</vt:lpstr>
      <vt:lpstr>Слайд 9</vt:lpstr>
      <vt:lpstr>Слайд 10</vt:lpstr>
      <vt:lpstr>стенки влагалища, мышцы  промежности,</vt:lpstr>
      <vt:lpstr>Слайд 12</vt:lpstr>
      <vt:lpstr>Слайд 13</vt:lpstr>
      <vt:lpstr>1. Опущение, выпадение  половых органов</vt:lpstr>
      <vt:lpstr>Слайд 15</vt:lpstr>
      <vt:lpstr>Слайд 16</vt:lpstr>
      <vt:lpstr>Слайд 17</vt:lpstr>
      <vt:lpstr>1. Длительное или быстрое изгнание плода</vt:lpstr>
      <vt:lpstr>1. Ощущение дискомфорта, чувство  распирания, давления</vt:lpstr>
      <vt:lpstr>1.Вскрытие, лигирование кровоточащего сосуда,</vt:lpstr>
      <vt:lpstr>1. В родах часто возникают мелкие  надрывы шейки матки. Чаще всего  разрывы располагаются на боковых  частях шейки</vt:lpstr>
      <vt:lpstr>2. Ригидность шейки матки</vt:lpstr>
      <vt:lpstr>делят на три степени:</vt:lpstr>
      <vt:lpstr>Слайд 24</vt:lpstr>
      <vt:lpstr>Слайд 25</vt:lpstr>
      <vt:lpstr>Слайд 26</vt:lpstr>
      <vt:lpstr>Нарушение целостности  стенки матки во время  беременности или в  процессе родов</vt:lpstr>
      <vt:lpstr>Существуют 2 теории, объясняющие развитие  данной акушерской патологии:</vt:lpstr>
      <vt:lpstr>*Также существуют еще 2 теории патогенеза:</vt:lpstr>
      <vt:lpstr>Слайд 30</vt:lpstr>
      <vt:lpstr>Слайд 31</vt:lpstr>
      <vt:lpstr>1. Разрывы во время беременности (9%).</vt:lpstr>
      <vt:lpstr>Слайд 33</vt:lpstr>
      <vt:lpstr>Угрожающий разрыв матки</vt:lpstr>
      <vt:lpstr>1. Начавшийся разрыв матки:</vt:lpstr>
      <vt:lpstr>Свершившийся разрыв матки</vt:lpstr>
      <vt:lpstr>Слайд 37</vt:lpstr>
      <vt:lpstr>Слайд 38</vt:lpstr>
      <vt:lpstr>Слайд 39</vt:lpstr>
      <vt:lpstr>Слайд 40</vt:lpstr>
      <vt:lpstr>Гистиопатический разрыв</vt:lpstr>
      <vt:lpstr>Слайд 42</vt:lpstr>
      <vt:lpstr>Слайд 43</vt:lpstr>
      <vt:lpstr>При появлении симптомов</vt:lpstr>
      <vt:lpstr>Слайд 45</vt:lpstr>
      <vt:lpstr>Оперативные вмешательства при разрывах</vt:lpstr>
      <vt:lpstr>1. Выделение групп риска</vt:lpstr>
      <vt:lpstr>Особенности:</vt:lpstr>
      <vt:lpstr>Слайд 49</vt:lpstr>
      <vt:lpstr>Слайд 50</vt:lpstr>
      <vt:lpstr>свищи:</vt:lpstr>
      <vt:lpstr>Клиника :</vt:lpstr>
      <vt:lpstr>Слайд 53</vt:lpstr>
      <vt:lpstr>Слайд 54</vt:lpstr>
      <vt:lpstr>Слайд 55</vt:lpstr>
      <vt:lpstr>Возникает при неправильном ведении последового или  послеродового периода, вследствие слабости связочного  аппарата матки, ее атонии. Выворот матки может быть  полным или частичным. Всегда сопровождается</vt:lpstr>
      <vt:lpstr>заключается в немедленной  противошоковой терапии и  вправлении вывернутой матки на  место под глубоким наркозом</vt:lpstr>
      <vt:lpstr>Слайд 58</vt:lpstr>
      <vt:lpstr>Слайд 59</vt:lpstr>
      <vt:lpstr>Слайд 60</vt:lpstr>
      <vt:lpstr>Слайд 61</vt:lpstr>
      <vt:lpstr>Слайд 62</vt:lpstr>
      <vt:lpstr>Консервативное:</vt:lpstr>
      <vt:lpstr>Слайд 64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Акушерский  травматизм.</dc:title>
  <dc:creator>Zver</dc:creator>
  <cp:lastModifiedBy>Zverdvd.org</cp:lastModifiedBy>
  <cp:revision>1</cp:revision>
  <dcterms:created xsi:type="dcterms:W3CDTF">2022-02-19T15:59:28Z</dcterms:created>
  <dcterms:modified xsi:type="dcterms:W3CDTF">2022-02-19T15:54:10Z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2021-02-13T00:00:00Z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2022-02-19T00:00:00Z</vt:filetime>
  </property>
</Properties>
</file>