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3" autoAdjust="0"/>
  </p:normalViewPr>
  <p:slideViewPr>
    <p:cSldViewPr>
      <p:cViewPr varScale="1">
        <p:scale>
          <a:sx n="52" d="100"/>
          <a:sy n="52" d="100"/>
        </p:scale>
        <p:origin x="-13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5B21F-5A9B-418D-A585-895831910E1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01CB2-5A6F-43E7-8921-47FC161A2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01CB2-5A6F-43E7-8921-47FC161A275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971800"/>
            <a:ext cx="7467600" cy="1981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Противотуберкулезные препараты. Классификация. Характеристика синтетических препаратов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7200" y="5943600"/>
            <a:ext cx="4434840" cy="533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Выполнила  Ивашкина К.А. 313 </a:t>
            </a:r>
            <a:r>
              <a:rPr lang="ru-RU" dirty="0" err="1" smtClean="0"/>
              <a:t>пед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52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24242"/>
                </a:solidFill>
                <a:latin typeface="tahoma"/>
              </a:rPr>
              <a:t>ФГБОУ ВО </a:t>
            </a:r>
            <a:r>
              <a:rPr lang="ru-RU" dirty="0" err="1" smtClean="0">
                <a:solidFill>
                  <a:srgbClr val="424242"/>
                </a:solidFill>
                <a:latin typeface="tahoma"/>
              </a:rPr>
              <a:t>КрасГМУ</a:t>
            </a:r>
            <a:r>
              <a:rPr lang="ru-RU" dirty="0" smtClean="0">
                <a:solidFill>
                  <a:srgbClr val="424242"/>
                </a:solidFill>
                <a:latin typeface="tahoma"/>
              </a:rPr>
              <a:t> им. проф. В.Ф. </a:t>
            </a:r>
            <a:r>
              <a:rPr lang="ru-RU" dirty="0" err="1" smtClean="0">
                <a:solidFill>
                  <a:srgbClr val="424242"/>
                </a:solidFill>
                <a:latin typeface="tahoma"/>
              </a:rPr>
              <a:t>Войно-Ясенецкого</a:t>
            </a:r>
            <a:r>
              <a:rPr lang="ru-RU" dirty="0" smtClean="0">
                <a:solidFill>
                  <a:srgbClr val="424242"/>
                </a:solidFill>
                <a:latin typeface="tahoma"/>
              </a:rPr>
              <a:t> Минздрава России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13716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85800"/>
            <a:ext cx="307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Изониазид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Противопоказания: </a:t>
            </a:r>
            <a:r>
              <a:rPr lang="ru-RU" dirty="0" smtClean="0"/>
              <a:t>гиперчувствительность к препарату и сходным по химической структуре ЛС, эпилепсия, склонность к судорожным припадкам, полиомиелит (в т.ч. в анамнезе), тяжелая печеночно-почечная недостаточность, психические заболевания, выраженный атеросклероз, заболевания зрительного и периферических нервов, токсический гепатит в анамнезе, связанный с приемом </a:t>
            </a:r>
            <a:r>
              <a:rPr lang="ru-RU" dirty="0" err="1" smtClean="0"/>
              <a:t>изониазида</a:t>
            </a:r>
            <a:r>
              <a:rPr lang="ru-RU" dirty="0" smtClean="0"/>
              <a:t> или его производных (</a:t>
            </a:r>
            <a:r>
              <a:rPr lang="ru-RU" dirty="0" err="1" smtClean="0"/>
              <a:t>фтивазид</a:t>
            </a:r>
            <a:r>
              <a:rPr lang="ru-RU" dirty="0" smtClean="0"/>
              <a:t>, </a:t>
            </a:r>
            <a:r>
              <a:rPr lang="ru-RU" dirty="0" err="1" smtClean="0"/>
              <a:t>метазид</a:t>
            </a:r>
            <a:r>
              <a:rPr lang="ru-RU" dirty="0" smtClean="0"/>
              <a:t>, </a:t>
            </a:r>
            <a:r>
              <a:rPr lang="ru-RU" dirty="0" err="1" smtClean="0"/>
              <a:t>опиниазид</a:t>
            </a:r>
            <a:r>
              <a:rPr lang="ru-RU" dirty="0" smtClean="0"/>
              <a:t>), флебит (в/</a:t>
            </a:r>
            <a:r>
              <a:rPr lang="ru-RU" dirty="0" err="1" smtClean="0"/>
              <a:t>в</a:t>
            </a:r>
            <a:r>
              <a:rPr lang="ru-RU" dirty="0" smtClean="0"/>
              <a:t> введение).</a:t>
            </a:r>
          </a:p>
          <a:p>
            <a:pPr marL="0" indent="0">
              <a:buNone/>
            </a:pPr>
            <a:r>
              <a:rPr lang="ru-RU" b="1" dirty="0" smtClean="0"/>
              <a:t>Пути введения: </a:t>
            </a:r>
            <a:r>
              <a:rPr lang="ru-RU" i="1" dirty="0" smtClean="0"/>
              <a:t>внутрь, в/м, в/</a:t>
            </a:r>
            <a:r>
              <a:rPr lang="ru-RU" i="1" dirty="0" err="1" smtClean="0"/>
              <a:t>в</a:t>
            </a:r>
            <a:r>
              <a:rPr lang="ru-RU" i="1" dirty="0" smtClean="0"/>
              <a:t>, </a:t>
            </a:r>
            <a:r>
              <a:rPr lang="ru-RU" i="1" dirty="0" err="1" smtClean="0"/>
              <a:t>внутрикавернозно</a:t>
            </a:r>
            <a:r>
              <a:rPr lang="ru-RU" i="1" dirty="0" smtClean="0"/>
              <a:t>, </a:t>
            </a:r>
            <a:r>
              <a:rPr lang="ru-RU" i="1" dirty="0" err="1" smtClean="0"/>
              <a:t>ингаляционно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Изониазид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Побочные действия </a:t>
            </a:r>
          </a:p>
          <a:p>
            <a:pPr marL="0" indent="0">
              <a:buNone/>
            </a:pPr>
            <a:r>
              <a:rPr lang="ru-RU" sz="2400" i="1" u="sng" dirty="0" smtClean="0"/>
              <a:t>Со стороны НС и органов чувств</a:t>
            </a:r>
            <a:r>
              <a:rPr lang="ru-RU" sz="2400" i="1" dirty="0" smtClean="0"/>
              <a:t>:</a:t>
            </a:r>
            <a:r>
              <a:rPr lang="ru-RU" sz="2400" dirty="0" smtClean="0"/>
              <a:t> головная боль, головокружение, раздражительность, амнезия, неврит или атрофия зрительного нерва, периферический неврит и полиневрит, парестезия, паралич конечностей, судороги,  интоксикационный психоз.</a:t>
            </a:r>
          </a:p>
          <a:p>
            <a:pPr marL="0" indent="0">
              <a:buNone/>
            </a:pPr>
            <a:r>
              <a:rPr lang="ru-RU" sz="2400" i="1" u="sng" dirty="0" smtClean="0"/>
              <a:t>Со стороны ССС  и крови</a:t>
            </a:r>
            <a:r>
              <a:rPr lang="ru-RU" sz="2400" i="1" dirty="0" smtClean="0"/>
              <a:t>: </a:t>
            </a:r>
            <a:r>
              <a:rPr lang="ru-RU" sz="2400" dirty="0" smtClean="0"/>
              <a:t>сердцебиение, повышение системного и легочного АД, усиление ишемии миокарда у пожилых пациентов, боль в области сердца, стенокардия; </a:t>
            </a:r>
            <a:r>
              <a:rPr lang="ru-RU" sz="2400" dirty="0" err="1" smtClean="0"/>
              <a:t>агранулоцитоз</a:t>
            </a:r>
            <a:r>
              <a:rPr lang="ru-RU" sz="2400" dirty="0" smtClean="0"/>
              <a:t>, гемолиз (при дефиците глюкозо-6-фосфатдегидрогеназы), </a:t>
            </a:r>
            <a:r>
              <a:rPr lang="ru-RU" sz="2400" dirty="0" err="1" smtClean="0"/>
              <a:t>сидеробластная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апластическая</a:t>
            </a:r>
            <a:r>
              <a:rPr lang="ru-RU" sz="2400" dirty="0" smtClean="0"/>
              <a:t> анемия, тромбоцитопения.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Изониазид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u="sng" dirty="0" smtClean="0"/>
              <a:t>Со стороны органов ЖКТ</a:t>
            </a:r>
            <a:r>
              <a:rPr lang="ru-RU" sz="2400" i="1" dirty="0" smtClean="0"/>
              <a:t>: </a:t>
            </a:r>
            <a:r>
              <a:rPr lang="ru-RU" sz="2400" dirty="0" smtClean="0"/>
              <a:t>сухость во рту, тошнота, рвота, </a:t>
            </a:r>
            <a:r>
              <a:rPr lang="ru-RU" sz="2400" dirty="0" err="1" smtClean="0"/>
              <a:t>гипербилирубинемия</a:t>
            </a:r>
            <a:r>
              <a:rPr lang="ru-RU" sz="2400" dirty="0" smtClean="0"/>
              <a:t>, продромальные симптомы гепатита (потеря аппетита, тошнота или рвота, необычная усталость или слабость), повышение активности печеночных </a:t>
            </a:r>
            <a:r>
              <a:rPr lang="ru-RU" sz="2400" dirty="0" err="1" smtClean="0"/>
              <a:t>трансаминаз</a:t>
            </a:r>
            <a:r>
              <a:rPr lang="ru-RU" sz="2400" dirty="0" smtClean="0"/>
              <a:t>, токсический гепатит.</a:t>
            </a:r>
          </a:p>
          <a:p>
            <a:pPr marL="0" indent="0">
              <a:buNone/>
            </a:pPr>
            <a:r>
              <a:rPr lang="ru-RU" sz="2400" i="1" u="sng" dirty="0" smtClean="0"/>
              <a:t>Со стороны мочеполовой системы</a:t>
            </a:r>
            <a:r>
              <a:rPr lang="ru-RU" sz="2400" i="1" dirty="0" smtClean="0"/>
              <a:t>:</a:t>
            </a:r>
            <a:r>
              <a:rPr lang="ru-RU" sz="2400" dirty="0" smtClean="0"/>
              <a:t> гинекомастия, </a:t>
            </a:r>
            <a:r>
              <a:rPr lang="ru-RU" sz="2400" dirty="0" err="1" smtClean="0"/>
              <a:t>меноррагия</a:t>
            </a:r>
            <a:r>
              <a:rPr lang="ru-RU" sz="2400" dirty="0" smtClean="0"/>
              <a:t>, дисменорея.</a:t>
            </a:r>
          </a:p>
          <a:p>
            <a:pPr marL="0" indent="0">
              <a:buNone/>
            </a:pPr>
            <a:r>
              <a:rPr lang="ru-RU" sz="2400" i="1" u="sng" dirty="0" smtClean="0"/>
              <a:t>Аллергические реакции</a:t>
            </a:r>
            <a:r>
              <a:rPr lang="ru-RU" sz="2400" i="1" dirty="0" smtClean="0"/>
              <a:t>:</a:t>
            </a:r>
            <a:r>
              <a:rPr lang="ru-RU" sz="2400" dirty="0" smtClean="0"/>
              <a:t> </a:t>
            </a:r>
            <a:r>
              <a:rPr lang="ru-RU" sz="2400" dirty="0" err="1" smtClean="0"/>
              <a:t>эозинофилия</a:t>
            </a:r>
            <a:r>
              <a:rPr lang="ru-RU" sz="2400" dirty="0" smtClean="0"/>
              <a:t>, кожная сыпь.</a:t>
            </a:r>
          </a:p>
          <a:p>
            <a:pPr marL="0" indent="0">
              <a:buNone/>
            </a:pPr>
            <a:r>
              <a:rPr lang="ru-RU" sz="2400" i="1" u="sng" dirty="0" smtClean="0"/>
              <a:t>Прочие:</a:t>
            </a:r>
            <a:r>
              <a:rPr lang="ru-RU" sz="2400" dirty="0" smtClean="0"/>
              <a:t> мышечные подергивания, атрофия мышц, лихорадка, «</a:t>
            </a:r>
            <a:r>
              <a:rPr lang="ru-RU" sz="2400" dirty="0" err="1" smtClean="0"/>
              <a:t>кушингоид</a:t>
            </a:r>
            <a:r>
              <a:rPr lang="ru-RU" sz="2400" dirty="0" smtClean="0"/>
              <a:t>», гипергликемия, лихорадка, флебит (при в/</a:t>
            </a:r>
            <a:r>
              <a:rPr lang="ru-RU" sz="2400" dirty="0" err="1" smtClean="0"/>
              <a:t>в</a:t>
            </a:r>
            <a:r>
              <a:rPr lang="ru-RU" sz="2400" dirty="0" smtClean="0"/>
              <a:t> введении)</a:t>
            </a:r>
          </a:p>
          <a:p>
            <a:pPr marL="0" indent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Этамбутол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Механизм действия </a:t>
            </a:r>
            <a:r>
              <a:rPr lang="ru-RU" dirty="0" smtClean="0"/>
              <a:t>препарата связан с быстрым проникновением внутрь клетки, где нарушается липидный обмен, синтез РНК, связываются ионы магния и </a:t>
            </a:r>
            <a:r>
              <a:rPr lang="ru-RU" dirty="0" err="1" smtClean="0"/>
              <a:t>меди,нарушается</a:t>
            </a:r>
            <a:r>
              <a:rPr lang="ru-RU" dirty="0" smtClean="0"/>
              <a:t> структура рибосом и синтез белка в бактериальных клетках.</a:t>
            </a:r>
          </a:p>
        </p:txBody>
      </p:sp>
      <p:pic>
        <p:nvPicPr>
          <p:cNvPr id="6" name="Содержимое 5" descr="скачанные файлы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990600"/>
            <a:ext cx="3288417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Этамбутол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4953000"/>
          </a:xfrm>
        </p:spPr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ru-RU" b="1" dirty="0" err="1" smtClean="0"/>
              <a:t>Фармакокинетика</a:t>
            </a:r>
            <a:endParaRPr lang="ru-RU" b="1" dirty="0" smtClean="0"/>
          </a:p>
          <a:p>
            <a:pPr marL="0">
              <a:buNone/>
            </a:pPr>
            <a:r>
              <a:rPr lang="ru-RU" dirty="0" err="1" smtClean="0"/>
              <a:t>Этамбутол</a:t>
            </a:r>
            <a:r>
              <a:rPr lang="ru-RU" dirty="0" smtClean="0"/>
              <a:t> быстро и в 80% всасывается из пищеварительного тракта. После </a:t>
            </a:r>
            <a:r>
              <a:rPr lang="ru-RU" dirty="0" err="1" smtClean="0"/>
              <a:t>перорального</a:t>
            </a:r>
            <a:r>
              <a:rPr lang="ru-RU" dirty="0" smtClean="0"/>
              <a:t> принятия </a:t>
            </a:r>
            <a:r>
              <a:rPr lang="ru-RU" dirty="0" err="1" smtClean="0"/>
              <a:t>Cmax</a:t>
            </a:r>
            <a:r>
              <a:rPr lang="ru-RU" dirty="0" smtClean="0"/>
              <a:t> через 2-4 ч. На 20-30% связывается с белками плазмы. </a:t>
            </a:r>
            <a:r>
              <a:rPr lang="ru-RU" dirty="0" err="1" smtClean="0"/>
              <a:t>Этамбутол</a:t>
            </a:r>
            <a:r>
              <a:rPr lang="ru-RU" dirty="0" smtClean="0"/>
              <a:t> </a:t>
            </a:r>
            <a:r>
              <a:rPr lang="ru-RU" dirty="0" err="1" smtClean="0"/>
              <a:t>метаболизируется</a:t>
            </a:r>
            <a:r>
              <a:rPr lang="ru-RU" dirty="0" smtClean="0"/>
              <a:t> в печени.T1/2 составляет 3-4 ч, а при почечной недостаточности удлиняется до 8 ч. В течение 24 ч более 50% дозы лекарства выделяется с мочой в неизмененном виде, а 8-15% в виде неактивных метаболитов. Около 20-22% начальной дозы препарата выделяется с калом в неизмененном </a:t>
            </a:r>
            <a:r>
              <a:rPr lang="ru-RU" dirty="0" err="1" smtClean="0"/>
              <a:t>виде.Этамбутол</a:t>
            </a:r>
            <a:r>
              <a:rPr lang="ru-RU" dirty="0" smtClean="0"/>
              <a:t> проникает через плаценту.</a:t>
            </a:r>
          </a:p>
          <a:p>
            <a:pPr marL="0">
              <a:buNone/>
            </a:pPr>
            <a:endParaRPr lang="ru-RU" b="1" dirty="0" smtClean="0"/>
          </a:p>
          <a:p>
            <a:pPr marL="0">
              <a:buNone/>
            </a:pPr>
            <a:r>
              <a:rPr lang="ru-RU" b="1" dirty="0" smtClean="0"/>
              <a:t>Применение: </a:t>
            </a:r>
            <a:r>
              <a:rPr lang="ru-RU" dirty="0" smtClean="0"/>
              <a:t>любые виды туберкулеза</a:t>
            </a:r>
            <a:endParaRPr lang="ru-RU" b="1" dirty="0" smtClean="0"/>
          </a:p>
          <a:p>
            <a:pPr mar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Этамбутол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Противопоказания</a:t>
            </a:r>
          </a:p>
          <a:p>
            <a:pPr marL="0" indent="0"/>
            <a:r>
              <a:rPr lang="ru-RU" dirty="0" smtClean="0"/>
              <a:t>воспаление зрительного нерва;</a:t>
            </a:r>
          </a:p>
          <a:p>
            <a:pPr marL="0" indent="0"/>
            <a:r>
              <a:rPr lang="ru-RU" dirty="0" smtClean="0"/>
              <a:t>катаракта;</a:t>
            </a:r>
          </a:p>
          <a:p>
            <a:pPr marL="0" indent="0"/>
            <a:r>
              <a:rPr lang="ru-RU" dirty="0" smtClean="0"/>
              <a:t>диабетическая </a:t>
            </a:r>
            <a:r>
              <a:rPr lang="ru-RU" dirty="0" err="1" smtClean="0"/>
              <a:t>ретинопатия</a:t>
            </a:r>
            <a:r>
              <a:rPr lang="ru-RU" dirty="0" smtClean="0"/>
              <a:t>;</a:t>
            </a:r>
          </a:p>
          <a:p>
            <a:pPr marL="0" indent="0"/>
            <a:r>
              <a:rPr lang="ru-RU" dirty="0" smtClean="0"/>
              <a:t>воспалительные заболевания глаз;</a:t>
            </a:r>
          </a:p>
          <a:p>
            <a:pPr marL="0" indent="0"/>
            <a:r>
              <a:rPr lang="ru-RU" dirty="0" smtClean="0"/>
              <a:t>тяжелая почечная недостаточность;</a:t>
            </a:r>
          </a:p>
          <a:p>
            <a:pPr marL="0" indent="0"/>
            <a:r>
              <a:rPr lang="ru-RU" dirty="0" smtClean="0"/>
              <a:t>подагра;</a:t>
            </a:r>
          </a:p>
          <a:p>
            <a:pPr marL="0" indent="0"/>
            <a:r>
              <a:rPr lang="ru-RU" dirty="0" smtClean="0"/>
              <a:t>беременность;</a:t>
            </a:r>
          </a:p>
          <a:p>
            <a:pPr marL="0" indent="0"/>
            <a:r>
              <a:rPr lang="ru-RU" dirty="0" smtClean="0"/>
              <a:t>лактация,</a:t>
            </a:r>
          </a:p>
          <a:p>
            <a:pPr marL="0" indent="0"/>
            <a:r>
              <a:rPr lang="ru-RU" dirty="0" smtClean="0"/>
              <a:t>детский возраст до 13 лет;</a:t>
            </a:r>
          </a:p>
          <a:p>
            <a:pPr marL="0" indent="0"/>
            <a:r>
              <a:rPr lang="ru-RU" dirty="0" smtClean="0"/>
              <a:t>повышенная чувствительность к препарату</a:t>
            </a:r>
          </a:p>
          <a:p>
            <a:pPr marL="0" indent="0">
              <a:buNone/>
            </a:pPr>
            <a:r>
              <a:rPr lang="ru-RU" b="1" dirty="0" smtClean="0"/>
              <a:t>Пути введения:</a:t>
            </a:r>
            <a:r>
              <a:rPr lang="ru-RU" i="1" dirty="0" smtClean="0"/>
              <a:t> внутрь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Этамбутол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Побочные действия</a:t>
            </a:r>
          </a:p>
          <a:p>
            <a:pPr marL="0" indent="0">
              <a:buNone/>
            </a:pPr>
            <a:r>
              <a:rPr lang="ru-RU" i="1" u="sng" dirty="0" smtClean="0"/>
              <a:t>Со </a:t>
            </a:r>
            <a:r>
              <a:rPr lang="ru-RU" i="1" u="sng" dirty="0" err="1" smtClean="0"/>
              <a:t>стороныорганов</a:t>
            </a:r>
            <a:r>
              <a:rPr lang="ru-RU" i="1" u="sng" dirty="0" smtClean="0"/>
              <a:t> чувств</a:t>
            </a:r>
            <a:r>
              <a:rPr lang="ru-RU" u="sng" dirty="0" smtClean="0"/>
              <a:t>: </a:t>
            </a:r>
            <a:r>
              <a:rPr lang="ru-RU" dirty="0" smtClean="0"/>
              <a:t>ретробульбарное воспаление зрительного нерва, одностороннее или двухстороннее (ослабление остроты зрения, нарушение цветоощущения, наличие центральной или периферической скотомы, ограничение поля зрения)</a:t>
            </a:r>
            <a:br>
              <a:rPr lang="ru-RU" dirty="0" smtClean="0"/>
            </a:br>
            <a:r>
              <a:rPr lang="ru-RU" i="1" u="sng" dirty="0" smtClean="0"/>
              <a:t>Аллергические реакции</a:t>
            </a:r>
            <a:r>
              <a:rPr lang="ru-RU" u="sng" dirty="0" smtClean="0"/>
              <a:t>: </a:t>
            </a:r>
            <a:r>
              <a:rPr lang="ru-RU" dirty="0" smtClean="0"/>
              <a:t>кожная сыпь, кожный зуд, боли в суставах, повышение температуры тела, лейкопения.</a:t>
            </a:r>
            <a:br>
              <a:rPr lang="ru-RU" dirty="0" smtClean="0"/>
            </a:br>
            <a:r>
              <a:rPr lang="ru-RU" i="1" u="sng" dirty="0" smtClean="0"/>
              <a:t>Со стороны ЖКТ</a:t>
            </a:r>
            <a:r>
              <a:rPr lang="ru-RU" u="sng" dirty="0" smtClean="0"/>
              <a:t>: </a:t>
            </a:r>
            <a:r>
              <a:rPr lang="ru-RU" dirty="0" smtClean="0"/>
              <a:t>металлический привкус во рту, тошнота и </a:t>
            </a:r>
            <a:r>
              <a:rPr lang="ru-RU" sz="3400" dirty="0" smtClean="0"/>
              <a:t>рвота</a:t>
            </a:r>
            <a:r>
              <a:rPr lang="ru-RU" dirty="0" smtClean="0"/>
              <a:t>, боли в животе, отсутствие аппетита.</a:t>
            </a:r>
            <a:br>
              <a:rPr lang="ru-RU" dirty="0" smtClean="0"/>
            </a:br>
            <a:r>
              <a:rPr lang="ru-RU" i="1" u="sng" dirty="0" smtClean="0"/>
              <a:t>Со стороны ЦНС</a:t>
            </a:r>
            <a:r>
              <a:rPr lang="ru-RU" dirty="0" smtClean="0"/>
              <a:t>: головные боли и головокружения, спутанность сознания, расстройство ориентации, галлюцинации, судороги.</a:t>
            </a:r>
          </a:p>
          <a:p>
            <a:pPr marL="0" indent="0">
              <a:buNone/>
            </a:pPr>
            <a:r>
              <a:rPr lang="ru-RU" i="1" u="sng" dirty="0" smtClean="0"/>
              <a:t>Со стороны мочевыделительной системы</a:t>
            </a:r>
            <a:r>
              <a:rPr lang="ru-RU" u="sng" dirty="0" smtClean="0"/>
              <a:t>: </a:t>
            </a:r>
            <a:r>
              <a:rPr lang="ru-RU" dirty="0" smtClean="0"/>
              <a:t>повышение уровня мочевой кислоты в сыворотке крови, явления мочекислого диатеза</a:t>
            </a: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70C0"/>
                </a:solidFill>
              </a:rPr>
              <a:t>Натрия </a:t>
            </a:r>
            <a:r>
              <a:rPr lang="ru-RU" altLang="ru-RU" dirty="0" err="1" smtClean="0">
                <a:solidFill>
                  <a:srgbClr val="0070C0"/>
                </a:solidFill>
              </a:rPr>
              <a:t>пара-аминосалицилат</a:t>
            </a:r>
            <a:r>
              <a:rPr lang="ru-RU" sz="4400" dirty="0" smtClean="0">
                <a:solidFill>
                  <a:srgbClr val="0070C0"/>
                </a:solidFill>
              </a:rPr>
              <a:t> (ПАСК)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4038600" cy="4876800"/>
          </a:xfrm>
        </p:spPr>
        <p:txBody>
          <a:bodyPr>
            <a:normAutofit fontScale="85000" lnSpcReduction="10000"/>
          </a:bodyPr>
          <a:lstStyle/>
          <a:p>
            <a:pPr marL="36000" indent="0">
              <a:buNone/>
            </a:pPr>
            <a:r>
              <a:rPr lang="ru-RU" b="1" dirty="0" smtClean="0"/>
              <a:t>Механизм действия </a:t>
            </a:r>
            <a:r>
              <a:rPr lang="ru-RU" dirty="0" smtClean="0"/>
              <a:t>связан с угнетением синтеза </a:t>
            </a:r>
            <a:r>
              <a:rPr lang="ru-RU" dirty="0" err="1" smtClean="0"/>
              <a:t>фолиевой</a:t>
            </a:r>
            <a:r>
              <a:rPr lang="ru-RU" dirty="0" smtClean="0"/>
              <a:t> кислоты и с подавлением образования </a:t>
            </a:r>
            <a:r>
              <a:rPr lang="ru-RU" dirty="0" err="1" smtClean="0"/>
              <a:t>микобактина</a:t>
            </a:r>
            <a:r>
              <a:rPr lang="ru-RU" dirty="0" smtClean="0"/>
              <a:t>, компонента бактериальной стенки, что приводит к уменьшению захвата железа </a:t>
            </a:r>
            <a:r>
              <a:rPr lang="ru-RU" dirty="0" err="1" smtClean="0"/>
              <a:t>Mycobacterium</a:t>
            </a:r>
            <a:r>
              <a:rPr lang="ru-RU" dirty="0" smtClean="0"/>
              <a:t> </a:t>
            </a:r>
            <a:r>
              <a:rPr lang="ru-RU" dirty="0" err="1" smtClean="0"/>
              <a:t>tuberculosis</a:t>
            </a:r>
            <a:r>
              <a:rPr lang="ru-RU" dirty="0" smtClean="0"/>
              <a:t>. </a:t>
            </a:r>
          </a:p>
          <a:p>
            <a:pPr marL="72000" indent="-180000"/>
            <a:r>
              <a:rPr lang="ru-RU" dirty="0" smtClean="0"/>
              <a:t> Уменьшает вероятность развития устойчивости микобактерий к стрептомицину и </a:t>
            </a:r>
            <a:r>
              <a:rPr lang="ru-RU" dirty="0" err="1" smtClean="0"/>
              <a:t>изониазиду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" name="Содержимое 5" descr="скачанные файлы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295400"/>
            <a:ext cx="3581400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70C0"/>
                </a:solidFill>
              </a:rPr>
              <a:t>Натрия </a:t>
            </a:r>
            <a:r>
              <a:rPr lang="ru-RU" altLang="ru-RU" dirty="0" err="1" smtClean="0">
                <a:solidFill>
                  <a:srgbClr val="0070C0"/>
                </a:solidFill>
              </a:rPr>
              <a:t>пара-аминосалицилат</a:t>
            </a:r>
            <a:r>
              <a:rPr lang="ru-RU" sz="4400" dirty="0" smtClean="0">
                <a:solidFill>
                  <a:srgbClr val="0070C0"/>
                </a:solidFill>
              </a:rPr>
              <a:t> (ПАСК)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Фармакокинетика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Хорошо всасывается при приеме внутрь. </a:t>
            </a:r>
            <a:r>
              <a:rPr lang="ru-RU" dirty="0" err="1" smtClean="0"/>
              <a:t>Метаболизируется</a:t>
            </a:r>
            <a:r>
              <a:rPr lang="ru-RU" dirty="0" smtClean="0"/>
              <a:t> в печени, выводится (посредством клубочковой фильтрации) с мочой (80%), причем более 50% — в виде </a:t>
            </a:r>
            <a:r>
              <a:rPr lang="ru-RU" dirty="0" err="1" smtClean="0"/>
              <a:t>ацетилированного</a:t>
            </a:r>
            <a:r>
              <a:rPr lang="ru-RU" dirty="0" smtClean="0"/>
              <a:t> производного. В спинномозговую жидкость проникает только при воспалении мозговых оболочек.</a:t>
            </a:r>
          </a:p>
          <a:p>
            <a:pPr marL="0" indent="0">
              <a:buNone/>
            </a:pPr>
            <a:r>
              <a:rPr lang="ru-RU" b="1" dirty="0" smtClean="0"/>
              <a:t>Показания </a:t>
            </a:r>
          </a:p>
          <a:p>
            <a:pPr marL="0" indent="0">
              <a:buNone/>
            </a:pPr>
            <a:r>
              <a:rPr lang="ru-RU" dirty="0" smtClean="0"/>
              <a:t>Туберкулез различных форм и локализаций (в составе комплексной терапии). Лечение туберкулеза при множественной </a:t>
            </a:r>
            <a:r>
              <a:rPr lang="ru-RU" dirty="0" err="1" smtClean="0"/>
              <a:t>резистентности</a:t>
            </a:r>
            <a:r>
              <a:rPr lang="ru-RU" dirty="0" smtClean="0"/>
              <a:t> к другим противотуберкулезным средствам.</a:t>
            </a:r>
          </a:p>
          <a:p>
            <a:pPr marL="0" indent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70C0"/>
                </a:solidFill>
              </a:rPr>
              <a:t>Натрия </a:t>
            </a:r>
            <a:r>
              <a:rPr lang="ru-RU" altLang="ru-RU" dirty="0" err="1" smtClean="0">
                <a:solidFill>
                  <a:srgbClr val="0070C0"/>
                </a:solidFill>
              </a:rPr>
              <a:t>пара-аминосалицилат</a:t>
            </a:r>
            <a:r>
              <a:rPr lang="ru-RU" sz="4400" dirty="0" smtClean="0">
                <a:solidFill>
                  <a:srgbClr val="0070C0"/>
                </a:solidFill>
              </a:rPr>
              <a:t> (ПАСК)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Противопоказания</a:t>
            </a:r>
          </a:p>
          <a:p>
            <a:pPr marL="0" indent="0">
              <a:buNone/>
            </a:pPr>
            <a:r>
              <a:rPr lang="ru-RU" dirty="0" smtClean="0"/>
              <a:t>Гиперчувствительность, тяжелые заболевания почек и печени, сердечная недостаточность в стадии декомпенсации, язвенная болезнь желудка и ДПК, эпилепсия, энтероколит в фазе обострения, микседема в фазе обострения, беременность, период грудного вскармливания</a:t>
            </a:r>
          </a:p>
          <a:p>
            <a:pPr marL="0" indent="0">
              <a:buNone/>
            </a:pPr>
            <a:r>
              <a:rPr lang="ru-RU" b="1" dirty="0" smtClean="0"/>
              <a:t>Побочные действия</a:t>
            </a:r>
          </a:p>
          <a:p>
            <a:pPr marL="0" indent="0">
              <a:buNone/>
            </a:pPr>
            <a:r>
              <a:rPr lang="ru-RU" i="1" u="sng" dirty="0" smtClean="0"/>
              <a:t>Со стороны ЖКТ</a:t>
            </a:r>
            <a:r>
              <a:rPr lang="ru-RU" i="1" dirty="0" smtClean="0"/>
              <a:t>: </a:t>
            </a:r>
            <a:r>
              <a:rPr lang="ru-RU" dirty="0" smtClean="0"/>
              <a:t>тошнота, рвота, ухудшение или потеря аппетита, боли в животе, понос или запор.</a:t>
            </a:r>
          </a:p>
          <a:p>
            <a:pPr marL="0" indent="0">
              <a:buNone/>
            </a:pPr>
            <a:r>
              <a:rPr lang="ru-RU" i="1" u="sng" dirty="0" smtClean="0"/>
              <a:t>Аллергические реакции:</a:t>
            </a:r>
            <a:r>
              <a:rPr lang="ru-RU" dirty="0" smtClean="0"/>
              <a:t> лихорадка, дерматиты типа крапивницы или пурпуры, энантема, </a:t>
            </a:r>
            <a:r>
              <a:rPr lang="ru-RU" dirty="0" err="1" smtClean="0"/>
              <a:t>бронхоспазм</a:t>
            </a:r>
            <a:r>
              <a:rPr lang="ru-RU" dirty="0" smtClean="0"/>
              <a:t>, боли в суставах, </a:t>
            </a:r>
            <a:r>
              <a:rPr lang="ru-RU" dirty="0" err="1" smtClean="0"/>
              <a:t>эозинофилия</a:t>
            </a:r>
            <a:r>
              <a:rPr lang="ru-RU" dirty="0" smtClean="0"/>
              <a:t>, лейкопения, тромбоцитопения, медикаментозный гепатит.  При длительном приеме высоких доз — гипотиреоз, зоб.</a:t>
            </a:r>
          </a:p>
          <a:p>
            <a:pPr marL="0" indent="0">
              <a:buNone/>
            </a:pPr>
            <a:r>
              <a:rPr lang="ru-RU" b="1" dirty="0" smtClean="0"/>
              <a:t>Пути введения</a:t>
            </a:r>
            <a:r>
              <a:rPr lang="ru-RU" dirty="0" smtClean="0"/>
              <a:t>: </a:t>
            </a:r>
            <a:r>
              <a:rPr lang="ru-RU" i="1" dirty="0" smtClean="0"/>
              <a:t>внутрь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143000" y="22860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Туберкулёз</a:t>
            </a:r>
            <a:r>
              <a:rPr lang="ru-RU" sz="2400" dirty="0" smtClean="0"/>
              <a:t> (от лат. </a:t>
            </a:r>
            <a:r>
              <a:rPr lang="ru-RU" sz="2400" i="1" dirty="0" err="1" smtClean="0"/>
              <a:t>tuberculum</a:t>
            </a:r>
            <a:r>
              <a:rPr lang="ru-RU" sz="2400" dirty="0" smtClean="0"/>
              <a:t> — бугорок) — широко распространённое в мире инфекционное заболевание человека и животных, вызываемое различными видами микобактерий из группы </a:t>
            </a:r>
            <a:r>
              <a:rPr lang="ru-RU" sz="2400" i="1" dirty="0" err="1" smtClean="0"/>
              <a:t>Mycobacterium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tuberculosis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complex</a:t>
            </a:r>
            <a:r>
              <a:rPr lang="ru-RU" sz="2400" dirty="0" smtClean="0"/>
              <a:t> (</a:t>
            </a:r>
            <a:r>
              <a:rPr lang="ru-RU" sz="2400" i="1" dirty="0" smtClean="0"/>
              <a:t>M. </a:t>
            </a:r>
            <a:r>
              <a:rPr lang="ru-RU" sz="2400" i="1" dirty="0" err="1" smtClean="0"/>
              <a:t>tuberculosis</a:t>
            </a:r>
            <a:r>
              <a:rPr lang="ru-RU" sz="2400" dirty="0" smtClean="0"/>
              <a:t> и другими близкородственными видами) или иначе палочками Коха. Туберкулёз обычно поражает лёгкие, реже затрагивая другие органы и системы.</a:t>
            </a:r>
            <a:endParaRPr lang="ru-RU" sz="2400" dirty="0"/>
          </a:p>
        </p:txBody>
      </p:sp>
      <p:pic>
        <p:nvPicPr>
          <p:cNvPr id="1026" name="Picture 2" descr="Микобактерии туберкулёза возникли в Африке более 70000 лет наз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52800"/>
            <a:ext cx="48768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effectLst/>
              </a:rPr>
              <a:t>Побочные действия синтетических препаратов</a:t>
            </a:r>
            <a:endParaRPr lang="ru-RU" sz="2400" b="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0" y="457201"/>
          <a:ext cx="9144000" cy="6400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609600"/>
                <a:gridCol w="8382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72199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Препарат </a:t>
                      </a:r>
                      <a:endParaRPr lang="ru-RU" sz="2000" dirty="0"/>
                    </a:p>
                  </a:txBody>
                  <a:tcPr marL="81534" marR="81534"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Эффективность</a:t>
                      </a:r>
                      <a:endParaRPr lang="ru-RU" sz="2000" dirty="0"/>
                    </a:p>
                  </a:txBody>
                  <a:tcPr marL="81534" marR="81534" vert="vert270"/>
                </a:tc>
                <a:tc gridSpan="6">
                  <a:txBody>
                    <a:bodyPr/>
                    <a:lstStyle/>
                    <a:p>
                      <a:r>
                        <a:rPr lang="ru-RU" sz="2000" dirty="0" smtClean="0"/>
                        <a:t>Побочные</a:t>
                      </a:r>
                      <a:r>
                        <a:rPr lang="ru-RU" sz="2000" baseline="0" dirty="0" smtClean="0"/>
                        <a:t> эффекты неаллергической природы</a:t>
                      </a:r>
                      <a:endParaRPr lang="ru-RU" sz="2000" dirty="0"/>
                    </a:p>
                  </a:txBody>
                  <a:tcPr marL="81534" marR="81534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Аллергические реакции</a:t>
                      </a:r>
                      <a:endParaRPr lang="ru-RU" sz="2000" dirty="0"/>
                    </a:p>
                  </a:txBody>
                  <a:tcPr marL="81534" marR="81534" vert="vert270"/>
                </a:tc>
              </a:tr>
              <a:tr h="17750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Диспепсические нарушения</a:t>
                      </a:r>
                      <a:endParaRPr lang="ru-RU" sz="2000" dirty="0"/>
                    </a:p>
                  </a:txBody>
                  <a:tcPr marL="81534" marR="81534" vert="vert27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Влияние на ЦНС(психоз)</a:t>
                      </a:r>
                      <a:endParaRPr lang="ru-RU" sz="2000" dirty="0"/>
                    </a:p>
                  </a:txBody>
                  <a:tcPr marL="81534" marR="81534" vert="vert27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Невриты</a:t>
                      </a:r>
                      <a:endParaRPr lang="ru-RU" sz="2000" dirty="0"/>
                    </a:p>
                  </a:txBody>
                  <a:tcPr marL="81534" marR="81534" vert="vert27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Нарушение</a:t>
                      </a:r>
                      <a:r>
                        <a:rPr lang="ru-RU" sz="2000" baseline="0" dirty="0" smtClean="0"/>
                        <a:t> зрения</a:t>
                      </a:r>
                      <a:endParaRPr lang="ru-RU" sz="2000" dirty="0"/>
                    </a:p>
                  </a:txBody>
                  <a:tcPr marL="81534" marR="81534" vert="vert27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Угнетение функций почек</a:t>
                      </a:r>
                      <a:endParaRPr lang="ru-RU" sz="2000" dirty="0"/>
                    </a:p>
                  </a:txBody>
                  <a:tcPr marL="81534" marR="81534" vert="vert27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Нарушение</a:t>
                      </a:r>
                      <a:r>
                        <a:rPr lang="ru-RU" sz="2000" baseline="0" dirty="0" smtClean="0"/>
                        <a:t> функции  печени</a:t>
                      </a:r>
                      <a:endParaRPr lang="ru-RU" sz="2000" dirty="0"/>
                    </a:p>
                  </a:txBody>
                  <a:tcPr marL="81534" marR="81534"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1757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Изониазид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+++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</a:p>
                    <a:p>
                      <a:r>
                        <a:rPr lang="ru-RU" sz="2000" dirty="0" smtClean="0"/>
                        <a:t>редко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</a:tr>
              <a:tr h="751757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Этамбутол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</a:tr>
              <a:tr h="751757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Этионамид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</a:p>
                    <a:p>
                      <a:r>
                        <a:rPr lang="ru-RU" sz="2000" dirty="0" smtClean="0"/>
                        <a:t>редко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±</a:t>
                      </a:r>
                      <a:endParaRPr lang="ru-RU" sz="2000" dirty="0"/>
                    </a:p>
                  </a:txBody>
                  <a:tcPr marL="81534" marR="81534"/>
                </a:tc>
              </a:tr>
              <a:tr h="94656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Пиразинамид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</a:tr>
              <a:tr h="75175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ПАСК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</a:p>
                    <a:p>
                      <a:r>
                        <a:rPr lang="ru-RU" sz="2000" dirty="0" smtClean="0"/>
                        <a:t>редко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</a:p>
                    <a:p>
                      <a:r>
                        <a:rPr lang="ru-RU" sz="2000" dirty="0" smtClean="0"/>
                        <a:t>редко</a:t>
                      </a:r>
                      <a:endParaRPr lang="ru-RU" sz="2000" dirty="0"/>
                    </a:p>
                  </a:txBody>
                  <a:tcPr marL="81534" marR="8153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marL="81534" marR="815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772400" cy="16764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6400800" cy="2286000"/>
          </a:xfrm>
        </p:spPr>
        <p:txBody>
          <a:bodyPr/>
          <a:lstStyle/>
          <a:p>
            <a:r>
              <a:rPr lang="ru-RU" dirty="0" smtClean="0"/>
              <a:t>Классификация препаратов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90800" y="2286000"/>
            <a:ext cx="6400800" cy="1905000"/>
          </a:xfrm>
        </p:spPr>
        <p:txBody>
          <a:bodyPr anchor="ctr">
            <a:normAutofit/>
          </a:bodyPr>
          <a:lstStyle/>
          <a:p>
            <a:r>
              <a:rPr lang="ru-RU" sz="3200" dirty="0" smtClean="0"/>
              <a:t>Классификация делится на:</a:t>
            </a:r>
          </a:p>
          <a:p>
            <a:r>
              <a:rPr lang="ru-RU" sz="3200" dirty="0" smtClean="0"/>
              <a:t>-по происхождению</a:t>
            </a:r>
            <a:br>
              <a:rPr lang="ru-RU" sz="3200" dirty="0" smtClean="0"/>
            </a:br>
            <a:r>
              <a:rPr lang="ru-RU" sz="3200" dirty="0" smtClean="0"/>
              <a:t>-по эффективности</a:t>
            </a:r>
          </a:p>
          <a:p>
            <a:r>
              <a:rPr lang="ru-RU" sz="3200" dirty="0" smtClean="0"/>
              <a:t>-по назначению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6248400" cy="381000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сведения по классификации были взяты из учебника </a:t>
            </a:r>
            <a:r>
              <a:rPr lang="ru-RU" sz="1400" dirty="0" err="1" smtClean="0">
                <a:solidFill>
                  <a:schemeClr val="tx1"/>
                </a:solidFill>
              </a:rPr>
              <a:t>Харкевича</a:t>
            </a:r>
            <a:r>
              <a:rPr lang="ru-RU" sz="1400" dirty="0" smtClean="0">
                <a:solidFill>
                  <a:schemeClr val="tx1"/>
                </a:solidFill>
              </a:rPr>
              <a:t> и клин. рекомендаций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ru-RU" dirty="0" smtClean="0"/>
              <a:t>По происхождению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6388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2800" b="1" dirty="0" smtClean="0"/>
              <a:t>А. Синтетические средства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0070C0"/>
                </a:solidFill>
              </a:rPr>
              <a:t>Изониазид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0070C0"/>
                </a:solidFill>
              </a:rPr>
              <a:t>Этамбутол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0070C0"/>
                </a:solidFill>
              </a:rPr>
              <a:t>Этионамид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</a:rPr>
              <a:t>Натрия </a:t>
            </a:r>
            <a:r>
              <a:rPr lang="ru-RU" sz="2800" dirty="0" err="1" smtClean="0">
                <a:solidFill>
                  <a:srgbClr val="0070C0"/>
                </a:solidFill>
              </a:rPr>
              <a:t>пара-аминосалицилат</a:t>
            </a:r>
            <a:r>
              <a:rPr lang="ru-RU" sz="2800" dirty="0" smtClean="0">
                <a:solidFill>
                  <a:srgbClr val="0070C0"/>
                </a:solidFill>
              </a:rPr>
              <a:t> (ПАСК)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0070C0"/>
                </a:solidFill>
              </a:rPr>
              <a:t>Пиразинамид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0070C0"/>
                </a:solidFill>
              </a:rPr>
              <a:t>Бепаск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Б. Антибиотики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</a:rPr>
              <a:t>Рифампицин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Стрептомицина сульфат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</a:rPr>
              <a:t>Стрептомицин-хлоркальциеный</a:t>
            </a:r>
            <a:r>
              <a:rPr lang="ru-RU" sz="2800" dirty="0" smtClean="0">
                <a:solidFill>
                  <a:srgbClr val="FF0000"/>
                </a:solidFill>
              </a:rPr>
              <a:t> комплекс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</a:rPr>
              <a:t>Циклосерин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</a:rPr>
              <a:t>Канамицина</a:t>
            </a:r>
            <a:r>
              <a:rPr lang="ru-RU" sz="2800" dirty="0" smtClean="0">
                <a:solidFill>
                  <a:srgbClr val="FF0000"/>
                </a:solidFill>
              </a:rPr>
              <a:t> сульфат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</a:rPr>
              <a:t>Флоримицина</a:t>
            </a:r>
            <a:r>
              <a:rPr lang="ru-RU" sz="2800" dirty="0" smtClean="0">
                <a:solidFill>
                  <a:srgbClr val="FF0000"/>
                </a:solidFill>
              </a:rPr>
              <a:t> сульфат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эффективности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ru-RU" b="1" dirty="0" smtClean="0"/>
              <a:t>I</a:t>
            </a:r>
            <a:r>
              <a:rPr lang="ru-RU" altLang="ru-RU" b="1" dirty="0" smtClean="0"/>
              <a:t> группа (наиболее эффективные): </a:t>
            </a:r>
            <a:r>
              <a:rPr lang="ru-RU" altLang="ru-RU" dirty="0" err="1" smtClean="0">
                <a:solidFill>
                  <a:srgbClr val="0070C0"/>
                </a:solidFill>
              </a:rPr>
              <a:t>изониазид</a:t>
            </a:r>
            <a:r>
              <a:rPr lang="ru-RU" altLang="ru-RU" dirty="0" smtClean="0"/>
              <a:t>; </a:t>
            </a:r>
            <a:r>
              <a:rPr lang="ru-RU" altLang="ru-RU" dirty="0" err="1" smtClean="0">
                <a:solidFill>
                  <a:srgbClr val="FF0000"/>
                </a:solidFill>
              </a:rPr>
              <a:t>рифампицин</a:t>
            </a:r>
            <a:r>
              <a:rPr lang="ru-RU" altLang="ru-RU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ru-RU" b="1" dirty="0" smtClean="0"/>
              <a:t>II</a:t>
            </a:r>
            <a:r>
              <a:rPr lang="ru-RU" altLang="ru-RU" b="1" dirty="0" smtClean="0"/>
              <a:t> группа (средней эффективности): </a:t>
            </a:r>
            <a:r>
              <a:rPr lang="ru-RU" altLang="ru-RU" dirty="0" err="1" smtClean="0">
                <a:solidFill>
                  <a:srgbClr val="0070C0"/>
                </a:solidFill>
              </a:rPr>
              <a:t>этамбутол</a:t>
            </a:r>
            <a:r>
              <a:rPr lang="ru-RU" altLang="ru-RU" dirty="0" smtClean="0">
                <a:solidFill>
                  <a:srgbClr val="0070C0"/>
                </a:solidFill>
              </a:rPr>
              <a:t>, </a:t>
            </a:r>
            <a:r>
              <a:rPr lang="ru-RU" altLang="ru-RU" dirty="0" err="1" smtClean="0">
                <a:solidFill>
                  <a:srgbClr val="0070C0"/>
                </a:solidFill>
              </a:rPr>
              <a:t>этионамид</a:t>
            </a:r>
            <a:r>
              <a:rPr lang="ru-RU" alt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пиразинамид</a:t>
            </a:r>
            <a:r>
              <a:rPr lang="ru-RU" altLang="ru-RU" dirty="0" smtClean="0"/>
              <a:t>; </a:t>
            </a:r>
            <a:r>
              <a:rPr lang="ru-RU" altLang="ru-RU" dirty="0" err="1" smtClean="0">
                <a:solidFill>
                  <a:srgbClr val="FF0000"/>
                </a:solidFill>
              </a:rPr>
              <a:t>аминогликозиды</a:t>
            </a:r>
            <a:r>
              <a:rPr lang="ru-RU" altLang="ru-RU" dirty="0" smtClean="0">
                <a:solidFill>
                  <a:srgbClr val="FF0000"/>
                </a:solidFill>
              </a:rPr>
              <a:t>, </a:t>
            </a:r>
            <a:r>
              <a:rPr lang="ru-RU" altLang="ru-RU" dirty="0" err="1" smtClean="0">
                <a:solidFill>
                  <a:srgbClr val="FF0000"/>
                </a:solidFill>
              </a:rPr>
              <a:t>циклосерин</a:t>
            </a:r>
            <a:r>
              <a:rPr lang="ru-RU" alt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стрептомицин, </a:t>
            </a:r>
            <a:r>
              <a:rPr lang="ru-RU" dirty="0" err="1" smtClean="0">
                <a:solidFill>
                  <a:srgbClr val="FF0000"/>
                </a:solidFill>
              </a:rPr>
              <a:t>канамицин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флоримицин</a:t>
            </a:r>
            <a:endParaRPr lang="ru-RU" altLang="ru-RU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US" altLang="ru-RU" b="1" dirty="0" smtClean="0"/>
              <a:t>III</a:t>
            </a:r>
            <a:r>
              <a:rPr lang="ru-RU" altLang="ru-RU" b="1" dirty="0" smtClean="0"/>
              <a:t> группа (низкой эффективности): </a:t>
            </a:r>
            <a:r>
              <a:rPr lang="ru-RU" altLang="ru-RU" dirty="0" smtClean="0">
                <a:solidFill>
                  <a:srgbClr val="0070C0"/>
                </a:solidFill>
              </a:rPr>
              <a:t>натрия </a:t>
            </a:r>
            <a:r>
              <a:rPr lang="ru-RU" altLang="ru-RU" dirty="0" err="1" smtClean="0">
                <a:solidFill>
                  <a:srgbClr val="0070C0"/>
                </a:solidFill>
              </a:rPr>
              <a:t>пара-аминосалицилат</a:t>
            </a:r>
            <a:r>
              <a:rPr lang="ru-RU" alt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тиоацетазон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7498080" cy="1143000"/>
          </a:xfrm>
        </p:spPr>
        <p:txBody>
          <a:bodyPr/>
          <a:lstStyle/>
          <a:p>
            <a:r>
              <a:rPr lang="ru-RU" dirty="0" smtClean="0"/>
              <a:t>По назначению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858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u="sng" dirty="0" smtClean="0"/>
              <a:t>1.препараты первого ряда (основные препараты )</a:t>
            </a:r>
            <a:r>
              <a:rPr lang="ru-RU" sz="2800" dirty="0" smtClean="0"/>
              <a:t>: </a:t>
            </a:r>
            <a:r>
              <a:rPr lang="ru-RU" sz="2800" dirty="0" err="1" smtClean="0">
                <a:solidFill>
                  <a:srgbClr val="0070C0"/>
                </a:solidFill>
              </a:rPr>
              <a:t>изониазид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пиразинамид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этамбутол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рифампицин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рифабутин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рифапентин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стрептомицин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0" indent="0">
              <a:buNone/>
            </a:pPr>
            <a:r>
              <a:rPr lang="ru-RU" sz="2800" u="sng" dirty="0" smtClean="0"/>
              <a:t>2. препараты второго ряда (резервные препараты)</a:t>
            </a:r>
            <a:r>
              <a:rPr lang="ru-RU" sz="2800" dirty="0" smtClean="0"/>
              <a:t>: </a:t>
            </a:r>
            <a:r>
              <a:rPr lang="ru-RU" sz="2800" dirty="0" err="1" smtClean="0"/>
              <a:t>линезолид</a:t>
            </a:r>
            <a:r>
              <a:rPr lang="ru-RU" sz="2800" dirty="0" smtClean="0"/>
              <a:t>(</a:t>
            </a:r>
            <a:r>
              <a:rPr lang="ru-RU" sz="2800" dirty="0" err="1" smtClean="0"/>
              <a:t>оксазолидинон</a:t>
            </a:r>
            <a:r>
              <a:rPr lang="ru-RU" sz="2800" dirty="0" smtClean="0"/>
              <a:t>),</a:t>
            </a:r>
            <a:r>
              <a:rPr lang="ru-RU" sz="2800" dirty="0" err="1" smtClean="0">
                <a:solidFill>
                  <a:srgbClr val="00B050"/>
                </a:solidFill>
              </a:rPr>
              <a:t>левофлоксацин,моксифлоксацин,спарфлоксацин</a:t>
            </a:r>
            <a:r>
              <a:rPr lang="ru-RU" sz="2800" dirty="0" smtClean="0">
                <a:solidFill>
                  <a:srgbClr val="00B050"/>
                </a:solidFill>
              </a:rPr>
              <a:t>(</a:t>
            </a:r>
            <a:r>
              <a:rPr lang="ru-RU" sz="2800" dirty="0" err="1" smtClean="0">
                <a:solidFill>
                  <a:srgbClr val="00B050"/>
                </a:solidFill>
              </a:rPr>
              <a:t>фторхинолоны</a:t>
            </a:r>
            <a:r>
              <a:rPr lang="ru-RU" sz="2800" dirty="0" smtClean="0">
                <a:solidFill>
                  <a:srgbClr val="00B050"/>
                </a:solidFill>
              </a:rPr>
              <a:t>),</a:t>
            </a:r>
            <a:r>
              <a:rPr lang="ru-RU" sz="2800" dirty="0" err="1" smtClean="0">
                <a:solidFill>
                  <a:srgbClr val="FF0000"/>
                </a:solidFill>
              </a:rPr>
              <a:t>канамицин</a:t>
            </a:r>
            <a:r>
              <a:rPr lang="ru-RU" sz="2800" dirty="0" smtClean="0"/>
              <a:t>, </a:t>
            </a:r>
            <a:r>
              <a:rPr lang="ru-RU" sz="2800" dirty="0" err="1" smtClean="0">
                <a:solidFill>
                  <a:srgbClr val="FF0000"/>
                </a:solidFill>
              </a:rPr>
              <a:t>амикацин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капреомицин</a:t>
            </a:r>
            <a:r>
              <a:rPr lang="ru-RU" sz="2800" dirty="0" smtClean="0"/>
              <a:t>, </a:t>
            </a:r>
            <a:r>
              <a:rPr lang="ru-RU" sz="2800" dirty="0" err="1" smtClean="0">
                <a:solidFill>
                  <a:srgbClr val="FF0000"/>
                </a:solidFill>
              </a:rPr>
              <a:t>меропенем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циклосерин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теризидон</a:t>
            </a:r>
            <a:r>
              <a:rPr lang="ru-RU" sz="2800" dirty="0" smtClean="0"/>
              <a:t>,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протионамид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этионамид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аминосалициловая</a:t>
            </a:r>
            <a:r>
              <a:rPr lang="ru-RU" sz="2800" dirty="0" smtClean="0">
                <a:solidFill>
                  <a:srgbClr val="0070C0"/>
                </a:solidFill>
              </a:rPr>
              <a:t> кислота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бедаквилин</a:t>
            </a:r>
            <a:r>
              <a:rPr lang="ru-RU" sz="2800" dirty="0" smtClean="0"/>
              <a:t>,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тиоуреидоиминометилпиридиния</a:t>
            </a:r>
            <a:r>
              <a:rPr lang="ru-RU" sz="2800" dirty="0" smtClean="0">
                <a:solidFill>
                  <a:srgbClr val="0070C0"/>
                </a:solidFill>
              </a:rPr>
              <a:t> перхлорат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914400"/>
            <a:ext cx="6400800" cy="2286000"/>
          </a:xfrm>
        </p:spPr>
        <p:txBody>
          <a:bodyPr>
            <a:normAutofit/>
          </a:bodyPr>
          <a:lstStyle/>
          <a:p>
            <a:r>
              <a:rPr lang="ru-RU" dirty="0" smtClean="0"/>
              <a:t>Характеристика синтетических препаратов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76600" y="6305550"/>
            <a:ext cx="5334000" cy="476250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сведения по характеристике взяты из учебника </a:t>
            </a:r>
            <a:r>
              <a:rPr lang="ru-RU" sz="1400" dirty="0" err="1" smtClean="0">
                <a:solidFill>
                  <a:schemeClr val="tx1"/>
                </a:solidFill>
              </a:rPr>
              <a:t>Харкевича</a:t>
            </a:r>
            <a:r>
              <a:rPr lang="ru-RU" sz="1400" dirty="0" smtClean="0">
                <a:solidFill>
                  <a:schemeClr val="tx1"/>
                </a:solidFill>
              </a:rPr>
              <a:t> и ГРЛС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Изониазид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4102608" cy="4663440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ru-RU" sz="2600" b="1" dirty="0" smtClean="0"/>
              <a:t>Механизм действия</a:t>
            </a:r>
          </a:p>
          <a:p>
            <a:pPr marL="0">
              <a:buNone/>
            </a:pPr>
            <a:r>
              <a:rPr lang="ru-RU" sz="2600" dirty="0" smtClean="0"/>
              <a:t>Ингибирует ДНК-зависимую </a:t>
            </a:r>
            <a:r>
              <a:rPr lang="ru-RU" sz="2600" dirty="0" err="1" smtClean="0"/>
              <a:t>РНК-полимеразу</a:t>
            </a:r>
            <a:r>
              <a:rPr lang="ru-RU" sz="2600" dirty="0" smtClean="0"/>
              <a:t> и подавляет синтез </a:t>
            </a:r>
            <a:r>
              <a:rPr lang="ru-RU" sz="2600" dirty="0" err="1" smtClean="0"/>
              <a:t>миколовой</a:t>
            </a:r>
            <a:r>
              <a:rPr lang="ru-RU" sz="2600" dirty="0" smtClean="0"/>
              <a:t> кислоты (основного компонента КМ микобактерий туберкулеза). Оказывает бактерицидное действие на </a:t>
            </a:r>
            <a:r>
              <a:rPr lang="ru-RU" sz="2600" i="1" dirty="0" err="1" smtClean="0"/>
              <a:t>Mycobacterium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tuberculosis</a:t>
            </a:r>
            <a:r>
              <a:rPr lang="ru-RU" sz="2600" dirty="0" smtClean="0"/>
              <a:t> в стадии размножения</a:t>
            </a:r>
          </a:p>
        </p:txBody>
      </p:sp>
      <p:pic>
        <p:nvPicPr>
          <p:cNvPr id="6" name="Содержимое 5" descr="uBRCXfMAngtCPQQ-800x450-noPa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295400"/>
            <a:ext cx="3657600" cy="2053133"/>
          </a:xfrm>
        </p:spPr>
      </p:pic>
      <p:pic>
        <p:nvPicPr>
          <p:cNvPr id="7" name="Рисунок 6" descr="76b20c7ef49f4410c80158be0b25f3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581400"/>
            <a:ext cx="3714244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Изониазид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334000"/>
          </a:xfrm>
        </p:spPr>
        <p:txBody>
          <a:bodyPr>
            <a:normAutofit fontScale="85000" lnSpcReduction="20000"/>
          </a:bodyPr>
          <a:lstStyle/>
          <a:p>
            <a:pPr marL="36000" indent="0">
              <a:buNone/>
            </a:pPr>
            <a:r>
              <a:rPr lang="ru-RU" b="1" dirty="0" err="1" smtClean="0"/>
              <a:t>Фармакокинетика</a:t>
            </a:r>
            <a:endParaRPr lang="ru-RU" b="1" dirty="0" smtClean="0"/>
          </a:p>
          <a:p>
            <a:pPr marL="36000" indent="0">
              <a:buNone/>
            </a:pPr>
            <a:r>
              <a:rPr lang="ru-RU" dirty="0" smtClean="0"/>
              <a:t>После приема внутрь быстро абсорбируется из ЖКТ. При приеме с пищей всасывание и </a:t>
            </a:r>
            <a:r>
              <a:rPr lang="ru-RU" dirty="0" err="1" smtClean="0"/>
              <a:t>биодоступность</a:t>
            </a:r>
            <a:r>
              <a:rPr lang="ru-RU" dirty="0" smtClean="0"/>
              <a:t> снижаются. </a:t>
            </a:r>
            <a:r>
              <a:rPr lang="ru-RU" dirty="0" err="1" smtClean="0"/>
              <a:t>C</a:t>
            </a:r>
            <a:r>
              <a:rPr lang="ru-RU" baseline="-25000" dirty="0" err="1" smtClean="0"/>
              <a:t>max</a:t>
            </a:r>
            <a:r>
              <a:rPr lang="ru-RU" dirty="0" smtClean="0"/>
              <a:t>  достигается через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1–3</a:t>
            </a:r>
            <a:r>
              <a:rPr lang="ru-RU" dirty="0" smtClean="0"/>
              <a:t> ч . Т</a:t>
            </a:r>
            <a:r>
              <a:rPr lang="ru-RU" baseline="-25000" dirty="0" smtClean="0"/>
              <a:t>1/2</a:t>
            </a:r>
            <a:r>
              <a:rPr lang="ru-RU" dirty="0" smtClean="0"/>
              <a:t> составляет около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1- 3 </a:t>
            </a:r>
            <a:r>
              <a:rPr lang="ru-RU" dirty="0" smtClean="0">
                <a:cs typeface="Arial" pitchFamily="34" charset="0"/>
              </a:rPr>
              <a:t>ч. Распределяется</a:t>
            </a:r>
            <a:r>
              <a:rPr lang="ru-RU" dirty="0" smtClean="0"/>
              <a:t> во всех тканях и жидкостях организма. Проходит через ГЭБ  и  </a:t>
            </a:r>
            <a:r>
              <a:rPr lang="ru-RU" dirty="0" err="1" smtClean="0"/>
              <a:t>гематоплацентарный</a:t>
            </a:r>
            <a:r>
              <a:rPr lang="ru-RU" dirty="0" smtClean="0"/>
              <a:t> барьер, определяется в сыворотке крови плода. Связывание с белками плазмы очень низкое (0-10%). </a:t>
            </a:r>
            <a:r>
              <a:rPr lang="ru-RU" dirty="0" err="1" smtClean="0"/>
              <a:t>Метаболизируется</a:t>
            </a:r>
            <a:r>
              <a:rPr lang="ru-RU" dirty="0" smtClean="0"/>
              <a:t> в печени. Выводится с мочой, небольшое количество - с калом.</a:t>
            </a:r>
          </a:p>
          <a:p>
            <a:pPr marL="36000" indent="0">
              <a:buNone/>
            </a:pPr>
            <a:r>
              <a:rPr lang="ru-RU" b="1" dirty="0" smtClean="0"/>
              <a:t>Применение: </a:t>
            </a:r>
            <a:r>
              <a:rPr lang="ru-RU" dirty="0" smtClean="0"/>
              <a:t>туберкулез; первичная и вторичная </a:t>
            </a:r>
            <a:r>
              <a:rPr lang="ru-RU" dirty="0" err="1" smtClean="0"/>
              <a:t>химиопрофилактика</a:t>
            </a:r>
            <a:r>
              <a:rPr lang="ru-RU" dirty="0" smtClean="0"/>
              <a:t> инфицированных и контактных по туберкулезу людей.</a:t>
            </a:r>
          </a:p>
          <a:p>
            <a:pPr marL="36000" indent="0">
              <a:buNone/>
            </a:pPr>
            <a:endParaRPr lang="ru-RU" dirty="0" smtClean="0"/>
          </a:p>
          <a:p>
            <a:pPr marL="3600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542</Words>
  <Application>Microsoft Office PowerPoint</Application>
  <PresentationFormat>Экран (4:3)</PresentationFormat>
  <Paragraphs>139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Противотуберкулезные препараты. Классификация. Характеристика синтетических препаратов</vt:lpstr>
      <vt:lpstr>Слайд 2</vt:lpstr>
      <vt:lpstr>Классификация препаратов </vt:lpstr>
      <vt:lpstr>По происхождению</vt:lpstr>
      <vt:lpstr>По эффективности</vt:lpstr>
      <vt:lpstr>По назначению</vt:lpstr>
      <vt:lpstr>Характеристика синтетических препаратов</vt:lpstr>
      <vt:lpstr>Изониазид</vt:lpstr>
      <vt:lpstr>Изониазид</vt:lpstr>
      <vt:lpstr>Изониазид</vt:lpstr>
      <vt:lpstr>Изониазид</vt:lpstr>
      <vt:lpstr>Изониазид</vt:lpstr>
      <vt:lpstr>Этамбутол</vt:lpstr>
      <vt:lpstr>Этамбутол</vt:lpstr>
      <vt:lpstr>Этамбутол</vt:lpstr>
      <vt:lpstr>Этамбутол</vt:lpstr>
      <vt:lpstr>Натрия пара-аминосалицилат (ПАСК) </vt:lpstr>
      <vt:lpstr>Натрия пара-аминосалицилат (ПАСК) </vt:lpstr>
      <vt:lpstr>Натрия пара-аминосалицилат (ПАСК) </vt:lpstr>
      <vt:lpstr>Побочные действия синтетических препаратов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Противотуберкулезные препараты. Классификация. Характеристика синтетических препаратов</dc:title>
  <dc:creator>Привет!</dc:creator>
  <cp:lastModifiedBy>Марк</cp:lastModifiedBy>
  <cp:revision>27</cp:revision>
  <dcterms:modified xsi:type="dcterms:W3CDTF">2020-05-01T10:51:23Z</dcterms:modified>
</cp:coreProperties>
</file>