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1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5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8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8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0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7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8165-2B90-4F6B-8A72-3D7985C82E42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20A5-BA33-4D32-9706-1320BF12D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8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3826" y="0"/>
            <a:ext cx="12315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ea typeface="+mj-lt"/>
                <a:cs typeface="+mj-lt"/>
              </a:rPr>
              <a:t>Федеральное государственное бюджетное образовательное учреждение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ea typeface="+mj-lt"/>
                <a:cs typeface="+mj-lt"/>
              </a:rPr>
              <a:t>высшего образования «Красноярский государственный медицинский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ea typeface="+mj-lt"/>
                <a:cs typeface="+mj-lt"/>
              </a:rPr>
              <a:t>университет имени профессора В.Ф. </a:t>
            </a:r>
            <a:r>
              <a:rPr lang="ru-RU" sz="2000" dirty="0" err="1" smtClean="0">
                <a:latin typeface="Times New Roman"/>
                <a:ea typeface="+mj-lt"/>
                <a:cs typeface="+mj-lt"/>
              </a:rPr>
              <a:t>Войно-Ясенецкого</a:t>
            </a:r>
            <a:r>
              <a:rPr lang="ru-RU" sz="2000" dirty="0" smtClean="0">
                <a:latin typeface="Times New Roman"/>
                <a:ea typeface="+mj-lt"/>
                <a:cs typeface="+mj-lt"/>
              </a:rPr>
              <a:t>»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ea typeface="+mj-lt"/>
                <a:cs typeface="+mj-lt"/>
              </a:rPr>
              <a:t>Министерства здравоохранения Российской Федерации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ea typeface="+mj-lt"/>
                <a:cs typeface="+mj-lt"/>
              </a:rPr>
              <a:t>Фармацевтический колледж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87" y="2690336"/>
            <a:ext cx="10658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/>
                <a:ea typeface="+mn-lt"/>
                <a:cs typeface="+mn-lt"/>
              </a:rPr>
              <a:t>Тема: «Формирование цен на ЖНВЛП»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 smtClean="0"/>
          </a:p>
          <a:p>
            <a:pPr algn="ctr"/>
            <a:r>
              <a:rPr lang="ru-RU" sz="2400" dirty="0" smtClean="0">
                <a:latin typeface="Times New Roman"/>
                <a:ea typeface="+mn-lt"/>
                <a:cs typeface="+mn-lt"/>
              </a:rPr>
              <a:t>по специальности 33.02.01. Фармация</a:t>
            </a:r>
            <a:endParaRPr lang="ru-RU" sz="2400" dirty="0" smtClean="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20606"/>
            <a:ext cx="549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Выполнила: студентка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группы 304-11 Бурмакина Д.П.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68662"/>
            <a:ext cx="300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Казакова Е.Н.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4585" y="6366010"/>
            <a:ext cx="1906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Лекарственный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Симвастатин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-ВЕРТЕКС» табл.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20мг №30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Высчитываем цену для Красноярска.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Сверяем цену производителя без НДС (186,09) с предельной ценой, указанной в ГРЛС. Цена производителя не завышена.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 отпускная цена производителя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100 руб. до 500 руб. включительно.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птовая надбавка составляет 14,5%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 надбавка в руб.=186,09*14,5/100=26,98 руб.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Отпускная цена оптовой организации без НДС=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186,09+26,98=213,07 руб.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28" t="7753" r="34003" b="61004"/>
          <a:stretch/>
        </p:blipFill>
        <p:spPr bwMode="auto">
          <a:xfrm>
            <a:off x="210312" y="1828197"/>
            <a:ext cx="6291072" cy="2122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5401056" y="1828197"/>
            <a:ext cx="722376" cy="694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/>
          <a:srcRect l="55240" t="22979" r="14617" b="12088"/>
          <a:stretch/>
        </p:blipFill>
        <p:spPr>
          <a:xfrm>
            <a:off x="7182507" y="1828197"/>
            <a:ext cx="5009493" cy="492921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069569" y="5600700"/>
            <a:ext cx="1213289" cy="1207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403336" y="6254496"/>
            <a:ext cx="521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395796" y="5943600"/>
            <a:ext cx="528748" cy="539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" y="97408"/>
            <a:ext cx="12121896" cy="65411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предельной розничной надбавки для города Красноярска с учетом цены производителя = 20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надбавка в рублях = 186,09*20/100=37,22 руб.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цена оптовой организации без НДС=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213,07+37,22=250,29 руб.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цена аптечной организации с НДС: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250,29*1,1=275,32 руб.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55240" t="22979" r="14617" b="12088"/>
          <a:stretch/>
        </p:blipFill>
        <p:spPr>
          <a:xfrm>
            <a:off x="7182507" y="1361853"/>
            <a:ext cx="5009493" cy="492921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222992" y="5852160"/>
            <a:ext cx="5394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140696" y="5495544"/>
            <a:ext cx="694944" cy="59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584"/>
            <a:ext cx="12192000" cy="675741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на лекарственный препарат из перечня ЖНВЛП устанавливается в зависимости от группы лекарственных препаратов, от района расположения аптеки и от размера фактической отпускной цены производителя за упаковку. 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3 зоны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Города и районы края, за исключением районов Крайнего Севера и приравненных к ним местностей (в том числе Красноярск);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Местности, приравненные к районам Крайнего Севера (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г.Енисейск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г.Лесосибирск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населенные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Енисейский район,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Кежемский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Мотыгинский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Районы Крайнего Севера (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г.Норильск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Северо-Енисейский район, Туруханский район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фактической отпускной цене производителя за упаковку выделены три ценовых интервала: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до 100 рублей включительно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свыше 100 до 500 рублей включительно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свыше 500 рублей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государством регулируются и контролируются цены на лекарственные препараты перечня ЖНВЛП. Продажа лекарственных препаратов, которые включены в перечень ЖНВЛП и на которые не зарегистрирована установленная производителями лекарственных препаратов предельная отпускная цена, не допускается.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2621153"/>
            <a:ext cx="120700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16" y="1112393"/>
            <a:ext cx="1190853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 – это денежное выражение стоимости (ценности) товара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480" y="109728"/>
            <a:ext cx="669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цены и ее функции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58" y="2009430"/>
            <a:ext cx="119984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управления рынком цена выполняет следующие функции:</a:t>
            </a:r>
          </a:p>
          <a:p>
            <a:pPr algn="just"/>
            <a:endPara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четная (является измерителем общественно-необходимых затрат - издержки производства и обращения и результатов производства - прибыли и производительности труда);</a:t>
            </a:r>
          </a:p>
          <a:p>
            <a:pPr indent="4500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егулирующая (устанавливает равновесие, баланс между спросом и предложением. Продавец старается назначить большую цену и получить большую прибыль, а  покупатель стремится приобрести товар за минимальную цену);</a:t>
            </a:r>
          </a:p>
          <a:p>
            <a:pPr indent="4500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тимулирующая (стимулирует качество продукции и обновления ассортимента);</a:t>
            </a:r>
          </a:p>
          <a:p>
            <a:pPr indent="4500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аспределительная (средства перераспределения доходов в результате отклонения цены от стоимости товара осуществляется с помощью системы налогообложения и других мероприятий.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76" y="192024"/>
            <a:ext cx="10515600" cy="5949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цен на препараты списка ЖНВЛП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1825625"/>
            <a:ext cx="11987784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различают два уровня государственного регулирования цен на лекарственные препараты федеральный и региональный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цен на федеральном уровне на лекарственные препараты для медицинского применения осуществляется посредством утверждения перечня жизненно необходимых и важнейших лекарственных препаратов, утверждения методики и регистрации предельных отпускных цен, установленных производителями лекарственных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42163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6934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№865 от 29.10.2020 «О государственном регулировании цен на лекарственные препараты, включенные в перечень жизненно необходимых и важнейших лекарственных препаратов» утверждает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государственной регистрации предельных отпускных цен производителей на лекарственные препараты, включенные в ЖНВЛП;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ведения государственного реестра предельных отпускных цен производителей на лекарственные препараты, включенные в перечень ЖНВЛП;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установления органами исполнительной власти субъектов Российской Федерации предельных размеров оптовых надбавок и предельных размеров розничных надбавок к фактическим отпускным ценам, установленным производителями лекарственных препаратов, на лекарственные препараты, включенные в перечень ЖНВЛП;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формирования отпускных цен на лекарственные препараты, включенные в перечень ЖНВЛП, организациями оптовой торговли, аптечными организациями, индивидуальными предпринимателями и медицинскими организациями.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409"/>
            <a:ext cx="121920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предельные отпускные цены на лекарственные препараты, включенные в перечень ЖНВЛП, подлежат включению в государственный реестр предельных отпускных цен производителей.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6" t="7981" r="843" b="24790"/>
          <a:stretch/>
        </p:blipFill>
        <p:spPr bwMode="auto">
          <a:xfrm>
            <a:off x="1344168" y="1609344"/>
            <a:ext cx="9793224" cy="468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7984" y="6455664"/>
            <a:ext cx="85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Предельные отпускные цены в ГРЛС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02552" y="3557016"/>
            <a:ext cx="685800" cy="713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02552" y="4879848"/>
            <a:ext cx="685800" cy="713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552"/>
            <a:ext cx="12192000" cy="675144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уровне субъектов РФ (региональном уровне) устанавливают предельные размеры оптовых надбавок и предельные размеры розничных надбавок к фактическим отпускным ценам, установленным производителями лекарственных препаратов, на лекарственные препараты, включенные в перечень ЖНВЛП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оптовой торговли и (или) аптечные организации, индивидуальные предприниматели, имеющие лицензию на фармацевтическую деятельность, осуществляют реализацию лекарственных препаратов, включенных в перечень ЖНВЛП, по ценам, уровень которых не превышает сумму фактической отпускной цены, установленной производителем лекарственных препаратов и не превышающей зарегистрированной предельной отпускной цены, и размер оптовой надбавки и (или) размер розничной надбавки, не превышающие соответственно размера предельной оптовой надбавки и (или) размера предельной розничной надбавки, установленных в субъекте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9271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216" y="182245"/>
            <a:ext cx="10515600" cy="5949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размеры оптовых и розничных надбавок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825625"/>
            <a:ext cx="11942064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размеры оптовых надбавок и предельные размеры розничных надбавок к фактическим отпускным ценам, установленным производителями лекарственных препаратов, на лекарственные препараты, включенные в перечень жизненно необходимых и важнейших лекарственных препаратов для Красноярского края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 Приложении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Приказу министерства тарифной политики Красноярского края от 9 декабря 2021 г. 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40" t="22979" r="14617" b="12088"/>
          <a:stretch/>
        </p:blipFill>
        <p:spPr>
          <a:xfrm>
            <a:off x="2840736" y="0"/>
            <a:ext cx="6607262" cy="6501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5035" y="6501383"/>
            <a:ext cx="759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Предельные размеры надбавок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90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цены на ЖНВЛП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0952"/>
            <a:ext cx="12192000" cy="583704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на лекарственный препарат из перечня ЖНВЛП устанавливается в зависимости от группы лекарственных препаратов, от района расположения аптеки и от размера фактической отпускной цены производителя за упаковку.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24" y="2734055"/>
            <a:ext cx="5925312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расчета: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Берется цена производителя без НДС 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Высчитывается оптовая надбавка от цены производителя без НДС. Высчитывается отпускная цена оптовой организации без НДС;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Высчитывается розничная надбавка. Высчитывается розничная цена аптечной организации без НДС;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Высчитывается розничная цена аптечной организации с НДС.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55240" t="22979" r="14617" b="12088"/>
          <a:stretch/>
        </p:blipFill>
        <p:spPr>
          <a:xfrm>
            <a:off x="7086600" y="2515345"/>
            <a:ext cx="4181054" cy="41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580</Words>
  <Application>Microsoft Office PowerPoint</Application>
  <PresentationFormat>Широкоэкранный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Регулирование цен на препараты списка ЖНВЛП</vt:lpstr>
      <vt:lpstr>Презентация PowerPoint</vt:lpstr>
      <vt:lpstr>Презентация PowerPoint</vt:lpstr>
      <vt:lpstr>Презентация PowerPoint</vt:lpstr>
      <vt:lpstr>Предельные размеры оптовых и розничных надбавок</vt:lpstr>
      <vt:lpstr>Презентация PowerPoint</vt:lpstr>
      <vt:lpstr>Расчет цены на ЖНВЛП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12</cp:revision>
  <dcterms:created xsi:type="dcterms:W3CDTF">2022-03-27T11:43:10Z</dcterms:created>
  <dcterms:modified xsi:type="dcterms:W3CDTF">2022-03-27T13:27:33Z</dcterms:modified>
</cp:coreProperties>
</file>