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7" r:id="rId2"/>
    <p:sldId id="258" r:id="rId3"/>
    <p:sldId id="259" r:id="rId4"/>
    <p:sldId id="260" r:id="rId5"/>
    <p:sldId id="261" r:id="rId6"/>
    <p:sldId id="262" r:id="rId7"/>
    <p:sldId id="288" r:id="rId8"/>
    <p:sldId id="289" r:id="rId9"/>
    <p:sldId id="264" r:id="rId10"/>
    <p:sldId id="265" r:id="rId11"/>
    <p:sldId id="266" r:id="rId12"/>
    <p:sldId id="267" r:id="rId13"/>
    <p:sldId id="290" r:id="rId14"/>
    <p:sldId id="291" r:id="rId15"/>
    <p:sldId id="292" r:id="rId16"/>
    <p:sldId id="293" r:id="rId17"/>
    <p:sldId id="294" r:id="rId18"/>
    <p:sldId id="295" r:id="rId19"/>
    <p:sldId id="296" r:id="rId20"/>
    <p:sldId id="297" r:id="rId21"/>
    <p:sldId id="298" r:id="rId22"/>
    <p:sldId id="300" r:id="rId23"/>
    <p:sldId id="302" r:id="rId24"/>
    <p:sldId id="303"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3" r:id="rId53"/>
    <p:sldId id="334" r:id="rId54"/>
    <p:sldId id="335" r:id="rId55"/>
    <p:sldId id="340" r:id="rId56"/>
    <p:sldId id="337" r:id="rId57"/>
    <p:sldId id="345" r:id="rId58"/>
    <p:sldId id="332" r:id="rId59"/>
    <p:sldId id="343" r:id="rId60"/>
    <p:sldId id="341" r:id="rId61"/>
    <p:sldId id="342" r:id="rId62"/>
    <p:sldId id="344" r:id="rId63"/>
    <p:sldId id="346" r:id="rId64"/>
    <p:sldId id="347" r:id="rId65"/>
    <p:sldId id="348" r:id="rId66"/>
    <p:sldId id="349" r:id="rId67"/>
    <p:sldId id="286" r:id="rId68"/>
    <p:sldId id="287" r:id="rId69"/>
    <p:sldId id="270" r:id="rId70"/>
    <p:sldId id="271" r:id="rId71"/>
    <p:sldId id="272" r:id="rId72"/>
    <p:sldId id="273" r:id="rId73"/>
    <p:sldId id="274" r:id="rId74"/>
    <p:sldId id="275" r:id="rId75"/>
    <p:sldId id="276" r:id="rId76"/>
    <p:sldId id="277" r:id="rId77"/>
    <p:sldId id="278" r:id="rId78"/>
    <p:sldId id="281" r:id="rId79"/>
    <p:sldId id="282" r:id="rId80"/>
    <p:sldId id="283" r:id="rId81"/>
    <p:sldId id="284" r:id="rId82"/>
    <p:sldId id="285" r:id="rId8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D8508-8927-4C34-8AB8-5F8111DDB720}" type="datetimeFigureOut">
              <a:rPr lang="ru-RU" smtClean="0"/>
              <a:t>06.11.2016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19773-B4DA-4A07-99D8-C30DEB48BC29}" type="slidenum">
              <a:rPr lang="ru-RU" smtClean="0"/>
              <a:t>‹#›</a:t>
            </a:fld>
            <a:endParaRPr lang="ru-RU"/>
          </a:p>
        </p:txBody>
      </p:sp>
    </p:spTree>
    <p:extLst>
      <p:ext uri="{BB962C8B-B14F-4D97-AF65-F5344CB8AC3E}">
        <p14:creationId xmlns:p14="http://schemas.microsoft.com/office/powerpoint/2010/main" val="11791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079750-5FC9-4BC0-B8B6-C76D1C1E898C}" type="slidenum">
              <a:rPr lang="ru-RU" altLang="ru-RU"/>
              <a:pPr>
                <a:spcBef>
                  <a:spcPct val="0"/>
                </a:spcBef>
              </a:pPr>
              <a:t>48</a:t>
            </a:fld>
            <a:endParaRPr lang="ru-RU" altLang="ru-RU"/>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62697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123B88-6831-4CAB-8C49-A870E967BE5D}" type="slidenum">
              <a:rPr lang="ru-RU" altLang="ru-RU"/>
              <a:pPr>
                <a:spcBef>
                  <a:spcPct val="0"/>
                </a:spcBef>
              </a:pPr>
              <a:t>61</a:t>
            </a:fld>
            <a:endParaRPr lang="ru-RU" altLang="ru-RU"/>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1585051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0D87237-0EB6-4E09-AE5D-8B38B0EA2B27}" type="slidenum">
              <a:rPr lang="ru-RU" altLang="ru-RU"/>
              <a:pPr>
                <a:spcBef>
                  <a:spcPct val="0"/>
                </a:spcBef>
              </a:pPr>
              <a:t>62</a:t>
            </a:fld>
            <a:endParaRPr lang="ru-RU" altLang="ru-RU"/>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291955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E8746F-B4B6-4180-BD0D-EFDB14AF7EEA}" type="slidenum">
              <a:rPr lang="ru-RU" altLang="ru-RU"/>
              <a:pPr>
                <a:spcBef>
                  <a:spcPct val="0"/>
                </a:spcBef>
              </a:pPr>
              <a:t>63</a:t>
            </a:fld>
            <a:endParaRPr lang="ru-RU" altLang="ru-RU"/>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1143255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a:p>
        </p:txBody>
      </p:sp>
    </p:spTree>
    <p:extLst>
      <p:ext uri="{BB962C8B-B14F-4D97-AF65-F5344CB8AC3E}">
        <p14:creationId xmlns:p14="http://schemas.microsoft.com/office/powerpoint/2010/main" val="1066412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p:spPr>
      </p:sp>
      <p:sp>
        <p:nvSpPr>
          <p:cNvPr id="798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a:p>
        </p:txBody>
      </p:sp>
      <p:sp>
        <p:nvSpPr>
          <p:cNvPr id="79876" name="Номер слайда 3"/>
          <p:cNvSpPr>
            <a:spLocks noGrp="1"/>
          </p:cNvSpPr>
          <p:nvPr>
            <p:ph type="sldNum" sz="quarter" idx="5"/>
          </p:nvPr>
        </p:nvSpPr>
        <p:spPr bwMode="auto">
          <a:noFill/>
          <a:ln>
            <a:miter lim="800000"/>
            <a:headEnd/>
            <a:tailEnd/>
          </a:ln>
        </p:spPr>
        <p:txBody>
          <a:bodyPr/>
          <a:lstStyle/>
          <a:p>
            <a:fld id="{FD888EC1-72A3-413F-B394-66FC7AC2B457}" type="slidenum">
              <a:rPr lang="ru-RU" altLang="ru-RU" smtClean="0"/>
              <a:pPr/>
              <a:t>81</a:t>
            </a:fld>
            <a:endParaRPr lang="ru-RU" altLang="ru-RU"/>
          </a:p>
        </p:txBody>
      </p:sp>
    </p:spTree>
    <p:extLst>
      <p:ext uri="{BB962C8B-B14F-4D97-AF65-F5344CB8AC3E}">
        <p14:creationId xmlns:p14="http://schemas.microsoft.com/office/powerpoint/2010/main" val="244243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B7CD346-4973-4B1B-9218-2FFD8B90FAB8}" type="slidenum">
              <a:rPr lang="ru-RU" altLang="ru-RU"/>
              <a:pPr>
                <a:spcBef>
                  <a:spcPct val="0"/>
                </a:spcBef>
              </a:pPr>
              <a:t>50</a:t>
            </a:fld>
            <a:endParaRPr lang="ru-RU" altLang="ru-RU"/>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142348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D26A3D-25B9-44E6-A500-CF6044D48C16}" type="slidenum">
              <a:rPr lang="ru-RU" altLang="ru-RU"/>
              <a:pPr>
                <a:spcBef>
                  <a:spcPct val="0"/>
                </a:spcBef>
              </a:pPr>
              <a:t>51</a:t>
            </a:fld>
            <a:endParaRPr lang="ru-RU" altLang="ru-RU"/>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68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C83684-E574-4023-BE35-0BA0E198911A}" type="slidenum">
              <a:rPr lang="ru-RU" altLang="ru-RU"/>
              <a:pPr>
                <a:spcBef>
                  <a:spcPct val="0"/>
                </a:spcBef>
              </a:pPr>
              <a:t>52</a:t>
            </a:fld>
            <a:endParaRPr lang="ru-RU" altLang="ru-RU"/>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243080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7157F5-75C0-4370-9DBC-5B1FB62D6FBC}" type="slidenum">
              <a:rPr lang="ru-RU" altLang="ru-RU"/>
              <a:pPr>
                <a:spcBef>
                  <a:spcPct val="0"/>
                </a:spcBef>
              </a:pPr>
              <a:t>55</a:t>
            </a:fld>
            <a:endParaRPr lang="ru-RU" altLang="ru-RU"/>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5146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D39367-4A92-4FCE-B49C-8F37A5D6EB19}" type="slidenum">
              <a:rPr lang="ru-RU" altLang="ru-RU"/>
              <a:pPr>
                <a:spcBef>
                  <a:spcPct val="0"/>
                </a:spcBef>
              </a:pPr>
              <a:t>56</a:t>
            </a:fld>
            <a:endParaRPr lang="ru-RU" altLang="ru-RU"/>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147237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844982-356E-4895-9FDE-06F1E6A415AC}" type="slidenum">
              <a:rPr lang="ru-RU" altLang="ru-RU"/>
              <a:pPr>
                <a:spcBef>
                  <a:spcPct val="0"/>
                </a:spcBef>
              </a:pPr>
              <a:t>58</a:t>
            </a:fld>
            <a:endParaRPr lang="ru-RU" altLang="ru-RU"/>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389874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7FDA97-5F87-4969-A30F-8E2A7FEB992F}" type="slidenum">
              <a:rPr lang="ru-RU" altLang="ru-RU"/>
              <a:pPr>
                <a:spcBef>
                  <a:spcPct val="0"/>
                </a:spcBef>
              </a:pPr>
              <a:t>59</a:t>
            </a:fld>
            <a:endParaRPr lang="ru-RU" altLang="ru-RU"/>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307444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06CF32-2618-4368-9E5F-226C1628556D}" type="slidenum">
              <a:rPr lang="ru-RU" altLang="ru-RU"/>
              <a:pPr>
                <a:spcBef>
                  <a:spcPct val="0"/>
                </a:spcBef>
              </a:pPr>
              <a:t>60</a:t>
            </a:fld>
            <a:endParaRPr lang="ru-RU" altLang="ru-RU"/>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1515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374B64C-16EC-4B76-AB19-5604E9DDDCFA}" type="datetimeFigureOut">
              <a:rPr lang="ru-RU" smtClean="0"/>
              <a:t>06.11.2016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270545-DA32-406E-92CC-9D35508CE5F9}" type="slidenum">
              <a:rPr lang="ru-RU" smtClean="0"/>
              <a:t>‹#›</a:t>
            </a:fld>
            <a:endParaRPr lang="ru-RU"/>
          </a:p>
        </p:txBody>
      </p:sp>
    </p:spTree>
    <p:extLst>
      <p:ext uri="{BB962C8B-B14F-4D97-AF65-F5344CB8AC3E}">
        <p14:creationId xmlns:p14="http://schemas.microsoft.com/office/powerpoint/2010/main" val="26578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74B64C-16EC-4B76-AB19-5604E9DDDCFA}" type="datetimeFigureOut">
              <a:rPr lang="ru-RU" smtClean="0"/>
              <a:t>06.11.2016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270545-DA32-406E-92CC-9D35508CE5F9}" type="slidenum">
              <a:rPr lang="ru-RU" smtClean="0"/>
              <a:t>‹#›</a:t>
            </a:fld>
            <a:endParaRPr lang="ru-RU"/>
          </a:p>
        </p:txBody>
      </p:sp>
    </p:spTree>
    <p:extLst>
      <p:ext uri="{BB962C8B-B14F-4D97-AF65-F5344CB8AC3E}">
        <p14:creationId xmlns:p14="http://schemas.microsoft.com/office/powerpoint/2010/main" val="216552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74B64C-16EC-4B76-AB19-5604E9DDDCFA}" type="datetimeFigureOut">
              <a:rPr lang="ru-RU" smtClean="0"/>
              <a:t>06.11.2016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270545-DA32-406E-92CC-9D35508CE5F9}" type="slidenum">
              <a:rPr lang="ru-RU" smtClean="0"/>
              <a:t>‹#›</a:t>
            </a:fld>
            <a:endParaRPr lang="ru-RU"/>
          </a:p>
        </p:txBody>
      </p:sp>
    </p:spTree>
    <p:extLst>
      <p:ext uri="{BB962C8B-B14F-4D97-AF65-F5344CB8AC3E}">
        <p14:creationId xmlns:p14="http://schemas.microsoft.com/office/powerpoint/2010/main" val="339786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74B64C-16EC-4B76-AB19-5604E9DDDCFA}" type="datetimeFigureOut">
              <a:rPr lang="ru-RU" smtClean="0"/>
              <a:t>06.11.2016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270545-DA32-406E-92CC-9D35508CE5F9}" type="slidenum">
              <a:rPr lang="ru-RU" smtClean="0"/>
              <a:t>‹#›</a:t>
            </a:fld>
            <a:endParaRPr lang="ru-RU"/>
          </a:p>
        </p:txBody>
      </p:sp>
    </p:spTree>
    <p:extLst>
      <p:ext uri="{BB962C8B-B14F-4D97-AF65-F5344CB8AC3E}">
        <p14:creationId xmlns:p14="http://schemas.microsoft.com/office/powerpoint/2010/main" val="175307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374B64C-16EC-4B76-AB19-5604E9DDDCFA}" type="datetimeFigureOut">
              <a:rPr lang="ru-RU" smtClean="0"/>
              <a:t>06.11.2016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270545-DA32-406E-92CC-9D35508CE5F9}" type="slidenum">
              <a:rPr lang="ru-RU" smtClean="0"/>
              <a:t>‹#›</a:t>
            </a:fld>
            <a:endParaRPr lang="ru-RU"/>
          </a:p>
        </p:txBody>
      </p:sp>
    </p:spTree>
    <p:extLst>
      <p:ext uri="{BB962C8B-B14F-4D97-AF65-F5344CB8AC3E}">
        <p14:creationId xmlns:p14="http://schemas.microsoft.com/office/powerpoint/2010/main" val="300690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74B64C-16EC-4B76-AB19-5604E9DDDCFA}" type="datetimeFigureOut">
              <a:rPr lang="ru-RU" smtClean="0"/>
              <a:t>06.11.2016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270545-DA32-406E-92CC-9D35508CE5F9}" type="slidenum">
              <a:rPr lang="ru-RU" smtClean="0"/>
              <a:t>‹#›</a:t>
            </a:fld>
            <a:endParaRPr lang="ru-RU"/>
          </a:p>
        </p:txBody>
      </p:sp>
    </p:spTree>
    <p:extLst>
      <p:ext uri="{BB962C8B-B14F-4D97-AF65-F5344CB8AC3E}">
        <p14:creationId xmlns:p14="http://schemas.microsoft.com/office/powerpoint/2010/main" val="140864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374B64C-16EC-4B76-AB19-5604E9DDDCFA}" type="datetimeFigureOut">
              <a:rPr lang="ru-RU" smtClean="0"/>
              <a:t>06.11.2016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D270545-DA32-406E-92CC-9D35508CE5F9}" type="slidenum">
              <a:rPr lang="ru-RU" smtClean="0"/>
              <a:t>‹#›</a:t>
            </a:fld>
            <a:endParaRPr lang="ru-RU"/>
          </a:p>
        </p:txBody>
      </p:sp>
    </p:spTree>
    <p:extLst>
      <p:ext uri="{BB962C8B-B14F-4D97-AF65-F5344CB8AC3E}">
        <p14:creationId xmlns:p14="http://schemas.microsoft.com/office/powerpoint/2010/main" val="336510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374B64C-16EC-4B76-AB19-5604E9DDDCFA}" type="datetimeFigureOut">
              <a:rPr lang="ru-RU" smtClean="0"/>
              <a:t>06.11.2016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D270545-DA32-406E-92CC-9D35508CE5F9}" type="slidenum">
              <a:rPr lang="ru-RU" smtClean="0"/>
              <a:t>‹#›</a:t>
            </a:fld>
            <a:endParaRPr lang="ru-RU"/>
          </a:p>
        </p:txBody>
      </p:sp>
    </p:spTree>
    <p:extLst>
      <p:ext uri="{BB962C8B-B14F-4D97-AF65-F5344CB8AC3E}">
        <p14:creationId xmlns:p14="http://schemas.microsoft.com/office/powerpoint/2010/main" val="20298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74B64C-16EC-4B76-AB19-5604E9DDDCFA}" type="datetimeFigureOut">
              <a:rPr lang="ru-RU" smtClean="0"/>
              <a:t>06.11.2016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D270545-DA32-406E-92CC-9D35508CE5F9}" type="slidenum">
              <a:rPr lang="ru-RU" smtClean="0"/>
              <a:t>‹#›</a:t>
            </a:fld>
            <a:endParaRPr lang="ru-RU"/>
          </a:p>
        </p:txBody>
      </p:sp>
    </p:spTree>
    <p:extLst>
      <p:ext uri="{BB962C8B-B14F-4D97-AF65-F5344CB8AC3E}">
        <p14:creationId xmlns:p14="http://schemas.microsoft.com/office/powerpoint/2010/main" val="422801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74B64C-16EC-4B76-AB19-5604E9DDDCFA}" type="datetimeFigureOut">
              <a:rPr lang="ru-RU" smtClean="0"/>
              <a:t>06.11.2016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270545-DA32-406E-92CC-9D35508CE5F9}" type="slidenum">
              <a:rPr lang="ru-RU" smtClean="0"/>
              <a:t>‹#›</a:t>
            </a:fld>
            <a:endParaRPr lang="ru-RU"/>
          </a:p>
        </p:txBody>
      </p:sp>
    </p:spTree>
    <p:extLst>
      <p:ext uri="{BB962C8B-B14F-4D97-AF65-F5344CB8AC3E}">
        <p14:creationId xmlns:p14="http://schemas.microsoft.com/office/powerpoint/2010/main" val="186373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74B64C-16EC-4B76-AB19-5604E9DDDCFA}" type="datetimeFigureOut">
              <a:rPr lang="ru-RU" smtClean="0"/>
              <a:t>06.11.2016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270545-DA32-406E-92CC-9D35508CE5F9}" type="slidenum">
              <a:rPr lang="ru-RU" smtClean="0"/>
              <a:t>‹#›</a:t>
            </a:fld>
            <a:endParaRPr lang="ru-RU"/>
          </a:p>
        </p:txBody>
      </p:sp>
    </p:spTree>
    <p:extLst>
      <p:ext uri="{BB962C8B-B14F-4D97-AF65-F5344CB8AC3E}">
        <p14:creationId xmlns:p14="http://schemas.microsoft.com/office/powerpoint/2010/main" val="182551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4B64C-16EC-4B76-AB19-5604E9DDDCFA}" type="datetimeFigureOut">
              <a:rPr lang="ru-RU" smtClean="0"/>
              <a:t>06.11.2016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70545-DA32-406E-92CC-9D35508CE5F9}" type="slidenum">
              <a:rPr lang="ru-RU" smtClean="0"/>
              <a:t>‹#›</a:t>
            </a:fld>
            <a:endParaRPr lang="ru-RU"/>
          </a:p>
        </p:txBody>
      </p:sp>
    </p:spTree>
    <p:extLst>
      <p:ext uri="{BB962C8B-B14F-4D97-AF65-F5344CB8AC3E}">
        <p14:creationId xmlns:p14="http://schemas.microsoft.com/office/powerpoint/2010/main" val="1912741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consultantplus://offline/ref=A33407414AE9F8AD7123DE6A91CB30302956E690A453D65E465A07AC5BE567AB02E2311C20DCMBPCF" TargetMode="External"/><Relationship Id="rId2" Type="http://schemas.openxmlformats.org/officeDocument/2006/relationships/hyperlink" Target="consultantplus://offline/ref=A33407414AE9F8AD7123DE6A91CB3030205DE19BA707815C170F09A953B52FBB4CA73C1D20DCB4D9MDPF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consultantplus://offline/ref=74F00C057301FA5DCC2197F824DCA22EB1FB4C21F167D5C5A5FB81FFEF9FA43DF6897064F8D24EC2QCIEH" TargetMode="External"/><Relationship Id="rId2" Type="http://schemas.openxmlformats.org/officeDocument/2006/relationships/hyperlink" Target="consultantplus://offline/ref=74F00C057301FA5DCC2197F824DCA22EB1FB4C21F167D5C5A5FB81FFEF9FA43DF6897064F8D24EC1QCI8H"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67544" y="116632"/>
            <a:ext cx="8229600" cy="1008112"/>
          </a:xfrm>
        </p:spPr>
        <p:txBody>
          <a:bodyPr>
            <a:normAutofit fontScale="90000"/>
          </a:bodyPr>
          <a:lstStyle/>
          <a:p>
            <a:r>
              <a:rPr lang="ru-RU" altLang="ru-RU" sz="2000" dirty="0" smtClean="0"/>
              <a:t>Красноярский государственный медицинский университет </a:t>
            </a:r>
            <a:br>
              <a:rPr lang="ru-RU" altLang="ru-RU" sz="2000" dirty="0" smtClean="0"/>
            </a:br>
            <a:r>
              <a:rPr lang="ru-RU" altLang="ru-RU" sz="2000" dirty="0" smtClean="0"/>
              <a:t>им. проф. В.Ф. </a:t>
            </a:r>
            <a:r>
              <a:rPr lang="ru-RU" altLang="ru-RU" sz="2000" dirty="0" err="1" smtClean="0"/>
              <a:t>Войно-Ясенецкого</a:t>
            </a:r>
            <a:r>
              <a:rPr lang="ru-RU" altLang="ru-RU" sz="2000" dirty="0" smtClean="0"/>
              <a:t/>
            </a:r>
            <a:br>
              <a:rPr lang="ru-RU" altLang="ru-RU" sz="2000" dirty="0" smtClean="0"/>
            </a:br>
            <a:r>
              <a:rPr lang="ru-RU" altLang="ru-RU" sz="2000" dirty="0" smtClean="0"/>
              <a:t>Кафедра управления в здравоохранении ИПО</a:t>
            </a:r>
            <a:br>
              <a:rPr lang="ru-RU" altLang="ru-RU" sz="2000" dirty="0" smtClean="0"/>
            </a:br>
            <a:endParaRPr lang="ru-RU" altLang="ru-RU" sz="2000" dirty="0" smtClean="0"/>
          </a:p>
        </p:txBody>
      </p:sp>
      <p:sp>
        <p:nvSpPr>
          <p:cNvPr id="4099" name="Объект 3"/>
          <p:cNvSpPr>
            <a:spLocks noGrp="1"/>
          </p:cNvSpPr>
          <p:nvPr>
            <p:ph idx="1"/>
          </p:nvPr>
        </p:nvSpPr>
        <p:spPr>
          <a:xfrm>
            <a:off x="457200" y="765175"/>
            <a:ext cx="8229600" cy="5616575"/>
          </a:xfrm>
        </p:spPr>
        <p:txBody>
          <a:bodyPr/>
          <a:lstStyle/>
          <a:p>
            <a:pPr marL="0" indent="0" algn="ctr" eaLnBrk="1" hangingPunct="1">
              <a:buFont typeface="Arial" pitchFamily="34" charset="0"/>
              <a:buNone/>
            </a:pPr>
            <a:endParaRPr lang="ru-RU" altLang="ru-RU" dirty="0" smtClean="0"/>
          </a:p>
          <a:p>
            <a:pPr marL="0" indent="0" algn="ctr">
              <a:buNone/>
            </a:pPr>
            <a:r>
              <a:rPr lang="ru-RU" altLang="ru-RU" dirty="0" smtClean="0"/>
              <a:t>Тема:</a:t>
            </a:r>
            <a:r>
              <a:rPr lang="ru-RU" altLang="ru-RU" b="1" dirty="0" smtClean="0"/>
              <a:t> Организация медицинской помощи населению в Российской Федерации</a:t>
            </a:r>
            <a:endParaRPr lang="ru-RU" altLang="ru-RU" b="1" dirty="0" smtClean="0">
              <a:latin typeface="Times New Roman" pitchFamily="18" charset="0"/>
              <a:cs typeface="Times New Roman" pitchFamily="18" charset="0"/>
            </a:endParaRPr>
          </a:p>
          <a:p>
            <a:pPr marL="0" indent="0" algn="ctr" eaLnBrk="1" hangingPunct="1">
              <a:buFont typeface="Arial" pitchFamily="34" charset="0"/>
              <a:buNone/>
            </a:pPr>
            <a:endParaRPr lang="ru-RU" altLang="ru-RU" sz="2400" dirty="0" smtClean="0"/>
          </a:p>
          <a:p>
            <a:pPr marL="0" indent="0" algn="ctr" eaLnBrk="1" hangingPunct="1">
              <a:buFont typeface="Arial" pitchFamily="34" charset="0"/>
              <a:buNone/>
            </a:pPr>
            <a:endParaRPr lang="ru-RU" altLang="ru-RU" sz="2400" dirty="0" smtClean="0"/>
          </a:p>
          <a:p>
            <a:pPr marL="0" indent="0" algn="ctr" eaLnBrk="1" hangingPunct="1">
              <a:buFont typeface="Arial" pitchFamily="34" charset="0"/>
              <a:buNone/>
            </a:pPr>
            <a:endParaRPr lang="ru-RU" altLang="ru-RU" sz="2400" dirty="0" smtClean="0"/>
          </a:p>
          <a:p>
            <a:pPr marL="0" indent="0" algn="ctr">
              <a:buNone/>
            </a:pPr>
            <a:r>
              <a:rPr lang="ru-RU" altLang="ru-RU" sz="2400" dirty="0" smtClean="0"/>
              <a:t>лекция для слушателей цикла повышения квалификации «Подготовка страховых представителей в здравоохранении»</a:t>
            </a:r>
          </a:p>
          <a:p>
            <a:pPr marL="0" indent="0" algn="ctr" eaLnBrk="1" hangingPunct="1">
              <a:buFont typeface="Arial" pitchFamily="34" charset="0"/>
              <a:buNone/>
            </a:pPr>
            <a:endParaRPr lang="ru-RU" altLang="ru-RU" sz="2400" dirty="0" smtClean="0"/>
          </a:p>
          <a:p>
            <a:pPr marL="0" indent="0" algn="ctr" eaLnBrk="1" hangingPunct="1">
              <a:buFont typeface="Arial" pitchFamily="34" charset="0"/>
              <a:buNone/>
            </a:pPr>
            <a:r>
              <a:rPr lang="ru-RU" altLang="ru-RU" sz="2400" dirty="0" smtClean="0"/>
              <a:t>К.м.н., доцент, Сенченко Алексей Юрьевич</a:t>
            </a:r>
          </a:p>
          <a:p>
            <a:pPr marL="0" indent="0" eaLnBrk="1" hangingPunct="1">
              <a:buFont typeface="Arial" pitchFamily="34" charset="0"/>
              <a:buNone/>
            </a:pPr>
            <a:r>
              <a:rPr lang="ru-RU" altLang="ru-RU" sz="2400" dirty="0" smtClean="0"/>
              <a:t> </a:t>
            </a:r>
          </a:p>
          <a:p>
            <a:pPr marL="0" indent="0" algn="ctr" eaLnBrk="1" hangingPunct="1">
              <a:buFont typeface="Arial" pitchFamily="34" charset="0"/>
              <a:buNone/>
            </a:pPr>
            <a:r>
              <a:rPr lang="ru-RU" altLang="ru-RU" sz="2400" dirty="0" smtClean="0"/>
              <a:t>Красноярск, 2016</a:t>
            </a:r>
          </a:p>
        </p:txBody>
      </p:sp>
    </p:spTree>
    <p:extLst>
      <p:ext uri="{BB962C8B-B14F-4D97-AF65-F5344CB8AC3E}">
        <p14:creationId xmlns:p14="http://schemas.microsoft.com/office/powerpoint/2010/main" val="136497297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normAutofit fontScale="90000"/>
          </a:bodyPr>
          <a:lstStyle/>
          <a:p>
            <a:pPr eaLnBrk="1" hangingPunct="1"/>
            <a:r>
              <a:rPr lang="ru-RU" altLang="ru-RU" smtClean="0"/>
              <a:t>К видам медицинской помощи относятся:</a:t>
            </a:r>
          </a:p>
        </p:txBody>
      </p:sp>
      <p:sp>
        <p:nvSpPr>
          <p:cNvPr id="28675" name="Объект 2"/>
          <p:cNvSpPr>
            <a:spLocks noGrp="1"/>
          </p:cNvSpPr>
          <p:nvPr>
            <p:ph idx="1"/>
          </p:nvPr>
        </p:nvSpPr>
        <p:spPr/>
        <p:txBody>
          <a:bodyPr/>
          <a:lstStyle/>
          <a:p>
            <a:pPr eaLnBrk="1" hangingPunct="1"/>
            <a:r>
              <a:rPr lang="ru-RU" altLang="ru-RU" smtClean="0"/>
              <a:t>1) первичная медико-санитарная помощь;</a:t>
            </a:r>
          </a:p>
          <a:p>
            <a:pPr eaLnBrk="1" hangingPunct="1"/>
            <a:r>
              <a:rPr lang="ru-RU" altLang="ru-RU" smtClean="0"/>
              <a:t>2) специализированная, в том числе высокотехнологичная, медицинская помощь;</a:t>
            </a:r>
          </a:p>
          <a:p>
            <a:pPr eaLnBrk="1" hangingPunct="1"/>
            <a:r>
              <a:rPr lang="ru-RU" altLang="ru-RU" smtClean="0"/>
              <a:t>3) скорая, в том числе скорая специализированная, медицинская помощь;</a:t>
            </a:r>
          </a:p>
          <a:p>
            <a:pPr eaLnBrk="1" hangingPunct="1"/>
            <a:r>
              <a:rPr lang="ru-RU" altLang="ru-RU" smtClean="0"/>
              <a:t>4) паллиативная медицинская помощь.</a:t>
            </a:r>
          </a:p>
          <a:p>
            <a:pPr eaLnBrk="1" hangingPunct="1"/>
            <a:endParaRPr lang="ru-RU" altLang="ru-RU" smtClean="0"/>
          </a:p>
        </p:txBody>
      </p:sp>
    </p:spTree>
    <p:extLst>
      <p:ext uri="{BB962C8B-B14F-4D97-AF65-F5344CB8AC3E}">
        <p14:creationId xmlns:p14="http://schemas.microsoft.com/office/powerpoint/2010/main" val="415114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188913"/>
            <a:ext cx="7924800" cy="1223863"/>
          </a:xfrm>
        </p:spPr>
        <p:txBody>
          <a:bodyPr>
            <a:normAutofit/>
          </a:bodyPr>
          <a:lstStyle/>
          <a:p>
            <a:pPr eaLnBrk="1" hangingPunct="1">
              <a:defRPr/>
            </a:pPr>
            <a:r>
              <a:rPr lang="ru-RU" sz="3600" dirty="0" smtClean="0">
                <a:solidFill>
                  <a:schemeClr val="tx1"/>
                </a:solidFill>
                <a:latin typeface="+mn-lt"/>
                <a:ea typeface="+mn-ea"/>
                <a:cs typeface="+mn-cs"/>
              </a:rPr>
              <a:t>Медицинская помощь может оказываться в следующих условиях:</a:t>
            </a:r>
            <a:endParaRPr lang="ru-RU" sz="3600" dirty="0" smtClean="0"/>
          </a:p>
        </p:txBody>
      </p:sp>
      <p:sp>
        <p:nvSpPr>
          <p:cNvPr id="29699" name="Объект 2"/>
          <p:cNvSpPr>
            <a:spLocks noGrp="1"/>
          </p:cNvSpPr>
          <p:nvPr>
            <p:ph idx="1"/>
          </p:nvPr>
        </p:nvSpPr>
        <p:spPr/>
        <p:txBody>
          <a:bodyPr/>
          <a:lstStyle/>
          <a:p>
            <a:pPr eaLnBrk="1" hangingPunct="1"/>
            <a:r>
              <a:rPr lang="ru-RU" altLang="ru-RU" sz="2000" dirty="0" smtClean="0"/>
              <a:t>1) </a:t>
            </a:r>
            <a:r>
              <a:rPr lang="ru-RU" altLang="ru-RU" sz="2000" b="1" dirty="0" smtClean="0"/>
              <a:t>вне медицинской организации </a:t>
            </a:r>
            <a:r>
              <a:rPr lang="ru-RU" altLang="ru-RU" sz="2000" dirty="0" smtClean="0"/>
              <a:t>(по месту вызова бригады скорой, в том числе скорой специализированной, медицинской помощи, а также в транспортном средстве при медицинской эвакуации);</a:t>
            </a:r>
          </a:p>
          <a:p>
            <a:pPr eaLnBrk="1" hangingPunct="1"/>
            <a:r>
              <a:rPr lang="ru-RU" altLang="ru-RU" sz="2000" dirty="0" smtClean="0"/>
              <a:t>2) </a:t>
            </a:r>
            <a:r>
              <a:rPr lang="ru-RU" altLang="ru-RU" sz="2000" b="1" dirty="0" smtClean="0"/>
              <a:t>амбулаторно</a:t>
            </a:r>
            <a:r>
              <a:rPr lang="ru-RU" altLang="ru-RU" sz="2000" dirty="0" smtClean="0"/>
              <a:t> (в условиях, не предусматривающих круглосуточного медицинского наблюдения и лечения), в том числе на дому при вызове медицинского работника;</a:t>
            </a:r>
          </a:p>
          <a:p>
            <a:pPr eaLnBrk="1" hangingPunct="1"/>
            <a:r>
              <a:rPr lang="ru-RU" altLang="ru-RU" sz="2000" dirty="0" smtClean="0"/>
              <a:t>3) </a:t>
            </a:r>
            <a:r>
              <a:rPr lang="ru-RU" altLang="ru-RU" sz="2000" b="1" dirty="0" smtClean="0"/>
              <a:t>в дневном стационаре </a:t>
            </a:r>
            <a:r>
              <a:rPr lang="ru-RU" altLang="ru-RU" sz="2000" dirty="0" smtClean="0"/>
              <a:t>(в условиях, предусматривающих медицинское наблюдение и лечение в дневное время, но не требующих круглосуточного медицинского наблюдения и лечения);</a:t>
            </a:r>
          </a:p>
          <a:p>
            <a:pPr eaLnBrk="1" hangingPunct="1"/>
            <a:r>
              <a:rPr lang="ru-RU" altLang="ru-RU" sz="2000" dirty="0" smtClean="0"/>
              <a:t>4) </a:t>
            </a:r>
            <a:r>
              <a:rPr lang="ru-RU" altLang="ru-RU" sz="2000" b="1" dirty="0" smtClean="0"/>
              <a:t>стационарно</a:t>
            </a:r>
            <a:r>
              <a:rPr lang="ru-RU" altLang="ru-RU" sz="2000" dirty="0" smtClean="0"/>
              <a:t> (в условиях, обеспечивающих круглосуточное медицинское наблюдение и лечение).</a:t>
            </a:r>
          </a:p>
          <a:p>
            <a:pPr eaLnBrk="1" hangingPunct="1"/>
            <a:endParaRPr lang="ru-RU" altLang="ru-RU" dirty="0" smtClean="0"/>
          </a:p>
        </p:txBody>
      </p:sp>
    </p:spTree>
    <p:extLst>
      <p:ext uri="{BB962C8B-B14F-4D97-AF65-F5344CB8AC3E}">
        <p14:creationId xmlns:p14="http://schemas.microsoft.com/office/powerpoint/2010/main" val="1584276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hangingPunct="1">
              <a:defRPr/>
            </a:pPr>
            <a:r>
              <a:rPr lang="ru-RU" dirty="0" smtClean="0">
                <a:solidFill>
                  <a:schemeClr val="tx1"/>
                </a:solidFill>
                <a:latin typeface="+mn-lt"/>
                <a:ea typeface="+mn-ea"/>
                <a:cs typeface="+mn-cs"/>
              </a:rPr>
              <a:t>Формами оказания медицинской помощи являются:</a:t>
            </a:r>
            <a:endParaRPr lang="ru-RU" dirty="0" smtClean="0"/>
          </a:p>
        </p:txBody>
      </p:sp>
      <p:sp>
        <p:nvSpPr>
          <p:cNvPr id="30723" name="Объект 2"/>
          <p:cNvSpPr>
            <a:spLocks noGrp="1"/>
          </p:cNvSpPr>
          <p:nvPr>
            <p:ph idx="1"/>
          </p:nvPr>
        </p:nvSpPr>
        <p:spPr>
          <a:xfrm>
            <a:off x="838200" y="2362200"/>
            <a:ext cx="7693025" cy="4495800"/>
          </a:xfrm>
        </p:spPr>
        <p:txBody>
          <a:bodyPr/>
          <a:lstStyle/>
          <a:p>
            <a:pPr eaLnBrk="1" hangingPunct="1"/>
            <a:r>
              <a:rPr lang="ru-RU" altLang="ru-RU" smtClean="0"/>
              <a:t> </a:t>
            </a:r>
            <a:r>
              <a:rPr lang="ru-RU" altLang="ru-RU" sz="1800" smtClean="0"/>
              <a:t>1) </a:t>
            </a:r>
            <a:r>
              <a:rPr lang="ru-RU" altLang="ru-RU" sz="1800" b="1" smtClean="0"/>
              <a:t>экстренная</a:t>
            </a:r>
            <a:r>
              <a:rPr lang="ru-RU" altLang="ru-RU" sz="1800" smtClean="0"/>
              <a:t> - медицинская помощь, оказываемая при внезапных острых заболеваниях, состояниях, обострении хронических заболеваний, представляющих угрозу жизни пациента;</a:t>
            </a:r>
          </a:p>
          <a:p>
            <a:pPr eaLnBrk="1" hangingPunct="1"/>
            <a:r>
              <a:rPr lang="ru-RU" altLang="ru-RU" sz="1800" smtClean="0"/>
              <a:t>2) </a:t>
            </a:r>
            <a:r>
              <a:rPr lang="ru-RU" altLang="ru-RU" sz="1800" b="1" smtClean="0"/>
              <a:t>неотложная</a:t>
            </a:r>
            <a:r>
              <a:rPr lang="ru-RU" altLang="ru-RU" sz="1800" smtClean="0"/>
              <a:t> - медицинская помощь, оказываемая при внезапных острых заболеваниях, состояниях, обострении хронических заболеваний без явных признаков угрозы жизни пациента;</a:t>
            </a:r>
          </a:p>
          <a:p>
            <a:pPr eaLnBrk="1" hangingPunct="1"/>
            <a:r>
              <a:rPr lang="ru-RU" altLang="ru-RU" sz="1800" smtClean="0"/>
              <a:t>3) </a:t>
            </a:r>
            <a:r>
              <a:rPr lang="ru-RU" altLang="ru-RU" sz="1800" b="1" smtClean="0"/>
              <a:t>плановая</a:t>
            </a:r>
            <a:r>
              <a:rPr lang="ru-RU" altLang="ru-RU" sz="1800" smtClean="0"/>
              <a:t> - медицинская помощь, которая оказывается при проведении профилактических мероприятий, при заболеваниях и состояниях, не сопровождающихся угрозой жизни пациента, не требующих экстренной и неотложной медицинской помощи, и отсрочка оказания которой на определенное время не повлечет за собой ухудшение состояния пациента, угрозу его жизни и здоровью.</a:t>
            </a:r>
          </a:p>
          <a:p>
            <a:pPr eaLnBrk="1" hangingPunct="1"/>
            <a:endParaRPr lang="ru-RU" altLang="ru-RU" smtClean="0"/>
          </a:p>
        </p:txBody>
      </p:sp>
    </p:spTree>
    <p:extLst>
      <p:ext uri="{BB962C8B-B14F-4D97-AF65-F5344CB8AC3E}">
        <p14:creationId xmlns:p14="http://schemas.microsoft.com/office/powerpoint/2010/main" val="1574231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Статья 33. Первичная медико-санитарная помощь</a:t>
            </a:r>
          </a:p>
        </p:txBody>
      </p:sp>
      <p:sp>
        <p:nvSpPr>
          <p:cNvPr id="3" name="Объект 2"/>
          <p:cNvSpPr>
            <a:spLocks noGrp="1"/>
          </p:cNvSpPr>
          <p:nvPr>
            <p:ph idx="1"/>
          </p:nvPr>
        </p:nvSpPr>
        <p:spPr>
          <a:xfrm>
            <a:off x="457200" y="1600200"/>
            <a:ext cx="8229600" cy="5069160"/>
          </a:xfrm>
        </p:spPr>
        <p:txBody>
          <a:bodyPr>
            <a:normAutofit fontScale="55000" lnSpcReduction="20000"/>
          </a:bodyPr>
          <a:lstStyle/>
          <a:p>
            <a:endParaRPr lang="ru-RU" dirty="0"/>
          </a:p>
          <a:p>
            <a:r>
              <a:rPr lang="ru-RU" dirty="0"/>
              <a:t> </a:t>
            </a:r>
            <a:r>
              <a:rPr lang="ru-RU" dirty="0" smtClean="0"/>
              <a:t>1</a:t>
            </a:r>
            <a:r>
              <a:rPr lang="ru-RU" dirty="0"/>
              <a:t>. </a:t>
            </a:r>
            <a:r>
              <a:rPr lang="ru-RU" b="1" dirty="0"/>
              <a:t>Первичная медико-санитарная помощь является основой системы оказания медицинской помощи </a:t>
            </a:r>
            <a:r>
              <a:rPr lang="ru-RU" dirty="0"/>
              <a:t>и включает в себя мероприятия </a:t>
            </a:r>
            <a:endParaRPr lang="ru-RU" dirty="0" smtClean="0"/>
          </a:p>
          <a:p>
            <a:pPr lvl="1"/>
            <a:r>
              <a:rPr lang="ru-RU" dirty="0" smtClean="0"/>
              <a:t>по </a:t>
            </a:r>
            <a:r>
              <a:rPr lang="ru-RU" dirty="0"/>
              <a:t>профилактике, </a:t>
            </a:r>
            <a:endParaRPr lang="ru-RU" dirty="0" smtClean="0"/>
          </a:p>
          <a:p>
            <a:pPr lvl="1"/>
            <a:r>
              <a:rPr lang="ru-RU" dirty="0" smtClean="0"/>
              <a:t>диагностике</a:t>
            </a:r>
            <a:r>
              <a:rPr lang="ru-RU" dirty="0"/>
              <a:t>, </a:t>
            </a:r>
            <a:endParaRPr lang="ru-RU" dirty="0" smtClean="0"/>
          </a:p>
          <a:p>
            <a:pPr lvl="1"/>
            <a:r>
              <a:rPr lang="ru-RU" dirty="0" smtClean="0"/>
              <a:t>лечению </a:t>
            </a:r>
            <a:r>
              <a:rPr lang="ru-RU" dirty="0"/>
              <a:t>заболеваний и состояний, </a:t>
            </a:r>
            <a:endParaRPr lang="ru-RU" dirty="0" smtClean="0"/>
          </a:p>
          <a:p>
            <a:pPr lvl="1"/>
            <a:r>
              <a:rPr lang="ru-RU" dirty="0" smtClean="0"/>
              <a:t>медицинской </a:t>
            </a:r>
            <a:r>
              <a:rPr lang="ru-RU" dirty="0"/>
              <a:t>реабилитации, </a:t>
            </a:r>
            <a:endParaRPr lang="ru-RU" dirty="0" smtClean="0"/>
          </a:p>
          <a:p>
            <a:pPr lvl="1"/>
            <a:r>
              <a:rPr lang="ru-RU" dirty="0" smtClean="0"/>
              <a:t>наблюдению </a:t>
            </a:r>
            <a:r>
              <a:rPr lang="ru-RU" dirty="0"/>
              <a:t>за течением беременности, </a:t>
            </a:r>
            <a:endParaRPr lang="ru-RU" dirty="0" smtClean="0"/>
          </a:p>
          <a:p>
            <a:pPr lvl="1"/>
            <a:r>
              <a:rPr lang="ru-RU" dirty="0" smtClean="0"/>
              <a:t>формированию </a:t>
            </a:r>
            <a:r>
              <a:rPr lang="ru-RU" dirty="0"/>
              <a:t>здорового образа жизни </a:t>
            </a:r>
            <a:endParaRPr lang="ru-RU" dirty="0" smtClean="0"/>
          </a:p>
          <a:p>
            <a:pPr lvl="1"/>
            <a:r>
              <a:rPr lang="ru-RU" dirty="0" smtClean="0"/>
              <a:t>и </a:t>
            </a:r>
            <a:r>
              <a:rPr lang="ru-RU" dirty="0"/>
              <a:t>санитарно-гигиеническому просвещению населения.</a:t>
            </a:r>
          </a:p>
          <a:p>
            <a:r>
              <a:rPr lang="ru-RU" dirty="0"/>
              <a:t>2. </a:t>
            </a:r>
            <a:r>
              <a:rPr lang="ru-RU" b="1" dirty="0"/>
              <a:t>Организация оказания первичной медико-санитарной помощи </a:t>
            </a:r>
            <a:r>
              <a:rPr lang="ru-RU" dirty="0"/>
              <a:t>гражданам в целях приближения к их месту жительства, месту работы или обучения осуществляется </a:t>
            </a:r>
            <a:r>
              <a:rPr lang="ru-RU" b="1" dirty="0"/>
              <a:t>по территориально-участковому принципу</a:t>
            </a:r>
            <a:r>
              <a:rPr lang="ru-RU" dirty="0"/>
              <a:t>, предусматривающему формирование групп обслуживаемого населения по месту жительства, месту работы или учебы в определенных организациях, с учетом положений статьи 21 настоящего Федерального закона.</a:t>
            </a:r>
          </a:p>
          <a:p>
            <a:r>
              <a:rPr lang="ru-RU" dirty="0"/>
              <a:t>3. Первичная доврачебная медико-санитарная помощь оказывается </a:t>
            </a:r>
            <a:endParaRPr lang="ru-RU" dirty="0" smtClean="0"/>
          </a:p>
          <a:p>
            <a:pPr lvl="1"/>
            <a:r>
              <a:rPr lang="ru-RU" dirty="0" smtClean="0"/>
              <a:t>фельдшерами</a:t>
            </a:r>
            <a:r>
              <a:rPr lang="ru-RU" dirty="0"/>
              <a:t>, </a:t>
            </a:r>
            <a:endParaRPr lang="ru-RU" dirty="0" smtClean="0"/>
          </a:p>
          <a:p>
            <a:pPr lvl="1"/>
            <a:r>
              <a:rPr lang="ru-RU" dirty="0" smtClean="0"/>
              <a:t>акушерами </a:t>
            </a:r>
          </a:p>
          <a:p>
            <a:pPr lvl="1"/>
            <a:r>
              <a:rPr lang="ru-RU" dirty="0" smtClean="0"/>
              <a:t>и </a:t>
            </a:r>
            <a:r>
              <a:rPr lang="ru-RU" dirty="0"/>
              <a:t>другими медицинскими работниками со средним медицинским образованием.</a:t>
            </a:r>
          </a:p>
        </p:txBody>
      </p:sp>
    </p:spTree>
    <p:extLst>
      <p:ext uri="{BB962C8B-B14F-4D97-AF65-F5344CB8AC3E}">
        <p14:creationId xmlns:p14="http://schemas.microsoft.com/office/powerpoint/2010/main" val="52888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457200" y="404664"/>
            <a:ext cx="8229600" cy="5721499"/>
          </a:xfrm>
        </p:spPr>
        <p:txBody>
          <a:bodyPr>
            <a:normAutofit fontScale="62500" lnSpcReduction="20000"/>
          </a:bodyPr>
          <a:lstStyle/>
          <a:p>
            <a:r>
              <a:rPr lang="ru-RU" dirty="0"/>
              <a:t>4. </a:t>
            </a:r>
            <a:r>
              <a:rPr lang="ru-RU" b="1" dirty="0"/>
              <a:t>Первичная врачебная медико-санитарная помощь </a:t>
            </a:r>
            <a:r>
              <a:rPr lang="ru-RU" dirty="0"/>
              <a:t>оказывается </a:t>
            </a:r>
            <a:endParaRPr lang="ru-RU" dirty="0" smtClean="0"/>
          </a:p>
          <a:p>
            <a:pPr lvl="1"/>
            <a:r>
              <a:rPr lang="ru-RU" dirty="0" smtClean="0"/>
              <a:t>врачами-терапевтами</a:t>
            </a:r>
            <a:r>
              <a:rPr lang="ru-RU" dirty="0"/>
              <a:t>, </a:t>
            </a:r>
            <a:endParaRPr lang="ru-RU" dirty="0" smtClean="0"/>
          </a:p>
          <a:p>
            <a:pPr lvl="1"/>
            <a:r>
              <a:rPr lang="ru-RU" dirty="0" smtClean="0"/>
              <a:t>врачами-терапевтами </a:t>
            </a:r>
            <a:r>
              <a:rPr lang="ru-RU" dirty="0"/>
              <a:t>участковыми, </a:t>
            </a:r>
            <a:endParaRPr lang="ru-RU" dirty="0" smtClean="0"/>
          </a:p>
          <a:p>
            <a:pPr lvl="1"/>
            <a:r>
              <a:rPr lang="ru-RU" dirty="0" smtClean="0"/>
              <a:t>врачами-педиатрами</a:t>
            </a:r>
            <a:r>
              <a:rPr lang="ru-RU" dirty="0"/>
              <a:t>, </a:t>
            </a:r>
            <a:endParaRPr lang="ru-RU" dirty="0" smtClean="0"/>
          </a:p>
          <a:p>
            <a:pPr lvl="1"/>
            <a:r>
              <a:rPr lang="ru-RU" dirty="0" smtClean="0"/>
              <a:t>врачами-педиатрами </a:t>
            </a:r>
            <a:r>
              <a:rPr lang="ru-RU" dirty="0"/>
              <a:t>участковыми </a:t>
            </a:r>
            <a:endParaRPr lang="ru-RU" dirty="0" smtClean="0"/>
          </a:p>
          <a:p>
            <a:pPr lvl="1"/>
            <a:r>
              <a:rPr lang="ru-RU" dirty="0" smtClean="0"/>
              <a:t>и </a:t>
            </a:r>
            <a:r>
              <a:rPr lang="ru-RU" dirty="0"/>
              <a:t>врачами общей практики (семейными врачами).</a:t>
            </a:r>
          </a:p>
          <a:p>
            <a:r>
              <a:rPr lang="ru-RU" dirty="0"/>
              <a:t>5. </a:t>
            </a:r>
            <a:r>
              <a:rPr lang="ru-RU" b="1" dirty="0"/>
              <a:t>Первичная специализированная медико-санитарная помощь </a:t>
            </a:r>
            <a:r>
              <a:rPr lang="ru-RU" dirty="0"/>
              <a:t>оказывается </a:t>
            </a:r>
            <a:endParaRPr lang="ru-RU" dirty="0" smtClean="0"/>
          </a:p>
          <a:p>
            <a:pPr lvl="1"/>
            <a:r>
              <a:rPr lang="ru-RU" dirty="0" smtClean="0"/>
              <a:t>врачами-специалистами</a:t>
            </a:r>
            <a:r>
              <a:rPr lang="ru-RU" dirty="0"/>
              <a:t>, включая врачей-специалистов медицинских организаций, оказывающих специализированную, в том числе высокотехнологичную, медицинскую помощь.</a:t>
            </a:r>
          </a:p>
          <a:p>
            <a:r>
              <a:rPr lang="ru-RU" dirty="0"/>
              <a:t>6. </a:t>
            </a:r>
            <a:r>
              <a:rPr lang="ru-RU" b="1" dirty="0"/>
              <a:t>Первичная медико-санитарная помощь </a:t>
            </a:r>
            <a:r>
              <a:rPr lang="ru-RU" dirty="0"/>
              <a:t>оказывается в </a:t>
            </a:r>
            <a:r>
              <a:rPr lang="ru-RU" b="1" dirty="0"/>
              <a:t>амбулаторных условиях и в условиях дневного стационара</a:t>
            </a:r>
            <a:r>
              <a:rPr lang="ru-RU" dirty="0"/>
              <a:t>.</a:t>
            </a:r>
          </a:p>
          <a:p>
            <a:r>
              <a:rPr lang="ru-RU" dirty="0"/>
              <a:t>7. В целях оказания гражданам первичной медико-санитарной помощи при </a:t>
            </a:r>
            <a:r>
              <a:rPr lang="ru-RU" b="1" dirty="0"/>
              <a:t>внезапных</a:t>
            </a:r>
            <a:r>
              <a:rPr lang="ru-RU" dirty="0"/>
              <a:t> острых заболеваниях, состояниях, обострении хронических заболеваний, </a:t>
            </a:r>
            <a:r>
              <a:rPr lang="ru-RU" b="1" dirty="0" smtClean="0"/>
              <a:t>не сопровождающихся угрозой </a:t>
            </a:r>
            <a:r>
              <a:rPr lang="ru-RU" b="1" dirty="0"/>
              <a:t>жизни </a:t>
            </a:r>
            <a:r>
              <a:rPr lang="ru-RU" dirty="0"/>
              <a:t>пациента и </a:t>
            </a:r>
            <a:r>
              <a:rPr lang="ru-RU" b="1" dirty="0"/>
              <a:t>не требующих </a:t>
            </a:r>
            <a:r>
              <a:rPr lang="ru-RU" b="1" dirty="0" smtClean="0"/>
              <a:t>экстренной </a:t>
            </a:r>
            <a:r>
              <a:rPr lang="ru-RU" b="1" dirty="0"/>
              <a:t>медицинской помощи</a:t>
            </a:r>
            <a:r>
              <a:rPr lang="ru-RU" dirty="0"/>
              <a:t>, в структуре медицинских организаций могут создаваться </a:t>
            </a:r>
            <a:r>
              <a:rPr lang="ru-RU" b="1" dirty="0"/>
              <a:t>подразделения</a:t>
            </a:r>
            <a:r>
              <a:rPr lang="ru-RU" dirty="0"/>
              <a:t> медицинской помощи, </a:t>
            </a:r>
            <a:r>
              <a:rPr lang="ru-RU" b="1" dirty="0"/>
              <a:t>оказывающие</a:t>
            </a:r>
            <a:r>
              <a:rPr lang="ru-RU" dirty="0"/>
              <a:t> указанную помощь </a:t>
            </a:r>
            <a:r>
              <a:rPr lang="ru-RU" b="1" dirty="0"/>
              <a:t>в неотложной форме</a:t>
            </a:r>
            <a:r>
              <a:rPr lang="ru-RU" dirty="0"/>
              <a:t>.</a:t>
            </a:r>
            <a:endParaRPr lang="ru-RU" dirty="0"/>
          </a:p>
        </p:txBody>
      </p:sp>
    </p:spTree>
    <p:extLst>
      <p:ext uri="{BB962C8B-B14F-4D97-AF65-F5344CB8AC3E}">
        <p14:creationId xmlns:p14="http://schemas.microsoft.com/office/powerpoint/2010/main" val="313355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Статья 34. Специализированная, в том числе высокотехнологичная, медицинская </a:t>
            </a:r>
            <a:r>
              <a:rPr lang="ru-RU" sz="3600" dirty="0" smtClean="0"/>
              <a:t>помощь</a:t>
            </a:r>
            <a:endParaRPr lang="ru-RU" dirty="0"/>
          </a:p>
        </p:txBody>
      </p:sp>
      <p:sp>
        <p:nvSpPr>
          <p:cNvPr id="3" name="Объект 2"/>
          <p:cNvSpPr>
            <a:spLocks noGrp="1"/>
          </p:cNvSpPr>
          <p:nvPr>
            <p:ph idx="1"/>
          </p:nvPr>
        </p:nvSpPr>
        <p:spPr/>
        <p:txBody>
          <a:bodyPr>
            <a:normAutofit fontScale="70000" lnSpcReduction="20000"/>
          </a:bodyPr>
          <a:lstStyle/>
          <a:p>
            <a:r>
              <a:rPr lang="ru-RU" dirty="0"/>
              <a:t> </a:t>
            </a:r>
          </a:p>
          <a:p>
            <a:r>
              <a:rPr lang="ru-RU" dirty="0"/>
              <a:t>1. </a:t>
            </a:r>
            <a:r>
              <a:rPr lang="ru-RU" b="1" dirty="0"/>
              <a:t>Специализированная медицинская помощь оказывается </a:t>
            </a:r>
            <a:endParaRPr lang="ru-RU" b="1" dirty="0" smtClean="0"/>
          </a:p>
          <a:p>
            <a:pPr lvl="1"/>
            <a:r>
              <a:rPr lang="ru-RU" dirty="0" smtClean="0"/>
              <a:t>врачами-специалистами </a:t>
            </a:r>
          </a:p>
          <a:p>
            <a:r>
              <a:rPr lang="ru-RU" dirty="0" smtClean="0"/>
              <a:t>и </a:t>
            </a:r>
            <a:r>
              <a:rPr lang="ru-RU" dirty="0"/>
              <a:t>включает в себя </a:t>
            </a:r>
            <a:endParaRPr lang="ru-RU" dirty="0" smtClean="0"/>
          </a:p>
          <a:p>
            <a:pPr lvl="1"/>
            <a:r>
              <a:rPr lang="ru-RU" dirty="0" smtClean="0"/>
              <a:t>профилактику</a:t>
            </a:r>
            <a:r>
              <a:rPr lang="ru-RU" dirty="0"/>
              <a:t>, </a:t>
            </a:r>
            <a:endParaRPr lang="ru-RU" dirty="0" smtClean="0"/>
          </a:p>
          <a:p>
            <a:pPr lvl="1"/>
            <a:r>
              <a:rPr lang="ru-RU" dirty="0" smtClean="0"/>
              <a:t>диагностику </a:t>
            </a:r>
          </a:p>
          <a:p>
            <a:pPr lvl="1"/>
            <a:r>
              <a:rPr lang="ru-RU" dirty="0" smtClean="0"/>
              <a:t>и </a:t>
            </a:r>
            <a:r>
              <a:rPr lang="ru-RU" dirty="0"/>
              <a:t>лечение заболеваний и состояний (в том числе в период беременности, родов и послеродовой период), требующих использования специальных методов и сложных медицинских технологий, а также медицинскую реабилитацию.</a:t>
            </a:r>
          </a:p>
          <a:p>
            <a:r>
              <a:rPr lang="ru-RU" dirty="0"/>
              <a:t>2. </a:t>
            </a:r>
            <a:r>
              <a:rPr lang="ru-RU" b="1" dirty="0"/>
              <a:t>Специализированная медицинская помощь </a:t>
            </a:r>
            <a:r>
              <a:rPr lang="ru-RU" dirty="0"/>
              <a:t>оказывается в </a:t>
            </a:r>
            <a:r>
              <a:rPr lang="ru-RU" b="1" dirty="0"/>
              <a:t>стационарных условиях </a:t>
            </a:r>
            <a:r>
              <a:rPr lang="ru-RU" dirty="0"/>
              <a:t>и в условиях </a:t>
            </a:r>
            <a:r>
              <a:rPr lang="ru-RU" b="1" dirty="0"/>
              <a:t>дневного</a:t>
            </a:r>
            <a:r>
              <a:rPr lang="ru-RU" dirty="0"/>
              <a:t> </a:t>
            </a:r>
            <a:r>
              <a:rPr lang="ru-RU" b="1" dirty="0"/>
              <a:t>стационара</a:t>
            </a:r>
            <a:r>
              <a:rPr lang="ru-RU" dirty="0"/>
              <a:t>.</a:t>
            </a:r>
          </a:p>
          <a:p>
            <a:endParaRPr lang="ru-RU" dirty="0"/>
          </a:p>
        </p:txBody>
      </p:sp>
    </p:spTree>
    <p:extLst>
      <p:ext uri="{BB962C8B-B14F-4D97-AF65-F5344CB8AC3E}">
        <p14:creationId xmlns:p14="http://schemas.microsoft.com/office/powerpoint/2010/main" val="3097865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3. Высокотехнологичная медицинская помощь, </a:t>
            </a:r>
          </a:p>
        </p:txBody>
      </p:sp>
      <p:sp>
        <p:nvSpPr>
          <p:cNvPr id="3" name="Объект 2"/>
          <p:cNvSpPr>
            <a:spLocks noGrp="1"/>
          </p:cNvSpPr>
          <p:nvPr>
            <p:ph idx="1"/>
          </p:nvPr>
        </p:nvSpPr>
        <p:spPr/>
        <p:txBody>
          <a:bodyPr>
            <a:normAutofit fontScale="92500" lnSpcReduction="20000"/>
          </a:bodyPr>
          <a:lstStyle/>
          <a:p>
            <a:r>
              <a:rPr lang="ru-RU" dirty="0" smtClean="0"/>
              <a:t>являющаяся </a:t>
            </a:r>
            <a:r>
              <a:rPr lang="ru-RU" dirty="0"/>
              <a:t>частью специализированной медицинской помощи, включает в </a:t>
            </a:r>
            <a:r>
              <a:rPr lang="ru-RU" dirty="0" smtClean="0"/>
              <a:t>себя</a:t>
            </a:r>
          </a:p>
          <a:p>
            <a:pPr lvl="1"/>
            <a:r>
              <a:rPr lang="ru-RU" dirty="0" smtClean="0"/>
              <a:t> </a:t>
            </a:r>
            <a:r>
              <a:rPr lang="ru-RU" dirty="0"/>
              <a:t>применение новых сложных и (или) уникальных методов лечения, </a:t>
            </a:r>
            <a:endParaRPr lang="ru-RU" dirty="0" smtClean="0"/>
          </a:p>
          <a:p>
            <a:pPr lvl="1"/>
            <a:r>
              <a:rPr lang="ru-RU" dirty="0" smtClean="0"/>
              <a:t>а </a:t>
            </a:r>
            <a:r>
              <a:rPr lang="ru-RU" dirty="0"/>
              <a:t>также ресурсоемких методов лечения с научно доказанной эффективностью, </a:t>
            </a:r>
            <a:endParaRPr lang="ru-RU" dirty="0" smtClean="0"/>
          </a:p>
          <a:p>
            <a:pPr lvl="1"/>
            <a:r>
              <a:rPr lang="ru-RU" dirty="0" smtClean="0"/>
              <a:t>в </a:t>
            </a:r>
            <a:r>
              <a:rPr lang="ru-RU" dirty="0"/>
              <a:t>том числе </a:t>
            </a:r>
            <a:endParaRPr lang="ru-RU" dirty="0" smtClean="0"/>
          </a:p>
          <a:p>
            <a:pPr lvl="2"/>
            <a:r>
              <a:rPr lang="ru-RU" dirty="0" smtClean="0"/>
              <a:t>клеточных </a:t>
            </a:r>
            <a:r>
              <a:rPr lang="ru-RU" dirty="0"/>
              <a:t>технологий, </a:t>
            </a:r>
            <a:endParaRPr lang="ru-RU" dirty="0" smtClean="0"/>
          </a:p>
          <a:p>
            <a:pPr lvl="2"/>
            <a:r>
              <a:rPr lang="ru-RU" dirty="0" smtClean="0"/>
              <a:t>роботизированной </a:t>
            </a:r>
            <a:r>
              <a:rPr lang="ru-RU" dirty="0"/>
              <a:t>техники, </a:t>
            </a:r>
            <a:endParaRPr lang="ru-RU" dirty="0" smtClean="0"/>
          </a:p>
          <a:p>
            <a:pPr lvl="2"/>
            <a:r>
              <a:rPr lang="ru-RU" dirty="0" smtClean="0"/>
              <a:t>информационных </a:t>
            </a:r>
            <a:r>
              <a:rPr lang="ru-RU" dirty="0"/>
              <a:t>технологий </a:t>
            </a:r>
            <a:endParaRPr lang="ru-RU" dirty="0" smtClean="0"/>
          </a:p>
          <a:p>
            <a:pPr lvl="2"/>
            <a:r>
              <a:rPr lang="ru-RU" dirty="0" smtClean="0"/>
              <a:t>и </a:t>
            </a:r>
            <a:r>
              <a:rPr lang="ru-RU" dirty="0"/>
              <a:t>методов генной инженерии, разработанных на основе достижений медицинской науки и смежных отраслей науки и техники.</a:t>
            </a:r>
            <a:endParaRPr lang="ru-RU" dirty="0"/>
          </a:p>
        </p:txBody>
      </p:sp>
    </p:spTree>
    <p:extLst>
      <p:ext uri="{BB962C8B-B14F-4D97-AF65-F5344CB8AC3E}">
        <p14:creationId xmlns:p14="http://schemas.microsoft.com/office/powerpoint/2010/main" val="247002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Статья 35. Скорая, в том числе скорая специализированная, медицинская </a:t>
            </a:r>
            <a:r>
              <a:rPr lang="ru-RU" sz="3600" dirty="0" smtClean="0"/>
              <a:t>помощь</a:t>
            </a:r>
            <a:endParaRPr lang="ru-RU" dirty="0"/>
          </a:p>
        </p:txBody>
      </p:sp>
      <p:sp>
        <p:nvSpPr>
          <p:cNvPr id="3" name="Объект 2"/>
          <p:cNvSpPr>
            <a:spLocks noGrp="1"/>
          </p:cNvSpPr>
          <p:nvPr>
            <p:ph idx="1"/>
          </p:nvPr>
        </p:nvSpPr>
        <p:spPr>
          <a:xfrm>
            <a:off x="457200" y="1600200"/>
            <a:ext cx="8229600" cy="5257800"/>
          </a:xfrm>
        </p:spPr>
        <p:txBody>
          <a:bodyPr>
            <a:normAutofit fontScale="70000" lnSpcReduction="20000"/>
          </a:bodyPr>
          <a:lstStyle/>
          <a:p>
            <a:r>
              <a:rPr lang="ru-RU" dirty="0" smtClean="0"/>
              <a:t>1</a:t>
            </a:r>
            <a:r>
              <a:rPr lang="ru-RU" dirty="0"/>
              <a:t>. </a:t>
            </a:r>
            <a:r>
              <a:rPr lang="ru-RU" b="1" dirty="0"/>
              <a:t>Скорая, в том числе скорая специализированная, медицинская помощь </a:t>
            </a:r>
            <a:r>
              <a:rPr lang="ru-RU" dirty="0"/>
              <a:t>оказывается гражданам </a:t>
            </a:r>
            <a:endParaRPr lang="ru-RU" dirty="0" smtClean="0"/>
          </a:p>
          <a:p>
            <a:pPr lvl="1"/>
            <a:r>
              <a:rPr lang="ru-RU" dirty="0" smtClean="0"/>
              <a:t>при </a:t>
            </a:r>
            <a:r>
              <a:rPr lang="ru-RU" dirty="0"/>
              <a:t>заболеваниях, </a:t>
            </a:r>
            <a:endParaRPr lang="ru-RU" dirty="0" smtClean="0"/>
          </a:p>
          <a:p>
            <a:pPr lvl="1"/>
            <a:r>
              <a:rPr lang="ru-RU" dirty="0" smtClean="0"/>
              <a:t>несчастных </a:t>
            </a:r>
            <a:r>
              <a:rPr lang="ru-RU" dirty="0"/>
              <a:t>случаях, </a:t>
            </a:r>
            <a:endParaRPr lang="ru-RU" dirty="0" smtClean="0"/>
          </a:p>
          <a:p>
            <a:pPr lvl="1"/>
            <a:r>
              <a:rPr lang="ru-RU" dirty="0" smtClean="0"/>
              <a:t>травмах</a:t>
            </a:r>
            <a:r>
              <a:rPr lang="ru-RU" dirty="0"/>
              <a:t>, </a:t>
            </a:r>
            <a:endParaRPr lang="ru-RU" dirty="0" smtClean="0"/>
          </a:p>
          <a:p>
            <a:pPr lvl="1"/>
            <a:r>
              <a:rPr lang="ru-RU" dirty="0" smtClean="0"/>
              <a:t>отравлениях </a:t>
            </a:r>
          </a:p>
          <a:p>
            <a:pPr lvl="1"/>
            <a:r>
              <a:rPr lang="ru-RU" dirty="0" smtClean="0"/>
              <a:t>и </a:t>
            </a:r>
            <a:r>
              <a:rPr lang="ru-RU" dirty="0"/>
              <a:t>других состояниях, </a:t>
            </a:r>
            <a:endParaRPr lang="ru-RU" dirty="0" smtClean="0"/>
          </a:p>
          <a:p>
            <a:pPr lvl="1"/>
            <a:r>
              <a:rPr lang="ru-RU" dirty="0" smtClean="0"/>
              <a:t>требующих </a:t>
            </a:r>
            <a:r>
              <a:rPr lang="ru-RU" dirty="0"/>
              <a:t>срочного медицинского вмешательства. </a:t>
            </a:r>
            <a:endParaRPr lang="ru-RU" dirty="0" smtClean="0"/>
          </a:p>
          <a:p>
            <a:r>
              <a:rPr lang="ru-RU" dirty="0" smtClean="0"/>
              <a:t>Скорая</a:t>
            </a:r>
            <a:r>
              <a:rPr lang="ru-RU" dirty="0"/>
              <a:t>, в том числе скорая специализированная, медицинская помощь медицинскими организациями государственной и муниципальной систем здравоохранения </a:t>
            </a:r>
            <a:r>
              <a:rPr lang="ru-RU" b="1" dirty="0"/>
              <a:t>оказывается гражданам бесплатно</a:t>
            </a:r>
            <a:r>
              <a:rPr lang="ru-RU" dirty="0"/>
              <a:t>.</a:t>
            </a:r>
          </a:p>
          <a:p>
            <a:r>
              <a:rPr lang="ru-RU" dirty="0"/>
              <a:t>2. Скорая, в том числе скорая специализированная, медицинская помощь оказывается </a:t>
            </a:r>
            <a:endParaRPr lang="ru-RU" dirty="0" smtClean="0"/>
          </a:p>
          <a:p>
            <a:pPr lvl="1"/>
            <a:r>
              <a:rPr lang="ru-RU" dirty="0" smtClean="0"/>
              <a:t>в </a:t>
            </a:r>
            <a:r>
              <a:rPr lang="ru-RU" dirty="0"/>
              <a:t>экстренной или неотложной форме </a:t>
            </a:r>
            <a:endParaRPr lang="ru-RU" dirty="0" smtClean="0"/>
          </a:p>
          <a:p>
            <a:pPr lvl="2"/>
            <a:r>
              <a:rPr lang="ru-RU" dirty="0" smtClean="0"/>
              <a:t>вне </a:t>
            </a:r>
            <a:r>
              <a:rPr lang="ru-RU" dirty="0"/>
              <a:t>медицинской организации, </a:t>
            </a:r>
            <a:endParaRPr lang="ru-RU" dirty="0" smtClean="0"/>
          </a:p>
          <a:p>
            <a:pPr lvl="2"/>
            <a:r>
              <a:rPr lang="ru-RU" dirty="0" smtClean="0"/>
              <a:t>а </a:t>
            </a:r>
            <a:r>
              <a:rPr lang="ru-RU" dirty="0"/>
              <a:t>также в амбулаторных и стационарных условиях.</a:t>
            </a:r>
            <a:endParaRPr lang="ru-RU" dirty="0"/>
          </a:p>
        </p:txBody>
      </p:sp>
    </p:spTree>
    <p:extLst>
      <p:ext uri="{BB962C8B-B14F-4D97-AF65-F5344CB8AC3E}">
        <p14:creationId xmlns:p14="http://schemas.microsoft.com/office/powerpoint/2010/main" val="51875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a:t>Статья 36. Паллиативная медицинская помощь</a:t>
            </a:r>
            <a:endParaRPr lang="ru-RU" dirty="0"/>
          </a:p>
        </p:txBody>
      </p:sp>
      <p:sp>
        <p:nvSpPr>
          <p:cNvPr id="3" name="Объект 2"/>
          <p:cNvSpPr>
            <a:spLocks noGrp="1"/>
          </p:cNvSpPr>
          <p:nvPr>
            <p:ph idx="1"/>
          </p:nvPr>
        </p:nvSpPr>
        <p:spPr/>
        <p:txBody>
          <a:bodyPr>
            <a:normAutofit fontScale="70000" lnSpcReduction="20000"/>
          </a:bodyPr>
          <a:lstStyle/>
          <a:p>
            <a:endParaRPr lang="ru-RU" dirty="0"/>
          </a:p>
          <a:p>
            <a:r>
              <a:rPr lang="ru-RU" dirty="0"/>
              <a:t> </a:t>
            </a:r>
            <a:r>
              <a:rPr lang="ru-RU" dirty="0" smtClean="0"/>
              <a:t>1</a:t>
            </a:r>
            <a:r>
              <a:rPr lang="ru-RU" dirty="0"/>
              <a:t>. </a:t>
            </a:r>
            <a:r>
              <a:rPr lang="ru-RU" b="1" dirty="0"/>
              <a:t>Паллиативная медицинская помощь </a:t>
            </a:r>
            <a:r>
              <a:rPr lang="ru-RU" dirty="0"/>
              <a:t>представляет собой </a:t>
            </a:r>
            <a:r>
              <a:rPr lang="ru-RU" b="1" dirty="0"/>
              <a:t>комплекс медицинских вмешательств</a:t>
            </a:r>
            <a:r>
              <a:rPr lang="ru-RU" dirty="0"/>
              <a:t>, направленных на </a:t>
            </a:r>
            <a:endParaRPr lang="ru-RU" dirty="0" smtClean="0"/>
          </a:p>
          <a:p>
            <a:pPr lvl="1"/>
            <a:r>
              <a:rPr lang="ru-RU" dirty="0" smtClean="0"/>
              <a:t>избавление </a:t>
            </a:r>
            <a:r>
              <a:rPr lang="ru-RU" dirty="0"/>
              <a:t>от боли </a:t>
            </a:r>
            <a:endParaRPr lang="ru-RU" dirty="0" smtClean="0"/>
          </a:p>
          <a:p>
            <a:pPr lvl="1"/>
            <a:r>
              <a:rPr lang="ru-RU" dirty="0" smtClean="0"/>
              <a:t>и </a:t>
            </a:r>
            <a:r>
              <a:rPr lang="ru-RU" dirty="0"/>
              <a:t>облегчение других тяжелых проявлений заболевания, </a:t>
            </a:r>
            <a:endParaRPr lang="ru-RU" dirty="0" smtClean="0"/>
          </a:p>
          <a:p>
            <a:pPr lvl="1"/>
            <a:r>
              <a:rPr lang="ru-RU" dirty="0" smtClean="0"/>
              <a:t>в </a:t>
            </a:r>
            <a:r>
              <a:rPr lang="ru-RU" dirty="0"/>
              <a:t>целях улучшения качества жизни неизлечимо больных граждан.</a:t>
            </a:r>
          </a:p>
          <a:p>
            <a:r>
              <a:rPr lang="ru-RU" dirty="0"/>
              <a:t>2. Паллиативная медицинская помощь может оказываться </a:t>
            </a:r>
            <a:endParaRPr lang="ru-RU" dirty="0" smtClean="0"/>
          </a:p>
          <a:p>
            <a:pPr lvl="1"/>
            <a:r>
              <a:rPr lang="ru-RU" dirty="0" smtClean="0"/>
              <a:t>в </a:t>
            </a:r>
            <a:r>
              <a:rPr lang="ru-RU" dirty="0"/>
              <a:t>амбулаторных условиях </a:t>
            </a:r>
            <a:endParaRPr lang="ru-RU" dirty="0" smtClean="0"/>
          </a:p>
          <a:p>
            <a:pPr lvl="1"/>
            <a:r>
              <a:rPr lang="ru-RU" dirty="0" smtClean="0"/>
              <a:t>и </a:t>
            </a:r>
            <a:r>
              <a:rPr lang="ru-RU" dirty="0"/>
              <a:t>стационарных условиях </a:t>
            </a:r>
            <a:endParaRPr lang="ru-RU" dirty="0" smtClean="0"/>
          </a:p>
          <a:p>
            <a:pPr lvl="2"/>
            <a:r>
              <a:rPr lang="ru-RU" b="1" dirty="0" smtClean="0"/>
              <a:t>медицинскими </a:t>
            </a:r>
            <a:r>
              <a:rPr lang="ru-RU" b="1" dirty="0"/>
              <a:t>работниками, прошедшими обучение по оказанию такой помощи.</a:t>
            </a:r>
          </a:p>
          <a:p>
            <a:endParaRPr lang="ru-RU" dirty="0"/>
          </a:p>
        </p:txBody>
      </p:sp>
    </p:spTree>
    <p:extLst>
      <p:ext uri="{BB962C8B-B14F-4D97-AF65-F5344CB8AC3E}">
        <p14:creationId xmlns:p14="http://schemas.microsoft.com/office/powerpoint/2010/main" val="130179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Статья 37. Порядки оказания медицинской помощи и стандарты медицинской </a:t>
            </a:r>
            <a:r>
              <a:rPr lang="ru-RU" sz="3600" dirty="0" smtClean="0"/>
              <a:t>помощи</a:t>
            </a:r>
            <a:endParaRPr lang="ru-RU" dirty="0"/>
          </a:p>
        </p:txBody>
      </p:sp>
      <p:sp>
        <p:nvSpPr>
          <p:cNvPr id="3" name="Объект 2"/>
          <p:cNvSpPr>
            <a:spLocks noGrp="1"/>
          </p:cNvSpPr>
          <p:nvPr>
            <p:ph idx="1"/>
          </p:nvPr>
        </p:nvSpPr>
        <p:spPr/>
        <p:txBody>
          <a:bodyPr>
            <a:normAutofit fontScale="85000" lnSpcReduction="20000"/>
          </a:bodyPr>
          <a:lstStyle/>
          <a:p>
            <a:r>
              <a:rPr lang="ru-RU" dirty="0"/>
              <a:t> </a:t>
            </a:r>
            <a:r>
              <a:rPr lang="ru-RU" dirty="0" smtClean="0"/>
              <a:t>1</a:t>
            </a:r>
            <a:r>
              <a:rPr lang="ru-RU" dirty="0"/>
              <a:t>. </a:t>
            </a:r>
            <a:r>
              <a:rPr lang="ru-RU" b="1" dirty="0"/>
              <a:t>Медицинская помощь организуется и оказывается </a:t>
            </a:r>
            <a:r>
              <a:rPr lang="ru-RU" dirty="0"/>
              <a:t>в соответствии с </a:t>
            </a:r>
            <a:r>
              <a:rPr lang="ru-RU" b="1" dirty="0"/>
              <a:t>порядками оказания </a:t>
            </a:r>
            <a:r>
              <a:rPr lang="ru-RU" dirty="0"/>
              <a:t>медицинской помощи, обязательными для исполнения на территории Российской Федерации всеми медицинскими организациями, а также </a:t>
            </a:r>
            <a:r>
              <a:rPr lang="ru-RU" b="1" dirty="0"/>
              <a:t>на основе стандартов </a:t>
            </a:r>
            <a:r>
              <a:rPr lang="ru-RU" dirty="0"/>
              <a:t>медицинской помощи, </a:t>
            </a:r>
            <a:endParaRPr lang="ru-RU" dirty="0" smtClean="0"/>
          </a:p>
          <a:p>
            <a:pPr lvl="1"/>
            <a:r>
              <a:rPr lang="ru-RU" dirty="0" smtClean="0"/>
              <a:t>за </a:t>
            </a:r>
            <a:r>
              <a:rPr lang="ru-RU" dirty="0"/>
              <a:t>исключением медицинской помощи, оказываемой в рамках клинической апробации</a:t>
            </a:r>
            <a:r>
              <a:rPr lang="ru-RU" dirty="0" smtClean="0"/>
              <a:t>.</a:t>
            </a:r>
            <a:endParaRPr lang="ru-RU" dirty="0"/>
          </a:p>
          <a:p>
            <a:r>
              <a:rPr lang="ru-RU" dirty="0"/>
              <a:t>2. Порядки оказания медицинской помощи и стандарты медицинской помощи утверждаются уполномоченным федеральным органом исполнительной власти.</a:t>
            </a:r>
          </a:p>
          <a:p>
            <a:endParaRPr lang="ru-RU" dirty="0"/>
          </a:p>
        </p:txBody>
      </p:sp>
    </p:spTree>
    <p:extLst>
      <p:ext uri="{BB962C8B-B14F-4D97-AF65-F5344CB8AC3E}">
        <p14:creationId xmlns:p14="http://schemas.microsoft.com/office/powerpoint/2010/main" val="300768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r>
              <a:rPr lang="ru-RU" altLang="ru-RU" smtClean="0"/>
              <a:t>Цель лекции</a:t>
            </a:r>
          </a:p>
        </p:txBody>
      </p:sp>
      <p:sp>
        <p:nvSpPr>
          <p:cNvPr id="5123" name="Объект 2"/>
          <p:cNvSpPr>
            <a:spLocks noGrp="1"/>
          </p:cNvSpPr>
          <p:nvPr>
            <p:ph idx="1"/>
          </p:nvPr>
        </p:nvSpPr>
        <p:spPr/>
        <p:txBody>
          <a:bodyPr/>
          <a:lstStyle/>
          <a:p>
            <a:pPr marL="0" indent="0">
              <a:buFont typeface="Arial" pitchFamily="34" charset="0"/>
              <a:buNone/>
            </a:pPr>
            <a:r>
              <a:rPr lang="ru-RU" altLang="ru-RU" dirty="0" smtClean="0"/>
              <a:t>Формирование представлений страховых представителей СМО о  функционировании системы здравоохранения.</a:t>
            </a:r>
          </a:p>
        </p:txBody>
      </p:sp>
    </p:spTree>
    <p:extLst>
      <p:ext uri="{BB962C8B-B14F-4D97-AF65-F5344CB8AC3E}">
        <p14:creationId xmlns:p14="http://schemas.microsoft.com/office/powerpoint/2010/main" val="3368917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Порядок оказания медицинской помощи </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разрабатывается </a:t>
            </a:r>
            <a:r>
              <a:rPr lang="ru-RU" dirty="0"/>
              <a:t>по отдельным ее видам, профилям, заболеваниям или состояниям (группам заболеваний или состояний) и включает в себя:</a:t>
            </a:r>
          </a:p>
          <a:p>
            <a:pPr lvl="1"/>
            <a:r>
              <a:rPr lang="ru-RU" dirty="0"/>
              <a:t>1) этапы оказания медицинской помощи;</a:t>
            </a:r>
          </a:p>
          <a:p>
            <a:pPr lvl="1"/>
            <a:r>
              <a:rPr lang="ru-RU" dirty="0"/>
              <a:t>2) правила организации деятельности медицинской организации (ее структурного подразделения, врача);</a:t>
            </a:r>
          </a:p>
          <a:p>
            <a:pPr lvl="1"/>
            <a:r>
              <a:rPr lang="ru-RU" dirty="0"/>
              <a:t>3) стандарт оснащения медицинской организации, ее структурных подразделений;</a:t>
            </a:r>
          </a:p>
          <a:p>
            <a:pPr lvl="1"/>
            <a:r>
              <a:rPr lang="ru-RU" dirty="0"/>
              <a:t>4) рекомендуемые штатные нормативы медицинской организации, ее структурных подразделений;</a:t>
            </a:r>
          </a:p>
          <a:p>
            <a:pPr lvl="1"/>
            <a:r>
              <a:rPr lang="ru-RU" dirty="0"/>
              <a:t>5) иные положения исходя из особенностей оказания медицинской помощи.</a:t>
            </a:r>
          </a:p>
          <a:p>
            <a:endParaRPr lang="ru-RU" dirty="0"/>
          </a:p>
        </p:txBody>
      </p:sp>
    </p:spTree>
    <p:extLst>
      <p:ext uri="{BB962C8B-B14F-4D97-AF65-F5344CB8AC3E}">
        <p14:creationId xmlns:p14="http://schemas.microsoft.com/office/powerpoint/2010/main" val="3451606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Стандарт медицинской помощи</a:t>
            </a:r>
          </a:p>
        </p:txBody>
      </p:sp>
      <p:sp>
        <p:nvSpPr>
          <p:cNvPr id="3" name="Объект 2"/>
          <p:cNvSpPr>
            <a:spLocks noGrp="1"/>
          </p:cNvSpPr>
          <p:nvPr>
            <p:ph idx="1"/>
          </p:nvPr>
        </p:nvSpPr>
        <p:spPr/>
        <p:txBody>
          <a:bodyPr>
            <a:normAutofit fontScale="70000" lnSpcReduction="20000"/>
          </a:bodyPr>
          <a:lstStyle/>
          <a:p>
            <a:r>
              <a:rPr lang="ru-RU" dirty="0" smtClean="0"/>
              <a:t>разрабатывается </a:t>
            </a:r>
            <a:r>
              <a:rPr lang="ru-RU" dirty="0"/>
              <a:t>в соответствии с номенклатурой медицинских услуг и включает в себя </a:t>
            </a:r>
            <a:r>
              <a:rPr lang="ru-RU" b="1" dirty="0"/>
              <a:t>усредненные показатели частоты предоставления и кратности применения</a:t>
            </a:r>
            <a:r>
              <a:rPr lang="ru-RU" dirty="0"/>
              <a:t>:</a:t>
            </a:r>
          </a:p>
          <a:p>
            <a:pPr lvl="1"/>
            <a:r>
              <a:rPr lang="ru-RU" dirty="0"/>
              <a:t>1) медицинских услуг;</a:t>
            </a:r>
          </a:p>
          <a:p>
            <a:pPr lvl="1"/>
            <a:r>
              <a:rPr lang="ru-RU" dirty="0"/>
              <a:t>2) зарегистрированных на территории Российской Федерации лекарственных препаратов (с указанием средних доз) в соответствии с инструкцией по применению лекарственного препарата и фармакотерапевтической группой по анатомо-терапевтическо-химической классификации, рекомендованной Всемирной организацией здравоохранения;</a:t>
            </a:r>
          </a:p>
          <a:p>
            <a:pPr lvl="1"/>
            <a:r>
              <a:rPr lang="ru-RU" dirty="0"/>
              <a:t>3) медицинских изделий, имплантируемых в организм человека;</a:t>
            </a:r>
          </a:p>
          <a:p>
            <a:pPr lvl="1"/>
            <a:r>
              <a:rPr lang="ru-RU" dirty="0"/>
              <a:t>4) компонентов крови;</a:t>
            </a:r>
          </a:p>
          <a:p>
            <a:pPr lvl="1"/>
            <a:r>
              <a:rPr lang="ru-RU" dirty="0"/>
              <a:t>5) видов лечебного питания, включая специализированные продукты лечебного питания;</a:t>
            </a:r>
          </a:p>
          <a:p>
            <a:pPr lvl="1"/>
            <a:r>
              <a:rPr lang="ru-RU" dirty="0"/>
              <a:t>6) иного исходя из особенностей заболевания (состояния).</a:t>
            </a:r>
            <a:endParaRPr lang="ru-RU" dirty="0"/>
          </a:p>
        </p:txBody>
      </p:sp>
    </p:spTree>
    <p:extLst>
      <p:ext uri="{BB962C8B-B14F-4D97-AF65-F5344CB8AC3E}">
        <p14:creationId xmlns:p14="http://schemas.microsoft.com/office/powerpoint/2010/main" val="770914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1692275"/>
            <a:ext cx="7772400" cy="2600325"/>
          </a:xfrm>
        </p:spPr>
        <p:txBody>
          <a:bodyPr>
            <a:normAutofit fontScale="90000"/>
          </a:bodyPr>
          <a:lstStyle/>
          <a:p>
            <a:pPr>
              <a:defRPr/>
            </a:pPr>
            <a:r>
              <a:rPr lang="ru-RU" altLang="ru-RU" sz="5700" b="1" dirty="0">
                <a:solidFill>
                  <a:srgbClr val="000000"/>
                </a:solidFill>
                <a:latin typeface="Times New Roman" pitchFamily="18" charset="0"/>
              </a:rPr>
              <a:t>Организация первичной </a:t>
            </a:r>
            <a:br>
              <a:rPr lang="ru-RU" altLang="ru-RU" sz="5700" b="1" dirty="0">
                <a:solidFill>
                  <a:srgbClr val="000000"/>
                </a:solidFill>
                <a:latin typeface="Times New Roman" pitchFamily="18" charset="0"/>
              </a:rPr>
            </a:br>
            <a:r>
              <a:rPr lang="ru-RU" altLang="ru-RU" sz="5700" b="1" dirty="0">
                <a:solidFill>
                  <a:srgbClr val="000000"/>
                </a:solidFill>
                <a:latin typeface="Times New Roman" pitchFamily="18" charset="0"/>
              </a:rPr>
              <a:t>медико-санитарной помощи</a:t>
            </a:r>
            <a:endParaRPr lang="ru-RU" dirty="0"/>
          </a:p>
        </p:txBody>
      </p:sp>
      <p:sp>
        <p:nvSpPr>
          <p:cNvPr id="3" name="Подзаголовок 2"/>
          <p:cNvSpPr>
            <a:spLocks noGrp="1"/>
          </p:cNvSpPr>
          <p:nvPr>
            <p:ph type="subTitle" sz="quarter" idx="1"/>
          </p:nvPr>
        </p:nvSpPr>
        <p:spPr>
          <a:xfrm>
            <a:off x="1371600" y="4868863"/>
            <a:ext cx="6400800" cy="1752600"/>
          </a:xfrm>
        </p:spPr>
        <p:txBody>
          <a:bodyPr/>
          <a:lstStyle/>
          <a:p>
            <a:pPr>
              <a:defRPr/>
            </a:pPr>
            <a:endParaRPr lang="ru-RU" dirty="0"/>
          </a:p>
        </p:txBody>
      </p:sp>
    </p:spTree>
    <p:extLst>
      <p:ext uri="{BB962C8B-B14F-4D97-AF65-F5344CB8AC3E}">
        <p14:creationId xmlns:p14="http://schemas.microsoft.com/office/powerpoint/2010/main" val="3650601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ph type="title"/>
          </p:nvPr>
        </p:nvSpPr>
        <p:spPr>
          <a:xfrm>
            <a:off x="457200" y="277813"/>
            <a:ext cx="8229600" cy="630237"/>
          </a:xfrm>
          <a:noFill/>
        </p:spPr>
        <p:txBody>
          <a:bodyPr>
            <a:normAutofit fontScale="90000"/>
          </a:bodyPr>
          <a:lstStyle/>
          <a:p>
            <a:r>
              <a:rPr lang="ru-RU" altLang="ru-RU" sz="4000" smtClean="0">
                <a:effectLst/>
              </a:rPr>
              <a:t>Проблемы ПСМП</a:t>
            </a:r>
          </a:p>
        </p:txBody>
      </p:sp>
      <p:sp>
        <p:nvSpPr>
          <p:cNvPr id="6147" name="Rectangle 3"/>
          <p:cNvSpPr>
            <a:spLocks noChangeArrowheads="1"/>
          </p:cNvSpPr>
          <p:nvPr>
            <p:ph type="body" idx="1"/>
          </p:nvPr>
        </p:nvSpPr>
        <p:spPr>
          <a:xfrm>
            <a:off x="539750" y="981075"/>
            <a:ext cx="8229600" cy="5173663"/>
          </a:xfrm>
          <a:noFill/>
        </p:spPr>
        <p:txBody>
          <a:bodyPr/>
          <a:lstStyle/>
          <a:p>
            <a:pPr>
              <a:lnSpc>
                <a:spcPct val="80000"/>
              </a:lnSpc>
              <a:buFont typeface="Wingdings" panose="05000000000000000000" pitchFamily="2" charset="2"/>
              <a:buNone/>
            </a:pPr>
            <a:r>
              <a:rPr lang="ru-RU" altLang="ru-RU" sz="2000" smtClean="0">
                <a:effectLst/>
              </a:rPr>
              <a:t>Несвоевременное обращение за медицинской помощью;</a:t>
            </a:r>
          </a:p>
          <a:p>
            <a:pPr>
              <a:lnSpc>
                <a:spcPct val="80000"/>
              </a:lnSpc>
              <a:buFont typeface="Wingdings" panose="05000000000000000000" pitchFamily="2" charset="2"/>
              <a:buNone/>
            </a:pPr>
            <a:r>
              <a:rPr lang="ru-RU" altLang="ru-RU" sz="2000" smtClean="0">
                <a:effectLst/>
              </a:rPr>
              <a:t>Низкая профилактическая активность первичного звена;</a:t>
            </a:r>
          </a:p>
          <a:p>
            <a:pPr>
              <a:lnSpc>
                <a:spcPct val="80000"/>
              </a:lnSpc>
              <a:buFont typeface="Wingdings" panose="05000000000000000000" pitchFamily="2" charset="2"/>
              <a:buNone/>
            </a:pPr>
            <a:r>
              <a:rPr lang="ru-RU" altLang="ru-RU" sz="2000" smtClean="0">
                <a:effectLst/>
              </a:rPr>
              <a:t>Недостаточное обеспечение квалифицированным медицинским персоналом;</a:t>
            </a:r>
          </a:p>
          <a:p>
            <a:pPr>
              <a:lnSpc>
                <a:spcPct val="80000"/>
              </a:lnSpc>
              <a:buFont typeface="Wingdings" panose="05000000000000000000" pitchFamily="2" charset="2"/>
              <a:buNone/>
            </a:pPr>
            <a:r>
              <a:rPr lang="ru-RU" altLang="ru-RU" sz="2000" smtClean="0">
                <a:effectLst/>
              </a:rPr>
              <a:t>Отсутствие оптимизации этапности оказания медицинской помощи;</a:t>
            </a:r>
          </a:p>
          <a:p>
            <a:pPr>
              <a:lnSpc>
                <a:spcPct val="80000"/>
              </a:lnSpc>
              <a:buFont typeface="Wingdings" panose="05000000000000000000" pitchFamily="2" charset="2"/>
              <a:buNone/>
            </a:pPr>
            <a:r>
              <a:rPr lang="ru-RU" altLang="ru-RU" sz="2000" smtClean="0">
                <a:effectLst/>
              </a:rPr>
              <a:t>Недостаточные условия для ведения здорового образа жизни;</a:t>
            </a:r>
          </a:p>
          <a:p>
            <a:pPr>
              <a:lnSpc>
                <a:spcPct val="80000"/>
              </a:lnSpc>
              <a:buFont typeface="Wingdings" panose="05000000000000000000" pitchFamily="2" charset="2"/>
              <a:buNone/>
            </a:pPr>
            <a:r>
              <a:rPr lang="ru-RU" altLang="ru-RU" sz="2000" smtClean="0">
                <a:effectLst/>
              </a:rPr>
              <a:t>Высокая распространенность факторов риска неинфекционных заболеваний, вносящих вклад в преждевременную смертность населения;</a:t>
            </a:r>
          </a:p>
          <a:p>
            <a:pPr>
              <a:lnSpc>
                <a:spcPct val="80000"/>
              </a:lnSpc>
              <a:buFont typeface="Wingdings" panose="05000000000000000000" pitchFamily="2" charset="2"/>
              <a:buNone/>
            </a:pPr>
            <a:r>
              <a:rPr lang="ru-RU" altLang="ru-RU" sz="2000" smtClean="0">
                <a:effectLst/>
              </a:rPr>
              <a:t>Низкий уровень государственного финансирования (3,2-3,5% ВВП) для обеспечения населения качественной медицинской помощью, в 2-3 раза ниже, чем в странах ЕС (нужно не менее 4,7% от ВВП);</a:t>
            </a:r>
          </a:p>
          <a:p>
            <a:pPr>
              <a:lnSpc>
                <a:spcPct val="80000"/>
              </a:lnSpc>
              <a:buFont typeface="Wingdings" panose="05000000000000000000" pitchFamily="2" charset="2"/>
              <a:buNone/>
            </a:pPr>
            <a:r>
              <a:rPr lang="ru-RU" altLang="ru-RU" sz="2000" smtClean="0">
                <a:effectLst/>
              </a:rPr>
              <a:t>Недостаточное использование современных информационно-телекоммуникационных технологий;</a:t>
            </a:r>
          </a:p>
          <a:p>
            <a:pPr>
              <a:lnSpc>
                <a:spcPct val="80000"/>
              </a:lnSpc>
              <a:buFont typeface="Wingdings" panose="05000000000000000000" pitchFamily="2" charset="2"/>
              <a:buNone/>
            </a:pPr>
            <a:r>
              <a:rPr lang="ru-RU" altLang="ru-RU" sz="2000" smtClean="0">
                <a:effectLst/>
              </a:rPr>
              <a:t>Отсутствие утвержденных индикаторов качества медицинской помощи и др.</a:t>
            </a:r>
          </a:p>
        </p:txBody>
      </p:sp>
    </p:spTree>
    <p:extLst>
      <p:ext uri="{BB962C8B-B14F-4D97-AF65-F5344CB8AC3E}">
        <p14:creationId xmlns:p14="http://schemas.microsoft.com/office/powerpoint/2010/main" val="2906796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913"/>
            <a:ext cx="8229600" cy="6480175"/>
          </a:xfrm>
        </p:spPr>
        <p:txBody>
          <a:bodyPr>
            <a:normAutofit lnSpcReduction="10000"/>
          </a:bodyPr>
          <a:lstStyle/>
          <a:p>
            <a:pPr marL="457200" indent="-457200" eaLnBrk="1" hangingPunct="1">
              <a:lnSpc>
                <a:spcPct val="80000"/>
              </a:lnSpc>
              <a:buClr>
                <a:srgbClr val="0066FF"/>
              </a:buClr>
              <a:buFont typeface="Wingdings" panose="05000000000000000000" pitchFamily="2" charset="2"/>
              <a:buNone/>
            </a:pPr>
            <a:r>
              <a:rPr lang="ru-RU" altLang="ru-RU" sz="2400" b="1" smtClean="0">
                <a:solidFill>
                  <a:srgbClr val="FF3300"/>
                </a:solidFill>
                <a:effectLst/>
                <a:latin typeface="Times New Roman" panose="02020603050405020304" pitchFamily="18" charset="0"/>
                <a:cs typeface="Times New Roman" panose="02020603050405020304" pitchFamily="18" charset="0"/>
              </a:rPr>
              <a:t>                    НОРМАТИВНО-ПРАВОВАЯ БАЗА</a:t>
            </a:r>
            <a:endParaRPr lang="en-US" altLang="ru-RU" sz="2400" b="1" smtClean="0">
              <a:solidFill>
                <a:srgbClr val="FF3300"/>
              </a:solidFill>
              <a:effectLst/>
              <a:latin typeface="Times New Roman" panose="02020603050405020304" pitchFamily="18" charset="0"/>
              <a:cs typeface="Times New Roman" panose="02020603050405020304" pitchFamily="18" charset="0"/>
            </a:endParaRPr>
          </a:p>
          <a:p>
            <a:pPr marL="457200" indent="-457200" eaLnBrk="1" hangingPunct="1">
              <a:lnSpc>
                <a:spcPct val="80000"/>
              </a:lnSpc>
              <a:buClr>
                <a:srgbClr val="0066FF"/>
              </a:buClr>
            </a:pPr>
            <a:r>
              <a:rPr lang="ru-RU" altLang="ru-RU" sz="2400" smtClean="0">
                <a:solidFill>
                  <a:srgbClr val="000000"/>
                </a:solidFill>
                <a:latin typeface="Times New Roman" panose="02020603050405020304" pitchFamily="18" charset="0"/>
                <a:cs typeface="Times New Roman" panose="02020603050405020304" pitchFamily="18" charset="0"/>
              </a:rPr>
              <a:t>ФЗ № 323 от 21 ноября 2011</a:t>
            </a:r>
          </a:p>
          <a:p>
            <a:pPr marL="457200" indent="-457200" eaLnBrk="1" hangingPunct="1">
              <a:lnSpc>
                <a:spcPct val="80000"/>
              </a:lnSpc>
              <a:buClr>
                <a:srgbClr val="0066FF"/>
              </a:buClr>
              <a:buFont typeface="Wingdings" panose="05000000000000000000" pitchFamily="2" charset="2"/>
              <a:buNone/>
            </a:pPr>
            <a:r>
              <a:rPr lang="ru-RU" altLang="ru-RU" sz="2400" b="1" smtClean="0">
                <a:solidFill>
                  <a:srgbClr val="000000"/>
                </a:solidFill>
                <a:latin typeface="Times New Roman" panose="02020603050405020304" pitchFamily="18" charset="0"/>
                <a:cs typeface="Times New Roman" panose="02020603050405020304" pitchFamily="18" charset="0"/>
              </a:rPr>
              <a:t>	ОБ ОСНОВАХ ОХРАНЫ ЗДОРОВЬЯ ГРАЖДАН В РОССИЙСКОЙ ФЕДЕРАЦИИ  статья 32, </a:t>
            </a:r>
            <a:r>
              <a:rPr lang="en-US" altLang="ru-RU" sz="2400" b="1" smtClean="0">
                <a:solidFill>
                  <a:srgbClr val="000000"/>
                </a:solidFill>
                <a:latin typeface="Times New Roman" panose="02020603050405020304" pitchFamily="18" charset="0"/>
                <a:cs typeface="Times New Roman" panose="02020603050405020304" pitchFamily="18" charset="0"/>
              </a:rPr>
              <a:t>33</a:t>
            </a:r>
            <a:r>
              <a:rPr lang="ru-RU" altLang="ru-RU" sz="2400" b="1" smtClean="0">
                <a:solidFill>
                  <a:srgbClr val="000000"/>
                </a:solidFill>
                <a:latin typeface="Times New Roman" panose="02020603050405020304" pitchFamily="18" charset="0"/>
                <a:cs typeface="Times New Roman" panose="02020603050405020304" pitchFamily="18" charset="0"/>
              </a:rPr>
              <a:t> (первичная медико–санитарная помощь)</a:t>
            </a:r>
          </a:p>
          <a:p>
            <a:pPr marL="457200" indent="-457200" eaLnBrk="1" hangingPunct="1">
              <a:lnSpc>
                <a:spcPct val="80000"/>
              </a:lnSpc>
              <a:buClr>
                <a:srgbClr val="0066FF"/>
              </a:buClr>
            </a:pPr>
            <a:r>
              <a:rPr lang="ru-RU" altLang="ru-RU" sz="2400" smtClean="0">
                <a:solidFill>
                  <a:srgbClr val="000000"/>
                </a:solidFill>
                <a:latin typeface="Times New Roman" panose="02020603050405020304" pitchFamily="18" charset="0"/>
                <a:cs typeface="Times New Roman" panose="02020603050405020304" pitchFamily="18" charset="0"/>
              </a:rPr>
              <a:t>Приказ МЗ РФ</a:t>
            </a:r>
            <a:r>
              <a:rPr lang="ru-RU" altLang="ru-RU"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от 15 мая 2012 г. N 543н</a:t>
            </a:r>
          </a:p>
          <a:p>
            <a:pPr marL="457200" indent="-457200" eaLnBrk="1" hangingPunct="1">
              <a:lnSpc>
                <a:spcPct val="80000"/>
              </a:lnSpc>
              <a:buClr>
                <a:srgbClr val="0066FF"/>
              </a:buClr>
              <a:buFont typeface="Wingdings" panose="05000000000000000000" pitchFamily="2" charset="2"/>
              <a:buNone/>
            </a:pPr>
            <a:r>
              <a:rPr lang="ru-RU" altLang="ru-RU" sz="24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400" b="1" smtClean="0">
                <a:solidFill>
                  <a:srgbClr val="000000"/>
                </a:solidFill>
                <a:latin typeface="Times New Roman" panose="02020603050405020304" pitchFamily="18" charset="0"/>
                <a:cs typeface="Times New Roman" panose="02020603050405020304" pitchFamily="18" charset="0"/>
              </a:rPr>
              <a:t>	</a:t>
            </a:r>
            <a:r>
              <a:rPr lang="ru-RU" altLang="ru-RU" sz="2400" b="1" smtClean="0">
                <a:solidFill>
                  <a:srgbClr val="000000"/>
                </a:solidFill>
                <a:latin typeface="Times New Roman" panose="02020603050405020304" pitchFamily="18" charset="0"/>
              </a:rPr>
              <a:t>ОБ УТВЕРЖДЕНИИ ПОЛОЖЕНИЯ</a:t>
            </a:r>
          </a:p>
          <a:p>
            <a:pPr marL="457200" indent="-457200" eaLnBrk="1" hangingPunct="1">
              <a:lnSpc>
                <a:spcPct val="80000"/>
              </a:lnSpc>
              <a:buClr>
                <a:srgbClr val="0066FF"/>
              </a:buClr>
              <a:buFont typeface="Wingdings" panose="05000000000000000000" pitchFamily="2" charset="2"/>
              <a:buNone/>
            </a:pPr>
            <a:r>
              <a:rPr lang="ru-RU" altLang="ru-RU" sz="2400" b="1" smtClean="0">
                <a:solidFill>
                  <a:srgbClr val="000000"/>
                </a:solidFill>
                <a:latin typeface="Times New Roman" panose="02020603050405020304" pitchFamily="18" charset="0"/>
                <a:cs typeface="Times New Roman" panose="02020603050405020304" pitchFamily="18" charset="0"/>
              </a:rPr>
              <a:t>	</a:t>
            </a:r>
            <a:r>
              <a:rPr lang="ru-RU" altLang="ru-RU" sz="2400" b="1" smtClean="0">
                <a:solidFill>
                  <a:srgbClr val="000000"/>
                </a:solidFill>
                <a:latin typeface="Times New Roman" panose="02020603050405020304" pitchFamily="18" charset="0"/>
              </a:rPr>
              <a:t>ОБ ОРГАНИЗАЦИИ ОКАЗАНИЯ ПЕРВИЧНОЙ МЕДИКО-САНИТАРНОЙ</a:t>
            </a:r>
          </a:p>
          <a:p>
            <a:pPr marL="457200" indent="-457200" eaLnBrk="1" hangingPunct="1">
              <a:lnSpc>
                <a:spcPct val="80000"/>
              </a:lnSpc>
              <a:buClr>
                <a:srgbClr val="0066FF"/>
              </a:buClr>
              <a:buFont typeface="Wingdings" panose="05000000000000000000" pitchFamily="2" charset="2"/>
              <a:buNone/>
            </a:pPr>
            <a:r>
              <a:rPr lang="ru-RU" altLang="ru-RU" sz="2400" b="1" smtClean="0">
                <a:solidFill>
                  <a:srgbClr val="000000"/>
                </a:solidFill>
                <a:latin typeface="Times New Roman" panose="02020603050405020304" pitchFamily="18" charset="0"/>
                <a:cs typeface="Times New Roman" panose="02020603050405020304" pitchFamily="18" charset="0"/>
              </a:rPr>
              <a:t>	</a:t>
            </a:r>
            <a:r>
              <a:rPr lang="ru-RU" altLang="ru-RU" sz="2400" b="1" smtClean="0">
                <a:solidFill>
                  <a:srgbClr val="000000"/>
                </a:solidFill>
                <a:latin typeface="Times New Roman" panose="02020603050405020304" pitchFamily="18" charset="0"/>
              </a:rPr>
              <a:t>ПОМОЩИ ВЗРОСЛОМУ НАСЕЛЕНИЮ</a:t>
            </a:r>
          </a:p>
          <a:p>
            <a:pPr marL="457200" indent="-457200" eaLnBrk="1" hangingPunct="1">
              <a:lnSpc>
                <a:spcPct val="80000"/>
              </a:lnSpc>
              <a:buClr>
                <a:srgbClr val="0066FF"/>
              </a:buClr>
            </a:pPr>
            <a:r>
              <a:rPr lang="ru-RU" altLang="ru-RU" sz="2400" b="1" smtClean="0">
                <a:solidFill>
                  <a:srgbClr val="000000"/>
                </a:solidFill>
                <a:latin typeface="Times New Roman" panose="02020603050405020304" pitchFamily="18" charset="0"/>
              </a:rPr>
              <a:t>Приказ МЗ и СР РФ от 16 апреля 2012 г. N 366н МЗ и СР РФ ОБ УТВЕРЖДЕНИИ ПОРЯДКА ОКАЗАНИЯ ПЕДИАТРИЧЕСКОЙ ПОМОЩИ</a:t>
            </a:r>
          </a:p>
          <a:p>
            <a:pPr marL="457200" indent="-457200" eaLnBrk="1" hangingPunct="1">
              <a:lnSpc>
                <a:spcPct val="80000"/>
              </a:lnSpc>
              <a:buClr>
                <a:srgbClr val="0066FF"/>
              </a:buClr>
              <a:buFont typeface="Wingdings" panose="05000000000000000000" pitchFamily="2" charset="2"/>
              <a:buNone/>
            </a:pPr>
            <a:r>
              <a:rPr lang="ru-RU" altLang="ru-RU" sz="2400" b="1" smtClean="0">
                <a:solidFill>
                  <a:srgbClr val="000000"/>
                </a:solidFill>
                <a:latin typeface="Times New Roman" panose="02020603050405020304" pitchFamily="18" charset="0"/>
                <a:cs typeface="Times New Roman" panose="02020603050405020304" pitchFamily="18" charset="0"/>
              </a:rPr>
              <a:t>Приказ  МЗ РФ № 290-н от 02.06.2015г. </a:t>
            </a:r>
            <a:r>
              <a:rPr lang="ru-RU" altLang="ru-RU" sz="2400" smtClean="0">
                <a:solidFill>
                  <a:srgbClr val="000000"/>
                </a:solidFill>
                <a:latin typeface="Times New Roman" panose="02020603050405020304" pitchFamily="18" charset="0"/>
                <a:cs typeface="Times New Roman" panose="02020603050405020304" pitchFamily="18" charset="0"/>
              </a:rPr>
              <a:t>«Об утверждении типовых отраслевых норм времени на выполнение работ, связанных с посещением одним пациентом врача-педиатра участкового, врача-терапевта участкового, врача общей практики, врача-невролога, врача-оториноларинголога, врача-офтальмолога, врача- акушера-гинеколога»</a:t>
            </a:r>
            <a:endParaRPr lang="ru-RU" altLang="ru-RU" smtClean="0"/>
          </a:p>
        </p:txBody>
      </p:sp>
    </p:spTree>
    <p:extLst>
      <p:ext uri="{BB962C8B-B14F-4D97-AF65-F5344CB8AC3E}">
        <p14:creationId xmlns:p14="http://schemas.microsoft.com/office/powerpoint/2010/main" val="1858118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57200" y="765175"/>
            <a:ext cx="8229600" cy="5616575"/>
          </a:xfrm>
        </p:spPr>
        <p:txBody>
          <a:bodyPr>
            <a:normAutofit/>
          </a:bodyPr>
          <a:lstStyle/>
          <a:p>
            <a:pPr indent="342900" algn="just" eaLnBrk="1" hangingPunct="1">
              <a:lnSpc>
                <a:spcPct val="80000"/>
              </a:lnSpc>
              <a:defRPr/>
            </a:pPr>
            <a:r>
              <a:rPr lang="ru-RU" altLang="ru-RU" sz="2800" dirty="0" smtClean="0"/>
              <a:t>Первичная медико-санитарная помощь в медицинских организациях может оказываться населению:</a:t>
            </a:r>
          </a:p>
          <a:p>
            <a:pPr indent="342900" algn="just" eaLnBrk="1" hangingPunct="1">
              <a:lnSpc>
                <a:spcPct val="80000"/>
              </a:lnSpc>
              <a:buFont typeface="Wingdings" panose="05000000000000000000" pitchFamily="2" charset="2"/>
              <a:buNone/>
              <a:defRPr/>
            </a:pPr>
            <a:r>
              <a:rPr lang="ru-RU" altLang="ru-RU" sz="2800" dirty="0" smtClean="0"/>
              <a:t>а) в качестве бесплатной - в рамках </a:t>
            </a:r>
            <a:r>
              <a:rPr lang="ru-RU" altLang="ru-RU" sz="2800" dirty="0" smtClean="0">
                <a:solidFill>
                  <a:srgbClr val="0000FF"/>
                </a:solidFill>
                <a:effectLst>
                  <a:outerShdw blurRad="38100" dist="38100" dir="2700000" algn="tl">
                    <a:srgbClr val="000000"/>
                  </a:outerShdw>
                </a:effectLst>
                <a:hlinkClick r:id="rId2"/>
              </a:rPr>
              <a:t>Программы</a:t>
            </a:r>
            <a:r>
              <a:rPr lang="ru-RU" altLang="ru-RU" sz="2800" dirty="0" smtClean="0"/>
              <a:t> государственных гарантий бесплатного оказания гражданам Российской Федерации медицинской помощи за счет средств обязательного медицинского страхования и средств соответствующих бюджетов, а также в иных случаях, установленных законодательством Российской Федерации;</a:t>
            </a:r>
          </a:p>
          <a:p>
            <a:pPr indent="342900" algn="just" eaLnBrk="1" hangingPunct="1">
              <a:lnSpc>
                <a:spcPct val="80000"/>
              </a:lnSpc>
              <a:buFont typeface="Wingdings" panose="05000000000000000000" pitchFamily="2" charset="2"/>
              <a:buNone/>
              <a:defRPr/>
            </a:pPr>
            <a:r>
              <a:rPr lang="ru-RU" altLang="ru-RU" sz="2800" dirty="0" smtClean="0"/>
              <a:t>б) в качестве </a:t>
            </a:r>
            <a:r>
              <a:rPr lang="ru-RU" altLang="ru-RU" sz="2800" dirty="0" smtClean="0">
                <a:solidFill>
                  <a:srgbClr val="0000FF"/>
                </a:solidFill>
                <a:effectLst>
                  <a:outerShdw blurRad="38100" dist="38100" dir="2700000" algn="tl">
                    <a:srgbClr val="000000"/>
                  </a:outerShdw>
                </a:effectLst>
                <a:hlinkClick r:id="rId3"/>
              </a:rPr>
              <a:t>платной</a:t>
            </a:r>
            <a:r>
              <a:rPr lang="ru-RU" altLang="ru-RU" sz="2800" dirty="0" smtClean="0"/>
              <a:t> медицинской помощи - за счет средств граждан и организаций.</a:t>
            </a:r>
          </a:p>
          <a:p>
            <a:pPr indent="342900" eaLnBrk="1" hangingPunct="1">
              <a:lnSpc>
                <a:spcPct val="80000"/>
              </a:lnSpc>
              <a:defRPr/>
            </a:pPr>
            <a:endParaRPr lang="ru-RU" altLang="ru-RU" sz="2800" dirty="0" smtClean="0"/>
          </a:p>
        </p:txBody>
      </p:sp>
    </p:spTree>
    <p:extLst>
      <p:ext uri="{BB962C8B-B14F-4D97-AF65-F5344CB8AC3E}">
        <p14:creationId xmlns:p14="http://schemas.microsoft.com/office/powerpoint/2010/main" val="22434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p:txBody>
          <a:bodyPr>
            <a:normAutofit fontScale="92500" lnSpcReduction="10000"/>
          </a:bodyPr>
          <a:lstStyle/>
          <a:p>
            <a:pPr indent="342900" algn="just" eaLnBrk="1" hangingPunct="1">
              <a:lnSpc>
                <a:spcPct val="80000"/>
              </a:lnSpc>
              <a:defRPr/>
            </a:pPr>
            <a:r>
              <a:rPr lang="ru-RU" altLang="ru-RU" sz="2000" smtClean="0"/>
              <a:t> </a:t>
            </a:r>
            <a:r>
              <a:rPr lang="ru-RU" altLang="ru-RU" sz="2400" smtClean="0"/>
              <a:t>Первичная медико-санитарная помощь оказывается в плановой и неотложной формах.</a:t>
            </a:r>
          </a:p>
          <a:p>
            <a:pPr indent="342900" algn="just" eaLnBrk="1" hangingPunct="1">
              <a:lnSpc>
                <a:spcPct val="80000"/>
              </a:lnSpc>
              <a:defRPr/>
            </a:pPr>
            <a:r>
              <a:rPr lang="ru-RU" altLang="ru-RU" sz="2400" smtClean="0"/>
              <a:t>Первичная медико-санитарная помощь оказывается:</a:t>
            </a:r>
          </a:p>
          <a:p>
            <a:pPr indent="342900" algn="just" eaLnBrk="1" hangingPunct="1">
              <a:lnSpc>
                <a:spcPct val="80000"/>
              </a:lnSpc>
              <a:buFont typeface="Wingdings" panose="05000000000000000000" pitchFamily="2" charset="2"/>
              <a:buNone/>
              <a:defRPr/>
            </a:pPr>
            <a:r>
              <a:rPr lang="ru-RU" altLang="ru-RU" sz="2400" smtClean="0"/>
              <a:t>1) </a:t>
            </a:r>
            <a:r>
              <a:rPr lang="ru-RU" altLang="ru-RU" sz="2400" smtClean="0">
                <a:solidFill>
                  <a:srgbClr val="FF3300"/>
                </a:solidFill>
                <a:effectLst>
                  <a:outerShdw blurRad="38100" dist="38100" dir="2700000" algn="tl">
                    <a:srgbClr val="000000"/>
                  </a:outerShdw>
                </a:effectLst>
              </a:rPr>
              <a:t>амбулаторно,</a:t>
            </a:r>
            <a:r>
              <a:rPr lang="ru-RU" altLang="ru-RU" sz="2400" smtClean="0"/>
              <a:t> в том числе:</a:t>
            </a:r>
          </a:p>
          <a:p>
            <a:pPr indent="342900" algn="just" eaLnBrk="1" hangingPunct="1">
              <a:lnSpc>
                <a:spcPct val="80000"/>
              </a:lnSpc>
              <a:defRPr/>
            </a:pPr>
            <a:r>
              <a:rPr lang="ru-RU" altLang="ru-RU" sz="2400" b="1" u="sng" smtClean="0"/>
              <a:t>в медицинской организации</a:t>
            </a:r>
            <a:r>
              <a:rPr lang="ru-RU" altLang="ru-RU" sz="2400" smtClean="0"/>
              <a:t>, оказывающей первичную медико-санитарную помощь, или ее подразделении, </a:t>
            </a:r>
          </a:p>
          <a:p>
            <a:pPr indent="342900" algn="just" eaLnBrk="1" hangingPunct="1">
              <a:lnSpc>
                <a:spcPct val="80000"/>
              </a:lnSpc>
              <a:defRPr/>
            </a:pPr>
            <a:r>
              <a:rPr lang="ru-RU" altLang="ru-RU" sz="2400" b="1" u="sng" smtClean="0"/>
              <a:t>по месту жительства (пребывания) пациента</a:t>
            </a:r>
            <a:r>
              <a:rPr lang="ru-RU" altLang="ru-RU" sz="2400" smtClean="0"/>
              <a:t> </a:t>
            </a:r>
          </a:p>
          <a:p>
            <a:pPr indent="342900" algn="just" eaLnBrk="1" hangingPunct="1">
              <a:lnSpc>
                <a:spcPct val="80000"/>
              </a:lnSpc>
              <a:defRPr/>
            </a:pPr>
            <a:r>
              <a:rPr lang="ru-RU" altLang="ru-RU" sz="2400" smtClean="0"/>
              <a:t>  </a:t>
            </a:r>
            <a:r>
              <a:rPr lang="ru-RU" altLang="ru-RU" sz="2400" b="1" u="sng" smtClean="0"/>
              <a:t>по месту выезда мобильной медицинской бригады,</a:t>
            </a:r>
            <a:r>
              <a:rPr lang="ru-RU" altLang="ru-RU" sz="2400" smtClean="0"/>
              <a:t> в том числе для оказания медицинской помощи жителям населенных пунктов с преимущественным проживанием лиц старше трудоспособного возраста либо расположенных на значительном удалении от медицинской организации и (или) имеющих плохую транспортную доступность с учетом климато-географических условий;</a:t>
            </a:r>
          </a:p>
          <a:p>
            <a:pPr indent="342900" algn="just" eaLnBrk="1" hangingPunct="1">
              <a:lnSpc>
                <a:spcPct val="80000"/>
              </a:lnSpc>
              <a:buFont typeface="Wingdings" panose="05000000000000000000" pitchFamily="2" charset="2"/>
              <a:buNone/>
              <a:defRPr/>
            </a:pPr>
            <a:r>
              <a:rPr lang="ru-RU" altLang="ru-RU" sz="2400" smtClean="0"/>
              <a:t>2) </a:t>
            </a:r>
            <a:r>
              <a:rPr lang="ru-RU" altLang="ru-RU" sz="2400" smtClean="0">
                <a:solidFill>
                  <a:srgbClr val="FF3300"/>
                </a:solidFill>
                <a:effectLst>
                  <a:outerShdw blurRad="38100" dist="38100" dir="2700000" algn="tl">
                    <a:srgbClr val="000000"/>
                  </a:outerShdw>
                </a:effectLst>
              </a:rPr>
              <a:t>в условиях дневного стационара, в том числе стационара на дому.</a:t>
            </a:r>
          </a:p>
          <a:p>
            <a:pPr indent="342900" eaLnBrk="1" hangingPunct="1">
              <a:lnSpc>
                <a:spcPct val="80000"/>
              </a:lnSpc>
              <a:defRPr/>
            </a:pPr>
            <a:endParaRPr lang="ru-RU" altLang="ru-RU" sz="2400" smtClean="0">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4230545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p:txBody>
          <a:bodyPr>
            <a:normAutofit fontScale="92500" lnSpcReduction="10000"/>
          </a:bodyPr>
          <a:lstStyle/>
          <a:p>
            <a:pPr indent="342900" algn="just" eaLnBrk="1" hangingPunct="1">
              <a:defRPr/>
            </a:pPr>
            <a:r>
              <a:rPr lang="ru-RU" altLang="ru-RU" sz="2400" smtClean="0"/>
              <a:t>Первичная </a:t>
            </a:r>
            <a:r>
              <a:rPr lang="ru-RU" altLang="ru-RU" sz="2400" b="1" u="sng" smtClean="0"/>
              <a:t>медико-санитарная</a:t>
            </a:r>
            <a:r>
              <a:rPr lang="ru-RU" altLang="ru-RU" sz="2400" smtClean="0"/>
              <a:t> помощь оказывается в соответствии с установленными порядками оказания отдельных видов (по профилям) медицинской помощи и стандартами медицинской помощи.</a:t>
            </a:r>
          </a:p>
          <a:p>
            <a:pPr indent="342900" algn="just" eaLnBrk="1" hangingPunct="1">
              <a:buFont typeface="Wingdings" panose="05000000000000000000" pitchFamily="2" charset="2"/>
              <a:buNone/>
              <a:defRPr/>
            </a:pPr>
            <a:r>
              <a:rPr lang="ru-RU" altLang="ru-RU" sz="2400" smtClean="0"/>
              <a:t>Первичная медико-санитарная помощь включает следующие виды:</a:t>
            </a:r>
          </a:p>
          <a:p>
            <a:pPr indent="342900" algn="just" eaLnBrk="1" hangingPunct="1">
              <a:defRPr/>
            </a:pPr>
            <a:r>
              <a:rPr lang="ru-RU" altLang="ru-RU" sz="2400" b="1" u="sng" smtClean="0">
                <a:solidFill>
                  <a:srgbClr val="FF3300"/>
                </a:solidFill>
                <a:effectLst>
                  <a:outerShdw blurRad="38100" dist="38100" dir="2700000" algn="tl">
                    <a:srgbClr val="000000"/>
                  </a:outerShdw>
                </a:effectLst>
              </a:rPr>
              <a:t>первичная доврачебная медико-санитарная помощь,</a:t>
            </a:r>
            <a:r>
              <a:rPr lang="ru-RU" altLang="ru-RU" sz="2400" smtClean="0"/>
              <a:t> которая оказывается фельдшерами, акушерами, другими медицинскими работниками со средним медицинским образованием фельдшерских здравпунктов, фельдшерско-акушерских пунктов, врачебных амбулаторий, здравпунктов, поликлиник, поликлинических подразделений медицинских организаций, отделений (кабинетов) медицинской профилактики, центров здоровья;</a:t>
            </a:r>
          </a:p>
        </p:txBody>
      </p:sp>
    </p:spTree>
    <p:extLst>
      <p:ext uri="{BB962C8B-B14F-4D97-AF65-F5344CB8AC3E}">
        <p14:creationId xmlns:p14="http://schemas.microsoft.com/office/powerpoint/2010/main" val="2034692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Rectangle 5"/>
          <p:cNvSpPr>
            <a:spLocks noGrp="1" noChangeArrowheads="1"/>
          </p:cNvSpPr>
          <p:nvPr>
            <p:ph type="body" idx="1"/>
          </p:nvPr>
        </p:nvSpPr>
        <p:spPr>
          <a:xfrm>
            <a:off x="457200" y="476250"/>
            <a:ext cx="8229600" cy="5649913"/>
          </a:xfrm>
        </p:spPr>
        <p:txBody>
          <a:bodyPr/>
          <a:lstStyle/>
          <a:p>
            <a:pPr algn="just" eaLnBrk="1" hangingPunct="1">
              <a:lnSpc>
                <a:spcPct val="80000"/>
              </a:lnSpc>
              <a:defRPr/>
            </a:pPr>
            <a:r>
              <a:rPr lang="ru-RU" altLang="ru-RU" sz="2400" smtClean="0">
                <a:solidFill>
                  <a:srgbClr val="FF3300"/>
                </a:solidFill>
                <a:effectLst>
                  <a:outerShdw blurRad="38100" dist="38100" dir="2700000" algn="tl">
                    <a:srgbClr val="000000"/>
                  </a:outerShdw>
                </a:effectLst>
              </a:rPr>
              <a:t>первичная </a:t>
            </a:r>
            <a:r>
              <a:rPr lang="ru-RU" altLang="ru-RU" sz="2400" b="1" u="sng" smtClean="0">
                <a:solidFill>
                  <a:srgbClr val="FF3300"/>
                </a:solidFill>
                <a:effectLst>
                  <a:outerShdw blurRad="38100" dist="38100" dir="2700000" algn="tl">
                    <a:srgbClr val="000000"/>
                  </a:outerShdw>
                </a:effectLst>
              </a:rPr>
              <a:t>врачебная</a:t>
            </a:r>
            <a:r>
              <a:rPr lang="ru-RU" altLang="ru-RU" sz="2400" smtClean="0">
                <a:solidFill>
                  <a:srgbClr val="FF3300"/>
                </a:solidFill>
                <a:effectLst>
                  <a:outerShdw blurRad="38100" dist="38100" dir="2700000" algn="tl">
                    <a:srgbClr val="000000"/>
                  </a:outerShdw>
                </a:effectLst>
              </a:rPr>
              <a:t> медико-санитарная помощь</a:t>
            </a:r>
            <a:r>
              <a:rPr lang="ru-RU" altLang="ru-RU" sz="2400" smtClean="0"/>
              <a:t>, </a:t>
            </a:r>
          </a:p>
          <a:p>
            <a:pPr algn="just" eaLnBrk="1" hangingPunct="1">
              <a:lnSpc>
                <a:spcPct val="80000"/>
              </a:lnSpc>
              <a:buFont typeface="Wingdings" panose="05000000000000000000" pitchFamily="2" charset="2"/>
              <a:buNone/>
              <a:defRPr/>
            </a:pPr>
            <a:r>
              <a:rPr lang="ru-RU" altLang="ru-RU" sz="2400" smtClean="0"/>
              <a:t>    оказывается врачами-терапевтами, врачами-терапевтами участковыми, врачами общей практики (семейными врачами) врачебных амбулаторий, здравпунктов, поликлиник, поликлинических подразделений медицинских организаций, офисов врачей общей практики (семейных врачей), центров здоровья и отделений (кабинетов) медицинской профилактики;</a:t>
            </a:r>
          </a:p>
          <a:p>
            <a:pPr algn="just" eaLnBrk="1" hangingPunct="1">
              <a:lnSpc>
                <a:spcPct val="80000"/>
              </a:lnSpc>
              <a:defRPr/>
            </a:pPr>
            <a:r>
              <a:rPr lang="ru-RU" altLang="ru-RU" sz="2400" smtClean="0">
                <a:solidFill>
                  <a:srgbClr val="FF3300"/>
                </a:solidFill>
                <a:effectLst>
                  <a:outerShdw blurRad="38100" dist="38100" dir="2700000" algn="tl">
                    <a:srgbClr val="000000"/>
                  </a:outerShdw>
                </a:effectLst>
              </a:rPr>
              <a:t>первичная </a:t>
            </a:r>
            <a:r>
              <a:rPr lang="ru-RU" altLang="ru-RU" sz="2400" b="1" u="sng" smtClean="0">
                <a:solidFill>
                  <a:srgbClr val="FF3300"/>
                </a:solidFill>
                <a:effectLst>
                  <a:outerShdw blurRad="38100" dist="38100" dir="2700000" algn="tl">
                    <a:srgbClr val="000000"/>
                  </a:outerShdw>
                </a:effectLst>
              </a:rPr>
              <a:t>специализированная</a:t>
            </a:r>
            <a:r>
              <a:rPr lang="ru-RU" altLang="ru-RU" sz="2400" b="1" smtClean="0">
                <a:solidFill>
                  <a:srgbClr val="FF3300"/>
                </a:solidFill>
                <a:effectLst>
                  <a:outerShdw blurRad="38100" dist="38100" dir="2700000" algn="tl">
                    <a:srgbClr val="000000"/>
                  </a:outerShdw>
                </a:effectLst>
              </a:rPr>
              <a:t> </a:t>
            </a:r>
            <a:r>
              <a:rPr lang="ru-RU" altLang="ru-RU" sz="2400" smtClean="0">
                <a:solidFill>
                  <a:srgbClr val="FF3300"/>
                </a:solidFill>
                <a:effectLst>
                  <a:outerShdw blurRad="38100" dist="38100" dir="2700000" algn="tl">
                    <a:srgbClr val="000000"/>
                  </a:outerShdw>
                </a:effectLst>
              </a:rPr>
              <a:t>медико-санитарная помощь</a:t>
            </a:r>
            <a:r>
              <a:rPr lang="ru-RU" altLang="ru-RU" sz="2400" smtClean="0"/>
              <a:t>, </a:t>
            </a:r>
          </a:p>
          <a:p>
            <a:pPr algn="just" eaLnBrk="1" hangingPunct="1">
              <a:lnSpc>
                <a:spcPct val="80000"/>
              </a:lnSpc>
              <a:buFont typeface="Wingdings" panose="05000000000000000000" pitchFamily="2" charset="2"/>
              <a:buNone/>
              <a:defRPr/>
            </a:pPr>
            <a:r>
              <a:rPr lang="ru-RU" altLang="ru-RU" sz="2400" smtClean="0"/>
              <a:t>    оказывается врачами-специалистами разного профиля поликлиник, поликлинических подразделений медицинских организаций, в том числе оказывающих специализированную, высокотехнологичную. </a:t>
            </a:r>
            <a:endParaRPr lang="ru-RU" altLang="ru-RU" smtClean="0"/>
          </a:p>
        </p:txBody>
      </p:sp>
    </p:spTree>
    <p:extLst>
      <p:ext uri="{BB962C8B-B14F-4D97-AF65-F5344CB8AC3E}">
        <p14:creationId xmlns:p14="http://schemas.microsoft.com/office/powerpoint/2010/main" val="110116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p:txBody>
          <a:bodyPr>
            <a:normAutofit lnSpcReduction="10000"/>
          </a:bodyPr>
          <a:lstStyle/>
          <a:p>
            <a:pPr eaLnBrk="1" hangingPunct="1">
              <a:lnSpc>
                <a:spcPct val="80000"/>
              </a:lnSpc>
              <a:defRPr/>
            </a:pPr>
            <a:r>
              <a:rPr lang="ru-RU" altLang="ru-RU" smtClean="0">
                <a:latin typeface="Times New Roman" pitchFamily="18" charset="0"/>
                <a:ea typeface="Calibri" pitchFamily="34" charset="0"/>
                <a:cs typeface="Times New Roman" pitchFamily="18" charset="0"/>
              </a:rPr>
              <a:t>Первичная доврачебная и первичная врачебная медико-санитарная помощь организуются по территориально-участковому принципу.</a:t>
            </a:r>
          </a:p>
          <a:p>
            <a:pPr eaLnBrk="1" hangingPunct="1">
              <a:lnSpc>
                <a:spcPct val="80000"/>
              </a:lnSpc>
              <a:buFont typeface="Wingdings" panose="05000000000000000000" pitchFamily="2" charset="2"/>
              <a:buNone/>
              <a:defRPr/>
            </a:pPr>
            <a:endParaRPr lang="ru-RU" altLang="ru-RU" smtClean="0">
              <a:latin typeface="Times New Roman" pitchFamily="18" charset="0"/>
              <a:ea typeface="Calibri" pitchFamily="34" charset="0"/>
              <a:cs typeface="Times New Roman" pitchFamily="18" charset="0"/>
            </a:endParaRPr>
          </a:p>
          <a:p>
            <a:pPr eaLnBrk="1" hangingPunct="1">
              <a:lnSpc>
                <a:spcPct val="80000"/>
              </a:lnSpc>
              <a:defRPr/>
            </a:pPr>
            <a:r>
              <a:rPr lang="ru-RU" altLang="ru-RU" smtClean="0">
                <a:latin typeface="Times New Roman" pitchFamily="18" charset="0"/>
                <a:ea typeface="Calibri" pitchFamily="34" charset="0"/>
                <a:cs typeface="Times New Roman" pitchFamily="18" charset="0"/>
              </a:rPr>
              <a:t>В медицинских организациях могут быть организованы участки:</a:t>
            </a:r>
          </a:p>
          <a:p>
            <a:pPr algn="just" eaLnBrk="1" hangingPunct="1">
              <a:lnSpc>
                <a:spcPct val="80000"/>
              </a:lnSpc>
              <a:buFont typeface="Wingdings" panose="05000000000000000000" pitchFamily="2" charset="2"/>
              <a:buNone/>
              <a:defRPr/>
            </a:pPr>
            <a:r>
              <a:rPr lang="ru-RU" altLang="ru-RU" smtClean="0">
                <a:latin typeface="Times New Roman" pitchFamily="18" charset="0"/>
                <a:ea typeface="Calibri" pitchFamily="34" charset="0"/>
                <a:cs typeface="Times New Roman" pitchFamily="18" charset="0"/>
              </a:rPr>
              <a:t>	-</a:t>
            </a:r>
            <a:r>
              <a:rPr lang="ru-RU" altLang="ru-RU" smtClean="0">
                <a:solidFill>
                  <a:srgbClr val="FFFF00"/>
                </a:solidFill>
                <a:effectLst>
                  <a:outerShdw blurRad="38100" dist="38100" dir="2700000" algn="tl">
                    <a:srgbClr val="000000"/>
                  </a:outerShdw>
                </a:effectLst>
                <a:latin typeface="Times New Roman" pitchFamily="18" charset="0"/>
                <a:ea typeface="Calibri" pitchFamily="34" charset="0"/>
                <a:cs typeface="Times New Roman" pitchFamily="18" charset="0"/>
              </a:rPr>
              <a:t> </a:t>
            </a:r>
            <a:r>
              <a:rPr lang="ru-RU" altLang="ru-RU" smtClean="0">
                <a:latin typeface="Times New Roman" pitchFamily="18" charset="0"/>
                <a:ea typeface="Calibri" pitchFamily="34" charset="0"/>
                <a:cs typeface="Times New Roman" pitchFamily="18" charset="0"/>
              </a:rPr>
              <a:t>фельдшерский;</a:t>
            </a:r>
          </a:p>
          <a:p>
            <a:pPr algn="just" eaLnBrk="1" hangingPunct="1">
              <a:lnSpc>
                <a:spcPct val="80000"/>
              </a:lnSpc>
              <a:buFont typeface="Wingdings" panose="05000000000000000000" pitchFamily="2" charset="2"/>
              <a:buNone/>
              <a:defRPr/>
            </a:pPr>
            <a:r>
              <a:rPr lang="ru-RU" altLang="ru-RU" smtClean="0">
                <a:latin typeface="Times New Roman" pitchFamily="18" charset="0"/>
                <a:ea typeface="Calibri" pitchFamily="34" charset="0"/>
                <a:cs typeface="Times New Roman" pitchFamily="18" charset="0"/>
              </a:rPr>
              <a:t>	- терапевтический (в том числе цеховой);</a:t>
            </a:r>
          </a:p>
          <a:p>
            <a:pPr algn="just" eaLnBrk="1" hangingPunct="1">
              <a:lnSpc>
                <a:spcPct val="80000"/>
              </a:lnSpc>
              <a:buFont typeface="Wingdings" panose="05000000000000000000" pitchFamily="2" charset="2"/>
              <a:buNone/>
              <a:defRPr/>
            </a:pPr>
            <a:r>
              <a:rPr lang="ru-RU" altLang="ru-RU" smtClean="0">
                <a:latin typeface="Times New Roman" pitchFamily="18" charset="0"/>
                <a:ea typeface="Calibri" pitchFamily="34" charset="0"/>
                <a:cs typeface="Times New Roman" pitchFamily="18" charset="0"/>
              </a:rPr>
              <a:t>	- врача общей практики (семейного врача);</a:t>
            </a:r>
          </a:p>
          <a:p>
            <a:pPr algn="just" eaLnBrk="1" hangingPunct="1">
              <a:lnSpc>
                <a:spcPct val="80000"/>
              </a:lnSpc>
              <a:buFont typeface="Wingdings" panose="05000000000000000000" pitchFamily="2" charset="2"/>
              <a:buNone/>
              <a:defRPr/>
            </a:pPr>
            <a:r>
              <a:rPr lang="ru-RU" altLang="ru-RU" smtClean="0">
                <a:solidFill>
                  <a:srgbClr val="FFFF00"/>
                </a:solidFill>
                <a:effectLst>
                  <a:outerShdw blurRad="38100" dist="38100" dir="2700000" algn="tl">
                    <a:srgbClr val="000000"/>
                  </a:outerShdw>
                </a:effectLst>
                <a:latin typeface="Times New Roman" pitchFamily="18" charset="0"/>
                <a:ea typeface="Calibri" pitchFamily="34" charset="0"/>
                <a:cs typeface="Times New Roman" pitchFamily="18" charset="0"/>
              </a:rPr>
              <a:t>	</a:t>
            </a:r>
            <a:endParaRPr lang="ru-RU" altLang="ru-RU" smtClean="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214035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eaLnBrk="1" hangingPunct="1"/>
            <a:r>
              <a:rPr lang="ru-RU" altLang="ru-RU" smtClean="0"/>
              <a:t>План лекции</a:t>
            </a:r>
          </a:p>
        </p:txBody>
      </p:sp>
      <p:sp>
        <p:nvSpPr>
          <p:cNvPr id="6147" name="Объект 2"/>
          <p:cNvSpPr>
            <a:spLocks noGrp="1"/>
          </p:cNvSpPr>
          <p:nvPr>
            <p:ph idx="1"/>
          </p:nvPr>
        </p:nvSpPr>
        <p:spPr/>
        <p:txBody>
          <a:bodyPr/>
          <a:lstStyle/>
          <a:p>
            <a:pPr marL="514350" indent="-514350" eaLnBrk="1" hangingPunct="1">
              <a:buFont typeface="Calibri" pitchFamily="34" charset="0"/>
              <a:buAutoNum type="arabicPeriod"/>
            </a:pPr>
            <a:r>
              <a:rPr lang="ru-RU" altLang="ru-RU" sz="2400" dirty="0" smtClean="0"/>
              <a:t>Актуальность.</a:t>
            </a:r>
          </a:p>
          <a:p>
            <a:pPr marL="514350" indent="-514350" eaLnBrk="1" hangingPunct="1">
              <a:buFont typeface="Calibri" pitchFamily="34" charset="0"/>
              <a:buAutoNum type="arabicPeriod"/>
            </a:pPr>
            <a:r>
              <a:rPr lang="ru-RU" altLang="ru-RU" sz="2400" dirty="0" smtClean="0"/>
              <a:t>Понятие «система здравоохранения». </a:t>
            </a:r>
          </a:p>
          <a:p>
            <a:pPr marL="514350" indent="-514350" eaLnBrk="1" hangingPunct="1">
              <a:buFont typeface="Calibri" pitchFamily="34" charset="0"/>
              <a:buAutoNum type="arabicPeriod"/>
            </a:pPr>
            <a:r>
              <a:rPr lang="ru-RU" altLang="ru-RU" sz="2400" dirty="0" smtClean="0"/>
              <a:t>Особенности системы здравоохранения Российской Федерации. </a:t>
            </a:r>
          </a:p>
          <a:p>
            <a:pPr marL="514350" indent="-514350" eaLnBrk="1" hangingPunct="1">
              <a:buFont typeface="Calibri" pitchFamily="34" charset="0"/>
              <a:buAutoNum type="arabicPeriod"/>
            </a:pPr>
            <a:r>
              <a:rPr lang="ru-RU" altLang="ru-RU" sz="2400" dirty="0" smtClean="0"/>
              <a:t>Организация поликлинической помощи</a:t>
            </a:r>
          </a:p>
          <a:p>
            <a:pPr marL="514350" indent="-514350" eaLnBrk="1" hangingPunct="1">
              <a:buFont typeface="Calibri" pitchFamily="34" charset="0"/>
              <a:buAutoNum type="arabicPeriod"/>
            </a:pPr>
            <a:r>
              <a:rPr lang="ru-RU" altLang="ru-RU" sz="2400" dirty="0" smtClean="0"/>
              <a:t>Организация стационарной помощи</a:t>
            </a:r>
            <a:endParaRPr lang="ru-RU" altLang="ru-RU" sz="2400" dirty="0" smtClean="0"/>
          </a:p>
          <a:p>
            <a:pPr marL="514350" indent="-514350" eaLnBrk="1" hangingPunct="1">
              <a:buFont typeface="Calibri" pitchFamily="34" charset="0"/>
              <a:buAutoNum type="arabicPeriod"/>
            </a:pPr>
            <a:r>
              <a:rPr lang="ru-RU" altLang="ru-RU" sz="2400" dirty="0" smtClean="0"/>
              <a:t>Выводы.</a:t>
            </a:r>
          </a:p>
        </p:txBody>
      </p:sp>
    </p:spTree>
    <p:extLst>
      <p:ext uri="{BB962C8B-B14F-4D97-AF65-F5344CB8AC3E}">
        <p14:creationId xmlns:p14="http://schemas.microsoft.com/office/powerpoint/2010/main" val="1436991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Grp="1" noChangeArrowheads="1"/>
          </p:cNvSpPr>
          <p:nvPr>
            <p:ph type="body" idx="1"/>
          </p:nvPr>
        </p:nvSpPr>
        <p:spPr>
          <a:xfrm>
            <a:off x="457200" y="404813"/>
            <a:ext cx="8229600" cy="5721350"/>
          </a:xfrm>
        </p:spPr>
        <p:txBody>
          <a:bodyPr/>
          <a:lstStyle/>
          <a:p>
            <a:pPr eaLnBrk="1" hangingPunct="1">
              <a:lnSpc>
                <a:spcPct val="80000"/>
              </a:lnSpc>
              <a:buFont typeface="Wingdings" panose="05000000000000000000" pitchFamily="2" charset="2"/>
              <a:buNone/>
              <a:defRPr/>
            </a:pPr>
            <a:r>
              <a:rPr lang="ru-RU" altLang="ru-RU" sz="2400" smtClean="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ru-RU" altLang="ru-RU" smtClean="0">
                <a:latin typeface="Times New Roman" panose="02020603050405020304" pitchFamily="18" charset="0"/>
                <a:ea typeface="Calibri" panose="020F0502020204030204" pitchFamily="34" charset="0"/>
                <a:cs typeface="Times New Roman" panose="02020603050405020304" pitchFamily="18" charset="0"/>
              </a:rPr>
              <a:t>- комплексный участок </a:t>
            </a:r>
            <a:r>
              <a:rPr lang="ru-RU" altLang="ru-RU" smtClean="0">
                <a:latin typeface="Times New Roman" panose="02020603050405020304" pitchFamily="18" charset="0"/>
                <a:cs typeface="Times New Roman" panose="02020603050405020304" pitchFamily="18" charset="0"/>
              </a:rPr>
              <a:t>(</a:t>
            </a:r>
            <a:r>
              <a:rPr lang="ru-RU" altLang="ru-RU" smtClean="0">
                <a:latin typeface="Times New Roman" panose="02020603050405020304" pitchFamily="18" charset="0"/>
              </a:rPr>
              <a:t>формируется из населения участка медицинской организации с недостаточной численностью прикрепленного населения (малокомплектный участок) или населения, обслуживаемого врачом-терапевтом врачебной амбулатории, или населения, обслуживаемого фельдшерско-акушерскими пунктами (фельдшерскими здравпунктами)</a:t>
            </a:r>
            <a:endParaRPr lang="ru-RU" altLang="ru-RU" smtClean="0">
              <a:latin typeface="Times New Roman" panose="02020603050405020304" pitchFamily="18" charset="0"/>
              <a:cs typeface="Times New Roman" panose="02020603050405020304" pitchFamily="18" charset="0"/>
            </a:endParaRPr>
          </a:p>
          <a:p>
            <a:pPr algn="just" eaLnBrk="1" hangingPunct="1">
              <a:lnSpc>
                <a:spcPct val="80000"/>
              </a:lnSpc>
              <a:buFont typeface="Wingdings" panose="05000000000000000000" pitchFamily="2" charset="2"/>
              <a:buNone/>
              <a:defRPr/>
            </a:pPr>
            <a:r>
              <a:rPr lang="ru-RU" altLang="ru-RU" smtClean="0">
                <a:latin typeface="Times New Roman" panose="02020603050405020304" pitchFamily="18" charset="0"/>
                <a:cs typeface="Times New Roman" panose="02020603050405020304" pitchFamily="18" charset="0"/>
              </a:rPr>
              <a:t>    - </a:t>
            </a:r>
            <a:r>
              <a:rPr lang="ru-RU" altLang="ru-RU" smtClean="0">
                <a:latin typeface="Times New Roman" panose="02020603050405020304" pitchFamily="18" charset="0"/>
              </a:rPr>
              <a:t>акушерский;</a:t>
            </a:r>
            <a:endParaRPr lang="ru-RU" altLang="ru-RU" smtClean="0">
              <a:latin typeface="Times New Roman" panose="02020603050405020304" pitchFamily="18" charset="0"/>
              <a:cs typeface="Times New Roman" panose="02020603050405020304" pitchFamily="18" charset="0"/>
            </a:endParaRPr>
          </a:p>
          <a:p>
            <a:pPr algn="just" eaLnBrk="1" hangingPunct="1">
              <a:lnSpc>
                <a:spcPct val="80000"/>
              </a:lnSpc>
              <a:buFont typeface="Wingdings" panose="05000000000000000000" pitchFamily="2" charset="2"/>
              <a:buNone/>
              <a:defRPr/>
            </a:pPr>
            <a:r>
              <a:rPr lang="ru-RU" altLang="ru-RU" smtClean="0">
                <a:latin typeface="Times New Roman" panose="02020603050405020304" pitchFamily="18" charset="0"/>
                <a:cs typeface="Times New Roman" panose="02020603050405020304" pitchFamily="18" charset="0"/>
              </a:rPr>
              <a:t>    - </a:t>
            </a:r>
            <a:r>
              <a:rPr lang="ru-RU" altLang="ru-RU" smtClean="0">
                <a:latin typeface="Times New Roman" panose="02020603050405020304" pitchFamily="18" charset="0"/>
              </a:rPr>
              <a:t>приписной.</a:t>
            </a:r>
          </a:p>
          <a:p>
            <a:pPr eaLnBrk="1" hangingPunct="1">
              <a:defRPr/>
            </a:pPr>
            <a:endParaRPr lang="ru-RU" altLang="ru-RU" smtClean="0"/>
          </a:p>
        </p:txBody>
      </p:sp>
    </p:spTree>
    <p:extLst>
      <p:ext uri="{BB962C8B-B14F-4D97-AF65-F5344CB8AC3E}">
        <p14:creationId xmlns:p14="http://schemas.microsoft.com/office/powerpoint/2010/main" val="507124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p:txBody>
          <a:bodyPr>
            <a:normAutofit fontScale="92500" lnSpcReduction="10000"/>
          </a:bodyPr>
          <a:lstStyle/>
          <a:p>
            <a:pPr indent="342900" algn="just" eaLnBrk="1" hangingPunct="1">
              <a:lnSpc>
                <a:spcPct val="80000"/>
              </a:lnSpc>
              <a:defRPr/>
            </a:pPr>
            <a:r>
              <a:rPr lang="ru-RU" altLang="ru-RU" sz="2800" smtClean="0">
                <a:latin typeface="Times New Roman" pitchFamily="18" charset="0"/>
              </a:rPr>
              <a:t>Рекомендуемая численность прикрепленного населения на врачебных участках в соответствии с нормативной штатной численностью медицинского персонала составляет:</a:t>
            </a:r>
          </a:p>
          <a:p>
            <a:pPr indent="342900" algn="just" eaLnBrk="1" hangingPunct="1">
              <a:lnSpc>
                <a:spcPct val="80000"/>
              </a:lnSpc>
              <a:defRPr/>
            </a:pPr>
            <a:r>
              <a:rPr lang="ru-RU" altLang="ru-RU" sz="2800" smtClean="0">
                <a:latin typeface="Times New Roman" pitchFamily="18" charset="0"/>
              </a:rPr>
              <a:t>на фельдшерском участке - 1300 человек взрослого населения в возрасте 18 лет и старше;</a:t>
            </a:r>
          </a:p>
          <a:p>
            <a:pPr indent="342900" algn="just" eaLnBrk="1" hangingPunct="1">
              <a:lnSpc>
                <a:spcPct val="80000"/>
              </a:lnSpc>
              <a:defRPr/>
            </a:pPr>
            <a:r>
              <a:rPr lang="ru-RU" altLang="ru-RU" sz="2800" smtClean="0">
                <a:latin typeface="Times New Roman" pitchFamily="18" charset="0"/>
              </a:rPr>
              <a:t>на терапевтическом участке - 1700 человек взрослого населения в возрасте 18 лет и старше (для терапевтического участка, расположенного в сельской местности, - 1300 человек взрослого населения);</a:t>
            </a:r>
          </a:p>
          <a:p>
            <a:pPr indent="342900" algn="just" eaLnBrk="1" hangingPunct="1">
              <a:lnSpc>
                <a:spcPct val="80000"/>
              </a:lnSpc>
              <a:defRPr/>
            </a:pPr>
            <a:r>
              <a:rPr lang="ru-RU" altLang="ru-RU" sz="2800" smtClean="0">
                <a:latin typeface="Times New Roman" pitchFamily="18" charset="0"/>
              </a:rPr>
              <a:t>на участке врача общей практики - 1200 человек взрослого населения в возрасте 18 лет и старше;</a:t>
            </a:r>
          </a:p>
          <a:p>
            <a:pPr indent="342900" algn="just" eaLnBrk="1" hangingPunct="1">
              <a:lnSpc>
                <a:spcPct val="80000"/>
              </a:lnSpc>
              <a:defRPr/>
            </a:pPr>
            <a:r>
              <a:rPr lang="ru-RU" altLang="ru-RU" sz="2800" smtClean="0">
                <a:latin typeface="Times New Roman" pitchFamily="18" charset="0"/>
              </a:rPr>
              <a:t>На педиатрическом участке – 800 человек.</a:t>
            </a:r>
            <a:endParaRPr lang="ru-RU" altLang="ru-RU" sz="2800" smtClean="0">
              <a:latin typeface="Times New Roman" pitchFamily="18" charset="0"/>
              <a:cs typeface="Times New Roman" pitchFamily="18" charset="0"/>
            </a:endParaRPr>
          </a:p>
          <a:p>
            <a:pPr indent="342900" eaLnBrk="1" hangingPunct="1">
              <a:lnSpc>
                <a:spcPct val="80000"/>
              </a:lnSpc>
              <a:defRPr/>
            </a:pPr>
            <a:endParaRPr lang="ru-RU" altLang="ru-RU" sz="2800" smtClean="0">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2879758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250825" y="404813"/>
            <a:ext cx="8713788" cy="5721350"/>
          </a:xfrm>
        </p:spPr>
        <p:txBody>
          <a:bodyPr>
            <a:normAutofit lnSpcReduction="10000"/>
          </a:bodyPr>
          <a:lstStyle/>
          <a:p>
            <a:pPr algn="just" eaLnBrk="1" hangingPunct="1">
              <a:lnSpc>
                <a:spcPct val="80000"/>
              </a:lnSpc>
              <a:defRPr/>
            </a:pPr>
            <a:r>
              <a:rPr lang="ru-RU" altLang="ru-RU" smtClean="0">
                <a:latin typeface="Times New Roman" panose="02020603050405020304" pitchFamily="18" charset="0"/>
              </a:rPr>
              <a:t>на участке семейного врача - 1500 человек взрослого и детского населения;</a:t>
            </a:r>
          </a:p>
          <a:p>
            <a:pPr algn="just" eaLnBrk="1" hangingPunct="1">
              <a:lnSpc>
                <a:spcPct val="80000"/>
              </a:lnSpc>
              <a:defRPr/>
            </a:pPr>
            <a:r>
              <a:rPr lang="ru-RU" altLang="ru-RU" smtClean="0">
                <a:latin typeface="Times New Roman" panose="02020603050405020304" pitchFamily="18" charset="0"/>
              </a:rPr>
              <a:t>на комплексном участке - 2000 и более человек взрослого и детского населения.</a:t>
            </a:r>
          </a:p>
          <a:p>
            <a:pPr eaLnBrk="1" hangingPunct="1">
              <a:defRPr/>
            </a:pPr>
            <a:r>
              <a:rPr lang="ru-RU" altLang="ru-RU" smtClean="0">
                <a:latin typeface="Times New Roman" panose="02020603050405020304" pitchFamily="18" charset="0"/>
                <a:ea typeface="Calibri" panose="020F0502020204030204" pitchFamily="34" charset="0"/>
                <a:cs typeface="Times New Roman" panose="02020603050405020304" pitchFamily="18" charset="0"/>
              </a:rPr>
              <a:t>формируются постоянно действующие медицинские бригады, состоящие из врача-терапевта участкового, фельдшеров, акушеров и медицинских сестер, с распределением между ними функциональных обязанностей по компетенции, исходя из установленных штатных нормативов</a:t>
            </a:r>
            <a:r>
              <a:rPr lang="ru-RU" altLang="ru-RU" smtClean="0">
                <a:latin typeface="Times New Roman" panose="02020603050405020304" pitchFamily="18" charset="0"/>
                <a:cs typeface="Times New Roman" panose="02020603050405020304" pitchFamily="18" charset="0"/>
              </a:rPr>
              <a:t> (портативное диагностическое оборудование)</a:t>
            </a:r>
            <a:r>
              <a:rPr lang="ru-RU" altLang="ru-RU" smtClean="0">
                <a:latin typeface="Times New Roman" panose="02020603050405020304" pitchFamily="18" charset="0"/>
              </a:rPr>
              <a:t>. </a:t>
            </a:r>
            <a:endParaRPr lang="ru-RU" altLang="ru-RU" smtClean="0">
              <a:latin typeface="Times New Roman" panose="02020603050405020304" pitchFamily="18" charset="0"/>
              <a:cs typeface="Times New Roman" panose="02020603050405020304" pitchFamily="18" charset="0"/>
            </a:endParaRPr>
          </a:p>
          <a:p>
            <a:pPr eaLnBrk="1" hangingPunct="1">
              <a:defRPr/>
            </a:pPr>
            <a:endParaRPr lang="ru-RU" altLang="ru-RU" smtClean="0"/>
          </a:p>
        </p:txBody>
      </p:sp>
    </p:spTree>
    <p:extLst>
      <p:ext uri="{BB962C8B-B14F-4D97-AF65-F5344CB8AC3E}">
        <p14:creationId xmlns:p14="http://schemas.microsoft.com/office/powerpoint/2010/main" val="964988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type="body" idx="1"/>
          </p:nvPr>
        </p:nvSpPr>
        <p:spPr>
          <a:xfrm>
            <a:off x="457200" y="404813"/>
            <a:ext cx="8229600" cy="5721350"/>
          </a:xfrm>
        </p:spPr>
        <p:txBody>
          <a:bodyPr/>
          <a:lstStyle/>
          <a:p>
            <a:pPr eaLnBrk="1" hangingPunct="1">
              <a:lnSpc>
                <a:spcPct val="115000"/>
              </a:lnSpc>
              <a:spcAft>
                <a:spcPts val="1000"/>
              </a:spcAft>
              <a:defRPr/>
            </a:pPr>
            <a:r>
              <a:rPr lang="ru-RU" altLang="ru-RU" smtClean="0">
                <a:latin typeface="Times New Roman" pitchFamily="18" charset="0"/>
                <a:ea typeface="Calibri" pitchFamily="34" charset="0"/>
                <a:cs typeface="Times New Roman" pitchFamily="18" charset="0"/>
              </a:rPr>
              <a:t>Участковый терапевт </a:t>
            </a:r>
            <a:r>
              <a:rPr lang="ru-RU" altLang="ru-RU" smtClean="0">
                <a:solidFill>
                  <a:srgbClr val="FF3300"/>
                </a:solidFill>
                <a:effectLst>
                  <a:outerShdw blurRad="38100" dist="38100" dir="2700000" algn="tl">
                    <a:srgbClr val="000000"/>
                  </a:outerShdw>
                </a:effectLst>
                <a:latin typeface="Times New Roman" pitchFamily="18" charset="0"/>
                <a:ea typeface="Calibri" pitchFamily="34" charset="0"/>
                <a:cs typeface="Times New Roman" pitchFamily="18" charset="0"/>
              </a:rPr>
              <a:t>1</a:t>
            </a:r>
            <a:r>
              <a:rPr lang="ru-RU" altLang="ru-RU" smtClean="0">
                <a:latin typeface="Times New Roman" pitchFamily="18" charset="0"/>
                <a:ea typeface="Calibri" pitchFamily="34" charset="0"/>
                <a:cs typeface="Times New Roman" pitchFamily="18" charset="0"/>
              </a:rPr>
              <a:t> должность на 1700 населения</a:t>
            </a:r>
          </a:p>
          <a:p>
            <a:pPr eaLnBrk="1" hangingPunct="1">
              <a:lnSpc>
                <a:spcPct val="115000"/>
              </a:lnSpc>
              <a:spcAft>
                <a:spcPts val="1000"/>
              </a:spcAft>
              <a:defRPr/>
            </a:pPr>
            <a:r>
              <a:rPr lang="ru-RU" altLang="ru-RU" smtClean="0">
                <a:latin typeface="Times New Roman" pitchFamily="18" charset="0"/>
                <a:ea typeface="Calibri" pitchFamily="34" charset="0"/>
                <a:cs typeface="Times New Roman" pitchFamily="18" charset="0"/>
              </a:rPr>
              <a:t>Участковая мед. сестра </a:t>
            </a:r>
            <a:r>
              <a:rPr lang="ru-RU" altLang="ru-RU" smtClean="0">
                <a:solidFill>
                  <a:srgbClr val="FF3300"/>
                </a:solidFill>
                <a:effectLst>
                  <a:outerShdw blurRad="38100" dist="38100" dir="2700000" algn="tl">
                    <a:srgbClr val="000000"/>
                  </a:outerShdw>
                </a:effectLst>
                <a:latin typeface="Times New Roman" pitchFamily="18" charset="0"/>
                <a:ea typeface="Calibri" pitchFamily="34" charset="0"/>
                <a:cs typeface="Times New Roman" pitchFamily="18" charset="0"/>
              </a:rPr>
              <a:t>1,5</a:t>
            </a:r>
            <a:r>
              <a:rPr lang="ru-RU" altLang="ru-RU" smtClean="0">
                <a:latin typeface="Times New Roman" pitchFamily="18" charset="0"/>
                <a:ea typeface="Calibri" pitchFamily="34" charset="0"/>
                <a:cs typeface="Times New Roman" pitchFamily="18" charset="0"/>
              </a:rPr>
              <a:t> должности на 1700 населения </a:t>
            </a:r>
          </a:p>
          <a:p>
            <a:pPr eaLnBrk="1" hangingPunct="1">
              <a:lnSpc>
                <a:spcPct val="115000"/>
              </a:lnSpc>
              <a:spcAft>
                <a:spcPts val="1000"/>
              </a:spcAft>
              <a:defRPr/>
            </a:pPr>
            <a:r>
              <a:rPr lang="ru-RU" altLang="ru-RU" smtClean="0">
                <a:latin typeface="Times New Roman" pitchFamily="18" charset="0"/>
                <a:ea typeface="Calibri" pitchFamily="34" charset="0"/>
                <a:cs typeface="Times New Roman" pitchFamily="18" charset="0"/>
              </a:rPr>
              <a:t>Участковый врач-педиатр – </a:t>
            </a:r>
            <a:r>
              <a:rPr lang="ru-RU" altLang="ru-RU" smtClean="0">
                <a:solidFill>
                  <a:srgbClr val="FF3300"/>
                </a:solidFill>
                <a:effectLst>
                  <a:outerShdw blurRad="38100" dist="38100" dir="2700000" algn="tl">
                    <a:srgbClr val="000000"/>
                  </a:outerShdw>
                </a:effectLst>
                <a:latin typeface="Times New Roman" pitchFamily="18" charset="0"/>
                <a:ea typeface="Calibri" pitchFamily="34" charset="0"/>
                <a:cs typeface="Times New Roman" pitchFamily="18" charset="0"/>
              </a:rPr>
              <a:t>1</a:t>
            </a:r>
            <a:r>
              <a:rPr lang="ru-RU" altLang="ru-RU" smtClean="0">
                <a:latin typeface="Times New Roman" pitchFamily="18" charset="0"/>
                <a:ea typeface="Calibri" pitchFamily="34" charset="0"/>
                <a:cs typeface="Times New Roman" pitchFamily="18" charset="0"/>
              </a:rPr>
              <a:t> должность на 800 детей</a:t>
            </a:r>
          </a:p>
          <a:p>
            <a:pPr eaLnBrk="1" hangingPunct="1">
              <a:lnSpc>
                <a:spcPct val="115000"/>
              </a:lnSpc>
              <a:spcAft>
                <a:spcPts val="1000"/>
              </a:spcAft>
              <a:defRPr/>
            </a:pPr>
            <a:r>
              <a:rPr lang="ru-RU" altLang="ru-RU" smtClean="0">
                <a:latin typeface="Times New Roman" pitchFamily="18" charset="0"/>
                <a:ea typeface="Calibri" pitchFamily="34" charset="0"/>
                <a:cs typeface="Times New Roman" pitchFamily="18" charset="0"/>
              </a:rPr>
              <a:t>Участковая мед. сестра врача-педиатра – </a:t>
            </a:r>
            <a:r>
              <a:rPr lang="ru-RU" altLang="ru-RU" smtClean="0">
                <a:solidFill>
                  <a:srgbClr val="FF3300"/>
                </a:solidFill>
                <a:effectLst>
                  <a:outerShdw blurRad="38100" dist="38100" dir="2700000" algn="tl">
                    <a:srgbClr val="000000"/>
                  </a:outerShdw>
                </a:effectLst>
                <a:latin typeface="Times New Roman" pitchFamily="18" charset="0"/>
                <a:ea typeface="Calibri" pitchFamily="34" charset="0"/>
                <a:cs typeface="Times New Roman" pitchFamily="18" charset="0"/>
              </a:rPr>
              <a:t>1</a:t>
            </a:r>
            <a:r>
              <a:rPr lang="ru-RU" altLang="ru-RU" smtClean="0">
                <a:latin typeface="Times New Roman" pitchFamily="18" charset="0"/>
                <a:ea typeface="Calibri" pitchFamily="34" charset="0"/>
                <a:cs typeface="Times New Roman" pitchFamily="18" charset="0"/>
              </a:rPr>
              <a:t> должность на 800 детей.</a:t>
            </a:r>
          </a:p>
          <a:p>
            <a:pPr eaLnBrk="1" hangingPunct="1">
              <a:lnSpc>
                <a:spcPct val="115000"/>
              </a:lnSpc>
              <a:spcAft>
                <a:spcPts val="1000"/>
              </a:spcAft>
              <a:buFont typeface="Wingdings" panose="05000000000000000000" pitchFamily="2" charset="2"/>
              <a:buNone/>
              <a:defRPr/>
            </a:pPr>
            <a:endParaRPr lang="ru-RU" altLang="ru-RU" smtClean="0">
              <a:latin typeface="Times New Roman" pitchFamily="18" charset="0"/>
              <a:ea typeface="Calibri" pitchFamily="34" charset="0"/>
              <a:cs typeface="Times New Roman" pitchFamily="18" charset="0"/>
            </a:endParaRPr>
          </a:p>
          <a:p>
            <a:pPr eaLnBrk="1" hangingPunct="1">
              <a:lnSpc>
                <a:spcPct val="115000"/>
              </a:lnSpc>
              <a:spcAft>
                <a:spcPts val="1000"/>
              </a:spcAft>
              <a:buFont typeface="Wingdings" panose="05000000000000000000" pitchFamily="2" charset="2"/>
              <a:buNone/>
              <a:defRPr/>
            </a:pPr>
            <a:endParaRPr lang="ru-RU" altLang="ru-RU" smtClean="0">
              <a:solidFill>
                <a:srgbClr val="FFFF00"/>
              </a:solidFill>
              <a:effectLst>
                <a:outerShdw blurRad="38100" dist="38100" dir="2700000" algn="tl">
                  <a:srgbClr val="000000"/>
                </a:outerShdw>
              </a:effectLst>
              <a:ea typeface="Calibri" pitchFamily="34" charset="0"/>
              <a:cs typeface="Times New Roman" pitchFamily="18" charset="0"/>
            </a:endParaRPr>
          </a:p>
          <a:p>
            <a:pPr eaLnBrk="1" hangingPunct="1">
              <a:defRPr/>
            </a:pPr>
            <a:endParaRPr lang="ru-RU" altLang="ru-RU" smtClean="0">
              <a:ea typeface="Calibri" pitchFamily="34" charset="0"/>
              <a:cs typeface="Times New Roman" pitchFamily="18" charset="0"/>
            </a:endParaRPr>
          </a:p>
        </p:txBody>
      </p:sp>
    </p:spTree>
    <p:extLst>
      <p:ext uri="{BB962C8B-B14F-4D97-AF65-F5344CB8AC3E}">
        <p14:creationId xmlns:p14="http://schemas.microsoft.com/office/powerpoint/2010/main" val="458258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57200" y="404813"/>
            <a:ext cx="8229600" cy="6264275"/>
          </a:xfrm>
        </p:spPr>
        <p:txBody>
          <a:bodyPr>
            <a:noAutofit/>
          </a:bodyPr>
          <a:lstStyle/>
          <a:p>
            <a:pPr indent="342900" eaLnBrk="1" hangingPunct="1"/>
            <a:endParaRPr lang="ru-RU" altLang="ru-RU" sz="2600" dirty="0" smtClean="0">
              <a:latin typeface="Times New Roman" panose="02020603050405020304" pitchFamily="18" charset="0"/>
              <a:cs typeface="Times New Roman" panose="02020603050405020304" pitchFamily="18" charset="0"/>
            </a:endParaRPr>
          </a:p>
          <a:p>
            <a:pPr indent="342900" algn="ctr" eaLnBrk="1" hangingPunct="1">
              <a:buFont typeface="Wingdings" panose="05000000000000000000" pitchFamily="2" charset="2"/>
              <a:buNone/>
            </a:pPr>
            <a:r>
              <a:rPr lang="ru-RU" altLang="ru-RU" sz="2600" dirty="0" smtClean="0">
                <a:latin typeface="Times New Roman" panose="02020603050405020304" pitchFamily="18" charset="0"/>
                <a:cs typeface="Times New Roman" panose="02020603050405020304" pitchFamily="18" charset="0"/>
              </a:rPr>
              <a:t>Подразделения поликлиники</a:t>
            </a:r>
          </a:p>
          <a:p>
            <a:pPr indent="342900" algn="ctr" eaLnBrk="1" hangingPunct="1">
              <a:buFont typeface="Wingdings" panose="05000000000000000000" pitchFamily="2" charset="2"/>
              <a:buNone/>
            </a:pPr>
            <a:r>
              <a:rPr lang="ru-RU" altLang="ru-RU" sz="2600" dirty="0" smtClean="0">
                <a:latin typeface="Times New Roman" panose="02020603050405020304" pitchFamily="18" charset="0"/>
                <a:cs typeface="Times New Roman" panose="02020603050405020304" pitchFamily="18" charset="0"/>
              </a:rPr>
              <a:t>(Приказ №543н )</a:t>
            </a:r>
          </a:p>
          <a:p>
            <a:pPr indent="342900" eaLnBrk="1" hangingPunct="1"/>
            <a:r>
              <a:rPr lang="ru-RU" altLang="ru-RU" sz="2600" dirty="0" smtClean="0">
                <a:latin typeface="Times New Roman" panose="02020603050405020304" pitchFamily="18" charset="0"/>
                <a:ea typeface="Calibri" panose="020F0502020204030204" pitchFamily="34" charset="0"/>
                <a:cs typeface="Times New Roman" panose="02020603050405020304" pitchFamily="18" charset="0"/>
              </a:rPr>
              <a:t>Для организации работы поликлиники в ее структуре рекомендуется предусматривать следующие подразделения</a:t>
            </a:r>
            <a:r>
              <a:rPr lang="ru-RU" altLang="ru-RU" sz="26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altLang="ru-RU" sz="26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4165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3" name="Rectangle 5"/>
          <p:cNvSpPr>
            <a:spLocks noGrp="1" noChangeArrowheads="1"/>
          </p:cNvSpPr>
          <p:nvPr>
            <p:ph type="title"/>
          </p:nvPr>
        </p:nvSpPr>
        <p:spPr>
          <a:xfrm>
            <a:off x="457200" y="277813"/>
            <a:ext cx="8229600" cy="414337"/>
          </a:xfrm>
        </p:spPr>
        <p:txBody>
          <a:bodyPr>
            <a:normAutofit fontScale="90000"/>
          </a:bodyPr>
          <a:lstStyle/>
          <a:p>
            <a:pPr eaLnBrk="1" hangingPunct="1">
              <a:defRPr/>
            </a:pPr>
            <a:r>
              <a:rPr lang="ru-RU" altLang="ru-RU" sz="2800" smtClean="0">
                <a:solidFill>
                  <a:srgbClr val="FF3300"/>
                </a:solidFill>
                <a:effectLst>
                  <a:outerShdw blurRad="38100" dist="38100" dir="2700000" algn="tl">
                    <a:srgbClr val="000000"/>
                  </a:outerShdw>
                </a:effectLst>
              </a:rPr>
              <a:t>Подразделения поликлиники.</a:t>
            </a:r>
          </a:p>
        </p:txBody>
      </p:sp>
      <p:sp>
        <p:nvSpPr>
          <p:cNvPr id="171011" name="Объект 2"/>
          <p:cNvSpPr>
            <a:spLocks noGrp="1"/>
          </p:cNvSpPr>
          <p:nvPr>
            <p:ph type="body" idx="1"/>
          </p:nvPr>
        </p:nvSpPr>
        <p:spPr>
          <a:xfrm>
            <a:off x="179388" y="1125538"/>
            <a:ext cx="8713787" cy="5543550"/>
          </a:xfrm>
        </p:spPr>
        <p:txBody>
          <a:bodyPr/>
          <a:lstStyle/>
          <a:p>
            <a:pPr indent="342900" algn="just" eaLnBrk="1" hangingPunct="1">
              <a:lnSpc>
                <a:spcPct val="80000"/>
              </a:lnSpc>
            </a:pPr>
            <a:r>
              <a:rPr lang="ru-RU" altLang="ru-RU" sz="2800" b="1" u="sng" smtClean="0">
                <a:latin typeface="Times New Roman" panose="02020603050405020304" pitchFamily="18" charset="0"/>
                <a:ea typeface="Calibri" panose="020F0502020204030204" pitchFamily="34" charset="0"/>
                <a:cs typeface="Times New Roman" panose="02020603050405020304" pitchFamily="18" charset="0"/>
              </a:rPr>
              <a:t>Кабинет доврачебной помощи</a:t>
            </a:r>
            <a:r>
              <a:rPr lang="ru-RU" altLang="ru-RU" sz="2800" smtClean="0">
                <a:latin typeface="Times New Roman" panose="02020603050405020304" pitchFamily="18" charset="0"/>
                <a:ea typeface="Calibri" panose="020F0502020204030204" pitchFamily="34" charset="0"/>
                <a:cs typeface="Times New Roman" panose="02020603050405020304" pitchFamily="18" charset="0"/>
              </a:rPr>
              <a:t> организуется как структурное подразделение поликлиники, врачебной амбулатории или центра общей врачебной практики.</a:t>
            </a:r>
          </a:p>
          <a:p>
            <a:pPr indent="342900" algn="just" eaLnBrk="1" hangingPunct="1">
              <a:lnSpc>
                <a:spcPct val="80000"/>
              </a:lnSpc>
              <a:buFont typeface="Wingdings" panose="05000000000000000000" pitchFamily="2" charset="2"/>
              <a:buNone/>
            </a:pPr>
            <a:r>
              <a:rPr lang="ru-RU" altLang="ru-RU" sz="2800" smtClean="0">
                <a:latin typeface="Times New Roman" panose="02020603050405020304" pitchFamily="18" charset="0"/>
                <a:ea typeface="Calibri" panose="020F0502020204030204" pitchFamily="34" charset="0"/>
                <a:cs typeface="Times New Roman" panose="02020603050405020304" pitchFamily="18" charset="0"/>
              </a:rPr>
              <a:t>Расположен вблизи от регистратуры, работники с высшим СО.</a:t>
            </a:r>
          </a:p>
          <a:p>
            <a:pPr indent="342900" algn="just" eaLnBrk="1" hangingPunct="1">
              <a:lnSpc>
                <a:spcPct val="80000"/>
              </a:lnSpc>
              <a:buFont typeface="Wingdings" panose="05000000000000000000" pitchFamily="2" charset="2"/>
              <a:buNone/>
            </a:pPr>
            <a:r>
              <a:rPr lang="ru-RU" altLang="ru-RU" sz="2800" smtClean="0">
                <a:latin typeface="Times New Roman" panose="02020603050405020304" pitchFamily="18" charset="0"/>
                <a:ea typeface="Calibri" panose="020F0502020204030204" pitchFamily="34" charset="0"/>
                <a:cs typeface="Times New Roman" panose="02020603050405020304" pitchFamily="18" charset="0"/>
              </a:rPr>
              <a:t>Задачи: обеспечение доступности медицинской помощи,</a:t>
            </a:r>
          </a:p>
          <a:p>
            <a:pPr indent="342900" algn="just" eaLnBrk="1" hangingPunct="1">
              <a:lnSpc>
                <a:spcPct val="80000"/>
              </a:lnSpc>
              <a:buFont typeface="Wingdings" panose="05000000000000000000" pitchFamily="2" charset="2"/>
              <a:buNone/>
            </a:pPr>
            <a:r>
              <a:rPr lang="ru-RU" altLang="ru-RU" sz="2800" smtClean="0">
                <a:latin typeface="Times New Roman" panose="02020603050405020304" pitchFamily="18" charset="0"/>
                <a:ea typeface="Calibri" panose="020F0502020204030204" pitchFamily="34" charset="0"/>
                <a:cs typeface="Times New Roman" panose="02020603050405020304" pitchFamily="18" charset="0"/>
              </a:rPr>
              <a:t>выписка льготных рецептов лицам льготной категории по решению ВК на 3 месяца;</a:t>
            </a:r>
          </a:p>
          <a:p>
            <a:pPr indent="342900" eaLnBrk="1" hangingPunct="1">
              <a:lnSpc>
                <a:spcPct val="80000"/>
              </a:lnSpc>
              <a:buFont typeface="Wingdings" panose="05000000000000000000" pitchFamily="2" charset="2"/>
              <a:buNone/>
            </a:pPr>
            <a:r>
              <a:rPr lang="ru-RU" altLang="ru-RU" sz="2800" smtClean="0">
                <a:latin typeface="Times New Roman" panose="02020603050405020304" pitchFamily="18" charset="0"/>
                <a:ea typeface="Calibri" panose="020F0502020204030204" pitchFamily="34" charset="0"/>
                <a:cs typeface="Times New Roman" panose="02020603050405020304" pitchFamily="18" charset="0"/>
              </a:rPr>
              <a:t>определение факторов риска неинфекционных заболеваний (ВОЗ – 7 ФР – ссс; более 11 ФР – онкозаболевания).  и д.р.</a:t>
            </a:r>
          </a:p>
        </p:txBody>
      </p:sp>
    </p:spTree>
    <p:extLst>
      <p:ext uri="{BB962C8B-B14F-4D97-AF65-F5344CB8AC3E}">
        <p14:creationId xmlns:p14="http://schemas.microsoft.com/office/powerpoint/2010/main" val="643923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ChangeArrowheads="1"/>
          </p:cNvSpPr>
          <p:nvPr>
            <p:ph type="body" idx="1"/>
          </p:nvPr>
        </p:nvSpPr>
        <p:spPr>
          <a:xfrm>
            <a:off x="457200" y="404813"/>
            <a:ext cx="8229600" cy="5721350"/>
          </a:xfrm>
          <a:noFill/>
        </p:spPr>
        <p:txBody>
          <a:bodyPr/>
          <a:lstStyle/>
          <a:p>
            <a:pPr eaLnBrk="1" hangingPunct="1"/>
            <a:r>
              <a:rPr lang="ru-RU" altLang="ru-RU" b="1" u="sng" smtClean="0">
                <a:latin typeface="Times New Roman" panose="02020603050405020304" pitchFamily="18" charset="0"/>
              </a:rPr>
              <a:t>Регистратура </a:t>
            </a:r>
            <a:r>
              <a:rPr lang="ru-RU" altLang="ru-RU" smtClean="0">
                <a:latin typeface="Times New Roman" panose="02020603050405020304" pitchFamily="18" charset="0"/>
              </a:rPr>
              <a:t>является структурным подразделением, </a:t>
            </a:r>
          </a:p>
          <a:p>
            <a:pPr eaLnBrk="1" hangingPunct="1">
              <a:buFont typeface="Wingdings" panose="05000000000000000000" pitchFamily="2" charset="2"/>
              <a:buNone/>
            </a:pPr>
            <a:r>
              <a:rPr lang="ru-RU" altLang="ru-RU" smtClean="0">
                <a:latin typeface="Times New Roman" panose="02020603050405020304" pitchFamily="18" charset="0"/>
              </a:rPr>
              <a:t>формирование и распределение потоков пациентов (неотложная помощь), своевременную запись и регистрацию больных на прием к врачу, </a:t>
            </a:r>
          </a:p>
          <a:p>
            <a:pPr eaLnBrk="1" hangingPunct="1">
              <a:buFont typeface="Wingdings" panose="05000000000000000000" pitchFamily="2" charset="2"/>
              <a:buNone/>
            </a:pPr>
            <a:r>
              <a:rPr lang="ru-RU" altLang="ru-RU" smtClean="0">
                <a:latin typeface="Times New Roman" panose="02020603050405020304" pitchFamily="18" charset="0"/>
              </a:rPr>
              <a:t>Четкое использование информационных технологий (запись, связь с врачами-специалистами, с руководителями структурных подразделений, с диагностическими подразделениями и др.).</a:t>
            </a:r>
          </a:p>
          <a:p>
            <a:pPr>
              <a:buFont typeface="Wingdings" panose="05000000000000000000" pitchFamily="2" charset="2"/>
              <a:buNone/>
            </a:pPr>
            <a:endParaRPr lang="ru-RU" altLang="ru-RU" smtClean="0">
              <a:effectLst/>
            </a:endParaRPr>
          </a:p>
        </p:txBody>
      </p:sp>
    </p:spTree>
    <p:extLst>
      <p:ext uri="{BB962C8B-B14F-4D97-AF65-F5344CB8AC3E}">
        <p14:creationId xmlns:p14="http://schemas.microsoft.com/office/powerpoint/2010/main" val="1528932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179388" y="277813"/>
            <a:ext cx="8785225" cy="1350962"/>
          </a:xfrm>
        </p:spPr>
        <p:txBody>
          <a:bodyPr>
            <a:normAutofit fontScale="90000"/>
          </a:bodyPr>
          <a:lstStyle/>
          <a:p>
            <a:pPr eaLnBrk="1" hangingPunct="1">
              <a:defRPr/>
            </a:pPr>
            <a:r>
              <a:rPr lang="ru-RU" altLang="ru-RU" sz="3600" smtClean="0"/>
              <a:t>Организация деятельности кабинета (отделения) неотложной медицинской помощи</a:t>
            </a:r>
          </a:p>
        </p:txBody>
      </p:sp>
      <p:sp>
        <p:nvSpPr>
          <p:cNvPr id="222211" name="Rectangle 3"/>
          <p:cNvSpPr>
            <a:spLocks noGrp="1" noChangeArrowheads="1"/>
          </p:cNvSpPr>
          <p:nvPr>
            <p:ph type="body" idx="1"/>
          </p:nvPr>
        </p:nvSpPr>
        <p:spPr>
          <a:xfrm>
            <a:off x="468313" y="1916113"/>
            <a:ext cx="8229600" cy="4525962"/>
          </a:xfrm>
        </p:spPr>
        <p:txBody>
          <a:bodyPr/>
          <a:lstStyle/>
          <a:p>
            <a:pPr eaLnBrk="1" hangingPunct="1">
              <a:lnSpc>
                <a:spcPct val="90000"/>
              </a:lnSpc>
              <a:defRPr/>
            </a:pPr>
            <a:r>
              <a:rPr lang="ru-RU" altLang="ru-RU" sz="2400" smtClean="0"/>
              <a:t>Организуется для оказания медицинской помощи при внезапных острых заболеваниях, состояниях, обострений хронических, не опасных для жизни и не требующих экстренной медицинской помощи (далее неотложные состояния)</a:t>
            </a:r>
          </a:p>
          <a:p>
            <a:pPr eaLnBrk="1" hangingPunct="1">
              <a:lnSpc>
                <a:spcPct val="90000"/>
              </a:lnSpc>
              <a:defRPr/>
            </a:pPr>
            <a:r>
              <a:rPr lang="ru-RU" altLang="ru-RU" sz="2400" smtClean="0"/>
              <a:t>Неотложная медицинская помощь лицам, обратившимся в МО с признаками неотложных состояний, оказывается по направлению регистратора безотлагательно в МО</a:t>
            </a:r>
          </a:p>
          <a:p>
            <a:pPr eaLnBrk="1" hangingPunct="1">
              <a:lnSpc>
                <a:spcPct val="90000"/>
              </a:lnSpc>
              <a:defRPr/>
            </a:pPr>
            <a:r>
              <a:rPr lang="ru-RU" altLang="ru-RU" sz="2400" smtClean="0"/>
              <a:t>Неотложная медицинская помощь на дому осуществляется в течении не более 2-х часов после поступления обращения</a:t>
            </a:r>
          </a:p>
        </p:txBody>
      </p:sp>
    </p:spTree>
    <p:extLst>
      <p:ext uri="{BB962C8B-B14F-4D97-AF65-F5344CB8AC3E}">
        <p14:creationId xmlns:p14="http://schemas.microsoft.com/office/powerpoint/2010/main" val="1282496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50825" y="404813"/>
            <a:ext cx="8713788" cy="6192837"/>
          </a:xfrm>
        </p:spPr>
        <p:txBody>
          <a:bodyPr>
            <a:normAutofit lnSpcReduction="10000"/>
          </a:bodyPr>
          <a:lstStyle/>
          <a:p>
            <a:pPr indent="342900" algn="just" eaLnBrk="1" hangingPunct="1">
              <a:lnSpc>
                <a:spcPct val="80000"/>
              </a:lnSpc>
              <a:defRPr/>
            </a:pPr>
            <a:r>
              <a:rPr lang="ru-RU" altLang="ru-RU" sz="2800" dirty="0" smtClean="0">
                <a:solidFill>
                  <a:srgbClr val="FF3300"/>
                </a:solidFill>
                <a:effectLst>
                  <a:outerShdw blurRad="38100" dist="38100" dir="2700000" algn="tl">
                    <a:srgbClr val="000000"/>
                  </a:outerShdw>
                </a:effectLst>
              </a:rPr>
              <a:t>Мобильная медицинская бригада:</a:t>
            </a:r>
            <a:r>
              <a:rPr lang="ru-RU" altLang="ru-RU" sz="2800" dirty="0" smtClean="0">
                <a:solidFill>
                  <a:srgbClr val="FFFF00"/>
                </a:solidFill>
                <a:effectLst>
                  <a:outerShdw blurRad="38100" dist="38100" dir="2700000" algn="tl">
                    <a:srgbClr val="000000"/>
                  </a:outerShdw>
                </a:effectLst>
              </a:rPr>
              <a:t> </a:t>
            </a:r>
          </a:p>
          <a:p>
            <a:pPr indent="342900" eaLnBrk="1" hangingPunct="1">
              <a:lnSpc>
                <a:spcPct val="80000"/>
              </a:lnSpc>
              <a:buFontTx/>
              <a:buNone/>
              <a:defRPr/>
            </a:pPr>
            <a:r>
              <a:rPr lang="ru-RU" altLang="ru-RU" sz="2300" b="1" dirty="0" smtClean="0"/>
              <a:t>Цель: </a:t>
            </a:r>
            <a:r>
              <a:rPr lang="ru-RU" altLang="ru-RU" sz="2300" dirty="0" smtClean="0"/>
              <a:t>обеспечение ПСМП, участие в диспансеризации населения удаленных и необеспеченных врачебными кадрами территорий</a:t>
            </a:r>
          </a:p>
          <a:p>
            <a:pPr indent="342900" eaLnBrk="1" hangingPunct="1">
              <a:lnSpc>
                <a:spcPct val="80000"/>
              </a:lnSpc>
              <a:buFontTx/>
              <a:buNone/>
              <a:defRPr/>
            </a:pPr>
            <a:endParaRPr lang="ru-RU" altLang="ru-RU" sz="2400" dirty="0" smtClean="0">
              <a:latin typeface="Times New Roman" panose="02020603050405020304" pitchFamily="18" charset="0"/>
            </a:endParaRPr>
          </a:p>
          <a:p>
            <a:pPr indent="342900" eaLnBrk="1" hangingPunct="1">
              <a:lnSpc>
                <a:spcPct val="80000"/>
              </a:lnSpc>
              <a:buFontTx/>
              <a:buChar char="-"/>
              <a:defRPr/>
            </a:pPr>
            <a:r>
              <a:rPr lang="ru-RU" altLang="ru-RU" sz="2800" dirty="0" smtClean="0">
                <a:latin typeface="Times New Roman" panose="02020603050405020304" pitchFamily="18" charset="0"/>
              </a:rPr>
              <a:t>Для жителей населенных пунктов с преимущественным проживанием лиц старше трудоспособного возраста либо расположенных на значительном удалении от медицинской организации и (или) имеющих плохую транспортную доступность с учетом </a:t>
            </a:r>
            <a:r>
              <a:rPr lang="ru-RU" altLang="ru-RU" sz="2800" dirty="0" err="1" smtClean="0">
                <a:latin typeface="Times New Roman" panose="02020603050405020304" pitchFamily="18" charset="0"/>
              </a:rPr>
              <a:t>климато</a:t>
            </a:r>
            <a:r>
              <a:rPr lang="ru-RU" altLang="ru-RU" sz="2800" dirty="0" smtClean="0">
                <a:latin typeface="Times New Roman" panose="02020603050405020304" pitchFamily="18" charset="0"/>
              </a:rPr>
              <a:t>-географических условий. </a:t>
            </a:r>
          </a:p>
          <a:p>
            <a:pPr indent="342900" eaLnBrk="1" hangingPunct="1">
              <a:lnSpc>
                <a:spcPct val="80000"/>
              </a:lnSpc>
              <a:buFontTx/>
              <a:buChar char="-"/>
              <a:defRPr/>
            </a:pPr>
            <a:r>
              <a:rPr lang="ru-RU" altLang="ru-RU" sz="2800" dirty="0" smtClean="0">
                <a:latin typeface="Times New Roman" panose="02020603050405020304" pitchFamily="18" charset="0"/>
              </a:rPr>
              <a:t>ММБ обеспечивается транспортными средствами, в </a:t>
            </a:r>
            <a:r>
              <a:rPr lang="ru-RU" altLang="ru-RU" sz="2800" dirty="0" err="1" smtClean="0">
                <a:latin typeface="Times New Roman" panose="02020603050405020304" pitchFamily="18" charset="0"/>
              </a:rPr>
              <a:t>т.ч</a:t>
            </a:r>
            <a:r>
              <a:rPr lang="ru-RU" altLang="ru-RU" sz="2800" dirty="0" smtClean="0">
                <a:latin typeface="Times New Roman" panose="02020603050405020304" pitchFamily="18" charset="0"/>
              </a:rPr>
              <a:t>. специальными, оснащается медицинским оборудованием, расходными материалами, лекарственными средствами.</a:t>
            </a:r>
          </a:p>
          <a:p>
            <a:pPr indent="342900" eaLnBrk="1" hangingPunct="1">
              <a:lnSpc>
                <a:spcPct val="80000"/>
              </a:lnSpc>
              <a:buFontTx/>
              <a:buChar char="-"/>
              <a:defRPr/>
            </a:pPr>
            <a:r>
              <a:rPr lang="ru-RU" altLang="ru-RU" sz="2800" dirty="0" smtClean="0">
                <a:latin typeface="Times New Roman" panose="02020603050405020304" pitchFamily="18" charset="0"/>
              </a:rPr>
              <a:t>Обеспечение и контроль деятельности мобильных медицинских бригад осуществляет руководитель медицинской организации, в составе которой они созданы</a:t>
            </a:r>
            <a:r>
              <a:rPr lang="ru-RU" altLang="ru-RU" sz="2800" dirty="0" smtClean="0"/>
              <a:t>.</a:t>
            </a:r>
            <a:endParaRPr lang="ru-RU" altLang="ru-RU" sz="2300" dirty="0" smtClean="0"/>
          </a:p>
          <a:p>
            <a:pPr indent="342900" eaLnBrk="1" hangingPunct="1">
              <a:lnSpc>
                <a:spcPct val="80000"/>
              </a:lnSpc>
              <a:defRPr/>
            </a:pPr>
            <a:endParaRPr lang="ru-RU" altLang="ru-RU" sz="2300" dirty="0" smtClean="0"/>
          </a:p>
        </p:txBody>
      </p:sp>
    </p:spTree>
    <p:extLst>
      <p:ext uri="{BB962C8B-B14F-4D97-AF65-F5344CB8AC3E}">
        <p14:creationId xmlns:p14="http://schemas.microsoft.com/office/powerpoint/2010/main" val="2160605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5875" y="260350"/>
            <a:ext cx="9144000" cy="6335713"/>
          </a:xfrm>
        </p:spPr>
        <p:txBody>
          <a:bodyPr>
            <a:normAutofit fontScale="92500" lnSpcReduction="10000"/>
          </a:bodyPr>
          <a:lstStyle/>
          <a:p>
            <a:pPr indent="342900" eaLnBrk="1" hangingPunct="1">
              <a:lnSpc>
                <a:spcPct val="80000"/>
              </a:lnSpc>
              <a:defRPr/>
            </a:pPr>
            <a:r>
              <a:rPr lang="ru-RU" altLang="ru-RU" sz="2800" b="1" dirty="0" smtClean="0"/>
              <a:t>Фельдшерско-акушерский пункт </a:t>
            </a:r>
            <a:r>
              <a:rPr lang="ru-RU" altLang="ru-RU" sz="2800" dirty="0" smtClean="0"/>
              <a:t>(далее - ФАП) является структурным подразделением медицинской организации (ее структурного подразделения) РФ – 36791 ФАП; край - 863.</a:t>
            </a:r>
          </a:p>
          <a:p>
            <a:pPr indent="342900" eaLnBrk="1" hangingPunct="1">
              <a:lnSpc>
                <a:spcPct val="80000"/>
              </a:lnSpc>
              <a:defRPr/>
            </a:pPr>
            <a:endParaRPr lang="ru-RU" altLang="ru-RU" sz="2800" dirty="0" smtClean="0"/>
          </a:p>
          <a:p>
            <a:pPr indent="342900" eaLnBrk="1" hangingPunct="1">
              <a:lnSpc>
                <a:spcPct val="80000"/>
              </a:lnSpc>
              <a:defRPr/>
            </a:pPr>
            <a:r>
              <a:rPr lang="ru-RU" altLang="ru-RU" sz="2800" dirty="0" smtClean="0"/>
              <a:t>ФАП организуется для оказания первичной доврачебной медико-санитарной помощи (далее - доврачебная медицинская помощь) и паллиативной медицинской помощи населению в сельских населенных пунктах.</a:t>
            </a:r>
          </a:p>
          <a:p>
            <a:pPr indent="342900" eaLnBrk="1" hangingPunct="1">
              <a:lnSpc>
                <a:spcPct val="80000"/>
              </a:lnSpc>
              <a:defRPr/>
            </a:pPr>
            <a:r>
              <a:rPr lang="ru-RU" altLang="ru-RU" sz="2800" dirty="0" smtClean="0"/>
              <a:t>С обязательным обеспечением сан. транспортом</a:t>
            </a:r>
          </a:p>
          <a:p>
            <a:pPr indent="342900" eaLnBrk="1" hangingPunct="1">
              <a:lnSpc>
                <a:spcPct val="80000"/>
              </a:lnSpc>
              <a:buFont typeface="Wingdings" panose="05000000000000000000" pitchFamily="2" charset="2"/>
              <a:buNone/>
              <a:defRPr/>
            </a:pPr>
            <a:endParaRPr lang="ru-RU" altLang="ru-RU" sz="2800" dirty="0" smtClean="0">
              <a:solidFill>
                <a:srgbClr val="FF3300"/>
              </a:solidFill>
              <a:effectLst>
                <a:outerShdw blurRad="38100" dist="38100" dir="2700000" algn="tl">
                  <a:srgbClr val="000000"/>
                </a:outerShdw>
              </a:effectLst>
            </a:endParaRPr>
          </a:p>
          <a:p>
            <a:pPr indent="342900" eaLnBrk="1" hangingPunct="1">
              <a:lnSpc>
                <a:spcPct val="80000"/>
              </a:lnSpc>
              <a:buFont typeface="Wingdings" panose="05000000000000000000" pitchFamily="2" charset="2"/>
              <a:buNone/>
              <a:defRPr/>
            </a:pPr>
            <a:r>
              <a:rPr lang="ru-RU" altLang="ru-RU" sz="2800" dirty="0" smtClean="0">
                <a:solidFill>
                  <a:srgbClr val="FF3300"/>
                </a:solidFill>
                <a:effectLst>
                  <a:outerShdw blurRad="38100" dist="38100" dir="2700000" algn="tl">
                    <a:srgbClr val="000000"/>
                  </a:outerShdw>
                </a:effectLst>
              </a:rPr>
              <a:t>Цель: контроль за состоянием здоровья населения  и участие в диспансеризации населения - край.</a:t>
            </a:r>
            <a:endParaRPr lang="ru-RU" altLang="ru-RU" sz="2800" dirty="0" smtClean="0"/>
          </a:p>
          <a:p>
            <a:pPr indent="342900" eaLnBrk="1" hangingPunct="1">
              <a:lnSpc>
                <a:spcPct val="80000"/>
              </a:lnSpc>
              <a:defRPr/>
            </a:pPr>
            <a:r>
              <a:rPr lang="ru-RU" altLang="ru-RU" sz="2800" b="1" dirty="0" smtClean="0"/>
              <a:t>Задачи</a:t>
            </a:r>
            <a:r>
              <a:rPr lang="ru-RU" altLang="ru-RU" sz="2800" dirty="0" smtClean="0"/>
              <a:t>: - </a:t>
            </a:r>
            <a:r>
              <a:rPr lang="en-US" altLang="ru-RU" sz="2800" dirty="0" smtClean="0"/>
              <a:t>&lt; </a:t>
            </a:r>
            <a:r>
              <a:rPr lang="ru-RU" altLang="ru-RU" sz="2800" dirty="0" smtClean="0">
                <a:solidFill>
                  <a:srgbClr val="FF3300"/>
                </a:solidFill>
                <a:effectLst>
                  <a:outerShdw blurRad="38100" dist="38100" dir="2700000" algn="tl">
                    <a:srgbClr val="000000"/>
                  </a:outerShdw>
                </a:effectLst>
              </a:rPr>
              <a:t>35</a:t>
            </a:r>
            <a:r>
              <a:rPr lang="en-US" altLang="ru-RU" sz="2800" dirty="0" smtClean="0">
                <a:solidFill>
                  <a:srgbClr val="FF3300"/>
                </a:solidFill>
                <a:effectLst>
                  <a:outerShdw blurRad="38100" dist="38100" dir="2700000" algn="tl">
                    <a:srgbClr val="000000"/>
                  </a:outerShdw>
                </a:effectLst>
              </a:rPr>
              <a:t> </a:t>
            </a:r>
            <a:r>
              <a:rPr lang="en-US" altLang="ru-RU" sz="2800" dirty="0" smtClean="0"/>
              <a:t>&gt;</a:t>
            </a:r>
            <a:r>
              <a:rPr lang="ru-RU" altLang="ru-RU" sz="2800" dirty="0" smtClean="0">
                <a:solidFill>
                  <a:srgbClr val="FF3300"/>
                </a:solidFill>
                <a:effectLst>
                  <a:outerShdw blurRad="38100" dist="38100" dir="2700000" algn="tl">
                    <a:srgbClr val="000000"/>
                  </a:outerShdw>
                </a:effectLst>
              </a:rPr>
              <a:t> </a:t>
            </a:r>
            <a:r>
              <a:rPr lang="ru-RU" altLang="ru-RU" sz="2800" dirty="0" smtClean="0"/>
              <a:t>и более (взаимосвязь с домовыми хозяйствами, с ОВП)</a:t>
            </a:r>
          </a:p>
          <a:p>
            <a:pPr indent="342900" eaLnBrk="1" hangingPunct="1">
              <a:lnSpc>
                <a:spcPct val="80000"/>
              </a:lnSpc>
              <a:buFont typeface="Wingdings" panose="05000000000000000000" pitchFamily="2" charset="2"/>
              <a:buNone/>
              <a:defRPr/>
            </a:pPr>
            <a:r>
              <a:rPr lang="ru-RU" altLang="ru-RU" sz="2800" dirty="0" smtClean="0"/>
              <a:t>Компьютеризация с возможной электронной выпиской рецептов</a:t>
            </a:r>
          </a:p>
          <a:p>
            <a:pPr indent="342900" eaLnBrk="1" hangingPunct="1">
              <a:lnSpc>
                <a:spcPct val="80000"/>
              </a:lnSpc>
              <a:buFont typeface="Wingdings" panose="05000000000000000000" pitchFamily="2" charset="2"/>
              <a:buNone/>
              <a:defRPr/>
            </a:pPr>
            <a:r>
              <a:rPr lang="ru-RU" altLang="ru-RU" sz="2800" dirty="0" smtClean="0"/>
              <a:t>Последипломная подготовка фельдшеров для расширения круга их полномочий</a:t>
            </a:r>
          </a:p>
          <a:p>
            <a:pPr indent="342900" algn="just" eaLnBrk="1" hangingPunct="1">
              <a:lnSpc>
                <a:spcPct val="80000"/>
              </a:lnSpc>
              <a:buFont typeface="Wingdings" panose="05000000000000000000" pitchFamily="2" charset="2"/>
              <a:buNone/>
              <a:defRPr/>
            </a:pPr>
            <a:endParaRPr lang="ru-RU" altLang="ru-RU" sz="2800" dirty="0" smtClean="0">
              <a:solidFill>
                <a:srgbClr val="FF3300"/>
              </a:solidFill>
              <a:effectLst>
                <a:outerShdw blurRad="38100" dist="38100" dir="2700000" algn="tl">
                  <a:srgbClr val="000000"/>
                </a:outerShdw>
              </a:effectLst>
            </a:endParaRPr>
          </a:p>
          <a:p>
            <a:pPr indent="342900" eaLnBrk="1" hangingPunct="1">
              <a:lnSpc>
                <a:spcPct val="80000"/>
              </a:lnSpc>
              <a:buFont typeface="Wingdings" panose="05000000000000000000" pitchFamily="2" charset="2"/>
              <a:buNone/>
              <a:defRPr/>
            </a:pPr>
            <a:endParaRPr lang="ru-RU" altLang="ru-RU" dirty="0" smtClean="0"/>
          </a:p>
        </p:txBody>
      </p:sp>
    </p:spTree>
    <p:extLst>
      <p:ext uri="{BB962C8B-B14F-4D97-AF65-F5344CB8AC3E}">
        <p14:creationId xmlns:p14="http://schemas.microsoft.com/office/powerpoint/2010/main" val="231707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Охрана здоровья граждан</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 система мер политического, экономического, правового, социального, научного, медицинского, в том числе санитарно-противоэпидемического (профилактического), характера, осуществляемых органами государственной власти РФ, органами государственной власти субъектов РФ, органами местного самоуправления, организациями, их должностными лицами и иными лицами, гражданами в целях профилактики заболеваний, сохранения и укрепления физического и психического здоровья каждого человека, поддержания его долголетней активной жизни, предоставления ему медицинской помощи;</a:t>
            </a:r>
            <a:endParaRPr lang="ru-RU" dirty="0"/>
          </a:p>
        </p:txBody>
      </p:sp>
    </p:spTree>
    <p:extLst>
      <p:ext uri="{BB962C8B-B14F-4D97-AF65-F5344CB8AC3E}">
        <p14:creationId xmlns:p14="http://schemas.microsoft.com/office/powerpoint/2010/main" val="1412581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type="body" idx="1"/>
          </p:nvPr>
        </p:nvSpPr>
        <p:spPr>
          <a:xfrm>
            <a:off x="0" y="404813"/>
            <a:ext cx="8964613" cy="5721350"/>
          </a:xfrm>
        </p:spPr>
        <p:txBody>
          <a:bodyPr/>
          <a:lstStyle/>
          <a:p>
            <a:pPr eaLnBrk="1" hangingPunct="1">
              <a:defRPr/>
            </a:pPr>
            <a:r>
              <a:rPr lang="ru-RU" altLang="ru-RU" smtClean="0"/>
              <a:t>Рекомендуемая численность обслуживаемого ФАПом населения от 300 до 700 человек, включая детское население.</a:t>
            </a:r>
          </a:p>
          <a:p>
            <a:pPr eaLnBrk="1" hangingPunct="1">
              <a:defRPr/>
            </a:pPr>
            <a:r>
              <a:rPr lang="ru-RU" altLang="ru-RU" smtClean="0"/>
              <a:t>При наличии водных и других преград, удаленности от ближайшей медицинской организации, низкой плотности населения в регионе (в 3 раза ниже среднероссийского показателя) численность обслуживаемого населения может корректироваться.</a:t>
            </a:r>
          </a:p>
        </p:txBody>
      </p:sp>
    </p:spTree>
    <p:extLst>
      <p:ext uri="{BB962C8B-B14F-4D97-AF65-F5344CB8AC3E}">
        <p14:creationId xmlns:p14="http://schemas.microsoft.com/office/powerpoint/2010/main" val="1193126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body" idx="1"/>
          </p:nvPr>
        </p:nvSpPr>
        <p:spPr>
          <a:xfrm>
            <a:off x="457200" y="620713"/>
            <a:ext cx="8229600" cy="5505450"/>
          </a:xfrm>
        </p:spPr>
        <p:txBody>
          <a:bodyPr/>
          <a:lstStyle/>
          <a:p>
            <a:pPr algn="just" eaLnBrk="1" hangingPunct="1">
              <a:lnSpc>
                <a:spcPct val="80000"/>
              </a:lnSpc>
              <a:defRPr/>
            </a:pPr>
            <a:r>
              <a:rPr lang="ru-RU" altLang="ru-RU" smtClean="0">
                <a:latin typeface="Times New Roman" pitchFamily="18" charset="0"/>
              </a:rPr>
              <a:t>Для организации работы фельдшерско-акушерского пункта в его структуре рекомендуется предусматривать следующие помещения:</a:t>
            </a:r>
          </a:p>
          <a:p>
            <a:pPr algn="just" eaLnBrk="1" hangingPunct="1">
              <a:lnSpc>
                <a:spcPct val="80000"/>
              </a:lnSpc>
              <a:buFontTx/>
              <a:buChar char="-"/>
              <a:defRPr/>
            </a:pPr>
            <a:r>
              <a:rPr lang="ru-RU" altLang="ru-RU" smtClean="0">
                <a:latin typeface="Times New Roman" pitchFamily="18" charset="0"/>
              </a:rPr>
              <a:t>процедурная;</a:t>
            </a:r>
          </a:p>
          <a:p>
            <a:pPr algn="just" eaLnBrk="1" hangingPunct="1">
              <a:lnSpc>
                <a:spcPct val="80000"/>
              </a:lnSpc>
              <a:buFontTx/>
              <a:buChar char="-"/>
              <a:defRPr/>
            </a:pPr>
            <a:r>
              <a:rPr lang="ru-RU" altLang="ru-RU" smtClean="0">
                <a:latin typeface="Times New Roman" pitchFamily="18" charset="0"/>
              </a:rPr>
              <a:t>комната фельдшера и акушерки;</a:t>
            </a:r>
          </a:p>
          <a:p>
            <a:pPr algn="just" eaLnBrk="1" hangingPunct="1">
              <a:lnSpc>
                <a:spcPct val="80000"/>
              </a:lnSpc>
              <a:buFontTx/>
              <a:buChar char="-"/>
              <a:defRPr/>
            </a:pPr>
            <a:r>
              <a:rPr lang="ru-RU" altLang="ru-RU" b="1" u="sng" smtClean="0">
                <a:solidFill>
                  <a:srgbClr val="FF3300"/>
                </a:solidFill>
                <a:effectLst>
                  <a:outerShdw blurRad="38100" dist="38100" dir="2700000" algn="tl">
                    <a:srgbClr val="000000"/>
                  </a:outerShdw>
                </a:effectLst>
                <a:latin typeface="Times New Roman" pitchFamily="18" charset="0"/>
              </a:rPr>
              <a:t>комната экстренного приема родов</a:t>
            </a:r>
            <a:r>
              <a:rPr lang="ru-RU" altLang="ru-RU" b="1" u="sng" smtClean="0">
                <a:latin typeface="Times New Roman" pitchFamily="18" charset="0"/>
              </a:rPr>
              <a:t>;</a:t>
            </a:r>
          </a:p>
          <a:p>
            <a:pPr eaLnBrk="1" hangingPunct="1">
              <a:lnSpc>
                <a:spcPct val="80000"/>
              </a:lnSpc>
              <a:buFontTx/>
              <a:buChar char="-"/>
              <a:defRPr/>
            </a:pPr>
            <a:r>
              <a:rPr lang="ru-RU" altLang="ru-RU" smtClean="0">
                <a:latin typeface="Times New Roman" pitchFamily="18" charset="0"/>
              </a:rPr>
              <a:t>комната временного пребывания пациентов;</a:t>
            </a:r>
          </a:p>
          <a:p>
            <a:pPr algn="just" eaLnBrk="1" hangingPunct="1">
              <a:lnSpc>
                <a:spcPct val="80000"/>
              </a:lnSpc>
              <a:buFontTx/>
              <a:buChar char="-"/>
              <a:defRPr/>
            </a:pPr>
            <a:r>
              <a:rPr lang="ru-RU" altLang="ru-RU" smtClean="0">
                <a:latin typeface="Times New Roman" pitchFamily="18" charset="0"/>
              </a:rPr>
              <a:t>санузел для персонала;</a:t>
            </a:r>
          </a:p>
          <a:p>
            <a:pPr algn="just" eaLnBrk="1" hangingPunct="1">
              <a:lnSpc>
                <a:spcPct val="80000"/>
              </a:lnSpc>
              <a:buFontTx/>
              <a:buChar char="-"/>
              <a:defRPr/>
            </a:pPr>
            <a:r>
              <a:rPr lang="ru-RU" altLang="ru-RU" smtClean="0">
                <a:latin typeface="Times New Roman" pitchFamily="18" charset="0"/>
              </a:rPr>
              <a:t>санузел для пациентов;</a:t>
            </a:r>
            <a:r>
              <a:rPr lang="ru-RU" altLang="ru-RU" smtClean="0">
                <a:latin typeface="Times New Roman" pitchFamily="18" charset="0"/>
                <a:ea typeface="Calibri" pitchFamily="34" charset="0"/>
                <a:cs typeface="Times New Roman" pitchFamily="18" charset="0"/>
              </a:rPr>
              <a:t> </a:t>
            </a:r>
            <a:endParaRPr lang="ru-RU" altLang="ru-RU" smtClean="0">
              <a:latin typeface="Times New Roman" pitchFamily="18" charset="0"/>
              <a:cs typeface="Times New Roman" pitchFamily="18" charset="0"/>
            </a:endParaRPr>
          </a:p>
          <a:p>
            <a:pPr algn="just" eaLnBrk="1" hangingPunct="1">
              <a:lnSpc>
                <a:spcPct val="80000"/>
              </a:lnSpc>
              <a:buFontTx/>
              <a:buChar char="-"/>
              <a:defRPr/>
            </a:pPr>
            <a:r>
              <a:rPr lang="ru-RU" altLang="ru-RU" smtClean="0">
                <a:latin typeface="Times New Roman" pitchFamily="18" charset="0"/>
              </a:rPr>
              <a:t>санитарная комната</a:t>
            </a:r>
          </a:p>
        </p:txBody>
      </p:sp>
    </p:spTree>
    <p:extLst>
      <p:ext uri="{BB962C8B-B14F-4D97-AF65-F5344CB8AC3E}">
        <p14:creationId xmlns:p14="http://schemas.microsoft.com/office/powerpoint/2010/main" val="1666035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idx="4294967295"/>
          </p:nvPr>
        </p:nvSpPr>
        <p:spPr/>
        <p:txBody>
          <a:bodyPr/>
          <a:lstStyle/>
          <a:p>
            <a:pPr>
              <a:defRPr/>
            </a:pPr>
            <a:r>
              <a:rPr lang="ru-RU" altLang="ru-RU" sz="2800" b="1" u="sng" dirty="0" smtClean="0">
                <a:solidFill>
                  <a:srgbClr val="FF3300"/>
                </a:solidFill>
                <a:effectLst>
                  <a:outerShdw blurRad="38100" dist="38100" dir="2700000" algn="tl">
                    <a:srgbClr val="000000"/>
                  </a:outerShdw>
                </a:effectLst>
              </a:rPr>
              <a:t>Центр (Отделение) общей врачебной практики</a:t>
            </a:r>
            <a:endParaRPr lang="ru-RU" sz="2800" b="1" u="sng" dirty="0" smtClean="0">
              <a:solidFill>
                <a:srgbClr val="FF3300"/>
              </a:solidFill>
              <a:effectLst>
                <a:outerShdw blurRad="38100" dist="38100" dir="2700000" algn="tl">
                  <a:srgbClr val="000000"/>
                </a:outerShdw>
              </a:effectLst>
            </a:endParaRPr>
          </a:p>
        </p:txBody>
      </p:sp>
      <p:sp>
        <p:nvSpPr>
          <p:cNvPr id="3" name="Объект 2"/>
          <p:cNvSpPr>
            <a:spLocks noGrp="1"/>
          </p:cNvSpPr>
          <p:nvPr>
            <p:ph idx="4294967295"/>
          </p:nvPr>
        </p:nvSpPr>
        <p:spPr>
          <a:xfrm>
            <a:off x="107950" y="1600200"/>
            <a:ext cx="8856663" cy="5068888"/>
          </a:xfrm>
        </p:spPr>
        <p:txBody>
          <a:bodyPr>
            <a:normAutofit/>
          </a:bodyPr>
          <a:lstStyle/>
          <a:p>
            <a:pPr indent="342900" eaLnBrk="1" hangingPunct="1">
              <a:lnSpc>
                <a:spcPct val="90000"/>
              </a:lnSpc>
            </a:pPr>
            <a:r>
              <a:rPr lang="ru-RU" altLang="ru-RU" sz="2200" smtClean="0"/>
              <a:t>организуется как самостоятельная медицинская организация или как структурное подразделение медицинской организации (ее структурного подразделения), для оказания:</a:t>
            </a:r>
          </a:p>
          <a:p>
            <a:pPr lvl="1" indent="342900" eaLnBrk="1" hangingPunct="1">
              <a:lnSpc>
                <a:spcPct val="90000"/>
              </a:lnSpc>
            </a:pPr>
            <a:r>
              <a:rPr lang="ru-RU" altLang="ru-RU" sz="1800" smtClean="0"/>
              <a:t> первичной врачебной медико-санитарной помощи (далее - врачебная медицинская помощь), </a:t>
            </a:r>
          </a:p>
          <a:p>
            <a:pPr lvl="1" indent="342900" eaLnBrk="1" hangingPunct="1">
              <a:lnSpc>
                <a:spcPct val="90000"/>
              </a:lnSpc>
            </a:pPr>
            <a:r>
              <a:rPr lang="ru-RU" altLang="ru-RU" sz="1800" smtClean="0"/>
              <a:t>первичной доврачебной медико-санитарной помощи (далее - доврачебная медицинская помощь) в рамках оказания неотложной медицинской помощи, </a:t>
            </a:r>
          </a:p>
          <a:p>
            <a:pPr lvl="1" indent="342900" eaLnBrk="1" hangingPunct="1">
              <a:lnSpc>
                <a:spcPct val="90000"/>
              </a:lnSpc>
            </a:pPr>
            <a:r>
              <a:rPr lang="ru-RU" altLang="ru-RU" sz="1800" smtClean="0"/>
              <a:t>а также паллиативной медицинской помощи.</a:t>
            </a:r>
          </a:p>
          <a:p>
            <a:pPr lvl="1" indent="342900" eaLnBrk="1" hangingPunct="1">
              <a:lnSpc>
                <a:spcPct val="90000"/>
              </a:lnSpc>
            </a:pPr>
            <a:r>
              <a:rPr lang="ru-RU" altLang="ru-RU" sz="1800" smtClean="0"/>
              <a:t>Пациенты с ХР неинфекционными заболеваниями (диспанцеризация, реабилитация.)</a:t>
            </a:r>
          </a:p>
          <a:p>
            <a:pPr indent="342900" eaLnBrk="1" hangingPunct="1">
              <a:lnSpc>
                <a:spcPct val="90000"/>
              </a:lnSpc>
              <a:buFont typeface="Wingdings" panose="05000000000000000000" pitchFamily="2" charset="2"/>
              <a:buNone/>
            </a:pPr>
            <a:r>
              <a:rPr lang="ru-RU" altLang="ru-RU" sz="2200" smtClean="0"/>
              <a:t>Край - 84 кабинета ОВП; 3 - Центра ОВП; ок. 5133 посещения.</a:t>
            </a:r>
          </a:p>
          <a:p>
            <a:pPr indent="342900" eaLnBrk="1" hangingPunct="1">
              <a:lnSpc>
                <a:spcPct val="90000"/>
              </a:lnSpc>
              <a:buFont typeface="Wingdings" panose="05000000000000000000" pitchFamily="2" charset="2"/>
              <a:buNone/>
            </a:pPr>
            <a:r>
              <a:rPr lang="ru-RU" altLang="ru-RU" sz="2200" smtClean="0"/>
              <a:t>С обязательным обеспечением сантранспортом</a:t>
            </a:r>
          </a:p>
          <a:p>
            <a:pPr indent="342900" eaLnBrk="1" hangingPunct="1">
              <a:lnSpc>
                <a:spcPct val="90000"/>
              </a:lnSpc>
              <a:buFont typeface="Wingdings" panose="05000000000000000000" pitchFamily="2" charset="2"/>
              <a:buNone/>
            </a:pPr>
            <a:r>
              <a:rPr lang="ru-RU" altLang="ru-RU" sz="2200" b="1" smtClean="0"/>
              <a:t>Функции:</a:t>
            </a:r>
            <a:r>
              <a:rPr lang="ru-RU" altLang="ru-RU" sz="2200" smtClean="0"/>
              <a:t> профилактические, скринниговые осмотры, в т.ч. диспансеризация населения</a:t>
            </a:r>
          </a:p>
          <a:p>
            <a:pPr indent="342900" eaLnBrk="1" hangingPunct="1">
              <a:lnSpc>
                <a:spcPct val="70000"/>
              </a:lnSpc>
            </a:pPr>
            <a:endParaRPr lang="ru-RU" altLang="ru-RU" sz="2100" smtClean="0"/>
          </a:p>
        </p:txBody>
      </p:sp>
    </p:spTree>
    <p:extLst>
      <p:ext uri="{BB962C8B-B14F-4D97-AF65-F5344CB8AC3E}">
        <p14:creationId xmlns:p14="http://schemas.microsoft.com/office/powerpoint/2010/main" val="267846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88913"/>
            <a:ext cx="8964613" cy="6480175"/>
          </a:xfrm>
        </p:spPr>
        <p:txBody>
          <a:bodyPr>
            <a:normAutofit/>
          </a:bodyPr>
          <a:lstStyle/>
          <a:p>
            <a:pPr algn="ctr" eaLnBrk="1" hangingPunct="1">
              <a:lnSpc>
                <a:spcPct val="80000"/>
              </a:lnSpc>
            </a:pPr>
            <a:r>
              <a:rPr lang="ru-RU" altLang="ru-RU" sz="4000" smtClean="0">
                <a:solidFill>
                  <a:srgbClr val="FF3300"/>
                </a:solidFill>
                <a:effectLst>
                  <a:outerShdw blurRad="38100" dist="38100" dir="2700000" algn="tl">
                    <a:srgbClr val="000000"/>
                  </a:outerShdw>
                </a:effectLst>
                <a:ea typeface="Calibri" panose="020F0502020204030204" pitchFamily="34" charset="0"/>
                <a:cs typeface="Times New Roman" panose="02020603050405020304" pitchFamily="18" charset="0"/>
              </a:rPr>
              <a:t>Центр здоровья</a:t>
            </a:r>
            <a:r>
              <a:rPr lang="ru-RU" altLang="ru-RU" sz="3600" smtClean="0">
                <a:ea typeface="Calibri" panose="020F0502020204030204" pitchFamily="34" charset="0"/>
                <a:cs typeface="Times New Roman" panose="02020603050405020304" pitchFamily="18" charset="0"/>
              </a:rPr>
              <a:t> </a:t>
            </a:r>
          </a:p>
          <a:p>
            <a:pPr eaLnBrk="1" hangingPunct="1">
              <a:lnSpc>
                <a:spcPct val="80000"/>
              </a:lnSpc>
              <a:buFont typeface="Wingdings" panose="05000000000000000000" pitchFamily="2" charset="2"/>
              <a:buNone/>
            </a:pPr>
            <a:r>
              <a:rPr lang="ru-RU" altLang="ru-RU" sz="3600" smtClean="0">
                <a:ea typeface="Calibri" panose="020F0502020204030204" pitchFamily="34" charset="0"/>
                <a:cs typeface="Times New Roman" panose="02020603050405020304" pitchFamily="18" charset="0"/>
              </a:rPr>
              <a:t>является структурным подразделением медицинской организации </a:t>
            </a:r>
          </a:p>
          <a:p>
            <a:pPr eaLnBrk="1" hangingPunct="1">
              <a:lnSpc>
                <a:spcPct val="80000"/>
              </a:lnSpc>
              <a:buFont typeface="Wingdings" panose="05000000000000000000" pitchFamily="2" charset="2"/>
              <a:buNone/>
            </a:pPr>
            <a:r>
              <a:rPr lang="ru-RU" altLang="ru-RU" sz="3600" smtClean="0">
                <a:ea typeface="Calibri" panose="020F0502020204030204" pitchFamily="34" charset="0"/>
                <a:cs typeface="Times New Roman" panose="02020603050405020304" pitchFamily="18" charset="0"/>
              </a:rPr>
              <a:t>РФ – 502; 204 - для детей; край - </a:t>
            </a:r>
            <a:r>
              <a:rPr lang="en-US" altLang="ru-RU" sz="3600" smtClean="0">
                <a:ea typeface="Calibri" panose="020F0502020204030204" pitchFamily="34" charset="0"/>
                <a:cs typeface="Times New Roman" panose="02020603050405020304" pitchFamily="18" charset="0"/>
              </a:rPr>
              <a:t>16</a:t>
            </a:r>
            <a:r>
              <a:rPr lang="ru-RU" altLang="ru-RU" sz="3600" smtClean="0">
                <a:ea typeface="Calibri" panose="020F0502020204030204" pitchFamily="34" charset="0"/>
                <a:cs typeface="Times New Roman" panose="02020603050405020304" pitchFamily="18" charset="0"/>
              </a:rPr>
              <a:t>.</a:t>
            </a:r>
          </a:p>
          <a:p>
            <a:pPr algn="just" eaLnBrk="1" hangingPunct="1">
              <a:lnSpc>
                <a:spcPct val="80000"/>
              </a:lnSpc>
              <a:buFont typeface="Wingdings" panose="05000000000000000000" pitchFamily="2" charset="2"/>
              <a:buNone/>
            </a:pPr>
            <a:r>
              <a:rPr lang="ru-RU" altLang="ru-RU" b="1" smtClean="0">
                <a:ea typeface="Calibri" panose="020F0502020204030204" pitchFamily="34" charset="0"/>
                <a:cs typeface="Times New Roman" panose="02020603050405020304" pitchFamily="18" charset="0"/>
              </a:rPr>
              <a:t>Задачи:</a:t>
            </a:r>
            <a:r>
              <a:rPr lang="ru-RU" altLang="ru-RU" smtClean="0">
                <a:ea typeface="Calibri" panose="020F0502020204030204" pitchFamily="34" charset="0"/>
                <a:cs typeface="Times New Roman" panose="02020603050405020304" pitchFamily="18" charset="0"/>
              </a:rPr>
              <a:t> </a:t>
            </a:r>
          </a:p>
          <a:p>
            <a:pPr lvl="1" algn="just" eaLnBrk="1" hangingPunct="1">
              <a:lnSpc>
                <a:spcPct val="80000"/>
              </a:lnSpc>
            </a:pPr>
            <a:r>
              <a:rPr lang="ru-RU" altLang="ru-RU" smtClean="0">
                <a:ea typeface="Calibri" panose="020F0502020204030204" pitchFamily="34" charset="0"/>
                <a:cs typeface="Times New Roman" panose="02020603050405020304" pitchFamily="18" charset="0"/>
              </a:rPr>
              <a:t>оценка состояния функциональных систем организма;</a:t>
            </a:r>
          </a:p>
          <a:p>
            <a:pPr lvl="1" algn="just" eaLnBrk="1" hangingPunct="1">
              <a:lnSpc>
                <a:spcPct val="80000"/>
              </a:lnSpc>
            </a:pPr>
            <a:r>
              <a:rPr lang="ru-RU" altLang="ru-RU" smtClean="0">
                <a:ea typeface="Calibri" panose="020F0502020204030204" pitchFamily="34" charset="0"/>
                <a:cs typeface="Times New Roman" panose="02020603050405020304" pitchFamily="18" charset="0"/>
              </a:rPr>
              <a:t>консультирование по вопросам питания, двигательной активности, здорового образа жизни, табакокурения, алкоголя и др.;</a:t>
            </a:r>
          </a:p>
          <a:p>
            <a:pPr lvl="1" algn="just" eaLnBrk="1" hangingPunct="1">
              <a:lnSpc>
                <a:spcPct val="80000"/>
              </a:lnSpc>
            </a:pPr>
            <a:r>
              <a:rPr lang="ru-RU" altLang="ru-RU" smtClean="0">
                <a:ea typeface="Calibri" panose="020F0502020204030204" pitchFamily="34" charset="0"/>
                <a:cs typeface="Times New Roman" panose="02020603050405020304" pitchFamily="18" charset="0"/>
              </a:rPr>
              <a:t>Выявление ФР СС, онкологических и др. заболеваний</a:t>
            </a:r>
            <a:endParaRPr lang="ru-RU" altLang="ru-RU" smtClean="0">
              <a:cs typeface="Times New Roman" panose="02020603050405020304" pitchFamily="18" charset="0"/>
            </a:endParaRPr>
          </a:p>
          <a:p>
            <a:pPr lvl="1" algn="just" eaLnBrk="1" hangingPunct="1">
              <a:lnSpc>
                <a:spcPct val="80000"/>
              </a:lnSpc>
            </a:pPr>
            <a:r>
              <a:rPr lang="ru-RU" altLang="ru-RU" smtClean="0">
                <a:cs typeface="Times New Roman" panose="02020603050405020304" pitchFamily="18" charset="0"/>
              </a:rPr>
              <a:t>Работа с пациентами, имеющими ХР неинфекционные заболевания.</a:t>
            </a:r>
          </a:p>
          <a:p>
            <a:pPr lvl="1" algn="just" eaLnBrk="1" hangingPunct="1">
              <a:lnSpc>
                <a:spcPct val="80000"/>
              </a:lnSpc>
              <a:buFont typeface="Wingdings" panose="05000000000000000000" pitchFamily="2" charset="2"/>
              <a:buNone/>
            </a:pPr>
            <a:endParaRPr lang="ru-RU" altLang="ru-RU" smtClean="0">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2220416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Grp="1" noChangeArrowheads="1"/>
          </p:cNvSpPr>
          <p:nvPr>
            <p:ph type="body" idx="1"/>
          </p:nvPr>
        </p:nvSpPr>
        <p:spPr>
          <a:xfrm>
            <a:off x="457200" y="260350"/>
            <a:ext cx="8229600" cy="5865813"/>
          </a:xfrm>
        </p:spPr>
        <p:txBody>
          <a:bodyPr/>
          <a:lstStyle/>
          <a:p>
            <a:pPr eaLnBrk="1" hangingPunct="1">
              <a:lnSpc>
                <a:spcPct val="80000"/>
              </a:lnSpc>
              <a:buClr>
                <a:srgbClr val="0066FF"/>
              </a:buClr>
              <a:defRPr/>
            </a:pPr>
            <a:r>
              <a:rPr lang="ru-RU" altLang="ru-RU" dirty="0">
                <a:solidFill>
                  <a:srgbClr val="000000"/>
                </a:solidFill>
                <a:ea typeface="Calibri" panose="020F0502020204030204" pitchFamily="34" charset="0"/>
                <a:cs typeface="Times New Roman" panose="02020603050405020304" pitchFamily="18" charset="0"/>
              </a:rPr>
              <a:t>Для организации работы центра здоровья в его структуре рекомендуется предусматривать</a:t>
            </a:r>
            <a:r>
              <a:rPr lang="ru-RU" altLang="ru-RU" dirty="0" smtClean="0">
                <a:solidFill>
                  <a:srgbClr val="000000"/>
                </a:solidFill>
                <a:ea typeface="Calibri" panose="020F0502020204030204" pitchFamily="34" charset="0"/>
                <a:cs typeface="Times New Roman" panose="02020603050405020304" pitchFamily="18" charset="0"/>
              </a:rPr>
              <a:t>:</a:t>
            </a:r>
          </a:p>
          <a:p>
            <a:pPr marL="0" indent="0" eaLnBrk="1" hangingPunct="1">
              <a:lnSpc>
                <a:spcPct val="80000"/>
              </a:lnSpc>
              <a:buClr>
                <a:srgbClr val="0066FF"/>
              </a:buClr>
              <a:buFont typeface="Wingdings" panose="05000000000000000000" pitchFamily="2" charset="2"/>
              <a:buNone/>
              <a:defRPr/>
            </a:pPr>
            <a:endParaRPr lang="ru-RU" altLang="ru-RU" dirty="0">
              <a:solidFill>
                <a:srgbClr val="000000"/>
              </a:solidFill>
              <a:ea typeface="Calibri" panose="020F0502020204030204" pitchFamily="34" charset="0"/>
              <a:cs typeface="Times New Roman" panose="02020603050405020304" pitchFamily="18" charset="0"/>
            </a:endParaRPr>
          </a:p>
          <a:p>
            <a:pPr lvl="1" algn="just" eaLnBrk="1" hangingPunct="1">
              <a:lnSpc>
                <a:spcPct val="80000"/>
              </a:lnSpc>
              <a:buClr>
                <a:srgbClr val="000000"/>
              </a:buClr>
              <a:defRPr/>
            </a:pPr>
            <a:r>
              <a:rPr lang="ru-RU" altLang="ru-RU" dirty="0">
                <a:solidFill>
                  <a:srgbClr val="000000"/>
                </a:solidFill>
                <a:ea typeface="Calibri" panose="020F0502020204030204" pitchFamily="34" charset="0"/>
                <a:cs typeface="Times New Roman" panose="02020603050405020304" pitchFamily="18" charset="0"/>
              </a:rPr>
              <a:t>кабинеты врачей-специалистов;</a:t>
            </a:r>
          </a:p>
          <a:p>
            <a:pPr lvl="1" algn="just" eaLnBrk="1" hangingPunct="1">
              <a:lnSpc>
                <a:spcPct val="80000"/>
              </a:lnSpc>
              <a:buClr>
                <a:srgbClr val="000000"/>
              </a:buClr>
              <a:defRPr/>
            </a:pPr>
            <a:r>
              <a:rPr lang="ru-RU" altLang="ru-RU" dirty="0">
                <a:solidFill>
                  <a:srgbClr val="000000"/>
                </a:solidFill>
                <a:ea typeface="Calibri" panose="020F0502020204030204" pitchFamily="34" charset="0"/>
                <a:cs typeface="Times New Roman" panose="02020603050405020304" pitchFamily="18" charset="0"/>
              </a:rPr>
              <a:t>кабинет</a:t>
            </a:r>
            <a:r>
              <a:rPr lang="ru-RU" altLang="ru-RU" dirty="0">
                <a:solidFill>
                  <a:srgbClr val="FFFF00"/>
                </a:solidFill>
                <a:effectLst>
                  <a:outerShdw blurRad="38100" dist="38100" dir="2700000" algn="tl">
                    <a:srgbClr val="000000"/>
                  </a:outerShdw>
                </a:effectLst>
                <a:ea typeface="Calibri" panose="020F0502020204030204" pitchFamily="34" charset="0"/>
                <a:cs typeface="Times New Roman" panose="02020603050405020304" pitchFamily="18" charset="0"/>
              </a:rPr>
              <a:t> </a:t>
            </a:r>
            <a:r>
              <a:rPr lang="ru-RU" altLang="ru-RU" dirty="0">
                <a:solidFill>
                  <a:srgbClr val="FF3300"/>
                </a:solidFill>
                <a:effectLst>
                  <a:outerShdw blurRad="38100" dist="38100" dir="2700000" algn="tl">
                    <a:srgbClr val="000000"/>
                  </a:outerShdw>
                </a:effectLst>
                <a:ea typeface="Calibri" panose="020F0502020204030204" pitchFamily="34" charset="0"/>
                <a:cs typeface="Times New Roman" panose="02020603050405020304" pitchFamily="18" charset="0"/>
              </a:rPr>
              <a:t>гигиениста стоматологического</a:t>
            </a:r>
            <a:r>
              <a:rPr lang="ru-RU" altLang="ru-RU" dirty="0">
                <a:solidFill>
                  <a:srgbClr val="000000"/>
                </a:solidFill>
                <a:ea typeface="Calibri" panose="020F0502020204030204" pitchFamily="34" charset="0"/>
                <a:cs typeface="Times New Roman" panose="02020603050405020304" pitchFamily="18" charset="0"/>
              </a:rPr>
              <a:t>;</a:t>
            </a:r>
          </a:p>
          <a:p>
            <a:pPr lvl="1" eaLnBrk="1" hangingPunct="1">
              <a:lnSpc>
                <a:spcPct val="80000"/>
              </a:lnSpc>
              <a:defRPr/>
            </a:pPr>
            <a:r>
              <a:rPr lang="ru-RU" altLang="ru-RU" dirty="0" smtClean="0">
                <a:ea typeface="Calibri" panose="020F0502020204030204" pitchFamily="34" charset="0"/>
                <a:cs typeface="Times New Roman" panose="02020603050405020304" pitchFamily="18" charset="0"/>
              </a:rPr>
              <a:t>офтальмологический кабинет;</a:t>
            </a:r>
          </a:p>
          <a:p>
            <a:pPr lvl="1" eaLnBrk="1" hangingPunct="1">
              <a:lnSpc>
                <a:spcPct val="80000"/>
              </a:lnSpc>
              <a:defRPr/>
            </a:pPr>
            <a:r>
              <a:rPr lang="ru-RU" altLang="ru-RU" dirty="0" smtClean="0">
                <a:ea typeface="Calibri" panose="020F0502020204030204" pitchFamily="34" charset="0"/>
                <a:cs typeface="Times New Roman" panose="02020603050405020304" pitchFamily="18" charset="0"/>
              </a:rPr>
              <a:t>кабинет тестирования на аппаратно-программном комплексе;</a:t>
            </a:r>
          </a:p>
          <a:p>
            <a:pPr lvl="1" eaLnBrk="1" hangingPunct="1">
              <a:lnSpc>
                <a:spcPct val="80000"/>
              </a:lnSpc>
              <a:defRPr/>
            </a:pPr>
            <a:r>
              <a:rPr lang="ru-RU" altLang="ru-RU" dirty="0" smtClean="0">
                <a:ea typeface="Calibri" panose="020F0502020204030204" pitchFamily="34" charset="0"/>
                <a:cs typeface="Times New Roman" panose="02020603050405020304" pitchFamily="18" charset="0"/>
              </a:rPr>
              <a:t>кабинеты инструментального и лабораторного обследования;</a:t>
            </a:r>
          </a:p>
          <a:p>
            <a:pPr lvl="1" eaLnBrk="1" hangingPunct="1">
              <a:lnSpc>
                <a:spcPct val="80000"/>
              </a:lnSpc>
              <a:defRPr/>
            </a:pPr>
            <a:r>
              <a:rPr lang="ru-RU" altLang="ru-RU" dirty="0" smtClean="0">
                <a:ea typeface="Calibri" panose="020F0502020204030204" pitchFamily="34" charset="0"/>
                <a:cs typeface="Times New Roman" panose="02020603050405020304" pitchFamily="18" charset="0"/>
              </a:rPr>
              <a:t>кабинет (зал) лечебной физкультуры;</a:t>
            </a:r>
          </a:p>
          <a:p>
            <a:pPr lvl="1" eaLnBrk="1" hangingPunct="1">
              <a:lnSpc>
                <a:spcPct val="80000"/>
              </a:lnSpc>
              <a:defRPr/>
            </a:pPr>
            <a:r>
              <a:rPr lang="ru-RU" altLang="ru-RU" dirty="0" smtClean="0">
                <a:ea typeface="Calibri" panose="020F0502020204030204" pitchFamily="34" charset="0"/>
                <a:cs typeface="Times New Roman" panose="02020603050405020304" pitchFamily="18" charset="0"/>
              </a:rPr>
              <a:t>учебные классы (аудитории) школ здоровья</a:t>
            </a:r>
          </a:p>
        </p:txBody>
      </p:sp>
    </p:spTree>
    <p:extLst>
      <p:ext uri="{BB962C8B-B14F-4D97-AF65-F5344CB8AC3E}">
        <p14:creationId xmlns:p14="http://schemas.microsoft.com/office/powerpoint/2010/main" val="386340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ph type="body" idx="1"/>
          </p:nvPr>
        </p:nvSpPr>
        <p:spPr>
          <a:xfrm>
            <a:off x="457200" y="549275"/>
            <a:ext cx="8229600" cy="5576888"/>
          </a:xfrm>
          <a:noFill/>
        </p:spPr>
        <p:txBody>
          <a:bodyPr/>
          <a:lstStyle/>
          <a:p>
            <a:pPr>
              <a:buFont typeface="Wingdings" panose="05000000000000000000" pitchFamily="2" charset="2"/>
              <a:buNone/>
            </a:pPr>
            <a:r>
              <a:rPr lang="ru-RU" altLang="ru-RU" smtClean="0">
                <a:effectLst/>
              </a:rPr>
              <a:t>Уместно сказать о взаимодействии государства и граждан. Государство не может предоставлять неограниченный объем госгарантий при отсутствии соответствующей ответственности граждан за свое здоровье (различные программы, Школы здоровья, краткое консультирование по отказу от курения, алкоголя). Побудительные механизмы со стороны граждан работают очень слабо.</a:t>
            </a:r>
          </a:p>
        </p:txBody>
      </p:sp>
    </p:spTree>
    <p:extLst>
      <p:ext uri="{BB962C8B-B14F-4D97-AF65-F5344CB8AC3E}">
        <p14:creationId xmlns:p14="http://schemas.microsoft.com/office/powerpoint/2010/main" val="2086280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Номер слайда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fld id="{F8A1F45A-D32A-4F18-8555-1821C2C38072}" type="slidenum">
              <a:rPr lang="ru-RU" altLang="ru-RU" sz="1200">
                <a:effectLst/>
                <a:latin typeface="Verdana" panose="020B0604030504040204" pitchFamily="34" charset="0"/>
              </a:rPr>
              <a:pPr>
                <a:spcBef>
                  <a:spcPct val="0"/>
                </a:spcBef>
                <a:buClrTx/>
                <a:buSzTx/>
                <a:buFontTx/>
                <a:buNone/>
              </a:pPr>
              <a:t>46</a:t>
            </a:fld>
            <a:endParaRPr lang="ru-RU" altLang="ru-RU" sz="1200">
              <a:effectLst/>
              <a:latin typeface="Verdana" panose="020B0604030504040204" pitchFamily="34" charset="0"/>
            </a:endParaRPr>
          </a:p>
        </p:txBody>
      </p:sp>
      <p:sp>
        <p:nvSpPr>
          <p:cNvPr id="21507" name="Rectangle 2"/>
          <p:cNvSpPr>
            <a:spLocks noGrp="1" noChangeArrowheads="1"/>
          </p:cNvSpPr>
          <p:nvPr>
            <p:ph type="title" idx="4294967295"/>
          </p:nvPr>
        </p:nvSpPr>
        <p:spPr>
          <a:xfrm>
            <a:off x="395288" y="188913"/>
            <a:ext cx="8229600" cy="576262"/>
          </a:xfrm>
        </p:spPr>
        <p:txBody>
          <a:bodyPr anchor="b" anchorCtr="0">
            <a:normAutofit fontScale="90000"/>
          </a:bodyPr>
          <a:lstStyle/>
          <a:p>
            <a:pPr eaLnBrk="1" hangingPunct="1"/>
            <a:r>
              <a:rPr lang="ru-RU" altLang="ru-RU" sz="4000" b="1" smtClean="0">
                <a:latin typeface="Times New Roman" panose="02020603050405020304" pitchFamily="18" charset="0"/>
              </a:rPr>
              <a:t>Ресурсы ПМСП</a:t>
            </a:r>
            <a:endParaRPr lang="ru-RU" altLang="ru-RU" sz="4000" smtClean="0">
              <a:latin typeface="Times New Roman" panose="02020603050405020304" pitchFamily="18" charset="0"/>
            </a:endParaRPr>
          </a:p>
        </p:txBody>
      </p:sp>
      <p:sp>
        <p:nvSpPr>
          <p:cNvPr id="21508" name="Rectangle 3"/>
          <p:cNvSpPr>
            <a:spLocks noGrp="1" noChangeArrowheads="1"/>
          </p:cNvSpPr>
          <p:nvPr>
            <p:ph type="body" idx="4294967295"/>
          </p:nvPr>
        </p:nvSpPr>
        <p:spPr>
          <a:xfrm>
            <a:off x="250825" y="908050"/>
            <a:ext cx="8497888" cy="5616575"/>
          </a:xfrm>
        </p:spPr>
        <p:txBody>
          <a:bodyPr/>
          <a:lstStyle/>
          <a:p>
            <a:pPr eaLnBrk="1" hangingPunct="1">
              <a:lnSpc>
                <a:spcPct val="80000"/>
              </a:lnSpc>
            </a:pPr>
            <a:r>
              <a:rPr lang="ru-RU" altLang="ru-RU" sz="2500" smtClean="0">
                <a:latin typeface="Times New Roman" panose="02020603050405020304" pitchFamily="18" charset="0"/>
              </a:rPr>
              <a:t>Всего амбулаторно-поликлинических учреждений  Кр. Край:                                    </a:t>
            </a:r>
            <a:r>
              <a:rPr lang="ru-RU" altLang="ru-RU" sz="2500" b="1" smtClean="0">
                <a:latin typeface="Times New Roman" panose="02020603050405020304" pitchFamily="18" charset="0"/>
              </a:rPr>
              <a:t>               416 (2007 г.); 372 (2008 г.); 369 (2009 г.); 368 (2010г.); 349 (2012г.); </a:t>
            </a:r>
            <a:r>
              <a:rPr lang="en-US" altLang="ru-RU" sz="2500" b="1" smtClean="0">
                <a:latin typeface="Times New Roman" panose="02020603050405020304" pitchFamily="18" charset="0"/>
              </a:rPr>
              <a:t>320</a:t>
            </a:r>
            <a:r>
              <a:rPr lang="ru-RU" altLang="ru-RU" sz="2500" b="1" smtClean="0">
                <a:latin typeface="Times New Roman" panose="02020603050405020304" pitchFamily="18" charset="0"/>
              </a:rPr>
              <a:t> –(2014г.)</a:t>
            </a:r>
          </a:p>
          <a:p>
            <a:pPr eaLnBrk="1" hangingPunct="1">
              <a:lnSpc>
                <a:spcPct val="80000"/>
              </a:lnSpc>
            </a:pPr>
            <a:r>
              <a:rPr lang="ru-RU" altLang="ru-RU" sz="2500" smtClean="0">
                <a:latin typeface="Times New Roman" panose="02020603050405020304" pitchFamily="18" charset="0"/>
              </a:rPr>
              <a:t>Поликлиники, входящие в состав больничных учреждений                   		  </a:t>
            </a:r>
            <a:r>
              <a:rPr lang="ru-RU" altLang="ru-RU" sz="2500" b="1" smtClean="0">
                <a:latin typeface="Times New Roman" panose="02020603050405020304" pitchFamily="18" charset="0"/>
              </a:rPr>
              <a:t>339 (2007 г.); 302 (2008 г.); 299 (2009 г.); 177 (2010 г.); 322 (2012г); 132 (2014)</a:t>
            </a:r>
          </a:p>
          <a:p>
            <a:pPr eaLnBrk="1" hangingPunct="1">
              <a:lnSpc>
                <a:spcPct val="80000"/>
              </a:lnSpc>
            </a:pPr>
            <a:r>
              <a:rPr lang="ru-RU" altLang="ru-RU" sz="2500" smtClean="0">
                <a:latin typeface="Times New Roman" panose="02020603050405020304" pitchFamily="18" charset="0"/>
              </a:rPr>
              <a:t>Самостоятельные амбулаторно-поликлинические учреждения                                   </a:t>
            </a:r>
            <a:r>
              <a:rPr lang="ru-RU" altLang="ru-RU" sz="2500" b="1" smtClean="0">
                <a:latin typeface="Times New Roman" panose="02020603050405020304" pitchFamily="18" charset="0"/>
              </a:rPr>
              <a:t>37 (2007 г.); 30 (2008 г.); 30 (2009 г.); 31 (2010 г.); 27 (2012г); 24 (2014г)</a:t>
            </a:r>
          </a:p>
          <a:p>
            <a:pPr eaLnBrk="1" hangingPunct="1">
              <a:lnSpc>
                <a:spcPct val="80000"/>
              </a:lnSpc>
            </a:pPr>
            <a:r>
              <a:rPr lang="ru-RU" altLang="ru-RU" sz="2500" smtClean="0">
                <a:latin typeface="Times New Roman" panose="02020603050405020304" pitchFamily="18" charset="0"/>
              </a:rPr>
              <a:t>Стоматологические поликлиники </a:t>
            </a:r>
            <a:r>
              <a:rPr lang="ru-RU" altLang="ru-RU" sz="2500" b="1" smtClean="0">
                <a:latin typeface="Times New Roman" panose="02020603050405020304" pitchFamily="18" charset="0"/>
              </a:rPr>
              <a:t>16 (2007 г.); 16 (2008 г.); 16 (2009 г.); 16 (2010 г.); 14 (2012г); 12 (2014)</a:t>
            </a:r>
            <a:endParaRPr lang="ru-RU" altLang="ru-RU" sz="2500" smtClean="0">
              <a:latin typeface="Times New Roman" panose="02020603050405020304" pitchFamily="18" charset="0"/>
            </a:endParaRPr>
          </a:p>
          <a:p>
            <a:pPr eaLnBrk="1" hangingPunct="1">
              <a:lnSpc>
                <a:spcPct val="80000"/>
              </a:lnSpc>
            </a:pPr>
            <a:r>
              <a:rPr lang="ru-RU" altLang="ru-RU" sz="2500" smtClean="0">
                <a:latin typeface="Times New Roman" panose="02020603050405020304" pitchFamily="18" charset="0"/>
              </a:rPr>
              <a:t>Диспансеры </a:t>
            </a:r>
            <a:r>
              <a:rPr lang="ru-RU" altLang="ru-RU" sz="2500" b="1" smtClean="0">
                <a:latin typeface="Times New Roman" panose="02020603050405020304" pitchFamily="18" charset="0"/>
              </a:rPr>
              <a:t>24 (2007 г.); 24 (2008 г.); 24 (2009 г.); 16 (2010 г.); 16 (2012г); 16 (2014)</a:t>
            </a:r>
          </a:p>
          <a:p>
            <a:pPr eaLnBrk="1" hangingPunct="1">
              <a:lnSpc>
                <a:spcPct val="80000"/>
              </a:lnSpc>
            </a:pPr>
            <a:r>
              <a:rPr lang="ru-RU" altLang="ru-RU" sz="2500" smtClean="0">
                <a:latin typeface="Times New Roman" panose="02020603050405020304" pitchFamily="18" charset="0"/>
              </a:rPr>
              <a:t>ФАП</a:t>
            </a:r>
            <a:r>
              <a:rPr lang="ru-RU" altLang="ru-RU" sz="2500" b="1" smtClean="0">
                <a:latin typeface="Times New Roman" panose="02020603050405020304" pitchFamily="18" charset="0"/>
              </a:rPr>
              <a:t> 977 (2007 г.); 937 (2008 г.); 928 (2009 г.); 905 (2010 г.); 863 (2012); 866 (2014)</a:t>
            </a:r>
            <a:endParaRPr lang="ru-RU" altLang="ru-RU" sz="2500" smtClean="0">
              <a:solidFill>
                <a:srgbClr val="FF3300"/>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3654785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body" idx="1"/>
          </p:nvPr>
        </p:nvSpPr>
        <p:spPr>
          <a:xfrm>
            <a:off x="457200" y="404813"/>
            <a:ext cx="8229600" cy="5721350"/>
          </a:xfrm>
          <a:noFill/>
        </p:spPr>
        <p:txBody>
          <a:bodyPr/>
          <a:lstStyle/>
          <a:p>
            <a:pPr eaLnBrk="1" hangingPunct="1">
              <a:lnSpc>
                <a:spcPct val="90000"/>
              </a:lnSpc>
            </a:pPr>
            <a:r>
              <a:rPr lang="ru-RU" altLang="ru-RU" sz="2800" b="1" smtClean="0">
                <a:solidFill>
                  <a:srgbClr val="FF3300"/>
                </a:solidFill>
                <a:effectLst>
                  <a:outerShdw blurRad="38100" dist="38100" dir="2700000" algn="tl">
                    <a:srgbClr val="000000"/>
                  </a:outerShdw>
                </a:effectLst>
                <a:latin typeface="Times New Roman" panose="02020603050405020304" pitchFamily="18" charset="0"/>
              </a:rPr>
              <a:t>Число врачей 12506 – 2010г.  (11097 – 2014г.); обеспеченность на 10000 – 43,2  - 2010г. (38,9 -2014г.) Обеспеченность ОВП – 0,35 на 10000 населения.</a:t>
            </a:r>
          </a:p>
          <a:p>
            <a:pPr eaLnBrk="1" hangingPunct="1">
              <a:lnSpc>
                <a:spcPct val="90000"/>
              </a:lnSpc>
            </a:pPr>
            <a:r>
              <a:rPr lang="ru-RU" altLang="ru-RU" sz="2800" smtClean="0">
                <a:solidFill>
                  <a:srgbClr val="FF3300"/>
                </a:solidFill>
                <a:effectLst>
                  <a:outerShdw blurRad="38100" dist="38100" dir="2700000" algn="tl">
                    <a:srgbClr val="000000"/>
                  </a:outerShdw>
                </a:effectLst>
                <a:latin typeface="Times New Roman" panose="02020603050405020304" pitchFamily="18" charset="0"/>
              </a:rPr>
              <a:t>Число среднего медицинского персонала 28687 -2010г. (27835 -2014г); обеспеченность на 10000 – 99,1-2010г. (97,6 -2014г.) </a:t>
            </a:r>
          </a:p>
          <a:p>
            <a:pPr eaLnBrk="1" hangingPunct="1">
              <a:lnSpc>
                <a:spcPct val="90000"/>
              </a:lnSpc>
            </a:pPr>
            <a:r>
              <a:rPr lang="ru-RU" altLang="ru-RU" sz="2800" smtClean="0">
                <a:solidFill>
                  <a:srgbClr val="FF3300"/>
                </a:solidFill>
                <a:effectLst>
                  <a:outerShdw blurRad="38100" dist="38100" dir="2700000" algn="tl">
                    <a:srgbClr val="000000"/>
                  </a:outerShdw>
                </a:effectLst>
                <a:latin typeface="Times New Roman" panose="02020603050405020304" pitchFamily="18" charset="0"/>
              </a:rPr>
              <a:t>Соотношение врач : мед.сестра – 1:2,7 (д.б. 1:4 – ВОЗ) </a:t>
            </a:r>
          </a:p>
          <a:p>
            <a:pPr eaLnBrk="1" hangingPunct="1">
              <a:lnSpc>
                <a:spcPct val="90000"/>
              </a:lnSpc>
            </a:pPr>
            <a:r>
              <a:rPr lang="ru-RU" altLang="ru-RU" sz="3600" smtClean="0">
                <a:solidFill>
                  <a:srgbClr val="FF3300"/>
                </a:solidFill>
                <a:effectLst>
                  <a:outerShdw blurRad="38100" dist="38100" dir="2700000" algn="tl">
                    <a:srgbClr val="000000"/>
                  </a:outerShdw>
                </a:effectLst>
                <a:latin typeface="Times New Roman" panose="02020603050405020304" pitchFamily="18" charset="0"/>
              </a:rPr>
              <a:t>Число посещений </a:t>
            </a:r>
            <a:r>
              <a:rPr lang="ru-RU" altLang="ru-RU" sz="2800" smtClean="0">
                <a:solidFill>
                  <a:srgbClr val="FF3300"/>
                </a:solidFill>
                <a:effectLst>
                  <a:outerShdw blurRad="38100" dist="38100" dir="2700000" algn="tl">
                    <a:srgbClr val="000000"/>
                  </a:outerShdw>
                </a:effectLst>
                <a:latin typeface="Times New Roman" panose="02020603050405020304" pitchFamily="18" charset="0"/>
              </a:rPr>
              <a:t>– </a:t>
            </a:r>
            <a:r>
              <a:rPr lang="ru-RU" altLang="ru-RU" sz="4000" smtClean="0">
                <a:solidFill>
                  <a:srgbClr val="FF3300"/>
                </a:solidFill>
                <a:effectLst>
                  <a:outerShdw blurRad="38100" dist="38100" dir="2700000" algn="tl">
                    <a:srgbClr val="000000"/>
                  </a:outerShdw>
                </a:effectLst>
                <a:latin typeface="Times New Roman" panose="02020603050405020304" pitchFamily="18" charset="0"/>
              </a:rPr>
              <a:t>29 088 786 – 98,5% </a:t>
            </a:r>
            <a:r>
              <a:rPr lang="ru-RU" altLang="ru-RU" sz="3600" smtClean="0">
                <a:solidFill>
                  <a:srgbClr val="FF3300"/>
                </a:solidFill>
                <a:effectLst>
                  <a:outerShdw blurRad="38100" dist="38100" dir="2700000" algn="tl">
                    <a:srgbClr val="000000"/>
                  </a:outerShdw>
                </a:effectLst>
                <a:latin typeface="Times New Roman" panose="02020603050405020304" pitchFamily="18" charset="0"/>
              </a:rPr>
              <a:t>от запланированного – 2010г. </a:t>
            </a:r>
            <a:r>
              <a:rPr lang="ru-RU" altLang="ru-RU" sz="4000" smtClean="0">
                <a:solidFill>
                  <a:srgbClr val="FF3300"/>
                </a:solidFill>
                <a:effectLst>
                  <a:outerShdw blurRad="38100" dist="38100" dir="2700000" algn="tl">
                    <a:srgbClr val="000000"/>
                  </a:outerShdw>
                </a:effectLst>
                <a:latin typeface="Times New Roman" panose="02020603050405020304" pitchFamily="18" charset="0"/>
              </a:rPr>
              <a:t>(24 228 800 – 2014г.)</a:t>
            </a:r>
            <a:endParaRPr lang="ru-RU" altLang="ru-RU" smtClean="0">
              <a:effectLst/>
            </a:endParaRPr>
          </a:p>
        </p:txBody>
      </p:sp>
    </p:spTree>
    <p:extLst>
      <p:ext uri="{BB962C8B-B14F-4D97-AF65-F5344CB8AC3E}">
        <p14:creationId xmlns:p14="http://schemas.microsoft.com/office/powerpoint/2010/main" val="1372980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Номер слайда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fld id="{F92A7530-862D-434E-95B3-825000447355}" type="slidenum">
              <a:rPr lang="ru-RU" altLang="ru-RU" sz="1200">
                <a:effectLst/>
                <a:latin typeface="Verdana" panose="020B0604030504040204" pitchFamily="34" charset="0"/>
              </a:rPr>
              <a:pPr>
                <a:spcBef>
                  <a:spcPct val="0"/>
                </a:spcBef>
                <a:buClrTx/>
                <a:buSzTx/>
                <a:buFontTx/>
                <a:buNone/>
              </a:pPr>
              <a:t>48</a:t>
            </a:fld>
            <a:endParaRPr lang="ru-RU" altLang="ru-RU" sz="1200">
              <a:effectLst/>
              <a:latin typeface="Verdana" panose="020B0604030504040204" pitchFamily="34" charset="0"/>
            </a:endParaRPr>
          </a:p>
        </p:txBody>
      </p:sp>
      <p:sp>
        <p:nvSpPr>
          <p:cNvPr id="23555" name="Rectangle 2"/>
          <p:cNvSpPr>
            <a:spLocks noGrp="1" noChangeArrowheads="1"/>
          </p:cNvSpPr>
          <p:nvPr>
            <p:ph type="title" idx="4294967295"/>
          </p:nvPr>
        </p:nvSpPr>
        <p:spPr/>
        <p:txBody>
          <a:bodyPr anchor="b" anchorCtr="0"/>
          <a:lstStyle/>
          <a:p>
            <a:pPr eaLnBrk="1" hangingPunct="1">
              <a:defRPr/>
            </a:pPr>
            <a:r>
              <a:rPr lang="ru-RU" altLang="ru-RU" b="1" dirty="0" smtClean="0">
                <a:latin typeface="Times New Roman" pitchFamily="18" charset="0"/>
              </a:rPr>
              <a:t>Принципы:</a:t>
            </a:r>
            <a:r>
              <a:rPr lang="ru-RU" altLang="ru-RU" b="1" dirty="0" smtClean="0"/>
              <a:t> </a:t>
            </a:r>
          </a:p>
        </p:txBody>
      </p:sp>
      <p:sp>
        <p:nvSpPr>
          <p:cNvPr id="23556" name="Rectangle 3"/>
          <p:cNvSpPr>
            <a:spLocks noGrp="1" noChangeArrowheads="1"/>
          </p:cNvSpPr>
          <p:nvPr>
            <p:ph type="body" idx="4294967295"/>
          </p:nvPr>
        </p:nvSpPr>
        <p:spPr/>
        <p:txBody>
          <a:bodyPr/>
          <a:lstStyle/>
          <a:p>
            <a:pPr eaLnBrk="1" hangingPunct="1">
              <a:defRPr/>
            </a:pPr>
            <a:endParaRPr lang="ru-RU" altLang="ru-RU" dirty="0" smtClean="0"/>
          </a:p>
          <a:p>
            <a:pPr eaLnBrk="1" hangingPunct="1">
              <a:defRPr/>
            </a:pPr>
            <a:r>
              <a:rPr lang="ru-RU" altLang="ru-RU" sz="3400" dirty="0" smtClean="0">
                <a:latin typeface="Times New Roman" pitchFamily="18" charset="0"/>
              </a:rPr>
              <a:t>Территориальный (участковый) с прикрепленным населением.</a:t>
            </a:r>
          </a:p>
          <a:p>
            <a:pPr eaLnBrk="1" hangingPunct="1">
              <a:defRPr/>
            </a:pPr>
            <a:r>
              <a:rPr lang="ru-RU" altLang="ru-RU" sz="3400" dirty="0" smtClean="0">
                <a:latin typeface="Times New Roman" pitchFamily="18" charset="0"/>
              </a:rPr>
              <a:t>Консультативный (специализированный) </a:t>
            </a:r>
          </a:p>
        </p:txBody>
      </p:sp>
    </p:spTree>
    <p:extLst>
      <p:ext uri="{BB962C8B-B14F-4D97-AF65-F5344CB8AC3E}">
        <p14:creationId xmlns:p14="http://schemas.microsoft.com/office/powerpoint/2010/main" val="1055202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Номер слайда 3"/>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fld id="{E805E3E0-2A1C-49CB-945C-39DC1D09F447}" type="slidenum">
              <a:rPr lang="ru-RU" altLang="ru-RU" sz="1200">
                <a:effectLst/>
                <a:latin typeface="Verdana" panose="020B0604030504040204" pitchFamily="34" charset="0"/>
              </a:rPr>
              <a:pPr>
                <a:spcBef>
                  <a:spcPct val="0"/>
                </a:spcBef>
                <a:buClrTx/>
                <a:buSzTx/>
                <a:buFontTx/>
                <a:buNone/>
              </a:pPr>
              <a:t>49</a:t>
            </a:fld>
            <a:endParaRPr lang="ru-RU" altLang="ru-RU" sz="1200">
              <a:effectLst/>
              <a:latin typeface="Verdana" panose="020B0604030504040204" pitchFamily="34" charset="0"/>
            </a:endParaRPr>
          </a:p>
        </p:txBody>
      </p:sp>
      <p:sp>
        <p:nvSpPr>
          <p:cNvPr id="39939" name="Rectangle 3"/>
          <p:cNvSpPr>
            <a:spLocks noChangeArrowheads="1"/>
          </p:cNvSpPr>
          <p:nvPr/>
        </p:nvSpPr>
        <p:spPr bwMode="auto">
          <a:xfrm>
            <a:off x="323850" y="1125538"/>
            <a:ext cx="84963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
                <a:srgbClr val="FF0000"/>
              </a:buClr>
              <a:buSzPct val="200000"/>
              <a:buFont typeface="Wingdings" panose="05000000000000000000" pitchFamily="2" charset="2"/>
              <a:buChar char="ü"/>
            </a:pPr>
            <a:r>
              <a:rPr lang="ru-RU" altLang="ru-RU" sz="1800" b="1">
                <a:latin typeface="Tahoma" panose="020B0604030504040204" pitchFamily="34" charset="0"/>
              </a:rPr>
              <a:t>Участковый принцип организации медицинского</a:t>
            </a:r>
          </a:p>
          <a:p>
            <a:pPr algn="ctr" eaLnBrk="1" hangingPunct="1">
              <a:spcBef>
                <a:spcPct val="0"/>
              </a:spcBef>
              <a:buClrTx/>
              <a:buSzTx/>
              <a:buFontTx/>
              <a:buNone/>
            </a:pPr>
            <a:r>
              <a:rPr lang="ru-RU" altLang="ru-RU" sz="1800" b="1">
                <a:latin typeface="Tahoma" panose="020B0604030504040204" pitchFamily="34" charset="0"/>
              </a:rPr>
              <a:t> обслуживания  населения является основной формой</a:t>
            </a:r>
          </a:p>
          <a:p>
            <a:pPr algn="ctr" eaLnBrk="1" hangingPunct="1">
              <a:spcBef>
                <a:spcPct val="0"/>
              </a:spcBef>
              <a:buClrTx/>
              <a:buSzTx/>
              <a:buFontTx/>
              <a:buNone/>
            </a:pPr>
            <a:r>
              <a:rPr lang="ru-RU" altLang="ru-RU" sz="1800" b="1">
                <a:latin typeface="Tahoma" panose="020B0604030504040204" pitchFamily="34" charset="0"/>
              </a:rPr>
              <a:t> организации первичной медико-санитарной помощи</a:t>
            </a:r>
          </a:p>
          <a:p>
            <a:pPr algn="ctr" eaLnBrk="1" hangingPunct="1">
              <a:spcBef>
                <a:spcPct val="0"/>
              </a:spcBef>
              <a:buClrTx/>
              <a:buSzTx/>
              <a:buFontTx/>
              <a:buNone/>
            </a:pPr>
            <a:r>
              <a:rPr lang="ru-RU" altLang="ru-RU" sz="1800" b="1">
                <a:latin typeface="Tahoma" panose="020B0604030504040204" pitchFamily="34" charset="0"/>
              </a:rPr>
              <a:t>населению муниципальных образований</a:t>
            </a:r>
          </a:p>
        </p:txBody>
      </p:sp>
      <p:sp>
        <p:nvSpPr>
          <p:cNvPr id="39940" name="AutoShape 4"/>
          <p:cNvSpPr>
            <a:spLocks noChangeArrowheads="1"/>
          </p:cNvSpPr>
          <p:nvPr/>
        </p:nvSpPr>
        <p:spPr bwMode="auto">
          <a:xfrm>
            <a:off x="3492500" y="2492375"/>
            <a:ext cx="1441450" cy="792163"/>
          </a:xfrm>
          <a:prstGeom prst="downArrow">
            <a:avLst>
              <a:gd name="adj1" fmla="val 50000"/>
              <a:gd name="adj2" fmla="val 25000"/>
            </a:avLst>
          </a:prstGeom>
          <a:solidFill>
            <a:srgbClr val="FF0000"/>
          </a:solidFill>
          <a:ln w="9525">
            <a:solidFill>
              <a:srgbClr val="FF0000"/>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1000">
              <a:solidFill>
                <a:srgbClr val="FF0000"/>
              </a:solidFill>
              <a:latin typeface="Tahoma" panose="020B0604030504040204" pitchFamily="34" charset="0"/>
            </a:endParaRPr>
          </a:p>
        </p:txBody>
      </p:sp>
      <p:sp>
        <p:nvSpPr>
          <p:cNvPr id="39941" name="Rectangle 5"/>
          <p:cNvSpPr>
            <a:spLocks noChangeArrowheads="1"/>
          </p:cNvSpPr>
          <p:nvPr/>
        </p:nvSpPr>
        <p:spPr bwMode="auto">
          <a:xfrm>
            <a:off x="395288" y="3357563"/>
            <a:ext cx="8137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
                <a:srgbClr val="FF0000"/>
              </a:buClr>
              <a:buSzPct val="185000"/>
              <a:buFont typeface="Wingdings" panose="05000000000000000000" pitchFamily="2" charset="2"/>
              <a:buChar char="ü"/>
            </a:pPr>
            <a:r>
              <a:rPr lang="ru-RU" altLang="ru-RU" sz="1800" b="1">
                <a:latin typeface="Tahoma" panose="020B0604030504040204" pitchFamily="34" charset="0"/>
              </a:rPr>
              <a:t>Обеспечивает соблюдение принципа оказания первичной </a:t>
            </a:r>
          </a:p>
          <a:p>
            <a:pPr algn="ctr" eaLnBrk="1" hangingPunct="1">
              <a:spcBef>
                <a:spcPct val="0"/>
              </a:spcBef>
              <a:buClrTx/>
              <a:buSzTx/>
              <a:buFont typeface="Wingdings" panose="05000000000000000000" pitchFamily="2" charset="2"/>
              <a:buNone/>
            </a:pPr>
            <a:r>
              <a:rPr lang="ru-RU" altLang="ru-RU" sz="1800" b="1">
                <a:latin typeface="Tahoma" panose="020B0604030504040204" pitchFamily="34" charset="0"/>
              </a:rPr>
              <a:t>медико-санитарной помощи по месту жительства</a:t>
            </a:r>
            <a:endParaRPr lang="ru-RU" altLang="ru-RU" sz="2000" b="1">
              <a:latin typeface="Tahoma" panose="020B0604030504040204" pitchFamily="34" charset="0"/>
            </a:endParaRPr>
          </a:p>
        </p:txBody>
      </p:sp>
      <p:sp>
        <p:nvSpPr>
          <p:cNvPr id="39942" name="AutoShape 6"/>
          <p:cNvSpPr>
            <a:spLocks noChangeArrowheads="1"/>
          </p:cNvSpPr>
          <p:nvPr/>
        </p:nvSpPr>
        <p:spPr bwMode="auto">
          <a:xfrm>
            <a:off x="3563938" y="4005263"/>
            <a:ext cx="1368425" cy="1008062"/>
          </a:xfrm>
          <a:prstGeom prst="downArrow">
            <a:avLst>
              <a:gd name="adj1" fmla="val 50000"/>
              <a:gd name="adj2" fmla="val 25000"/>
            </a:avLst>
          </a:prstGeom>
          <a:solidFill>
            <a:srgbClr val="FF0000"/>
          </a:solidFill>
          <a:ln w="9525">
            <a:solidFill>
              <a:srgbClr val="FF0000"/>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ru-RU" altLang="ru-RU" sz="2400">
              <a:solidFill>
                <a:srgbClr val="FF0000"/>
              </a:solidFill>
              <a:latin typeface="Tahoma" panose="020B0604030504040204" pitchFamily="34" charset="0"/>
            </a:endParaRPr>
          </a:p>
        </p:txBody>
      </p:sp>
      <p:sp>
        <p:nvSpPr>
          <p:cNvPr id="39943" name="Rectangle 7"/>
          <p:cNvSpPr>
            <a:spLocks noChangeArrowheads="1"/>
          </p:cNvSpPr>
          <p:nvPr/>
        </p:nvSpPr>
        <p:spPr bwMode="auto">
          <a:xfrm rot="10805810" flipV="1">
            <a:off x="-3175" y="5292725"/>
            <a:ext cx="9159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
                <a:srgbClr val="FF0000"/>
              </a:buClr>
              <a:buSzPct val="165000"/>
              <a:buFont typeface="Wingdings" panose="05000000000000000000" pitchFamily="2" charset="2"/>
              <a:buChar char="ü"/>
            </a:pPr>
            <a:r>
              <a:rPr lang="ru-RU" altLang="ru-RU" sz="1800" b="1">
                <a:latin typeface="Tahoma" panose="020B0604030504040204" pitchFamily="34" charset="0"/>
              </a:rPr>
              <a:t>Организуется с учетом критериев территориальной (в том числе транспортной) доступности  доврачебной помощи,  врачебной помощи,  скорой медицинской (неотложной) помощи</a:t>
            </a:r>
            <a:endParaRPr lang="ru-RU" altLang="ru-RU" sz="2000" b="1">
              <a:latin typeface="Tahoma" panose="020B0604030504040204" pitchFamily="34" charset="0"/>
            </a:endParaRPr>
          </a:p>
        </p:txBody>
      </p:sp>
      <p:sp>
        <p:nvSpPr>
          <p:cNvPr id="39944" name="Rectangle 8"/>
          <p:cNvSpPr>
            <a:spLocks noChangeArrowheads="1"/>
          </p:cNvSpPr>
          <p:nvPr/>
        </p:nvSpPr>
        <p:spPr bwMode="auto">
          <a:xfrm>
            <a:off x="179388" y="260350"/>
            <a:ext cx="8713787" cy="720725"/>
          </a:xfrm>
          <a:prstGeom prst="rect">
            <a:avLst/>
          </a:prstGeom>
          <a:noFill/>
          <a:ln>
            <a:noFill/>
          </a:ln>
          <a:effectLst>
            <a:outerShdw dist="12700" dir="54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2400">
                <a:solidFill>
                  <a:srgbClr val="FF0000"/>
                </a:solidFill>
                <a:latin typeface="Tahoma" panose="020B0604030504040204" pitchFamily="34" charset="0"/>
              </a:rPr>
              <a:t>Порядок  организации медицинского обслуживания населения </a:t>
            </a:r>
            <a:br>
              <a:rPr lang="ru-RU" altLang="ru-RU" sz="2400">
                <a:solidFill>
                  <a:srgbClr val="FF0000"/>
                </a:solidFill>
                <a:latin typeface="Tahoma" panose="020B0604030504040204" pitchFamily="34" charset="0"/>
              </a:rPr>
            </a:br>
            <a:r>
              <a:rPr lang="ru-RU" altLang="ru-RU" sz="2400">
                <a:solidFill>
                  <a:srgbClr val="FF0000"/>
                </a:solidFill>
                <a:latin typeface="Tahoma" panose="020B0604030504040204" pitchFamily="34" charset="0"/>
              </a:rPr>
              <a:t>по участковому  принципу:</a:t>
            </a:r>
          </a:p>
        </p:txBody>
      </p:sp>
    </p:spTree>
    <p:extLst>
      <p:ext uri="{BB962C8B-B14F-4D97-AF65-F5344CB8AC3E}">
        <p14:creationId xmlns:p14="http://schemas.microsoft.com/office/powerpoint/2010/main" val="42853045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altLang="ru-RU" b="1" dirty="0" smtClean="0">
                <a:latin typeface="Times New Roman" pitchFamily="18" charset="0"/>
              </a:rPr>
              <a:t>Система охраны здоровья должна не просто улучшить здоровье населения, но и реагировать на немедицинские потребности граждан в вопросах охраны здоровья.</a:t>
            </a:r>
            <a:r>
              <a:rPr lang="ru-RU" altLang="ru-RU" dirty="0" smtClean="0">
                <a:latin typeface="Times New Roman" pitchFamily="18" charset="0"/>
              </a:rPr>
              <a:t> Программа развития системы охраны здоровья должна включать не только развитие медицинских учреждений, но и более широкие вопросы, такие как чистая и безопасная окружающая среда, обеспеченность водой, борьба с курением, правильное питание.</a:t>
            </a:r>
            <a:endParaRPr lang="ru-RU" dirty="0"/>
          </a:p>
        </p:txBody>
      </p:sp>
    </p:spTree>
    <p:extLst>
      <p:ext uri="{BB962C8B-B14F-4D97-AF65-F5344CB8AC3E}">
        <p14:creationId xmlns:p14="http://schemas.microsoft.com/office/powerpoint/2010/main" val="1359874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Номер слайда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fld id="{C7F84110-4138-401A-B9B0-95E2B1EC236D}" type="slidenum">
              <a:rPr lang="ru-RU" altLang="ru-RU" sz="1200">
                <a:effectLst/>
                <a:latin typeface="Verdana" panose="020B0604030504040204" pitchFamily="34" charset="0"/>
              </a:rPr>
              <a:pPr>
                <a:spcBef>
                  <a:spcPct val="0"/>
                </a:spcBef>
                <a:buClrTx/>
                <a:buSzTx/>
                <a:buFontTx/>
                <a:buNone/>
              </a:pPr>
              <a:t>50</a:t>
            </a:fld>
            <a:endParaRPr lang="ru-RU" altLang="ru-RU" sz="1200">
              <a:effectLst/>
              <a:latin typeface="Verdana" panose="020B0604030504040204" pitchFamily="34" charset="0"/>
            </a:endParaRPr>
          </a:p>
        </p:txBody>
      </p:sp>
      <p:sp>
        <p:nvSpPr>
          <p:cNvPr id="26627" name="Rectangle 2"/>
          <p:cNvSpPr>
            <a:spLocks noGrp="1" noChangeArrowheads="1"/>
          </p:cNvSpPr>
          <p:nvPr>
            <p:ph type="title" idx="4294967295"/>
          </p:nvPr>
        </p:nvSpPr>
        <p:spPr>
          <a:xfrm>
            <a:off x="457200" y="277813"/>
            <a:ext cx="8229600" cy="630237"/>
          </a:xfrm>
        </p:spPr>
        <p:txBody>
          <a:bodyPr anchor="b" anchorCtr="0">
            <a:normAutofit fontScale="90000"/>
          </a:bodyPr>
          <a:lstStyle/>
          <a:p>
            <a:pPr eaLnBrk="1" hangingPunct="1">
              <a:defRPr/>
            </a:pPr>
            <a:r>
              <a:rPr lang="ru-RU" altLang="ru-RU" sz="4000" b="1" dirty="0" smtClean="0"/>
              <a:t>Категории поликлиник</a:t>
            </a:r>
            <a:r>
              <a:rPr lang="ru-RU" altLang="ru-RU" sz="4000" dirty="0" smtClean="0"/>
              <a:t> </a:t>
            </a:r>
          </a:p>
        </p:txBody>
      </p:sp>
      <p:graphicFrame>
        <p:nvGraphicFramePr>
          <p:cNvPr id="26659" name="Group 35"/>
          <p:cNvGraphicFramePr>
            <a:graphicFrameLocks noGrp="1"/>
          </p:cNvGraphicFramePr>
          <p:nvPr>
            <p:ph idx="4294967295"/>
          </p:nvPr>
        </p:nvGraphicFramePr>
        <p:xfrm>
          <a:off x="611188" y="1125538"/>
          <a:ext cx="8001000" cy="4367213"/>
        </p:xfrm>
        <a:graphic>
          <a:graphicData uri="http://schemas.openxmlformats.org/drawingml/2006/table">
            <a:tbl>
              <a:tblPr/>
              <a:tblGrid>
                <a:gridCol w="1655762"/>
                <a:gridCol w="1584325"/>
                <a:gridCol w="1560513"/>
                <a:gridCol w="1600200"/>
                <a:gridCol w="1600200"/>
              </a:tblGrid>
              <a:tr h="1093788">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ru-RU" sz="2800" b="1" i="0" u="none" strike="noStrike" cap="none" normalizeH="0" baseline="0" smtClean="0">
                          <a:ln>
                            <a:noFill/>
                          </a:ln>
                          <a:solidFill>
                            <a:schemeClr val="tx1"/>
                          </a:solidFill>
                          <a:effectLst>
                            <a:outerShdw blurRad="38100" dist="38100" dir="2700000" algn="tl">
                              <a:srgbClr val="FFFFFF"/>
                            </a:outerShdw>
                          </a:effectLst>
                          <a:latin typeface="Arial" charset="0"/>
                        </a:rPr>
                        <a:t>I</a:t>
                      </a:r>
                      <a:r>
                        <a:rPr kumimoji="0" lang="ru-RU" altLang="ru-RU" sz="2800" b="1" i="0" u="none" strike="noStrike" cap="none" normalizeH="0" baseline="0" smtClean="0">
                          <a:ln>
                            <a:noFill/>
                          </a:ln>
                          <a:solidFill>
                            <a:schemeClr val="tx1"/>
                          </a:solidFill>
                          <a:effectLst>
                            <a:outerShdw blurRad="38100" dist="38100" dir="2700000" algn="tl">
                              <a:srgbClr val="FFFFFF"/>
                            </a:outerShdw>
                          </a:effectLst>
                          <a:latin typeface="Arial" charset="0"/>
                        </a:rPr>
                        <a:t> группа</a:t>
                      </a:r>
                      <a:r>
                        <a:rPr kumimoji="0" lang="ru-RU" altLang="ru-RU" sz="2800" b="0" i="0" u="none" strike="noStrike" cap="none" normalizeH="0" baseline="0" smtClean="0">
                          <a:ln>
                            <a:noFill/>
                          </a:ln>
                          <a:solidFill>
                            <a:schemeClr val="tx1"/>
                          </a:solidFill>
                          <a:effectLst>
                            <a:outerShdw blurRad="38100" dist="38100" dir="2700000" algn="tl">
                              <a:srgbClr val="FFFFFF"/>
                            </a:outerShdw>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ru-RU" sz="2800" b="1" i="0" u="none" strike="noStrike" cap="none" normalizeH="0" baseline="0" smtClean="0">
                          <a:ln>
                            <a:noFill/>
                          </a:ln>
                          <a:solidFill>
                            <a:schemeClr val="tx1"/>
                          </a:solidFill>
                          <a:effectLst>
                            <a:outerShdw blurRad="38100" dist="38100" dir="2700000" algn="tl">
                              <a:srgbClr val="FFFFFF"/>
                            </a:outerShdw>
                          </a:effectLst>
                          <a:latin typeface="Arial" charset="0"/>
                        </a:rPr>
                        <a:t>II</a:t>
                      </a:r>
                      <a:r>
                        <a:rPr kumimoji="0" lang="ru-RU" altLang="ru-RU" sz="2800" b="1" i="0" u="none" strike="noStrike" cap="none" normalizeH="0" baseline="0" smtClean="0">
                          <a:ln>
                            <a:noFill/>
                          </a:ln>
                          <a:solidFill>
                            <a:schemeClr val="tx1"/>
                          </a:solidFill>
                          <a:effectLst>
                            <a:outerShdw blurRad="38100" dist="38100" dir="2700000" algn="tl">
                              <a:srgbClr val="FFFFFF"/>
                            </a:outerShdw>
                          </a:effectLst>
                          <a:latin typeface="Arial" charset="0"/>
                        </a:rPr>
                        <a:t> группа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ru-RU" sz="2800" b="1" i="0" u="none" strike="noStrike" cap="none" normalizeH="0" baseline="0" smtClean="0">
                          <a:ln>
                            <a:noFill/>
                          </a:ln>
                          <a:solidFill>
                            <a:schemeClr val="tx1"/>
                          </a:solidFill>
                          <a:effectLst>
                            <a:outerShdw blurRad="38100" dist="38100" dir="2700000" algn="tl">
                              <a:srgbClr val="FFFFFF"/>
                            </a:outerShdw>
                          </a:effectLst>
                          <a:latin typeface="Arial" charset="0"/>
                        </a:rPr>
                        <a:t>III</a:t>
                      </a:r>
                      <a:r>
                        <a:rPr kumimoji="0" lang="ru-RU" altLang="ru-RU" sz="2800" b="1" i="0" u="none" strike="noStrike" cap="none" normalizeH="0" baseline="0" smtClean="0">
                          <a:ln>
                            <a:noFill/>
                          </a:ln>
                          <a:solidFill>
                            <a:schemeClr val="tx1"/>
                          </a:solidFill>
                          <a:effectLst>
                            <a:outerShdw blurRad="38100" dist="38100" dir="2700000" algn="tl">
                              <a:srgbClr val="FFFFFF"/>
                            </a:outerShdw>
                          </a:effectLst>
                          <a:latin typeface="Arial" charset="0"/>
                        </a:rPr>
                        <a:t> группа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ru-RU" sz="2800" b="1" i="0" u="none" strike="noStrike" cap="none" normalizeH="0" baseline="0" smtClean="0">
                          <a:ln>
                            <a:noFill/>
                          </a:ln>
                          <a:solidFill>
                            <a:schemeClr val="tx1"/>
                          </a:solidFill>
                          <a:effectLst>
                            <a:outerShdw blurRad="38100" dist="38100" dir="2700000" algn="tl">
                              <a:srgbClr val="FFFFFF"/>
                            </a:outerShdw>
                          </a:effectLst>
                          <a:latin typeface="Arial" charset="0"/>
                        </a:rPr>
                        <a:t>IV</a:t>
                      </a:r>
                      <a:r>
                        <a:rPr kumimoji="0" lang="ru-RU" altLang="ru-RU" sz="2800" b="1" i="0" u="none" strike="noStrike" cap="none" normalizeH="0" baseline="0" smtClean="0">
                          <a:ln>
                            <a:noFill/>
                          </a:ln>
                          <a:solidFill>
                            <a:schemeClr val="tx1"/>
                          </a:solidFill>
                          <a:effectLst>
                            <a:outerShdw blurRad="38100" dist="38100" dir="2700000" algn="tl">
                              <a:srgbClr val="FFFFFF"/>
                            </a:outerShdw>
                          </a:effectLst>
                          <a:latin typeface="Arial" charset="0"/>
                        </a:rPr>
                        <a:t> группа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altLang="ru-RU" sz="2800" b="1" i="0" u="none" strike="noStrike" cap="none" normalizeH="0" baseline="0" smtClean="0">
                          <a:ln>
                            <a:noFill/>
                          </a:ln>
                          <a:solidFill>
                            <a:schemeClr val="tx1"/>
                          </a:solidFill>
                          <a:effectLst>
                            <a:outerShdw blurRad="38100" dist="38100" dir="2700000" algn="tl">
                              <a:srgbClr val="FFFFFF"/>
                            </a:outerShdw>
                          </a:effectLst>
                          <a:latin typeface="Arial" charset="0"/>
                        </a:rPr>
                        <a:t>V</a:t>
                      </a:r>
                      <a:r>
                        <a:rPr kumimoji="0" lang="ru-RU" altLang="ru-RU" sz="2800" b="1" i="0" u="none" strike="noStrike" cap="none" normalizeH="0" baseline="0" smtClean="0">
                          <a:ln>
                            <a:noFill/>
                          </a:ln>
                          <a:solidFill>
                            <a:schemeClr val="tx1"/>
                          </a:solidFill>
                          <a:effectLst>
                            <a:outerShdw blurRad="38100" dist="38100" dir="2700000" algn="tl">
                              <a:srgbClr val="FFFFFF"/>
                            </a:outerShdw>
                          </a:effectLst>
                          <a:latin typeface="Arial" charset="0"/>
                        </a:rPr>
                        <a:t> группа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41475">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rPr>
                        <a:t>более</a:t>
                      </a:r>
                      <a:r>
                        <a:rPr kumimoji="0" lang="en-US" altLang="ru-RU" sz="2200" b="0" i="0" u="none" strike="noStrike" cap="none" normalizeH="0" baseline="0" smtClean="0">
                          <a:ln>
                            <a:noFill/>
                          </a:ln>
                          <a:solidFill>
                            <a:schemeClr val="tx1"/>
                          </a:solidFill>
                          <a:effectLst>
                            <a:outerShdw blurRad="38100" dist="38100" dir="2700000" algn="tl">
                              <a:srgbClr val="FFFFFF"/>
                            </a:outerShdw>
                          </a:effectLst>
                          <a:latin typeface="Arial" charset="0"/>
                        </a:rPr>
                        <a:t> </a:t>
                      </a:r>
                      <a:r>
                        <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rPr>
                        <a:t>1200 посещений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rPr>
                        <a:t>751-1200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rPr>
                        <a:t>501-750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rPr>
                        <a:t>251-500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rPr>
                        <a:t>до 250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1950">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rPr>
                        <a:t>более 80 тыс. населения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rPr>
                        <a:t>50-79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rPr>
                        <a:t>33-49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rPr>
                        <a:t>17-32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FFFFFF"/>
                            </a:outerShdw>
                          </a:effectLst>
                          <a:latin typeface="Arial" charset="0"/>
                        </a:defRPr>
                      </a:lvl1pPr>
                      <a:lvl2pPr marL="742950" indent="-285750">
                        <a:spcBef>
                          <a:spcPct val="20000"/>
                        </a:spcBef>
                        <a:buClr>
                          <a:schemeClr val="tx2"/>
                        </a:buClr>
                        <a:buSzPct val="50000"/>
                        <a:buFont typeface="Wingdings" pitchFamily="2" charset="2"/>
                        <a:defRPr sz="2400">
                          <a:solidFill>
                            <a:schemeClr val="tx1"/>
                          </a:solidFill>
                          <a:effectLst>
                            <a:outerShdw blurRad="38100" dist="38100" dir="2700000" algn="tl">
                              <a:srgbClr val="FFFFFF"/>
                            </a:outerShdw>
                          </a:effectLst>
                          <a:latin typeface="Arial"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charset="0"/>
                        </a:defRPr>
                      </a:lvl3pPr>
                      <a:lvl4pPr marL="1600200" indent="-228600">
                        <a:spcBef>
                          <a:spcPct val="20000"/>
                        </a:spcBef>
                        <a:buClr>
                          <a:schemeClr val="folHlink"/>
                        </a:buClr>
                        <a:buSzPct val="50000"/>
                        <a:buFont typeface="Wingdings" pitchFamily="2" charset="2"/>
                        <a:defRPr>
                          <a:solidFill>
                            <a:schemeClr val="tx1"/>
                          </a:solidFill>
                          <a:effectLst>
                            <a:outerShdw blurRad="38100" dist="38100" dir="2700000" algn="tl">
                              <a:srgbClr val="FFFFFF"/>
                            </a:outerShdw>
                          </a:effectLst>
                          <a:latin typeface="Arial"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ru-RU" altLang="ru-RU" sz="2200" b="0" i="0" u="none" strike="noStrike" cap="none" normalizeH="0" baseline="0" smtClean="0">
                          <a:ln>
                            <a:noFill/>
                          </a:ln>
                          <a:solidFill>
                            <a:schemeClr val="tx1"/>
                          </a:solidFill>
                          <a:effectLst>
                            <a:outerShdw blurRad="38100" dist="38100" dir="2700000" algn="tl">
                              <a:srgbClr val="FFFFFF"/>
                            </a:outerShdw>
                          </a:effectLst>
                          <a:latin typeface="Arial" charset="0"/>
                        </a:rPr>
                        <a:t>до 17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642467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549275"/>
            <a:ext cx="7772400" cy="2943225"/>
          </a:xfrm>
        </p:spPr>
        <p:txBody>
          <a:bodyPr anchor="b">
            <a:normAutofit fontScale="90000"/>
          </a:bodyPr>
          <a:lstStyle/>
          <a:p>
            <a:pPr eaLnBrk="1" hangingPunct="1">
              <a:defRPr/>
            </a:pPr>
            <a:r>
              <a:rPr lang="ru-RU" altLang="ru-RU" sz="5100" smtClean="0">
                <a:effectLst>
                  <a:outerShdw blurRad="38100" dist="38100" dir="2700000" algn="tl">
                    <a:srgbClr val="C0C0C0"/>
                  </a:outerShdw>
                </a:effectLst>
              </a:rPr>
              <a:t>Организация специализированной (стационарной помощи населению)</a:t>
            </a:r>
          </a:p>
        </p:txBody>
      </p:sp>
      <p:sp>
        <p:nvSpPr>
          <p:cNvPr id="3075" name="Rectangle 3"/>
          <p:cNvSpPr>
            <a:spLocks noGrp="1" noChangeArrowheads="1"/>
          </p:cNvSpPr>
          <p:nvPr>
            <p:ph type="subTitle" idx="4294967295"/>
          </p:nvPr>
        </p:nvSpPr>
        <p:spPr>
          <a:xfrm>
            <a:off x="1835150" y="5734050"/>
            <a:ext cx="7010400" cy="950913"/>
          </a:xfrm>
        </p:spPr>
        <p:txBody>
          <a:bodyPr/>
          <a:lstStyle/>
          <a:p>
            <a:pPr marL="0" indent="0" eaLnBrk="1" hangingPunct="1">
              <a:buFontTx/>
              <a:buNone/>
              <a:defRPr/>
            </a:pPr>
            <a:endParaRPr lang="ru-RU" altLang="ru-RU" sz="22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8094868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323850" y="692150"/>
            <a:ext cx="8424863" cy="5832475"/>
          </a:xfrm>
        </p:spPr>
        <p:txBody>
          <a:bodyPr/>
          <a:lstStyle/>
          <a:p>
            <a:pPr eaLnBrk="1" hangingPunct="1">
              <a:lnSpc>
                <a:spcPct val="90000"/>
              </a:lnSpc>
              <a:buFontTx/>
              <a:buNone/>
              <a:defRPr/>
            </a:pPr>
            <a:r>
              <a:rPr lang="ru-RU" altLang="ru-RU" sz="2700" b="1" smtClean="0">
                <a:effectLst>
                  <a:outerShdw blurRad="38100" dist="38100" dir="2700000" algn="tl">
                    <a:srgbClr val="C0C0C0"/>
                  </a:outerShdw>
                </a:effectLst>
              </a:rPr>
              <a:t>БОЛЬНИЦА – лечебно-профилактическое учреждение, ведущее звено в системе организации стационарной медицинской помощи населению, сложная и динамичная медико-социальная система.</a:t>
            </a:r>
          </a:p>
          <a:p>
            <a:pPr eaLnBrk="1" hangingPunct="1">
              <a:lnSpc>
                <a:spcPct val="90000"/>
              </a:lnSpc>
              <a:buFontTx/>
              <a:buNone/>
              <a:defRPr/>
            </a:pPr>
            <a:endParaRPr lang="ru-RU" altLang="ru-RU" sz="2700" b="1" smtClean="0">
              <a:effectLst>
                <a:outerShdw blurRad="38100" dist="38100" dir="2700000" algn="tl">
                  <a:srgbClr val="C0C0C0"/>
                </a:outerShdw>
              </a:effectLst>
            </a:endParaRPr>
          </a:p>
          <a:p>
            <a:pPr eaLnBrk="1" hangingPunct="1">
              <a:lnSpc>
                <a:spcPct val="90000"/>
              </a:lnSpc>
              <a:buFontTx/>
              <a:buNone/>
              <a:defRPr/>
            </a:pPr>
            <a:r>
              <a:rPr lang="ru-RU" altLang="ru-RU" sz="2700" smtClean="0">
                <a:effectLst>
                  <a:outerShdw blurRad="38100" dist="38100" dir="2700000" algn="tl">
                    <a:srgbClr val="C0C0C0"/>
                  </a:outerShdw>
                </a:effectLst>
                <a:latin typeface="Times New Roman" panose="02020603050405020304" pitchFamily="18" charset="0"/>
              </a:rPr>
              <a:t>В зависимости от характера патологии, течения и прогноза заболевания, тяжести состояния, пола и возраста больных стационарная помощь оказывается широкой сетью разных типов учреждений здравоохранения: диспансерами, родильными домами, медико-санитарными  частями, хосписами, центрами специализированной медицинской помощи и др.</a:t>
            </a:r>
          </a:p>
        </p:txBody>
      </p:sp>
    </p:spTree>
    <p:extLst>
      <p:ext uri="{BB962C8B-B14F-4D97-AF65-F5344CB8AC3E}">
        <p14:creationId xmlns:p14="http://schemas.microsoft.com/office/powerpoint/2010/main" val="16401254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539750" y="1196975"/>
            <a:ext cx="8229600" cy="5462588"/>
          </a:xfrm>
        </p:spPr>
        <p:txBody>
          <a:bodyPr/>
          <a:lstStyle/>
          <a:p>
            <a:pPr algn="ctr" eaLnBrk="1" hangingPunct="1">
              <a:lnSpc>
                <a:spcPct val="80000"/>
              </a:lnSpc>
              <a:buClr>
                <a:srgbClr val="009900"/>
              </a:buClr>
              <a:buFontTx/>
              <a:buNone/>
            </a:pPr>
            <a:r>
              <a:rPr lang="ru-RU" altLang="ru-RU" sz="1700" b="1" smtClean="0"/>
              <a:t>1. Лечебно-профилактические медицинские организации: </a:t>
            </a:r>
          </a:p>
          <a:p>
            <a:pPr algn="just" eaLnBrk="1" hangingPunct="1">
              <a:lnSpc>
                <a:spcPct val="80000"/>
              </a:lnSpc>
              <a:buClr>
                <a:srgbClr val="009900"/>
              </a:buClr>
              <a:buFontTx/>
              <a:buNone/>
            </a:pPr>
            <a:r>
              <a:rPr lang="ru-RU" altLang="ru-RU" sz="1700" b="1" smtClean="0">
                <a:solidFill>
                  <a:srgbClr val="339933"/>
                </a:solidFill>
              </a:rPr>
              <a:t>1.1. Больница (в том числе детская).</a:t>
            </a:r>
          </a:p>
          <a:p>
            <a:pPr algn="just" eaLnBrk="1" hangingPunct="1">
              <a:lnSpc>
                <a:spcPct val="80000"/>
              </a:lnSpc>
              <a:buClr>
                <a:srgbClr val="009900"/>
              </a:buClr>
              <a:buFontTx/>
              <a:buNone/>
            </a:pPr>
            <a:r>
              <a:rPr lang="ru-RU" altLang="ru-RU" sz="1700" b="1" smtClean="0">
                <a:solidFill>
                  <a:srgbClr val="339933"/>
                </a:solidFill>
              </a:rPr>
              <a:t>1.2. Больница скорой медицинской помощи.</a:t>
            </a:r>
          </a:p>
          <a:p>
            <a:pPr algn="just" eaLnBrk="1" hangingPunct="1">
              <a:lnSpc>
                <a:spcPct val="80000"/>
              </a:lnSpc>
              <a:buClr>
                <a:srgbClr val="009900"/>
              </a:buClr>
              <a:buFontTx/>
              <a:buNone/>
            </a:pPr>
            <a:r>
              <a:rPr lang="ru-RU" altLang="ru-RU" sz="1700" b="1" smtClean="0">
                <a:solidFill>
                  <a:srgbClr val="339933"/>
                </a:solidFill>
              </a:rPr>
              <a:t>1.3. Участковая больница.</a:t>
            </a:r>
          </a:p>
          <a:p>
            <a:pPr algn="just" eaLnBrk="1" hangingPunct="1">
              <a:lnSpc>
                <a:spcPct val="80000"/>
              </a:lnSpc>
              <a:buClr>
                <a:srgbClr val="009900"/>
              </a:buClr>
              <a:buFontTx/>
              <a:buNone/>
            </a:pPr>
            <a:r>
              <a:rPr lang="ru-RU" altLang="ru-RU" sz="1700" b="1" smtClean="0">
                <a:solidFill>
                  <a:srgbClr val="339933"/>
                </a:solidFill>
              </a:rPr>
              <a:t>1.4. Специализированные больницы </a:t>
            </a:r>
            <a:r>
              <a:rPr lang="ru-RU" altLang="ru-RU" sz="1700" smtClean="0"/>
              <a:t>(в том числе по профилю медицинской помощи), а также специализированные больницы государственной и муниципальной систем здравоохранения:</a:t>
            </a:r>
          </a:p>
          <a:p>
            <a:pPr algn="just" eaLnBrk="1" hangingPunct="1">
              <a:lnSpc>
                <a:spcPct val="80000"/>
              </a:lnSpc>
              <a:buClr>
                <a:srgbClr val="009900"/>
              </a:buClr>
              <a:buFontTx/>
              <a:buNone/>
            </a:pPr>
            <a:r>
              <a:rPr lang="ru-RU" altLang="ru-RU" sz="1700" smtClean="0"/>
              <a:t>гинекологическая;</a:t>
            </a:r>
          </a:p>
          <a:p>
            <a:pPr algn="just" eaLnBrk="1" hangingPunct="1">
              <a:lnSpc>
                <a:spcPct val="80000"/>
              </a:lnSpc>
              <a:buClr>
                <a:srgbClr val="009900"/>
              </a:buClr>
              <a:buFontTx/>
              <a:buNone/>
            </a:pPr>
            <a:r>
              <a:rPr lang="ru-RU" altLang="ru-RU" sz="1700" smtClean="0"/>
              <a:t>гериатрическая;</a:t>
            </a:r>
          </a:p>
          <a:p>
            <a:pPr algn="just" eaLnBrk="1" hangingPunct="1">
              <a:lnSpc>
                <a:spcPct val="80000"/>
              </a:lnSpc>
              <a:buClr>
                <a:srgbClr val="009900"/>
              </a:buClr>
              <a:buFontTx/>
              <a:buNone/>
            </a:pPr>
            <a:r>
              <a:rPr lang="ru-RU" altLang="ru-RU" sz="1700" smtClean="0"/>
              <a:t>инфекционная, в том числе детская;</a:t>
            </a:r>
          </a:p>
          <a:p>
            <a:pPr algn="just" eaLnBrk="1" hangingPunct="1">
              <a:lnSpc>
                <a:spcPct val="80000"/>
              </a:lnSpc>
              <a:buClr>
                <a:srgbClr val="009900"/>
              </a:buClr>
              <a:buFontTx/>
              <a:buNone/>
            </a:pPr>
            <a:r>
              <a:rPr lang="ru-RU" altLang="ru-RU" sz="1700" smtClean="0"/>
              <a:t>медицинской реабилитации, в том числе детская;</a:t>
            </a:r>
          </a:p>
          <a:p>
            <a:pPr algn="just" eaLnBrk="1" hangingPunct="1">
              <a:lnSpc>
                <a:spcPct val="80000"/>
              </a:lnSpc>
              <a:buClr>
                <a:srgbClr val="009900"/>
              </a:buClr>
              <a:buFontTx/>
              <a:buNone/>
            </a:pPr>
            <a:r>
              <a:rPr lang="ru-RU" altLang="ru-RU" sz="1700" smtClean="0"/>
              <a:t>наркологическая;</a:t>
            </a:r>
          </a:p>
          <a:p>
            <a:pPr algn="just" eaLnBrk="1" hangingPunct="1">
              <a:lnSpc>
                <a:spcPct val="80000"/>
              </a:lnSpc>
              <a:buClr>
                <a:srgbClr val="009900"/>
              </a:buClr>
              <a:buFontTx/>
              <a:buNone/>
            </a:pPr>
            <a:r>
              <a:rPr lang="ru-RU" altLang="ru-RU" sz="1700" smtClean="0"/>
              <a:t>онкологическая;</a:t>
            </a:r>
          </a:p>
          <a:p>
            <a:pPr algn="just" eaLnBrk="1" hangingPunct="1">
              <a:lnSpc>
                <a:spcPct val="80000"/>
              </a:lnSpc>
              <a:buClr>
                <a:srgbClr val="009900"/>
              </a:buClr>
              <a:buFontTx/>
              <a:buNone/>
            </a:pPr>
            <a:r>
              <a:rPr lang="ru-RU" altLang="ru-RU" sz="1700" smtClean="0"/>
              <a:t>офтальмологическая;</a:t>
            </a:r>
          </a:p>
          <a:p>
            <a:pPr algn="just" eaLnBrk="1" hangingPunct="1">
              <a:lnSpc>
                <a:spcPct val="80000"/>
              </a:lnSpc>
              <a:buClr>
                <a:srgbClr val="009900"/>
              </a:buClr>
              <a:buFontTx/>
              <a:buNone/>
            </a:pPr>
            <a:r>
              <a:rPr lang="ru-RU" altLang="ru-RU" sz="1700" smtClean="0"/>
              <a:t>психиатрическая, в том числе детская;</a:t>
            </a:r>
          </a:p>
          <a:p>
            <a:pPr algn="just" eaLnBrk="1" hangingPunct="1">
              <a:lnSpc>
                <a:spcPct val="80000"/>
              </a:lnSpc>
              <a:buClr>
                <a:srgbClr val="009900"/>
              </a:buClr>
              <a:buFontTx/>
              <a:buNone/>
            </a:pPr>
            <a:r>
              <a:rPr lang="ru-RU" altLang="ru-RU" sz="1700" smtClean="0"/>
              <a:t>психиатрическая (стационар) специализированного типа;</a:t>
            </a:r>
          </a:p>
          <a:p>
            <a:pPr algn="just" eaLnBrk="1" hangingPunct="1">
              <a:lnSpc>
                <a:spcPct val="80000"/>
              </a:lnSpc>
              <a:buClr>
                <a:srgbClr val="009900"/>
              </a:buClr>
              <a:buFontTx/>
              <a:buNone/>
            </a:pPr>
            <a:r>
              <a:rPr lang="ru-RU" altLang="ru-RU" sz="1700" smtClean="0"/>
              <a:t>психиатрическая (стационар) специализированного типа с интенсивным наблюдением;</a:t>
            </a:r>
          </a:p>
          <a:p>
            <a:pPr algn="just" eaLnBrk="1" hangingPunct="1">
              <a:lnSpc>
                <a:spcPct val="80000"/>
              </a:lnSpc>
              <a:buClr>
                <a:srgbClr val="009900"/>
              </a:buClr>
              <a:buFontTx/>
              <a:buNone/>
            </a:pPr>
            <a:r>
              <a:rPr lang="ru-RU" altLang="ru-RU" sz="1700" smtClean="0"/>
              <a:t>психоневрологическая, в том числе детская;</a:t>
            </a:r>
          </a:p>
          <a:p>
            <a:pPr algn="just" eaLnBrk="1" hangingPunct="1">
              <a:lnSpc>
                <a:spcPct val="80000"/>
              </a:lnSpc>
              <a:buClr>
                <a:srgbClr val="009900"/>
              </a:buClr>
              <a:buFontTx/>
              <a:buNone/>
            </a:pPr>
            <a:r>
              <a:rPr lang="ru-RU" altLang="ru-RU" sz="1700" smtClean="0"/>
              <a:t>туберкулезная, в том числе детская.</a:t>
            </a:r>
          </a:p>
          <a:p>
            <a:pPr eaLnBrk="1" hangingPunct="1">
              <a:lnSpc>
                <a:spcPct val="80000"/>
              </a:lnSpc>
            </a:pPr>
            <a:endParaRPr lang="ru-RU" altLang="ru-RU" sz="1700" smtClean="0"/>
          </a:p>
        </p:txBody>
      </p:sp>
      <p:sp>
        <p:nvSpPr>
          <p:cNvPr id="14339" name="Rectangle 7"/>
          <p:cNvSpPr>
            <a:spLocks noChangeArrowheads="1"/>
          </p:cNvSpPr>
          <p:nvPr/>
        </p:nvSpPr>
        <p:spPr bwMode="auto">
          <a:xfrm>
            <a:off x="395288" y="333375"/>
            <a:ext cx="84248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600" b="1">
                <a:latin typeface="Verdana" panose="020B0604030504040204" pitchFamily="34" charset="0"/>
              </a:rPr>
              <a:t>I. Номенклатура медицинских организаций &lt;*&gt; по виду</a:t>
            </a:r>
          </a:p>
          <a:p>
            <a:pPr algn="ctr" eaLnBrk="1" hangingPunct="1">
              <a:spcBef>
                <a:spcPct val="0"/>
              </a:spcBef>
              <a:buFontTx/>
              <a:buNone/>
            </a:pPr>
            <a:r>
              <a:rPr lang="ru-RU" altLang="ru-RU" sz="1600" b="1">
                <a:latin typeface="Verdana" panose="020B0604030504040204" pitchFamily="34" charset="0"/>
              </a:rPr>
              <a:t>медицинской деятельности</a:t>
            </a:r>
          </a:p>
        </p:txBody>
      </p:sp>
    </p:spTree>
    <p:extLst>
      <p:ext uri="{BB962C8B-B14F-4D97-AF65-F5344CB8AC3E}">
        <p14:creationId xmlns:p14="http://schemas.microsoft.com/office/powerpoint/2010/main" val="547727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68313" y="404813"/>
            <a:ext cx="8280400" cy="6119812"/>
          </a:xfrm>
        </p:spPr>
        <p:txBody>
          <a:bodyPr/>
          <a:lstStyle/>
          <a:p>
            <a:pPr algn="just" eaLnBrk="1" hangingPunct="1">
              <a:lnSpc>
                <a:spcPct val="80000"/>
              </a:lnSpc>
              <a:buClr>
                <a:srgbClr val="009900"/>
              </a:buClr>
              <a:buFontTx/>
              <a:buNone/>
            </a:pPr>
            <a:r>
              <a:rPr lang="ru-RU" altLang="ru-RU" sz="1500" b="1" smtClean="0"/>
              <a:t>1.5. </a:t>
            </a:r>
            <a:r>
              <a:rPr lang="ru-RU" altLang="ru-RU" sz="1800" b="1" smtClean="0"/>
              <a:t>Родильный дом.</a:t>
            </a:r>
          </a:p>
          <a:p>
            <a:pPr algn="just" eaLnBrk="1" hangingPunct="1">
              <a:lnSpc>
                <a:spcPct val="80000"/>
              </a:lnSpc>
              <a:buClr>
                <a:srgbClr val="009900"/>
              </a:buClr>
              <a:buFontTx/>
              <a:buNone/>
            </a:pPr>
            <a:r>
              <a:rPr lang="ru-RU" altLang="ru-RU" sz="1800" b="1" smtClean="0"/>
              <a:t>1.6. Госпиталь.</a:t>
            </a:r>
          </a:p>
          <a:p>
            <a:pPr algn="just" eaLnBrk="1" hangingPunct="1">
              <a:lnSpc>
                <a:spcPct val="80000"/>
              </a:lnSpc>
              <a:buClr>
                <a:srgbClr val="009900"/>
              </a:buClr>
              <a:buFontTx/>
              <a:buNone/>
            </a:pPr>
            <a:r>
              <a:rPr lang="ru-RU" altLang="ru-RU" sz="1800" b="1" smtClean="0"/>
              <a:t>1.7. Медико-санитарная часть</a:t>
            </a:r>
            <a:r>
              <a:rPr lang="ru-RU" altLang="ru-RU" sz="1800" smtClean="0"/>
              <a:t>, в том числе центральная.</a:t>
            </a:r>
          </a:p>
          <a:p>
            <a:pPr algn="just" eaLnBrk="1" hangingPunct="1">
              <a:lnSpc>
                <a:spcPct val="80000"/>
              </a:lnSpc>
              <a:buClr>
                <a:srgbClr val="009900"/>
              </a:buClr>
              <a:buFontTx/>
              <a:buNone/>
            </a:pPr>
            <a:r>
              <a:rPr lang="ru-RU" altLang="ru-RU" sz="1800" b="1" smtClean="0"/>
              <a:t>1.8. Дом (больница) сестринского ухода.</a:t>
            </a:r>
          </a:p>
          <a:p>
            <a:pPr algn="just" eaLnBrk="1" hangingPunct="1">
              <a:lnSpc>
                <a:spcPct val="80000"/>
              </a:lnSpc>
              <a:buClr>
                <a:srgbClr val="009900"/>
              </a:buClr>
              <a:buFontTx/>
              <a:buNone/>
            </a:pPr>
            <a:r>
              <a:rPr lang="ru-RU" altLang="ru-RU" sz="1800" b="1" smtClean="0"/>
              <a:t>1.9. Хоспис.</a:t>
            </a:r>
          </a:p>
          <a:p>
            <a:pPr algn="just" eaLnBrk="1" hangingPunct="1">
              <a:lnSpc>
                <a:spcPct val="80000"/>
              </a:lnSpc>
              <a:buClr>
                <a:srgbClr val="009900"/>
              </a:buClr>
              <a:buFontTx/>
              <a:buNone/>
            </a:pPr>
            <a:r>
              <a:rPr lang="ru-RU" altLang="ru-RU" sz="1800" b="1" smtClean="0"/>
              <a:t>1.10. Лепрозорий.</a:t>
            </a:r>
          </a:p>
          <a:p>
            <a:pPr algn="just" eaLnBrk="1" hangingPunct="1">
              <a:lnSpc>
                <a:spcPct val="80000"/>
              </a:lnSpc>
              <a:buClr>
                <a:srgbClr val="009900"/>
              </a:buClr>
              <a:buFontTx/>
              <a:buNone/>
            </a:pPr>
            <a:r>
              <a:rPr lang="ru-RU" altLang="ru-RU" sz="1800" b="1" smtClean="0"/>
              <a:t>1.11. Диспансеры</a:t>
            </a:r>
            <a:r>
              <a:rPr lang="ru-RU" altLang="ru-RU" sz="1800" smtClean="0"/>
              <a:t>,</a:t>
            </a:r>
            <a:r>
              <a:rPr lang="ru-RU" altLang="ru-RU" sz="1800" smtClean="0">
                <a:solidFill>
                  <a:schemeClr val="bg1"/>
                </a:solidFill>
              </a:rPr>
              <a:t> в том числе диспансеры государственной и </a:t>
            </a:r>
          </a:p>
          <a:p>
            <a:pPr algn="just" eaLnBrk="1" hangingPunct="1">
              <a:lnSpc>
                <a:spcPct val="80000"/>
              </a:lnSpc>
              <a:buClr>
                <a:srgbClr val="009900"/>
              </a:buClr>
            </a:pPr>
            <a:r>
              <a:rPr lang="ru-RU" altLang="ru-RU" sz="1800" smtClean="0"/>
              <a:t>врачебно-физкультурный;</a:t>
            </a:r>
          </a:p>
          <a:p>
            <a:pPr algn="just" eaLnBrk="1" hangingPunct="1">
              <a:lnSpc>
                <a:spcPct val="80000"/>
              </a:lnSpc>
              <a:spcBef>
                <a:spcPct val="0"/>
              </a:spcBef>
            </a:pPr>
            <a:r>
              <a:rPr lang="ru-RU" altLang="ru-RU" sz="1800" smtClean="0"/>
              <a:t>кардиологический;</a:t>
            </a:r>
          </a:p>
          <a:p>
            <a:pPr algn="just" eaLnBrk="1" hangingPunct="1">
              <a:lnSpc>
                <a:spcPct val="80000"/>
              </a:lnSpc>
              <a:spcBef>
                <a:spcPct val="0"/>
              </a:spcBef>
            </a:pPr>
            <a:r>
              <a:rPr lang="ru-RU" altLang="ru-RU" sz="1800" smtClean="0"/>
              <a:t>кожно-венерологический;</a:t>
            </a:r>
          </a:p>
          <a:p>
            <a:pPr algn="just" eaLnBrk="1" hangingPunct="1">
              <a:lnSpc>
                <a:spcPct val="80000"/>
              </a:lnSpc>
              <a:spcBef>
                <a:spcPct val="0"/>
              </a:spcBef>
            </a:pPr>
            <a:r>
              <a:rPr lang="ru-RU" altLang="ru-RU" sz="1800" smtClean="0"/>
              <a:t>наркологический;</a:t>
            </a:r>
          </a:p>
          <a:p>
            <a:pPr algn="just" eaLnBrk="1" hangingPunct="1">
              <a:lnSpc>
                <a:spcPct val="80000"/>
              </a:lnSpc>
              <a:spcBef>
                <a:spcPct val="0"/>
              </a:spcBef>
            </a:pPr>
            <a:r>
              <a:rPr lang="ru-RU" altLang="ru-RU" sz="1800" smtClean="0"/>
              <a:t>онкологический;</a:t>
            </a:r>
          </a:p>
          <a:p>
            <a:pPr algn="just" eaLnBrk="1" hangingPunct="1">
              <a:lnSpc>
                <a:spcPct val="80000"/>
              </a:lnSpc>
              <a:spcBef>
                <a:spcPct val="0"/>
              </a:spcBef>
            </a:pPr>
            <a:r>
              <a:rPr lang="ru-RU" altLang="ru-RU" sz="1800" smtClean="0"/>
              <a:t>офтальмологический;</a:t>
            </a:r>
          </a:p>
          <a:p>
            <a:pPr algn="just" eaLnBrk="1" hangingPunct="1">
              <a:lnSpc>
                <a:spcPct val="80000"/>
              </a:lnSpc>
              <a:spcBef>
                <a:spcPct val="0"/>
              </a:spcBef>
            </a:pPr>
            <a:r>
              <a:rPr lang="ru-RU" altLang="ru-RU" sz="1800" smtClean="0"/>
              <a:t>противотуберкулезный;</a:t>
            </a:r>
          </a:p>
          <a:p>
            <a:pPr algn="just" eaLnBrk="1" hangingPunct="1">
              <a:lnSpc>
                <a:spcPct val="80000"/>
              </a:lnSpc>
              <a:spcBef>
                <a:spcPct val="0"/>
              </a:spcBef>
            </a:pPr>
            <a:r>
              <a:rPr lang="ru-RU" altLang="ru-RU" sz="1800" smtClean="0"/>
              <a:t>психоневрологический;</a:t>
            </a:r>
          </a:p>
          <a:p>
            <a:pPr algn="just" eaLnBrk="1" hangingPunct="1">
              <a:lnSpc>
                <a:spcPct val="80000"/>
              </a:lnSpc>
              <a:spcBef>
                <a:spcPct val="0"/>
              </a:spcBef>
            </a:pPr>
            <a:r>
              <a:rPr lang="ru-RU" altLang="ru-RU" sz="1800" smtClean="0"/>
              <a:t>эндокринологический.</a:t>
            </a:r>
          </a:p>
          <a:p>
            <a:pPr algn="just" eaLnBrk="1" hangingPunct="1">
              <a:lnSpc>
                <a:spcPct val="80000"/>
              </a:lnSpc>
              <a:buClr>
                <a:srgbClr val="009900"/>
              </a:buClr>
              <a:buFontTx/>
              <a:buNone/>
            </a:pPr>
            <a:r>
              <a:rPr lang="ru-RU" altLang="ru-RU" sz="1800" smtClean="0"/>
              <a:t>       врачебно-физкультурный;</a:t>
            </a:r>
          </a:p>
          <a:p>
            <a:pPr algn="ctr" eaLnBrk="1" hangingPunct="1">
              <a:lnSpc>
                <a:spcPct val="80000"/>
              </a:lnSpc>
              <a:spcBef>
                <a:spcPct val="0"/>
              </a:spcBef>
              <a:buFontTx/>
              <a:buNone/>
            </a:pPr>
            <a:r>
              <a:rPr lang="ru-RU" altLang="ru-RU" sz="1800" b="1" smtClean="0"/>
              <a:t>II. Номенклатура медицинских организаций государственной </a:t>
            </a:r>
          </a:p>
          <a:p>
            <a:pPr algn="ctr" eaLnBrk="1" hangingPunct="1">
              <a:lnSpc>
                <a:spcPct val="80000"/>
              </a:lnSpc>
              <a:spcBef>
                <a:spcPct val="0"/>
              </a:spcBef>
              <a:buFontTx/>
              <a:buNone/>
            </a:pPr>
            <a:r>
              <a:rPr lang="ru-RU" altLang="ru-RU" sz="1800" b="1" smtClean="0"/>
              <a:t>и муниципальной систем здравоохранения по территориальному признаку</a:t>
            </a:r>
          </a:p>
          <a:p>
            <a:pPr algn="just" eaLnBrk="1" hangingPunct="1">
              <a:lnSpc>
                <a:spcPct val="80000"/>
              </a:lnSpc>
              <a:spcBef>
                <a:spcPct val="0"/>
              </a:spcBef>
              <a:buFontTx/>
              <a:buNone/>
            </a:pPr>
            <a:r>
              <a:rPr lang="ru-RU" altLang="ru-RU" sz="1800" b="1" smtClean="0"/>
              <a:t>4.1. Федеральные.</a:t>
            </a:r>
          </a:p>
          <a:p>
            <a:pPr eaLnBrk="1" hangingPunct="1">
              <a:lnSpc>
                <a:spcPct val="80000"/>
              </a:lnSpc>
              <a:spcBef>
                <a:spcPct val="0"/>
              </a:spcBef>
              <a:buFontTx/>
              <a:buNone/>
            </a:pPr>
            <a:r>
              <a:rPr lang="ru-RU" altLang="ru-RU" sz="1800" b="1" smtClean="0"/>
              <a:t>4.2.Краевые, республиканские, областные, окружные.</a:t>
            </a:r>
          </a:p>
          <a:p>
            <a:pPr algn="just" eaLnBrk="1" hangingPunct="1">
              <a:lnSpc>
                <a:spcPct val="80000"/>
              </a:lnSpc>
              <a:spcBef>
                <a:spcPct val="0"/>
              </a:spcBef>
              <a:buFontTx/>
              <a:buNone/>
            </a:pPr>
            <a:r>
              <a:rPr lang="ru-RU" altLang="ru-RU" sz="1800" b="1" smtClean="0"/>
              <a:t>4.3. Муниципальные.</a:t>
            </a:r>
          </a:p>
          <a:p>
            <a:pPr algn="just" eaLnBrk="1" hangingPunct="1">
              <a:lnSpc>
                <a:spcPct val="80000"/>
              </a:lnSpc>
              <a:spcBef>
                <a:spcPct val="0"/>
              </a:spcBef>
              <a:buFontTx/>
              <a:buNone/>
            </a:pPr>
            <a:r>
              <a:rPr lang="ru-RU" altLang="ru-RU" sz="1800" b="1" smtClean="0"/>
              <a:t>4.4. Межрайонные.</a:t>
            </a:r>
          </a:p>
          <a:p>
            <a:pPr algn="just" eaLnBrk="1" hangingPunct="1">
              <a:lnSpc>
                <a:spcPct val="80000"/>
              </a:lnSpc>
              <a:spcBef>
                <a:spcPct val="0"/>
              </a:spcBef>
              <a:buFontTx/>
              <a:buNone/>
            </a:pPr>
            <a:r>
              <a:rPr lang="ru-RU" altLang="ru-RU" sz="1800" b="1" smtClean="0"/>
              <a:t>4.5. Районные.</a:t>
            </a:r>
          </a:p>
          <a:p>
            <a:pPr algn="just" eaLnBrk="1" hangingPunct="1">
              <a:lnSpc>
                <a:spcPct val="80000"/>
              </a:lnSpc>
              <a:spcBef>
                <a:spcPct val="0"/>
              </a:spcBef>
              <a:buFontTx/>
              <a:buNone/>
            </a:pPr>
            <a:r>
              <a:rPr lang="ru-RU" altLang="ru-RU" sz="1800" b="1" smtClean="0"/>
              <a:t>4.6. Городские.</a:t>
            </a:r>
          </a:p>
        </p:txBody>
      </p:sp>
    </p:spTree>
    <p:extLst>
      <p:ext uri="{BB962C8B-B14F-4D97-AF65-F5344CB8AC3E}">
        <p14:creationId xmlns:p14="http://schemas.microsoft.com/office/powerpoint/2010/main" val="2909128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chor="b"/>
          <a:lstStyle/>
          <a:p>
            <a:pPr marL="723900" indent="-723900" eaLnBrk="1" hangingPunct="1">
              <a:defRPr/>
            </a:pPr>
            <a:r>
              <a:rPr lang="ru-RU" altLang="ru-RU" sz="3800" smtClean="0">
                <a:effectLst>
                  <a:outerShdw blurRad="38100" dist="38100" dir="2700000" algn="tl">
                    <a:srgbClr val="C0C0C0"/>
                  </a:outerShdw>
                </a:effectLst>
              </a:rPr>
              <a:t>Унифицированные функции больниц</a:t>
            </a:r>
          </a:p>
        </p:txBody>
      </p:sp>
      <p:sp>
        <p:nvSpPr>
          <p:cNvPr id="19459" name="Rectangle 3"/>
          <p:cNvSpPr>
            <a:spLocks noGrp="1" noChangeArrowheads="1"/>
          </p:cNvSpPr>
          <p:nvPr>
            <p:ph type="body" idx="4294967295"/>
          </p:nvPr>
        </p:nvSpPr>
        <p:spPr/>
        <p:txBody>
          <a:bodyPr/>
          <a:lstStyle/>
          <a:p>
            <a:pPr eaLnBrk="1" hangingPunct="1">
              <a:defRPr/>
            </a:pPr>
            <a:r>
              <a:rPr lang="ru-RU" altLang="ru-RU" sz="2200" smtClean="0">
                <a:effectLst>
                  <a:outerShdw blurRad="38100" dist="38100" dir="2700000" algn="tl">
                    <a:srgbClr val="C0C0C0"/>
                  </a:outerShdw>
                </a:effectLst>
              </a:rPr>
              <a:t>Всемирная организация здравоохранения (ВОЗ) систематизировала унифицированные для всех типов больниц </a:t>
            </a:r>
            <a:r>
              <a:rPr lang="ru-RU" altLang="ru-RU" sz="2200" i="1" smtClean="0">
                <a:effectLst>
                  <a:outerShdw blurRad="38100" dist="38100" dir="2700000" algn="tl">
                    <a:srgbClr val="C0C0C0"/>
                  </a:outerShdw>
                </a:effectLst>
              </a:rPr>
              <a:t>функции </a:t>
            </a:r>
            <a:r>
              <a:rPr lang="ru-RU" altLang="ru-RU" sz="2200" smtClean="0">
                <a:effectLst>
                  <a:outerShdw blurRad="38100" dist="38100" dir="2700000" algn="tl">
                    <a:srgbClr val="C0C0C0"/>
                  </a:outerShdw>
                </a:effectLst>
              </a:rPr>
              <a:t>в 4 группы:</a:t>
            </a:r>
          </a:p>
          <a:p>
            <a:pPr lvl="1" eaLnBrk="1" hangingPunct="1">
              <a:defRPr/>
            </a:pPr>
            <a:r>
              <a:rPr lang="ru-RU" altLang="ru-RU" sz="2200" smtClean="0">
                <a:effectLst>
                  <a:outerShdw blurRad="38100" dist="38100" dir="2700000" algn="tl">
                    <a:srgbClr val="C0C0C0"/>
                  </a:outerShdw>
                </a:effectLst>
              </a:rPr>
              <a:t>восстановительные (диагностика м лечение заболеваний, уход, реабилитация и неотложная помощь);</a:t>
            </a:r>
          </a:p>
          <a:p>
            <a:pPr lvl="1" eaLnBrk="1" hangingPunct="1">
              <a:defRPr/>
            </a:pPr>
            <a:r>
              <a:rPr lang="ru-RU" altLang="ru-RU" sz="2200" smtClean="0">
                <a:effectLst>
                  <a:outerShdw blurRad="38100" dist="38100" dir="2700000" algn="tl">
                    <a:srgbClr val="C0C0C0"/>
                  </a:outerShdw>
                </a:effectLst>
              </a:rPr>
              <a:t>профилактические (лечебно-оздоровительная деятельность, профилактика осложнений, хронических и инфекционных заболеваний, инвалидности и др.);</a:t>
            </a:r>
          </a:p>
          <a:p>
            <a:pPr lvl="1" eaLnBrk="1" hangingPunct="1">
              <a:defRPr/>
            </a:pPr>
            <a:r>
              <a:rPr lang="ru-RU" altLang="ru-RU" sz="2200" smtClean="0">
                <a:effectLst>
                  <a:outerShdw blurRad="38100" dist="38100" dir="2700000" algn="tl">
                    <a:srgbClr val="C0C0C0"/>
                  </a:outerShdw>
                </a:effectLst>
              </a:rPr>
              <a:t>учебные (подготовка медицинского персонала и его последипломная специализация);</a:t>
            </a:r>
          </a:p>
          <a:p>
            <a:pPr lvl="1" eaLnBrk="1" hangingPunct="1">
              <a:defRPr/>
            </a:pPr>
            <a:r>
              <a:rPr lang="ru-RU" altLang="ru-RU" sz="2200" smtClean="0">
                <a:effectLst>
                  <a:outerShdw blurRad="38100" dist="38100" dir="2700000" algn="tl">
                    <a:srgbClr val="C0C0C0"/>
                  </a:outerShdw>
                </a:effectLst>
              </a:rPr>
              <a:t>научно-исследовательские.</a:t>
            </a:r>
          </a:p>
        </p:txBody>
      </p:sp>
    </p:spTree>
    <p:extLst>
      <p:ext uri="{BB962C8B-B14F-4D97-AF65-F5344CB8AC3E}">
        <p14:creationId xmlns:p14="http://schemas.microsoft.com/office/powerpoint/2010/main" val="4006523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b"/>
          <a:lstStyle/>
          <a:p>
            <a:pPr eaLnBrk="1" hangingPunct="1">
              <a:defRPr/>
            </a:pPr>
            <a:r>
              <a:rPr lang="ru-RU" altLang="ru-RU" smtClean="0">
                <a:effectLst>
                  <a:outerShdw blurRad="38100" dist="38100" dir="2700000" algn="tl">
                    <a:srgbClr val="C0C0C0"/>
                  </a:outerShdw>
                </a:effectLst>
              </a:rPr>
              <a:t>Ресурсы:</a:t>
            </a:r>
          </a:p>
        </p:txBody>
      </p:sp>
      <p:sp>
        <p:nvSpPr>
          <p:cNvPr id="20483" name="Rectangle 3"/>
          <p:cNvSpPr>
            <a:spLocks noGrp="1" noChangeArrowheads="1"/>
          </p:cNvSpPr>
          <p:nvPr>
            <p:ph type="body" idx="4294967295"/>
          </p:nvPr>
        </p:nvSpPr>
        <p:spPr/>
        <p:txBody>
          <a:bodyPr/>
          <a:lstStyle/>
          <a:p>
            <a:pPr eaLnBrk="1" hangingPunct="1">
              <a:lnSpc>
                <a:spcPct val="90000"/>
              </a:lnSpc>
              <a:defRPr/>
            </a:pPr>
            <a:r>
              <a:rPr lang="ru-RU" altLang="ru-RU" sz="2400" dirty="0" smtClean="0">
                <a:effectLst>
                  <a:outerShdw blurRad="38100" dist="38100" dir="2700000" algn="tl">
                    <a:srgbClr val="C0C0C0"/>
                  </a:outerShdw>
                </a:effectLst>
              </a:rPr>
              <a:t>106 больничных учреждений, из них 14 диспансеров;</a:t>
            </a:r>
          </a:p>
          <a:p>
            <a:pPr eaLnBrk="1" hangingPunct="1">
              <a:lnSpc>
                <a:spcPct val="90000"/>
              </a:lnSpc>
              <a:defRPr/>
            </a:pPr>
            <a:r>
              <a:rPr lang="ru-RU" altLang="ru-RU" sz="2400" dirty="0" smtClean="0">
                <a:effectLst>
                  <a:outerShdw blurRad="38100" dist="38100" dir="2700000" algn="tl">
                    <a:srgbClr val="C0C0C0"/>
                  </a:outerShdw>
                </a:effectLst>
              </a:rPr>
              <a:t>22199 коек круглосуточного   пребывания;(2013г.) из них коек сестринского ухода – 932, </a:t>
            </a:r>
            <a:r>
              <a:rPr lang="ru-RU" altLang="ru-RU" sz="2400" dirty="0" err="1" smtClean="0">
                <a:effectLst>
                  <a:outerShdw blurRad="38100" dist="38100" dir="2700000" algn="tl">
                    <a:srgbClr val="C0C0C0"/>
                  </a:outerShdw>
                </a:effectLst>
              </a:rPr>
              <a:t>хосписных</a:t>
            </a:r>
            <a:r>
              <a:rPr lang="ru-RU" altLang="ru-RU" sz="2400" dirty="0" smtClean="0">
                <a:effectLst>
                  <a:outerShdw blurRad="38100" dist="38100" dir="2700000" algn="tl">
                    <a:srgbClr val="C0C0C0"/>
                  </a:outerShdw>
                </a:effectLst>
              </a:rPr>
              <a:t> – 42 ; </a:t>
            </a:r>
          </a:p>
          <a:p>
            <a:pPr eaLnBrk="1" hangingPunct="1">
              <a:lnSpc>
                <a:spcPct val="90000"/>
              </a:lnSpc>
              <a:defRPr/>
            </a:pPr>
            <a:r>
              <a:rPr lang="ru-RU" altLang="ru-RU" sz="2400" dirty="0" smtClean="0">
                <a:effectLst>
                  <a:outerShdw blurRad="38100" dist="38100" dir="2700000" algn="tl">
                    <a:srgbClr val="C0C0C0"/>
                  </a:outerShdw>
                </a:effectLst>
              </a:rPr>
              <a:t>21519 коек (2014г.) – уменьшение 9,1%; 2015 – 21000 коек. </a:t>
            </a:r>
            <a:r>
              <a:rPr lang="ru-RU" altLang="ru-RU" sz="2400" dirty="0" smtClean="0">
                <a:solidFill>
                  <a:srgbClr val="C00000"/>
                </a:solidFill>
                <a:effectLst>
                  <a:outerShdw blurRad="38100" dist="38100" dir="2700000" algn="tl">
                    <a:srgbClr val="C0C0C0"/>
                  </a:outerShdw>
                </a:effectLst>
              </a:rPr>
              <a:t>Пролечено 560000 пациентов. </a:t>
            </a:r>
          </a:p>
          <a:p>
            <a:pPr eaLnBrk="1" hangingPunct="1">
              <a:lnSpc>
                <a:spcPct val="90000"/>
              </a:lnSpc>
              <a:defRPr/>
            </a:pPr>
            <a:r>
              <a:rPr lang="ru-RU" altLang="ru-RU" sz="2400" dirty="0" smtClean="0">
                <a:effectLst>
                  <a:outerShdw blurRad="38100" dist="38100" dir="2700000" algn="tl">
                    <a:srgbClr val="C0C0C0"/>
                  </a:outerShdw>
                </a:effectLst>
              </a:rPr>
              <a:t>По 79 профилям (взрослое и детское население)</a:t>
            </a:r>
          </a:p>
          <a:p>
            <a:pPr eaLnBrk="1" hangingPunct="1">
              <a:lnSpc>
                <a:spcPct val="90000"/>
              </a:lnSpc>
              <a:defRPr/>
            </a:pPr>
            <a:r>
              <a:rPr lang="ru-RU" altLang="ru-RU" sz="2400" dirty="0" smtClean="0">
                <a:effectLst>
                  <a:outerShdw blurRad="38100" dist="38100" dir="2700000" algn="tl">
                    <a:srgbClr val="C0C0C0"/>
                  </a:outerShdw>
                </a:effectLst>
              </a:rPr>
              <a:t>РФ- число коек 1,25 мл.</a:t>
            </a:r>
          </a:p>
          <a:p>
            <a:pPr eaLnBrk="1" hangingPunct="1">
              <a:lnSpc>
                <a:spcPct val="90000"/>
              </a:lnSpc>
              <a:defRPr/>
            </a:pPr>
            <a:r>
              <a:rPr lang="ru-RU" altLang="ru-RU" sz="2400" dirty="0" smtClean="0">
                <a:effectLst>
                  <a:outerShdw blurRad="38100" dist="38100" dir="2700000" algn="tl">
                    <a:srgbClr val="C0C0C0"/>
                  </a:outerShdw>
                </a:effectLst>
              </a:rPr>
              <a:t>Профицит в федеральных МУ 15 %</a:t>
            </a:r>
          </a:p>
          <a:p>
            <a:pPr eaLnBrk="1" hangingPunct="1">
              <a:lnSpc>
                <a:spcPct val="90000"/>
              </a:lnSpc>
              <a:buFontTx/>
              <a:buNone/>
              <a:defRPr/>
            </a:pPr>
            <a:r>
              <a:rPr lang="ru-RU" altLang="ru-RU" sz="2400" dirty="0" smtClean="0">
                <a:effectLst>
                  <a:outerShdw blurRad="38100" dist="38100" dir="2700000" algn="tl">
                    <a:srgbClr val="C0C0C0"/>
                  </a:outerShdw>
                </a:effectLst>
              </a:rPr>
              <a:t>Дисбаланс: преобладание тер. и хир. 4-6 %</a:t>
            </a:r>
          </a:p>
          <a:p>
            <a:pPr eaLnBrk="1" hangingPunct="1">
              <a:lnSpc>
                <a:spcPct val="90000"/>
              </a:lnSpc>
              <a:buFontTx/>
              <a:buNone/>
              <a:defRPr/>
            </a:pPr>
            <a:r>
              <a:rPr lang="ru-RU" altLang="ru-RU" sz="2400" dirty="0" smtClean="0">
                <a:effectLst>
                  <a:outerShdw blurRad="38100" dist="38100" dir="2700000" algn="tl">
                    <a:srgbClr val="C0C0C0"/>
                  </a:outerShdw>
                </a:effectLst>
              </a:rPr>
              <a:t>Дефицит онкологических более 5 %</a:t>
            </a:r>
          </a:p>
          <a:p>
            <a:pPr eaLnBrk="1" hangingPunct="1">
              <a:lnSpc>
                <a:spcPct val="90000"/>
              </a:lnSpc>
              <a:buFontTx/>
              <a:buNone/>
              <a:defRPr/>
            </a:pPr>
            <a:r>
              <a:rPr lang="ru-RU" altLang="ru-RU" sz="2400" dirty="0" smtClean="0">
                <a:effectLst>
                  <a:outerShdw blurRad="38100" dist="38100" dir="2700000" algn="tl">
                    <a:srgbClr val="C0C0C0"/>
                  </a:outerShdw>
                </a:effectLst>
              </a:rPr>
              <a:t>Востребованы: </a:t>
            </a:r>
            <a:r>
              <a:rPr lang="ru-RU" altLang="ru-RU" sz="2400" dirty="0" err="1" smtClean="0">
                <a:effectLst>
                  <a:outerShdw blurRad="38100" dist="38100" dir="2700000" algn="tl">
                    <a:srgbClr val="C0C0C0"/>
                  </a:outerShdw>
                </a:effectLst>
              </a:rPr>
              <a:t>нейро-ие</a:t>
            </a:r>
            <a:r>
              <a:rPr lang="ru-RU" altLang="ru-RU" sz="2400" dirty="0" smtClean="0">
                <a:effectLst>
                  <a:outerShdw blurRad="38100" dist="38100" dir="2700000" algn="tl">
                    <a:srgbClr val="C0C0C0"/>
                  </a:outerShdw>
                </a:effectLst>
              </a:rPr>
              <a:t>, трав-</a:t>
            </a:r>
            <a:r>
              <a:rPr lang="ru-RU" altLang="ru-RU" sz="2400" dirty="0" err="1" smtClean="0">
                <a:effectLst>
                  <a:outerShdw blurRad="38100" dist="38100" dir="2700000" algn="tl">
                    <a:srgbClr val="C0C0C0"/>
                  </a:outerShdw>
                </a:effectLst>
              </a:rPr>
              <a:t>ие</a:t>
            </a:r>
            <a:r>
              <a:rPr lang="ru-RU" altLang="ru-RU" sz="2400" dirty="0" smtClean="0">
                <a:effectLst>
                  <a:outerShdw blurRad="38100" dist="38100" dir="2700000" algn="tl">
                    <a:srgbClr val="C0C0C0"/>
                  </a:outerShdw>
                </a:effectLst>
              </a:rPr>
              <a:t>, ортопед-</a:t>
            </a:r>
            <a:r>
              <a:rPr lang="ru-RU" altLang="ru-RU" sz="2400" dirty="0" err="1" smtClean="0">
                <a:effectLst>
                  <a:outerShdw blurRad="38100" dist="38100" dir="2700000" algn="tl">
                    <a:srgbClr val="C0C0C0"/>
                  </a:outerShdw>
                </a:effectLst>
              </a:rPr>
              <a:t>ие</a:t>
            </a:r>
            <a:endParaRPr lang="ru-RU" altLang="ru-RU" sz="24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40872307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68313" y="260350"/>
            <a:ext cx="8229600" cy="936625"/>
          </a:xfrm>
        </p:spPr>
        <p:txBody>
          <a:bodyPr anchor="b">
            <a:normAutofit fontScale="90000"/>
          </a:bodyPr>
          <a:lstStyle/>
          <a:p>
            <a:pPr eaLnBrk="1" hangingPunct="1">
              <a:defRPr/>
            </a:pPr>
            <a:r>
              <a:rPr lang="ru-RU" altLang="ru-RU" sz="4000" smtClean="0">
                <a:effectLst>
                  <a:outerShdw blurRad="38100" dist="38100" dir="2700000" algn="tl">
                    <a:srgbClr val="C0C0C0"/>
                  </a:outerShdw>
                </a:effectLst>
              </a:rPr>
              <a:t>Организация оказания медицинской помощи</a:t>
            </a:r>
          </a:p>
        </p:txBody>
      </p:sp>
      <p:sp>
        <p:nvSpPr>
          <p:cNvPr id="43011" name="Rectangle 3"/>
          <p:cNvSpPr>
            <a:spLocks noGrp="1" noChangeArrowheads="1"/>
          </p:cNvSpPr>
          <p:nvPr>
            <p:ph type="body" idx="4294967295"/>
          </p:nvPr>
        </p:nvSpPr>
        <p:spPr>
          <a:xfrm>
            <a:off x="179388" y="1268413"/>
            <a:ext cx="8496300" cy="4248150"/>
          </a:xfrm>
        </p:spPr>
        <p:txBody>
          <a:bodyPr>
            <a:normAutofit lnSpcReduction="10000"/>
          </a:bodyPr>
          <a:lstStyle/>
          <a:p>
            <a:pPr eaLnBrk="1" hangingPunct="1">
              <a:lnSpc>
                <a:spcPct val="90000"/>
              </a:lnSpc>
              <a:buFontTx/>
              <a:buNone/>
              <a:defRPr/>
            </a:pPr>
            <a:r>
              <a:rPr lang="ru-RU" altLang="ru-RU" sz="2400" dirty="0" smtClean="0">
                <a:effectLst>
                  <a:outerShdw blurRad="38100" dist="38100" dir="2700000" algn="tl">
                    <a:srgbClr val="C0C0C0"/>
                  </a:outerShdw>
                </a:effectLst>
              </a:rPr>
              <a:t>Трехуровневая система: </a:t>
            </a:r>
          </a:p>
          <a:p>
            <a:pPr eaLnBrk="1" hangingPunct="1">
              <a:lnSpc>
                <a:spcPct val="90000"/>
              </a:lnSpc>
              <a:defRPr/>
            </a:pPr>
            <a:r>
              <a:rPr lang="ru-RU" altLang="ru-RU" sz="2400" dirty="0" smtClean="0">
                <a:effectLst>
                  <a:outerShdw blurRad="38100" dist="38100" dir="2700000" algn="tl">
                    <a:srgbClr val="C0C0C0"/>
                  </a:outerShdw>
                </a:effectLst>
              </a:rPr>
              <a:t>1 уровень – РБ и ГБ (выявление патологий, определение показаний для направления в межрайонные центры)</a:t>
            </a:r>
          </a:p>
          <a:p>
            <a:pPr eaLnBrk="1" hangingPunct="1">
              <a:lnSpc>
                <a:spcPct val="90000"/>
              </a:lnSpc>
              <a:defRPr/>
            </a:pPr>
            <a:r>
              <a:rPr lang="ru-RU" altLang="ru-RU" sz="2400" dirty="0" smtClean="0">
                <a:effectLst>
                  <a:outerShdw blurRad="38100" dist="38100" dir="2700000" algn="tl">
                    <a:srgbClr val="C0C0C0"/>
                  </a:outerShdw>
                </a:effectLst>
              </a:rPr>
              <a:t>2 уровень - межрайонные (межмуниципальные) центры, оказание стационарной специализированной помощи по экстренным показаниям, установление показаний для направления в краевые медицинские организации.</a:t>
            </a:r>
          </a:p>
          <a:p>
            <a:pPr eaLnBrk="1" hangingPunct="1">
              <a:lnSpc>
                <a:spcPct val="90000"/>
              </a:lnSpc>
              <a:defRPr/>
            </a:pPr>
            <a:r>
              <a:rPr lang="ru-RU" altLang="ru-RU" sz="2400" dirty="0" smtClean="0">
                <a:effectLst>
                  <a:outerShdw blurRad="38100" dist="38100" dir="2700000" algn="tl">
                    <a:srgbClr val="C0C0C0"/>
                  </a:outerShdw>
                </a:effectLst>
              </a:rPr>
              <a:t>3 уровень – специализированная</a:t>
            </a:r>
            <a:r>
              <a:rPr lang="en-US" altLang="ru-RU" sz="2400" dirty="0" smtClean="0">
                <a:effectLst>
                  <a:outerShdw blurRad="38100" dist="38100" dir="2700000" algn="tl">
                    <a:srgbClr val="C0C0C0"/>
                  </a:outerShdw>
                </a:effectLst>
              </a:rPr>
              <a:t> </a:t>
            </a:r>
            <a:r>
              <a:rPr lang="ru-RU" altLang="ru-RU" sz="2400" dirty="0" smtClean="0">
                <a:effectLst>
                  <a:outerShdw blurRad="38100" dist="38100" dir="2700000" algn="tl">
                    <a:srgbClr val="C0C0C0"/>
                  </a:outerShdw>
                </a:effectLst>
              </a:rPr>
              <a:t>- уровень   субъекта </a:t>
            </a:r>
            <a:r>
              <a:rPr lang="en-US" altLang="ru-RU" sz="2400" dirty="0" smtClean="0">
                <a:effectLst>
                  <a:outerShdw blurRad="38100" dist="38100" dir="2700000" algn="tl">
                    <a:srgbClr val="C0C0C0"/>
                  </a:outerShdw>
                </a:effectLst>
              </a:rPr>
              <a:t>(</a:t>
            </a:r>
            <a:r>
              <a:rPr lang="ru-RU" altLang="ru-RU" sz="2400" dirty="0" err="1" smtClean="0">
                <a:effectLst>
                  <a:outerShdw blurRad="38100" dist="38100" dir="2700000" algn="tl">
                    <a:srgbClr val="C0C0C0"/>
                  </a:outerShdw>
                </a:effectLst>
              </a:rPr>
              <a:t>высокозатратная</a:t>
            </a:r>
            <a:r>
              <a:rPr lang="ru-RU" altLang="ru-RU" sz="2400" dirty="0" smtClean="0">
                <a:effectLst>
                  <a:outerShdw blurRad="38100" dist="38100" dir="2700000" algn="tl">
                    <a:srgbClr val="C0C0C0"/>
                  </a:outerShdw>
                </a:effectLst>
              </a:rPr>
              <a:t> технологичная медицинская помощь, гемодиализ, ЭКО) </a:t>
            </a:r>
          </a:p>
          <a:p>
            <a:pPr eaLnBrk="1" hangingPunct="1">
              <a:lnSpc>
                <a:spcPct val="90000"/>
              </a:lnSpc>
              <a:defRPr/>
            </a:pPr>
            <a:r>
              <a:rPr lang="ru-RU" altLang="ru-RU" sz="2400" dirty="0" smtClean="0">
                <a:effectLst>
                  <a:outerShdw blurRad="38100" dist="38100" dir="2700000" algn="tl">
                    <a:srgbClr val="C0C0C0"/>
                  </a:outerShdw>
                </a:effectLst>
              </a:rPr>
              <a:t>Высокотехнологичная МП (операции на сердце, трансплантация органов и др.)</a:t>
            </a:r>
          </a:p>
        </p:txBody>
      </p:sp>
    </p:spTree>
    <p:extLst>
      <p:ext uri="{BB962C8B-B14F-4D97-AF65-F5344CB8AC3E}">
        <p14:creationId xmlns:p14="http://schemas.microsoft.com/office/powerpoint/2010/main" val="2489344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idx="4294967295"/>
          </p:nvPr>
        </p:nvSpPr>
        <p:spPr>
          <a:xfrm>
            <a:off x="539750" y="115888"/>
            <a:ext cx="7920038" cy="1079500"/>
          </a:xfrm>
        </p:spPr>
        <p:txBody>
          <a:bodyPr anchor="b"/>
          <a:lstStyle/>
          <a:p>
            <a:pPr eaLnBrk="1" hangingPunct="1">
              <a:defRPr/>
            </a:pPr>
            <a:r>
              <a:rPr lang="ru-RU" altLang="ru-RU" sz="3200" b="1" smtClean="0">
                <a:effectLst>
                  <a:outerShdw blurRad="38100" dist="38100" dir="2700000" algn="tl">
                    <a:srgbClr val="C0C0C0"/>
                  </a:outerShdw>
                </a:effectLst>
              </a:rPr>
              <a:t>Уровни иерархии организации медицинской помощи</a:t>
            </a:r>
          </a:p>
        </p:txBody>
      </p:sp>
      <p:sp>
        <p:nvSpPr>
          <p:cNvPr id="14339" name="Rectangle 3"/>
          <p:cNvSpPr>
            <a:spLocks noGrp="1" noChangeArrowheads="1"/>
          </p:cNvSpPr>
          <p:nvPr>
            <p:ph type="subTitle" idx="4294967295"/>
          </p:nvPr>
        </p:nvSpPr>
        <p:spPr>
          <a:xfrm>
            <a:off x="250825" y="1628775"/>
            <a:ext cx="8642350" cy="5229225"/>
          </a:xfrm>
        </p:spPr>
        <p:txBody>
          <a:bodyPr>
            <a:normAutofit lnSpcReduction="10000"/>
          </a:bodyPr>
          <a:lstStyle/>
          <a:p>
            <a:pPr marL="0" indent="0" eaLnBrk="1" hangingPunct="1">
              <a:buFontTx/>
              <a:buNone/>
              <a:defRPr/>
            </a:pPr>
            <a:endParaRPr lang="ru-RU" altLang="ru-RU" sz="3000" smtClean="0">
              <a:effectLst>
                <a:outerShdw blurRad="38100" dist="38100" dir="2700000" algn="tl">
                  <a:srgbClr val="C0C0C0"/>
                </a:outerShdw>
              </a:effectLst>
            </a:endParaRPr>
          </a:p>
          <a:p>
            <a:pPr marL="0" indent="0" eaLnBrk="1" hangingPunct="1">
              <a:buFontTx/>
              <a:buNone/>
              <a:defRPr/>
            </a:pPr>
            <a:endParaRPr lang="ru-RU" altLang="ru-RU" sz="3000" smtClean="0">
              <a:effectLst>
                <a:outerShdw blurRad="38100" dist="38100" dir="2700000" algn="tl">
                  <a:srgbClr val="C0C0C0"/>
                </a:outerShdw>
              </a:effectLst>
            </a:endParaRPr>
          </a:p>
          <a:p>
            <a:pPr marL="0" indent="0" eaLnBrk="1" hangingPunct="1">
              <a:buFontTx/>
              <a:buNone/>
              <a:defRPr/>
            </a:pPr>
            <a:endParaRPr lang="ru-RU" altLang="ru-RU" sz="3000" smtClean="0">
              <a:effectLst>
                <a:outerShdw blurRad="38100" dist="38100" dir="2700000" algn="tl">
                  <a:srgbClr val="C0C0C0"/>
                </a:outerShdw>
              </a:effectLst>
            </a:endParaRPr>
          </a:p>
          <a:p>
            <a:pPr marL="0" indent="0" eaLnBrk="1" hangingPunct="1">
              <a:buFontTx/>
              <a:buNone/>
              <a:defRPr/>
            </a:pPr>
            <a:endParaRPr lang="ru-RU" altLang="ru-RU" sz="3000" smtClean="0">
              <a:effectLst>
                <a:outerShdw blurRad="38100" dist="38100" dir="2700000" algn="tl">
                  <a:srgbClr val="C0C0C0"/>
                </a:outerShdw>
              </a:effectLst>
            </a:endParaRPr>
          </a:p>
          <a:p>
            <a:pPr marL="0" indent="0" eaLnBrk="1" hangingPunct="1">
              <a:buFontTx/>
              <a:buNone/>
              <a:defRPr/>
            </a:pPr>
            <a:endParaRPr lang="ru-RU" altLang="ru-RU" sz="3000" smtClean="0">
              <a:effectLst>
                <a:outerShdw blurRad="38100" dist="38100" dir="2700000" algn="tl">
                  <a:srgbClr val="C0C0C0"/>
                </a:outerShdw>
              </a:effectLst>
            </a:endParaRPr>
          </a:p>
          <a:p>
            <a:pPr marL="0" indent="0" eaLnBrk="1" hangingPunct="1">
              <a:buFontTx/>
              <a:buNone/>
              <a:defRPr/>
            </a:pPr>
            <a:endParaRPr lang="ru-RU" altLang="ru-RU" sz="3000" smtClean="0">
              <a:effectLst>
                <a:outerShdw blurRad="38100" dist="38100" dir="2700000" algn="tl">
                  <a:srgbClr val="C0C0C0"/>
                </a:outerShdw>
              </a:effectLst>
            </a:endParaRPr>
          </a:p>
          <a:p>
            <a:pPr marL="0" indent="0" eaLnBrk="1" hangingPunct="1">
              <a:buFontTx/>
              <a:buNone/>
              <a:defRPr/>
            </a:pPr>
            <a:endParaRPr lang="ru-RU" altLang="ru-RU" sz="3000" smtClean="0">
              <a:effectLst>
                <a:outerShdw blurRad="38100" dist="38100" dir="2700000" algn="tl">
                  <a:srgbClr val="C0C0C0"/>
                </a:outerShdw>
              </a:effectLst>
            </a:endParaRPr>
          </a:p>
          <a:p>
            <a:pPr marL="0" indent="0" eaLnBrk="1" hangingPunct="1">
              <a:buFontTx/>
              <a:buNone/>
              <a:defRPr/>
            </a:pPr>
            <a:endParaRPr lang="ru-RU" altLang="ru-RU" sz="3000" smtClean="0">
              <a:effectLst>
                <a:outerShdw blurRad="38100" dist="38100" dir="2700000" algn="tl">
                  <a:srgbClr val="C0C0C0"/>
                </a:outerShdw>
              </a:effectLst>
            </a:endParaRPr>
          </a:p>
          <a:p>
            <a:pPr marL="0" indent="0" eaLnBrk="1" hangingPunct="1">
              <a:buFontTx/>
              <a:buNone/>
              <a:defRPr/>
            </a:pPr>
            <a:endParaRPr lang="ru-RU" altLang="ru-RU" sz="3000" smtClean="0">
              <a:effectLst>
                <a:outerShdw blurRad="38100" dist="38100" dir="2700000" algn="tl">
                  <a:srgbClr val="C0C0C0"/>
                </a:outerShdw>
              </a:effectLst>
            </a:endParaRPr>
          </a:p>
          <a:p>
            <a:pPr marL="0" indent="0" eaLnBrk="1" hangingPunct="1">
              <a:buFontTx/>
              <a:buNone/>
              <a:defRPr/>
            </a:pPr>
            <a:r>
              <a:rPr lang="ru-RU" altLang="ru-RU" sz="1700" b="1" smtClean="0">
                <a:effectLst>
                  <a:outerShdw blurRad="38100" dist="38100" dir="2700000" algn="tl">
                    <a:srgbClr val="C0C0C0"/>
                  </a:outerShdw>
                </a:effectLst>
              </a:rPr>
              <a:t>                                     РАЙОННЫЙ           МЕЖРАЙОННЫЙ               КРАЕВОЙ</a:t>
            </a:r>
          </a:p>
        </p:txBody>
      </p:sp>
      <p:cxnSp>
        <p:nvCxnSpPr>
          <p:cNvPr id="12292" name="AutoShape 4"/>
          <p:cNvCxnSpPr>
            <a:cxnSpLocks noChangeShapeType="1"/>
            <a:stCxn id="14339" idx="1"/>
            <a:endCxn id="14339" idx="1"/>
          </p:cNvCxnSpPr>
          <p:nvPr/>
        </p:nvCxnSpPr>
        <p:spPr bwMode="auto">
          <a:xfrm>
            <a:off x="250825" y="4243388"/>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12293" name="Group 35"/>
          <p:cNvGrpSpPr>
            <a:grpSpLocks noChangeAspect="1"/>
          </p:cNvGrpSpPr>
          <p:nvPr/>
        </p:nvGrpSpPr>
        <p:grpSpPr bwMode="auto">
          <a:xfrm>
            <a:off x="0" y="981075"/>
            <a:ext cx="8713788" cy="5286375"/>
            <a:chOff x="2274" y="1963"/>
            <a:chExt cx="7200" cy="4320"/>
          </a:xfrm>
        </p:grpSpPr>
        <p:sp>
          <p:nvSpPr>
            <p:cNvPr id="12294" name="AutoShape 36"/>
            <p:cNvSpPr>
              <a:spLocks noChangeAspect="1" noChangeArrowheads="1"/>
            </p:cNvSpPr>
            <p:nvPr/>
          </p:nvSpPr>
          <p:spPr bwMode="auto">
            <a:xfrm>
              <a:off x="2274" y="1963"/>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1600">
                <a:latin typeface="Verdana" panose="020B0604030504040204" pitchFamily="34" charset="0"/>
              </a:endParaRPr>
            </a:p>
          </p:txBody>
        </p:sp>
        <p:cxnSp>
          <p:nvCxnSpPr>
            <p:cNvPr id="12295" name="AutoShape 37"/>
            <p:cNvCxnSpPr>
              <a:cxnSpLocks noChangeShapeType="1"/>
            </p:cNvCxnSpPr>
            <p:nvPr/>
          </p:nvCxnSpPr>
          <p:spPr bwMode="auto">
            <a:xfrm>
              <a:off x="2415" y="6144"/>
              <a:ext cx="6918"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2296" name="Line 38"/>
            <p:cNvSpPr>
              <a:spLocks noChangeShapeType="1"/>
            </p:cNvSpPr>
            <p:nvPr/>
          </p:nvSpPr>
          <p:spPr bwMode="auto">
            <a:xfrm>
              <a:off x="9333" y="2102"/>
              <a:ext cx="0" cy="390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297" name="Rectangle 39"/>
            <p:cNvSpPr>
              <a:spLocks noChangeArrowheads="1"/>
            </p:cNvSpPr>
            <p:nvPr/>
          </p:nvSpPr>
          <p:spPr bwMode="auto">
            <a:xfrm>
              <a:off x="2839" y="5447"/>
              <a:ext cx="1129" cy="557"/>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1600">
                <a:latin typeface="Verdana" panose="020B0604030504040204" pitchFamily="34" charset="0"/>
              </a:endParaRPr>
            </a:p>
          </p:txBody>
        </p:sp>
        <p:sp>
          <p:nvSpPr>
            <p:cNvPr id="12298" name="Rectangle 40"/>
            <p:cNvSpPr>
              <a:spLocks noChangeArrowheads="1"/>
            </p:cNvSpPr>
            <p:nvPr/>
          </p:nvSpPr>
          <p:spPr bwMode="auto">
            <a:xfrm>
              <a:off x="4109" y="4611"/>
              <a:ext cx="1413" cy="1393"/>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1600">
                <a:latin typeface="Verdana" panose="020B0604030504040204" pitchFamily="34" charset="0"/>
              </a:endParaRPr>
            </a:p>
          </p:txBody>
        </p:sp>
        <p:sp>
          <p:nvSpPr>
            <p:cNvPr id="12299" name="Rectangle 41"/>
            <p:cNvSpPr>
              <a:spLocks noChangeArrowheads="1"/>
            </p:cNvSpPr>
            <p:nvPr/>
          </p:nvSpPr>
          <p:spPr bwMode="auto">
            <a:xfrm>
              <a:off x="5803" y="3496"/>
              <a:ext cx="1554" cy="2508"/>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1600">
                <a:latin typeface="Verdana" panose="020B0604030504040204" pitchFamily="34" charset="0"/>
              </a:endParaRPr>
            </a:p>
          </p:txBody>
        </p:sp>
        <p:sp>
          <p:nvSpPr>
            <p:cNvPr id="12300" name="Rectangle 42"/>
            <p:cNvSpPr>
              <a:spLocks noChangeArrowheads="1"/>
            </p:cNvSpPr>
            <p:nvPr/>
          </p:nvSpPr>
          <p:spPr bwMode="auto">
            <a:xfrm>
              <a:off x="7498" y="2242"/>
              <a:ext cx="1694" cy="376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1600">
                <a:latin typeface="Verdana" panose="020B0604030504040204" pitchFamily="34" charset="0"/>
              </a:endParaRPr>
            </a:p>
          </p:txBody>
        </p:sp>
        <p:sp>
          <p:nvSpPr>
            <p:cNvPr id="12301" name="Rectangle 43"/>
            <p:cNvSpPr>
              <a:spLocks noChangeArrowheads="1"/>
            </p:cNvSpPr>
            <p:nvPr/>
          </p:nvSpPr>
          <p:spPr bwMode="auto">
            <a:xfrm>
              <a:off x="2980" y="5586"/>
              <a:ext cx="847" cy="28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400" b="1">
                  <a:solidFill>
                    <a:srgbClr val="FF33CC"/>
                  </a:solidFill>
                </a:rPr>
                <a:t>ФАП</a:t>
              </a:r>
              <a:endParaRPr lang="ru-RU" altLang="ru-RU" sz="1400">
                <a:solidFill>
                  <a:srgbClr val="FF33CC"/>
                </a:solidFill>
              </a:endParaRPr>
            </a:p>
          </p:txBody>
        </p:sp>
        <p:sp>
          <p:nvSpPr>
            <p:cNvPr id="12302" name="Line 44"/>
            <p:cNvSpPr>
              <a:spLocks noChangeShapeType="1"/>
            </p:cNvSpPr>
            <p:nvPr/>
          </p:nvSpPr>
          <p:spPr bwMode="auto">
            <a:xfrm>
              <a:off x="4109" y="5447"/>
              <a:ext cx="14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303" name="Line 45"/>
            <p:cNvSpPr>
              <a:spLocks noChangeShapeType="1"/>
            </p:cNvSpPr>
            <p:nvPr/>
          </p:nvSpPr>
          <p:spPr bwMode="auto">
            <a:xfrm>
              <a:off x="5803" y="5447"/>
              <a:ext cx="155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304" name="Line 46"/>
            <p:cNvSpPr>
              <a:spLocks noChangeShapeType="1"/>
            </p:cNvSpPr>
            <p:nvPr/>
          </p:nvSpPr>
          <p:spPr bwMode="auto">
            <a:xfrm>
              <a:off x="7498" y="5447"/>
              <a:ext cx="169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305" name="Rectangle 47"/>
            <p:cNvSpPr>
              <a:spLocks noChangeArrowheads="1"/>
            </p:cNvSpPr>
            <p:nvPr/>
          </p:nvSpPr>
          <p:spPr bwMode="auto">
            <a:xfrm>
              <a:off x="4250" y="4750"/>
              <a:ext cx="1130" cy="1116"/>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400" b="1">
                  <a:solidFill>
                    <a:srgbClr val="FF33CC"/>
                  </a:solidFill>
                </a:rPr>
                <a:t>Хирургия</a:t>
              </a:r>
            </a:p>
            <a:p>
              <a:pPr algn="just" eaLnBrk="1" hangingPunct="1">
                <a:spcBef>
                  <a:spcPct val="0"/>
                </a:spcBef>
                <a:buFontTx/>
                <a:buNone/>
              </a:pPr>
              <a:r>
                <a:rPr lang="ru-RU" altLang="ru-RU" sz="1400" b="1">
                  <a:solidFill>
                    <a:srgbClr val="FF33CC"/>
                  </a:solidFill>
                </a:rPr>
                <a:t>Терапия</a:t>
              </a:r>
            </a:p>
            <a:p>
              <a:pPr algn="just" eaLnBrk="1" hangingPunct="1">
                <a:spcBef>
                  <a:spcPct val="0"/>
                </a:spcBef>
                <a:buFontTx/>
                <a:buNone/>
              </a:pPr>
              <a:r>
                <a:rPr lang="ru-RU" altLang="ru-RU" sz="1400" b="1">
                  <a:solidFill>
                    <a:srgbClr val="FF33CC"/>
                  </a:solidFill>
                </a:rPr>
                <a:t>Педиатрия</a:t>
              </a:r>
            </a:p>
            <a:p>
              <a:pPr algn="just" eaLnBrk="1" hangingPunct="1">
                <a:spcBef>
                  <a:spcPct val="0"/>
                </a:spcBef>
                <a:buFontTx/>
                <a:buNone/>
              </a:pPr>
              <a:r>
                <a:rPr lang="ru-RU" altLang="ru-RU" sz="1400" b="1">
                  <a:solidFill>
                    <a:srgbClr val="FF33CC"/>
                  </a:solidFill>
                </a:rPr>
                <a:t>Акушерство</a:t>
              </a:r>
            </a:p>
            <a:p>
              <a:pPr algn="just" eaLnBrk="1" hangingPunct="1">
                <a:spcBef>
                  <a:spcPct val="0"/>
                </a:spcBef>
                <a:buFontTx/>
                <a:buNone/>
              </a:pPr>
              <a:r>
                <a:rPr lang="ru-RU" altLang="ru-RU" sz="1400" b="1">
                  <a:solidFill>
                    <a:srgbClr val="FF33CC"/>
                  </a:solidFill>
                </a:rPr>
                <a:t>Инфекция</a:t>
              </a:r>
            </a:p>
          </p:txBody>
        </p:sp>
        <p:sp>
          <p:nvSpPr>
            <p:cNvPr id="12306" name="Line 48"/>
            <p:cNvSpPr>
              <a:spLocks noChangeShapeType="1"/>
            </p:cNvSpPr>
            <p:nvPr/>
          </p:nvSpPr>
          <p:spPr bwMode="auto">
            <a:xfrm>
              <a:off x="5803" y="4611"/>
              <a:ext cx="155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307" name="Rectangle 49"/>
            <p:cNvSpPr>
              <a:spLocks noChangeArrowheads="1"/>
            </p:cNvSpPr>
            <p:nvPr/>
          </p:nvSpPr>
          <p:spPr bwMode="auto">
            <a:xfrm>
              <a:off x="5945" y="3635"/>
              <a:ext cx="1269" cy="839"/>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b="1">
                  <a:solidFill>
                    <a:srgbClr val="FF33CC"/>
                  </a:solidFill>
                </a:rPr>
                <a:t>Урология</a:t>
              </a:r>
            </a:p>
            <a:p>
              <a:pPr eaLnBrk="1" hangingPunct="1">
                <a:spcBef>
                  <a:spcPct val="0"/>
                </a:spcBef>
                <a:buFontTx/>
                <a:buNone/>
              </a:pPr>
              <a:r>
                <a:rPr lang="ru-RU" altLang="ru-RU" sz="1400" b="1">
                  <a:solidFill>
                    <a:srgbClr val="FF33CC"/>
                  </a:solidFill>
                </a:rPr>
                <a:t>Онкология  </a:t>
              </a:r>
            </a:p>
            <a:p>
              <a:pPr eaLnBrk="1" hangingPunct="1">
                <a:spcBef>
                  <a:spcPct val="0"/>
                </a:spcBef>
                <a:buFontTx/>
                <a:buNone/>
              </a:pPr>
              <a:r>
                <a:rPr lang="ru-RU" altLang="ru-RU" sz="1400" b="1">
                  <a:solidFill>
                    <a:srgbClr val="FF33CC"/>
                  </a:solidFill>
                </a:rPr>
                <a:t>ЛОР</a:t>
              </a:r>
            </a:p>
            <a:p>
              <a:pPr eaLnBrk="1" hangingPunct="1">
                <a:spcBef>
                  <a:spcPct val="0"/>
                </a:spcBef>
                <a:buFontTx/>
                <a:buNone/>
              </a:pPr>
              <a:r>
                <a:rPr lang="ru-RU" altLang="ru-RU" sz="1400" b="1">
                  <a:solidFill>
                    <a:srgbClr val="FF33CC"/>
                  </a:solidFill>
                </a:rPr>
                <a:t>Ревматология</a:t>
              </a:r>
              <a:r>
                <a:rPr lang="ru-RU" altLang="ru-RU" sz="1000"/>
                <a:t> </a:t>
              </a:r>
              <a:endParaRPr lang="ru-RU" altLang="ru-RU" sz="1800"/>
            </a:p>
          </p:txBody>
        </p:sp>
        <p:sp>
          <p:nvSpPr>
            <p:cNvPr id="12308" name="Line 50"/>
            <p:cNvSpPr>
              <a:spLocks noChangeShapeType="1"/>
            </p:cNvSpPr>
            <p:nvPr/>
          </p:nvSpPr>
          <p:spPr bwMode="auto">
            <a:xfrm>
              <a:off x="7498" y="4611"/>
              <a:ext cx="169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309" name="Rectangle 51"/>
            <p:cNvSpPr>
              <a:spLocks noChangeArrowheads="1"/>
            </p:cNvSpPr>
            <p:nvPr/>
          </p:nvSpPr>
          <p:spPr bwMode="auto">
            <a:xfrm>
              <a:off x="7639" y="2381"/>
              <a:ext cx="1411" cy="976"/>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b="1">
                  <a:solidFill>
                    <a:srgbClr val="FF33CC"/>
                  </a:solidFill>
                </a:rPr>
                <a:t>Нефрология </a:t>
              </a:r>
            </a:p>
            <a:p>
              <a:pPr eaLnBrk="1" hangingPunct="1">
                <a:spcBef>
                  <a:spcPct val="0"/>
                </a:spcBef>
                <a:buFontTx/>
                <a:buNone/>
              </a:pPr>
              <a:r>
                <a:rPr lang="ru-RU" altLang="ru-RU" sz="1400" b="1">
                  <a:solidFill>
                    <a:srgbClr val="FF33CC"/>
                  </a:solidFill>
                </a:rPr>
                <a:t>Проктология</a:t>
              </a:r>
            </a:p>
            <a:p>
              <a:pPr eaLnBrk="1" hangingPunct="1">
                <a:spcBef>
                  <a:spcPct val="0"/>
                </a:spcBef>
                <a:buFontTx/>
                <a:buNone/>
              </a:pPr>
              <a:r>
                <a:rPr lang="ru-RU" altLang="ru-RU" sz="1400" b="1">
                  <a:solidFill>
                    <a:srgbClr val="FF33CC"/>
                  </a:solidFill>
                </a:rPr>
                <a:t>Нейрохирургия</a:t>
              </a:r>
            </a:p>
            <a:p>
              <a:pPr eaLnBrk="1" hangingPunct="1">
                <a:spcBef>
                  <a:spcPct val="0"/>
                </a:spcBef>
                <a:buFontTx/>
                <a:buNone/>
              </a:pPr>
              <a:r>
                <a:rPr lang="ru-RU" altLang="ru-RU" sz="1400" b="1">
                  <a:solidFill>
                    <a:srgbClr val="FF33CC"/>
                  </a:solidFill>
                </a:rPr>
                <a:t>Аллергология</a:t>
              </a:r>
            </a:p>
            <a:p>
              <a:pPr eaLnBrk="1" hangingPunct="1">
                <a:spcBef>
                  <a:spcPct val="0"/>
                </a:spcBef>
                <a:buFontTx/>
                <a:buNone/>
              </a:pPr>
              <a:r>
                <a:rPr lang="ru-RU" altLang="ru-RU" sz="1400" b="1">
                  <a:solidFill>
                    <a:srgbClr val="FF33CC"/>
                  </a:solidFill>
                </a:rPr>
                <a:t>Ожоговые</a:t>
              </a:r>
            </a:p>
          </p:txBody>
        </p:sp>
        <p:sp>
          <p:nvSpPr>
            <p:cNvPr id="12310" name="Line 52"/>
            <p:cNvSpPr>
              <a:spLocks noChangeShapeType="1"/>
            </p:cNvSpPr>
            <p:nvPr/>
          </p:nvSpPr>
          <p:spPr bwMode="auto">
            <a:xfrm>
              <a:off x="7498" y="3496"/>
              <a:ext cx="169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311" name="Line 53"/>
            <p:cNvSpPr>
              <a:spLocks noChangeShapeType="1"/>
            </p:cNvSpPr>
            <p:nvPr/>
          </p:nvSpPr>
          <p:spPr bwMode="auto">
            <a:xfrm>
              <a:off x="2980" y="4332"/>
              <a:ext cx="565" cy="97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2" name="Line 54"/>
            <p:cNvSpPr>
              <a:spLocks noChangeShapeType="1"/>
            </p:cNvSpPr>
            <p:nvPr/>
          </p:nvSpPr>
          <p:spPr bwMode="auto">
            <a:xfrm>
              <a:off x="2980" y="4332"/>
              <a:ext cx="988" cy="4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3" name="Line 55"/>
            <p:cNvSpPr>
              <a:spLocks noChangeShapeType="1"/>
            </p:cNvSpPr>
            <p:nvPr/>
          </p:nvSpPr>
          <p:spPr bwMode="auto">
            <a:xfrm flipV="1">
              <a:off x="2980" y="2381"/>
              <a:ext cx="2541" cy="19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314" name="Line 56"/>
            <p:cNvSpPr>
              <a:spLocks noChangeShapeType="1"/>
            </p:cNvSpPr>
            <p:nvPr/>
          </p:nvSpPr>
          <p:spPr bwMode="auto">
            <a:xfrm flipV="1">
              <a:off x="2980" y="3775"/>
              <a:ext cx="1694" cy="5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315" name="Line 57"/>
            <p:cNvSpPr>
              <a:spLocks noChangeShapeType="1"/>
            </p:cNvSpPr>
            <p:nvPr/>
          </p:nvSpPr>
          <p:spPr bwMode="auto">
            <a:xfrm>
              <a:off x="4674" y="3775"/>
              <a:ext cx="84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6" name="Line 58"/>
            <p:cNvSpPr>
              <a:spLocks noChangeShapeType="1"/>
            </p:cNvSpPr>
            <p:nvPr/>
          </p:nvSpPr>
          <p:spPr bwMode="auto">
            <a:xfrm>
              <a:off x="5521" y="2381"/>
              <a:ext cx="183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7" name="Line 59"/>
            <p:cNvSpPr>
              <a:spLocks noChangeShapeType="1"/>
            </p:cNvSpPr>
            <p:nvPr/>
          </p:nvSpPr>
          <p:spPr bwMode="auto">
            <a:xfrm>
              <a:off x="4533" y="4193"/>
              <a:ext cx="565" cy="2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8" name="Line 60"/>
            <p:cNvSpPr>
              <a:spLocks noChangeShapeType="1"/>
            </p:cNvSpPr>
            <p:nvPr/>
          </p:nvSpPr>
          <p:spPr bwMode="auto">
            <a:xfrm flipV="1">
              <a:off x="4533" y="4053"/>
              <a:ext cx="988" cy="1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9" name="Line 61"/>
            <p:cNvSpPr>
              <a:spLocks noChangeShapeType="1"/>
            </p:cNvSpPr>
            <p:nvPr/>
          </p:nvSpPr>
          <p:spPr bwMode="auto">
            <a:xfrm flipV="1">
              <a:off x="4533" y="2660"/>
              <a:ext cx="1553" cy="153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320" name="Line 62"/>
            <p:cNvSpPr>
              <a:spLocks noChangeShapeType="1"/>
            </p:cNvSpPr>
            <p:nvPr/>
          </p:nvSpPr>
          <p:spPr bwMode="auto">
            <a:xfrm>
              <a:off x="6086" y="2660"/>
              <a:ext cx="127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21" name="Line 63"/>
            <p:cNvSpPr>
              <a:spLocks noChangeShapeType="1"/>
            </p:cNvSpPr>
            <p:nvPr/>
          </p:nvSpPr>
          <p:spPr bwMode="auto">
            <a:xfrm flipV="1">
              <a:off x="6368" y="2938"/>
              <a:ext cx="988" cy="1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22" name="Line 64"/>
            <p:cNvSpPr>
              <a:spLocks noChangeShapeType="1"/>
            </p:cNvSpPr>
            <p:nvPr/>
          </p:nvSpPr>
          <p:spPr bwMode="auto">
            <a:xfrm>
              <a:off x="6368" y="3078"/>
              <a:ext cx="424" cy="2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Tree>
    <p:extLst>
      <p:ext uri="{BB962C8B-B14F-4D97-AF65-F5344CB8AC3E}">
        <p14:creationId xmlns:p14="http://schemas.microsoft.com/office/powerpoint/2010/main" val="36214551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468313" y="549275"/>
            <a:ext cx="8351837" cy="5975350"/>
          </a:xfrm>
        </p:spPr>
        <p:txBody>
          <a:bodyPr/>
          <a:lstStyle/>
          <a:p>
            <a:pPr eaLnBrk="1" hangingPunct="1">
              <a:defRPr/>
            </a:pPr>
            <a:r>
              <a:rPr lang="ru-RU" altLang="ru-RU" smtClean="0">
                <a:effectLst>
                  <a:outerShdw blurRad="38100" dist="38100" dir="2700000" algn="tl">
                    <a:srgbClr val="C0C0C0"/>
                  </a:outerShdw>
                </a:effectLst>
              </a:rPr>
              <a:t>По уровню оказания стационарной помощи медицинские учреждения </a:t>
            </a:r>
          </a:p>
          <a:p>
            <a:pPr eaLnBrk="1" hangingPunct="1">
              <a:buFontTx/>
              <a:buNone/>
              <a:defRPr/>
            </a:pPr>
            <a:r>
              <a:rPr lang="ru-RU" altLang="ru-RU" smtClean="0">
                <a:effectLst>
                  <a:outerShdw blurRad="38100" dist="38100" dir="2700000" algn="tl">
                    <a:srgbClr val="C0C0C0"/>
                  </a:outerShdw>
                </a:effectLst>
              </a:rPr>
              <a:t>    в Красноярском крае представлены больницами: </a:t>
            </a:r>
          </a:p>
          <a:p>
            <a:pPr eaLnBrk="1" hangingPunct="1">
              <a:buFontTx/>
              <a:buNone/>
              <a:defRPr/>
            </a:pPr>
            <a:r>
              <a:rPr lang="ru-RU" altLang="ru-RU" u="sng" smtClean="0">
                <a:effectLst>
                  <a:outerShdw blurRad="38100" dist="38100" dir="2700000" algn="tl">
                    <a:srgbClr val="C0C0C0"/>
                  </a:outerShdw>
                </a:effectLst>
              </a:rPr>
              <a:t>1 уровень</a:t>
            </a:r>
            <a:r>
              <a:rPr lang="ru-RU" altLang="ru-RU" smtClean="0">
                <a:effectLst>
                  <a:outerShdw blurRad="38100" dist="38100" dir="2700000" algn="tl">
                    <a:srgbClr val="C0C0C0"/>
                  </a:outerShdw>
                </a:effectLst>
              </a:rPr>
              <a:t> - </a:t>
            </a:r>
            <a:r>
              <a:rPr lang="en-US" altLang="ru-RU" smtClean="0">
                <a:effectLst>
                  <a:outerShdw blurRad="38100" dist="38100" dir="2700000" algn="tl">
                    <a:srgbClr val="C0C0C0"/>
                  </a:outerShdw>
                </a:effectLst>
              </a:rPr>
              <a:t> </a:t>
            </a:r>
            <a:r>
              <a:rPr lang="ru-RU" altLang="ru-RU" smtClean="0">
                <a:effectLst>
                  <a:outerShdw blurRad="38100" dist="38100" dir="2700000" algn="tl">
                    <a:srgbClr val="C0C0C0"/>
                  </a:outerShdw>
                </a:effectLst>
              </a:rPr>
              <a:t>районный, число коек : 7017, занятость 283,0 </a:t>
            </a:r>
          </a:p>
          <a:p>
            <a:pPr eaLnBrk="1" hangingPunct="1">
              <a:buFontTx/>
              <a:buNone/>
              <a:defRPr/>
            </a:pPr>
            <a:r>
              <a:rPr lang="ru-RU" altLang="ru-RU" u="sng" smtClean="0">
                <a:effectLst>
                  <a:outerShdw blurRad="38100" dist="38100" dir="2700000" algn="tl">
                    <a:srgbClr val="C0C0C0"/>
                  </a:outerShdw>
                </a:effectLst>
              </a:rPr>
              <a:t>2 уровень</a:t>
            </a:r>
            <a:r>
              <a:rPr lang="ru-RU" altLang="ru-RU" smtClean="0">
                <a:effectLst>
                  <a:outerShdw blurRad="38100" dist="38100" dir="2700000" algn="tl">
                    <a:srgbClr val="C0C0C0"/>
                  </a:outerShdw>
                </a:effectLst>
              </a:rPr>
              <a:t> – межрайонный, число коек: 12232, занятость 312,0 </a:t>
            </a:r>
          </a:p>
          <a:p>
            <a:pPr eaLnBrk="1" hangingPunct="1">
              <a:buFontTx/>
              <a:buNone/>
              <a:defRPr/>
            </a:pPr>
            <a:r>
              <a:rPr lang="ru-RU" altLang="ru-RU" u="sng" smtClean="0">
                <a:effectLst>
                  <a:outerShdw blurRad="38100" dist="38100" dir="2700000" algn="tl">
                    <a:srgbClr val="C0C0C0"/>
                  </a:outerShdw>
                </a:effectLst>
              </a:rPr>
              <a:t>3 уровень</a:t>
            </a:r>
            <a:r>
              <a:rPr lang="ru-RU" altLang="ru-RU" smtClean="0">
                <a:effectLst>
                  <a:outerShdw blurRad="38100" dist="38100" dir="2700000" algn="tl">
                    <a:srgbClr val="C0C0C0"/>
                  </a:outerShdw>
                </a:effectLst>
              </a:rPr>
              <a:t> – краевой , число коек : 2635, занятость 311,0 </a:t>
            </a:r>
          </a:p>
        </p:txBody>
      </p:sp>
    </p:spTree>
    <p:extLst>
      <p:ext uri="{BB962C8B-B14F-4D97-AF65-F5344CB8AC3E}">
        <p14:creationId xmlns:p14="http://schemas.microsoft.com/office/powerpoint/2010/main" val="38327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ru-RU" altLang="ru-RU" smtClean="0"/>
              <a:t>Система здравоохранения </a:t>
            </a:r>
          </a:p>
        </p:txBody>
      </p:sp>
      <p:sp>
        <p:nvSpPr>
          <p:cNvPr id="5123" name="Rectangle 3"/>
          <p:cNvSpPr>
            <a:spLocks noGrp="1" noChangeArrowheads="1"/>
          </p:cNvSpPr>
          <p:nvPr>
            <p:ph type="body" idx="1"/>
          </p:nvPr>
        </p:nvSpPr>
        <p:spPr/>
        <p:txBody>
          <a:bodyPr/>
          <a:lstStyle/>
          <a:p>
            <a:pPr eaLnBrk="1" hangingPunct="1">
              <a:buFont typeface="Wingdings" pitchFamily="2" charset="2"/>
              <a:buNone/>
            </a:pPr>
            <a:r>
              <a:rPr lang="ru-RU" altLang="ru-RU" i="1" smtClean="0"/>
              <a:t>   – это совокупность взаимосвязанных мероприятий, которые содействуют укреплению здоровья и проводятся на дому, в учебных заведениях, на рабочих местах, в общинах, в физическом и психосоциальном окружении, а также в секторе здравоохранения и связанных с ним секторах. </a:t>
            </a:r>
          </a:p>
        </p:txBody>
      </p:sp>
    </p:spTree>
    <p:extLst>
      <p:ext uri="{BB962C8B-B14F-4D97-AF65-F5344CB8AC3E}">
        <p14:creationId xmlns:p14="http://schemas.microsoft.com/office/powerpoint/2010/main" val="10624658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274638"/>
            <a:ext cx="8229600" cy="849312"/>
          </a:xfrm>
        </p:spPr>
        <p:txBody>
          <a:bodyPr anchor="b"/>
          <a:lstStyle/>
          <a:p>
            <a:pPr eaLnBrk="1" hangingPunct="1">
              <a:defRPr/>
            </a:pPr>
            <a:r>
              <a:rPr lang="ru-RU" altLang="ru-RU" sz="4000" smtClean="0">
                <a:effectLst>
                  <a:outerShdw blurRad="38100" dist="38100" dir="2700000" algn="tl">
                    <a:srgbClr val="C0C0C0"/>
                  </a:outerShdw>
                </a:effectLst>
              </a:rPr>
              <a:t>Типы больничных учреждений.</a:t>
            </a:r>
          </a:p>
        </p:txBody>
      </p:sp>
      <p:sp>
        <p:nvSpPr>
          <p:cNvPr id="20483" name="Rectangle 3"/>
          <p:cNvSpPr>
            <a:spLocks noGrp="1" noChangeArrowheads="1"/>
          </p:cNvSpPr>
          <p:nvPr>
            <p:ph type="body" idx="4294967295"/>
          </p:nvPr>
        </p:nvSpPr>
        <p:spPr>
          <a:xfrm>
            <a:off x="457200" y="1268413"/>
            <a:ext cx="8229600" cy="4857750"/>
          </a:xfrm>
        </p:spPr>
        <p:txBody>
          <a:bodyPr/>
          <a:lstStyle/>
          <a:p>
            <a:pPr eaLnBrk="1" hangingPunct="1">
              <a:defRPr/>
            </a:pPr>
            <a:r>
              <a:rPr lang="ru-RU" altLang="ru-RU" sz="2800" smtClean="0">
                <a:effectLst>
                  <a:outerShdw blurRad="38100" dist="38100" dir="2700000" algn="tl">
                    <a:srgbClr val="C0C0C0"/>
                  </a:outerShdw>
                </a:effectLst>
              </a:rPr>
              <a:t>Интенсивного лечения, средний срок пребывания 5-7 д. потребность в данных койках – 14-19%;</a:t>
            </a:r>
          </a:p>
          <a:p>
            <a:pPr eaLnBrk="1" hangingPunct="1">
              <a:defRPr/>
            </a:pPr>
            <a:r>
              <a:rPr lang="ru-RU" altLang="ru-RU" sz="2800" smtClean="0">
                <a:effectLst>
                  <a:outerShdw blurRad="38100" dist="38100" dir="2700000" algn="tl">
                    <a:srgbClr val="C0C0C0"/>
                  </a:outerShdw>
                </a:effectLst>
              </a:rPr>
              <a:t>Для лечения плановых больных, средний срок пребывания 10-15 д. больница общего профиля (5-7 спец.) потребность в койках - 38%</a:t>
            </a:r>
          </a:p>
          <a:p>
            <a:pPr eaLnBrk="1" hangingPunct="1">
              <a:defRPr/>
            </a:pPr>
            <a:r>
              <a:rPr lang="ru-RU" altLang="ru-RU" sz="2800" smtClean="0">
                <a:effectLst>
                  <a:outerShdw blurRad="38100" dist="38100" dir="2700000" algn="tl">
                    <a:srgbClr val="C0C0C0"/>
                  </a:outerShdw>
                </a:effectLst>
              </a:rPr>
              <a:t>Больница специализированная потребность в койках – 20% (туберкулезная, психиатрическая и др.).</a:t>
            </a:r>
          </a:p>
          <a:p>
            <a:pPr eaLnBrk="1" hangingPunct="1">
              <a:defRPr/>
            </a:pPr>
            <a:endParaRPr lang="ru-RU" altLang="ru-RU" sz="2800" smtClean="0">
              <a:effectLst>
                <a:outerShdw blurRad="38100" dist="38100" dir="2700000" algn="tl">
                  <a:srgbClr val="C0C0C0"/>
                </a:outerShdw>
              </a:effectLst>
            </a:endParaRPr>
          </a:p>
        </p:txBody>
      </p:sp>
    </p:spTree>
    <p:extLst>
      <p:ext uri="{BB962C8B-B14F-4D97-AF65-F5344CB8AC3E}">
        <p14:creationId xmlns:p14="http://schemas.microsoft.com/office/powerpoint/2010/main" val="24518484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457200" y="476250"/>
            <a:ext cx="8229600" cy="5649913"/>
          </a:xfrm>
        </p:spPr>
        <p:txBody>
          <a:bodyPr/>
          <a:lstStyle/>
          <a:p>
            <a:pPr eaLnBrk="1" hangingPunct="1">
              <a:defRPr/>
            </a:pPr>
            <a:r>
              <a:rPr lang="ru-RU" altLang="ru-RU" sz="2800" smtClean="0">
                <a:effectLst>
                  <a:outerShdw blurRad="38100" dist="38100" dir="2700000" algn="tl">
                    <a:srgbClr val="C0C0C0"/>
                  </a:outerShdw>
                </a:effectLst>
              </a:rPr>
              <a:t>Больница долечивания и реабилитации, средний срок пребывания 15-25 д. потребность в койках – 22%.</a:t>
            </a:r>
          </a:p>
          <a:p>
            <a:pPr eaLnBrk="1" hangingPunct="1">
              <a:defRPr/>
            </a:pPr>
            <a:r>
              <a:rPr lang="ru-RU" altLang="ru-RU" sz="2800" smtClean="0">
                <a:effectLst>
                  <a:outerShdw blurRad="38100" dist="38100" dir="2700000" algn="tl">
                    <a:srgbClr val="C0C0C0"/>
                  </a:outerShdw>
                </a:effectLst>
              </a:rPr>
              <a:t>Больница медико-социального типа, рост с 1,1 на 10000 населения в 2006 г. до 2,8 на 10000 населения в 2010г. (средний срок пребывания 25-40 д. потребность в койках -6%)</a:t>
            </a:r>
          </a:p>
          <a:p>
            <a:pPr eaLnBrk="1" hangingPunct="1">
              <a:defRPr/>
            </a:pPr>
            <a:r>
              <a:rPr lang="ru-RU" altLang="ru-RU" sz="2800" smtClean="0">
                <a:effectLst>
                  <a:outerShdw blurRad="38100" dist="38100" dir="2700000" algn="tl">
                    <a:srgbClr val="C0C0C0"/>
                  </a:outerShdw>
                </a:effectLst>
              </a:rPr>
              <a:t>Хоспис, срок пребывания не ограничен, потребность в койках 5%</a:t>
            </a:r>
          </a:p>
          <a:p>
            <a:pPr eaLnBrk="1" hangingPunct="1">
              <a:defRPr/>
            </a:pPr>
            <a:endParaRPr lang="ru-RU" altLang="ru-RU" sz="2800" smtClean="0">
              <a:effectLst>
                <a:outerShdw blurRad="38100" dist="38100" dir="2700000" algn="tl">
                  <a:srgbClr val="C0C0C0"/>
                </a:outerShdw>
              </a:effectLst>
            </a:endParaRPr>
          </a:p>
        </p:txBody>
      </p:sp>
    </p:spTree>
    <p:extLst>
      <p:ext uri="{BB962C8B-B14F-4D97-AF65-F5344CB8AC3E}">
        <p14:creationId xmlns:p14="http://schemas.microsoft.com/office/powerpoint/2010/main" val="1808571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323850" y="549275"/>
            <a:ext cx="8569325" cy="5470525"/>
          </a:xfrm>
        </p:spPr>
        <p:txBody>
          <a:bodyPr/>
          <a:lstStyle/>
          <a:p>
            <a:pPr algn="ctr" eaLnBrk="1" hangingPunct="1">
              <a:lnSpc>
                <a:spcPct val="90000"/>
              </a:lnSpc>
              <a:buClr>
                <a:schemeClr val="tx1"/>
              </a:buClr>
              <a:buFontTx/>
              <a:buNone/>
              <a:defRPr/>
            </a:pPr>
            <a:r>
              <a:rPr lang="ru-RU" altLang="ru-RU" sz="2800" b="1" smtClean="0">
                <a:effectLst>
                  <a:outerShdw blurRad="38100" dist="38100" dir="2700000" algn="tl">
                    <a:srgbClr val="C0C0C0"/>
                  </a:outerShdw>
                </a:effectLst>
              </a:rPr>
              <a:t>Уровень высокотехнологичной </a:t>
            </a:r>
          </a:p>
          <a:p>
            <a:pPr algn="ctr" eaLnBrk="1" hangingPunct="1">
              <a:lnSpc>
                <a:spcPct val="90000"/>
              </a:lnSpc>
              <a:buClr>
                <a:schemeClr val="tx1"/>
              </a:buClr>
              <a:buFontTx/>
              <a:buNone/>
              <a:defRPr/>
            </a:pPr>
            <a:r>
              <a:rPr lang="ru-RU" altLang="ru-RU" sz="2800" b="1" smtClean="0">
                <a:effectLst>
                  <a:outerShdw blurRad="38100" dist="38100" dir="2700000" algn="tl">
                    <a:srgbClr val="C0C0C0"/>
                  </a:outerShdw>
                </a:effectLst>
              </a:rPr>
              <a:t>           медицинской помощи</a:t>
            </a:r>
            <a:endParaRPr lang="ru-RU" altLang="ru-RU" sz="2800" smtClean="0">
              <a:effectLst>
                <a:outerShdw blurRad="38100" dist="38100" dir="2700000" algn="tl">
                  <a:srgbClr val="C0C0C0"/>
                </a:outerShdw>
              </a:effectLst>
            </a:endParaRPr>
          </a:p>
          <a:p>
            <a:pPr eaLnBrk="1" hangingPunct="1">
              <a:lnSpc>
                <a:spcPct val="90000"/>
              </a:lnSpc>
              <a:buClr>
                <a:schemeClr val="tx1"/>
              </a:buClr>
              <a:buFontTx/>
              <a:buNone/>
              <a:defRPr/>
            </a:pPr>
            <a:r>
              <a:rPr lang="ru-RU" altLang="ru-RU" sz="2800" smtClean="0">
                <a:effectLst>
                  <a:outerShdw blurRad="38100" dist="38100" dir="2700000" algn="tl">
                    <a:srgbClr val="C0C0C0"/>
                  </a:outerShdw>
                </a:effectLst>
              </a:rPr>
              <a:t>   Предоставляется: </a:t>
            </a:r>
          </a:p>
          <a:p>
            <a:pPr eaLnBrk="1" hangingPunct="1">
              <a:lnSpc>
                <a:spcPct val="90000"/>
              </a:lnSpc>
              <a:buClr>
                <a:schemeClr val="tx1"/>
              </a:buClr>
              <a:defRPr/>
            </a:pPr>
            <a:r>
              <a:rPr lang="ru-RU" altLang="ru-RU" sz="2800" smtClean="0">
                <a:effectLst>
                  <a:outerShdw blurRad="38100" dist="38100" dir="2700000" algn="tl">
                    <a:srgbClr val="C0C0C0"/>
                  </a:outerShdw>
                </a:effectLst>
              </a:rPr>
              <a:t>Консультативно-диагностическими центрами,</a:t>
            </a:r>
          </a:p>
          <a:p>
            <a:pPr eaLnBrk="1" hangingPunct="1">
              <a:lnSpc>
                <a:spcPct val="90000"/>
              </a:lnSpc>
              <a:buClr>
                <a:schemeClr val="tx1"/>
              </a:buClr>
              <a:defRPr/>
            </a:pPr>
            <a:r>
              <a:rPr lang="ru-RU" altLang="ru-RU" sz="2800" smtClean="0">
                <a:effectLst>
                  <a:outerShdw blurRad="38100" dist="38100" dir="2700000" algn="tl">
                    <a:srgbClr val="C0C0C0"/>
                  </a:outerShdw>
                </a:effectLst>
              </a:rPr>
              <a:t>Консультативными поликлиниками </a:t>
            </a:r>
          </a:p>
          <a:p>
            <a:pPr eaLnBrk="1" hangingPunct="1">
              <a:lnSpc>
                <a:spcPct val="90000"/>
              </a:lnSpc>
              <a:buClr>
                <a:schemeClr val="tx1"/>
              </a:buClr>
              <a:defRPr/>
            </a:pPr>
            <a:r>
              <a:rPr lang="ru-RU" altLang="ru-RU" sz="2800" smtClean="0">
                <a:effectLst>
                  <a:outerShdw blurRad="38100" dist="38100" dir="2700000" algn="tl">
                    <a:srgbClr val="C0C0C0"/>
                  </a:outerShdw>
                </a:effectLst>
              </a:rPr>
              <a:t>Специализированными отделениями при крупных многопрофильных больницах субъекта РФ,</a:t>
            </a:r>
          </a:p>
          <a:p>
            <a:pPr eaLnBrk="1" hangingPunct="1">
              <a:lnSpc>
                <a:spcPct val="90000"/>
              </a:lnSpc>
              <a:buClr>
                <a:schemeClr val="tx1"/>
              </a:buClr>
              <a:defRPr/>
            </a:pPr>
            <a:r>
              <a:rPr lang="ru-RU" altLang="ru-RU" sz="2800" smtClean="0">
                <a:effectLst>
                  <a:outerShdw blurRad="38100" dist="38100" dir="2700000" algn="tl">
                    <a:srgbClr val="C0C0C0"/>
                  </a:outerShdw>
                </a:effectLst>
              </a:rPr>
              <a:t>Межрегиональными и федеральными центрами специализированной медицинской помощи (Красноярск - ФЦССХ)</a:t>
            </a:r>
          </a:p>
          <a:p>
            <a:pPr eaLnBrk="1" hangingPunct="1">
              <a:lnSpc>
                <a:spcPct val="90000"/>
              </a:lnSpc>
              <a:defRPr/>
            </a:pPr>
            <a:endParaRPr lang="ru-RU" altLang="ru-RU" sz="2800" smtClean="0">
              <a:effectLst>
                <a:outerShdw blurRad="38100" dist="38100" dir="2700000" algn="tl">
                  <a:srgbClr val="C0C0C0"/>
                </a:outerShdw>
              </a:effectLst>
            </a:endParaRPr>
          </a:p>
        </p:txBody>
      </p:sp>
    </p:spTree>
    <p:extLst>
      <p:ext uri="{BB962C8B-B14F-4D97-AF65-F5344CB8AC3E}">
        <p14:creationId xmlns:p14="http://schemas.microsoft.com/office/powerpoint/2010/main" val="18329045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4294967295"/>
          </p:nvPr>
        </p:nvSpPr>
        <p:spPr>
          <a:xfrm>
            <a:off x="395288" y="404813"/>
            <a:ext cx="8280400" cy="5634037"/>
          </a:xfrm>
        </p:spPr>
        <p:txBody>
          <a:bodyPr/>
          <a:lstStyle/>
          <a:p>
            <a:pPr marL="566738" lvl="3" indent="26988" algn="ctr" eaLnBrk="1" hangingPunct="1">
              <a:buClr>
                <a:schemeClr val="tx1"/>
              </a:buClr>
              <a:buFontTx/>
              <a:buNone/>
              <a:defRPr/>
            </a:pPr>
            <a:r>
              <a:rPr lang="ru-RU" altLang="ru-RU" sz="2800" b="1" dirty="0" smtClean="0">
                <a:effectLst>
                  <a:outerShdw blurRad="38100" dist="38100" dir="2700000" algn="tl">
                    <a:srgbClr val="C0C0C0"/>
                  </a:outerShdw>
                </a:effectLst>
              </a:rPr>
              <a:t>На уровне Красноярского края стационарная помощь разделена на этапы лечения:</a:t>
            </a:r>
          </a:p>
          <a:p>
            <a:pPr marL="566738" lvl="3" indent="26988" eaLnBrk="1" hangingPunct="1">
              <a:buClr>
                <a:schemeClr val="tx1"/>
              </a:buClr>
              <a:buFontTx/>
              <a:buNone/>
              <a:defRPr/>
            </a:pPr>
            <a:endParaRPr lang="ru-RU" altLang="ru-RU" sz="2800" dirty="0" smtClean="0">
              <a:effectLst>
                <a:outerShdw blurRad="38100" dist="38100" dir="2700000" algn="tl">
                  <a:srgbClr val="C0C0C0"/>
                </a:outerShdw>
              </a:effectLst>
            </a:endParaRPr>
          </a:p>
          <a:p>
            <a:pPr marL="566738" lvl="3" indent="26988" eaLnBrk="1" hangingPunct="1">
              <a:buClr>
                <a:schemeClr val="tx1"/>
              </a:buClr>
              <a:buFontTx/>
              <a:buNone/>
              <a:defRPr/>
            </a:pPr>
            <a:r>
              <a:rPr lang="ru-RU" altLang="ru-RU" sz="2800" dirty="0" smtClean="0">
                <a:effectLst>
                  <a:outerShdw blurRad="38100" dist="38100" dir="2700000" algn="tl">
                    <a:srgbClr val="C0C0C0"/>
                  </a:outerShdw>
                </a:effectLst>
              </a:rPr>
              <a:t>1</a:t>
            </a:r>
            <a:r>
              <a:rPr lang="en-US" altLang="ru-RU" sz="2800" dirty="0" smtClean="0">
                <a:effectLst>
                  <a:outerShdw blurRad="38100" dist="38100" dir="2700000" algn="tl">
                    <a:srgbClr val="C0C0C0"/>
                  </a:outerShdw>
                </a:effectLst>
              </a:rPr>
              <a:t> </a:t>
            </a:r>
            <a:r>
              <a:rPr lang="ru-RU" altLang="ru-RU" sz="2800" dirty="0" smtClean="0">
                <a:effectLst>
                  <a:outerShdw blurRad="38100" dist="38100" dir="2700000" algn="tl">
                    <a:srgbClr val="C0C0C0"/>
                  </a:outerShdw>
                </a:effectLst>
              </a:rPr>
              <a:t>этап – интенсивного лечения;</a:t>
            </a:r>
          </a:p>
          <a:p>
            <a:pPr marL="566738" lvl="3" indent="26988" eaLnBrk="1" hangingPunct="1">
              <a:buClr>
                <a:schemeClr val="tx1"/>
              </a:buClr>
              <a:buFontTx/>
              <a:buNone/>
              <a:defRPr/>
            </a:pPr>
            <a:r>
              <a:rPr lang="ru-RU" altLang="ru-RU" sz="2800" dirty="0" smtClean="0">
                <a:effectLst>
                  <a:outerShdw blurRad="38100" dist="38100" dir="2700000" algn="tl">
                    <a:srgbClr val="C0C0C0"/>
                  </a:outerShdw>
                </a:effectLst>
              </a:rPr>
              <a:t>2 этап - долечивания.</a:t>
            </a:r>
          </a:p>
          <a:p>
            <a:pPr marL="566738" lvl="3" indent="26988" eaLnBrk="1" hangingPunct="1">
              <a:buClr>
                <a:schemeClr val="tx1"/>
              </a:buClr>
              <a:buFontTx/>
              <a:buNone/>
              <a:defRPr/>
            </a:pPr>
            <a:r>
              <a:rPr lang="ru-RU" altLang="ru-RU" sz="2800" dirty="0" smtClean="0">
                <a:effectLst>
                  <a:outerShdw blurRad="38100" dist="38100" dir="2700000" algn="tl">
                    <a:srgbClr val="C0C0C0"/>
                  </a:outerShdw>
                </a:effectLst>
              </a:rPr>
              <a:t>	Их соотношение по финансированию  1:1,5 в рамках Программы государственных</a:t>
            </a:r>
          </a:p>
          <a:p>
            <a:pPr marL="566738" lvl="3" indent="26988" eaLnBrk="1" hangingPunct="1">
              <a:buClr>
                <a:schemeClr val="tx1"/>
              </a:buClr>
              <a:buFontTx/>
              <a:buNone/>
              <a:defRPr/>
            </a:pPr>
            <a:r>
              <a:rPr lang="ru-RU" altLang="ru-RU" sz="2800" dirty="0" smtClean="0">
                <a:effectLst>
                  <a:outerShdw blurRad="38100" dist="38100" dir="2700000" algn="tl">
                    <a:srgbClr val="C0C0C0"/>
                  </a:outerShdw>
                </a:effectLst>
              </a:rPr>
              <a:t>гарантий</a:t>
            </a:r>
          </a:p>
          <a:p>
            <a:pPr marL="773113" lvl="4" indent="19050" eaLnBrk="1" hangingPunct="1">
              <a:buClr>
                <a:schemeClr val="tx1"/>
              </a:buClr>
              <a:buFontTx/>
              <a:buNone/>
              <a:defRPr/>
            </a:pPr>
            <a:endParaRPr lang="ru-RU" altLang="ru-RU" sz="28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2843534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274638"/>
            <a:ext cx="8151813" cy="762000"/>
          </a:xfrm>
        </p:spPr>
        <p:txBody>
          <a:bodyPr anchor="b"/>
          <a:lstStyle/>
          <a:p>
            <a:pPr eaLnBrk="1" hangingPunct="1">
              <a:defRPr/>
            </a:pPr>
            <a:r>
              <a:rPr lang="ru-RU" altLang="ru-RU" smtClean="0">
                <a:effectLst>
                  <a:outerShdw blurRad="38100" dist="38100" dir="2700000" algn="tl">
                    <a:srgbClr val="C0C0C0"/>
                  </a:outerShdw>
                </a:effectLst>
              </a:rPr>
              <a:t>Сроки предоставления услуги </a:t>
            </a:r>
          </a:p>
        </p:txBody>
      </p:sp>
      <p:sp>
        <p:nvSpPr>
          <p:cNvPr id="39939" name="Rectangle 3"/>
          <p:cNvSpPr>
            <a:spLocks noGrp="1" noChangeArrowheads="1"/>
          </p:cNvSpPr>
          <p:nvPr>
            <p:ph type="body" idx="4294967295"/>
          </p:nvPr>
        </p:nvSpPr>
        <p:spPr>
          <a:xfrm>
            <a:off x="457200" y="1878013"/>
            <a:ext cx="8229600" cy="3797300"/>
          </a:xfrm>
        </p:spPr>
        <p:txBody>
          <a:bodyPr/>
          <a:lstStyle/>
          <a:p>
            <a:pPr eaLnBrk="1" hangingPunct="1">
              <a:defRPr/>
            </a:pPr>
            <a:r>
              <a:rPr lang="ru-RU" altLang="ru-RU" smtClean="0">
                <a:effectLst>
                  <a:outerShdw blurRad="38100" dist="38100" dir="2700000" algn="tl">
                    <a:srgbClr val="C0C0C0"/>
                  </a:outerShdw>
                </a:effectLst>
              </a:rPr>
              <a:t>При наличии медицинских показаний госпитализация пациентов проводится в день обращения или немедленно. </a:t>
            </a:r>
          </a:p>
          <a:p>
            <a:pPr eaLnBrk="1" hangingPunct="1">
              <a:defRPr/>
            </a:pPr>
            <a:r>
              <a:rPr lang="ru-RU" altLang="ru-RU" smtClean="0">
                <a:effectLst>
                  <a:outerShdw blurRad="38100" dist="38100" dir="2700000" algn="tl">
                    <a:srgbClr val="C0C0C0"/>
                  </a:outerShdw>
                </a:effectLst>
              </a:rPr>
              <a:t>При плановой госпитализации срок ожидания 5-7 дней не позднее 25 дней с даты обращения. </a:t>
            </a:r>
          </a:p>
        </p:txBody>
      </p:sp>
    </p:spTree>
    <p:extLst>
      <p:ext uri="{BB962C8B-B14F-4D97-AF65-F5344CB8AC3E}">
        <p14:creationId xmlns:p14="http://schemas.microsoft.com/office/powerpoint/2010/main" val="3359814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nchor="b"/>
          <a:lstStyle/>
          <a:p>
            <a:pPr eaLnBrk="1" hangingPunct="1">
              <a:defRPr/>
            </a:pPr>
            <a:r>
              <a:rPr lang="ru-RU" altLang="ru-RU" smtClean="0">
                <a:effectLst>
                  <a:outerShdw blurRad="38100" dist="38100" dir="2700000" algn="tl">
                    <a:srgbClr val="C0C0C0"/>
                  </a:outerShdw>
                </a:effectLst>
              </a:rPr>
              <a:t>Режим работы </a:t>
            </a:r>
          </a:p>
        </p:txBody>
      </p:sp>
      <p:sp>
        <p:nvSpPr>
          <p:cNvPr id="40963" name="Rectangle 3"/>
          <p:cNvSpPr>
            <a:spLocks noGrp="1" noChangeArrowheads="1"/>
          </p:cNvSpPr>
          <p:nvPr>
            <p:ph type="body" idx="4294967295"/>
          </p:nvPr>
        </p:nvSpPr>
        <p:spPr/>
        <p:txBody>
          <a:bodyPr/>
          <a:lstStyle/>
          <a:p>
            <a:pPr eaLnBrk="1" hangingPunct="1">
              <a:defRPr/>
            </a:pPr>
            <a:r>
              <a:rPr lang="ru-RU" altLang="ru-RU" smtClean="0">
                <a:effectLst>
                  <a:outerShdw blurRad="38100" dist="38100" dir="2700000" algn="tl">
                    <a:srgbClr val="C0C0C0"/>
                  </a:outerShdw>
                </a:effectLst>
              </a:rPr>
              <a:t>Режим работы – круглосуточно;</a:t>
            </a:r>
          </a:p>
          <a:p>
            <a:pPr eaLnBrk="1" hangingPunct="1">
              <a:defRPr/>
            </a:pPr>
            <a:r>
              <a:rPr lang="ru-RU" altLang="ru-RU" smtClean="0">
                <a:effectLst>
                  <a:outerShdw blurRad="38100" dist="38100" dir="2700000" algn="tl">
                    <a:srgbClr val="C0C0C0"/>
                  </a:outerShdw>
                </a:effectLst>
              </a:rPr>
              <a:t>Госпитализация через приёмный покой; </a:t>
            </a:r>
          </a:p>
          <a:p>
            <a:pPr eaLnBrk="1" hangingPunct="1">
              <a:defRPr/>
            </a:pPr>
            <a:r>
              <a:rPr lang="ru-RU" altLang="ru-RU" smtClean="0">
                <a:effectLst>
                  <a:outerShdw blurRad="38100" dist="38100" dir="2700000" algn="tl">
                    <a:srgbClr val="C0C0C0"/>
                  </a:outerShdw>
                </a:effectLst>
              </a:rPr>
              <a:t>Плановая госпитализация с 10-00 до 12-00 час;</a:t>
            </a:r>
          </a:p>
          <a:p>
            <a:pPr eaLnBrk="1" hangingPunct="1">
              <a:defRPr/>
            </a:pPr>
            <a:r>
              <a:rPr lang="ru-RU" altLang="ru-RU" smtClean="0">
                <a:effectLst>
                  <a:outerShdw blurRad="38100" dist="38100" dir="2700000" algn="tl">
                    <a:srgbClr val="C0C0C0"/>
                  </a:outerShdw>
                </a:effectLst>
              </a:rPr>
              <a:t>Экстренная госпитализация круглосуточно по мере обращения. </a:t>
            </a:r>
          </a:p>
        </p:txBody>
      </p:sp>
    </p:spTree>
    <p:extLst>
      <p:ext uri="{BB962C8B-B14F-4D97-AF65-F5344CB8AC3E}">
        <p14:creationId xmlns:p14="http://schemas.microsoft.com/office/powerpoint/2010/main" val="4265287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ru-RU" altLang="ru-RU" smtClean="0"/>
          </a:p>
        </p:txBody>
      </p:sp>
      <p:pic>
        <p:nvPicPr>
          <p:cNvPr id="52227" name="Picture 2"/>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20638"/>
            <a:ext cx="9144000" cy="6878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156803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altLang="ru-RU" sz="2400" b="1" dirty="0" smtClean="0">
                <a:latin typeface="Tahoma" panose="020B0604030504040204" pitchFamily="34" charset="0"/>
              </a:rPr>
              <a:t>Указ Президента РФ от 07.05.2012 N 598</a:t>
            </a:r>
            <a:br>
              <a:rPr lang="ru-RU" altLang="ru-RU" sz="2400" b="1" dirty="0" smtClean="0">
                <a:latin typeface="Tahoma" panose="020B0604030504040204" pitchFamily="34" charset="0"/>
              </a:rPr>
            </a:br>
            <a:r>
              <a:rPr lang="ru-RU" altLang="ru-RU" sz="2400" b="1" dirty="0" smtClean="0">
                <a:latin typeface="Tahoma" panose="020B0604030504040204" pitchFamily="34" charset="0"/>
              </a:rPr>
              <a:t>"О совершенствовании государственной политики в сфере здравоохранения"</a:t>
            </a:r>
            <a:endParaRPr lang="ru-RU" sz="2400" dirty="0"/>
          </a:p>
        </p:txBody>
      </p:sp>
      <p:sp>
        <p:nvSpPr>
          <p:cNvPr id="3" name="Объект 2"/>
          <p:cNvSpPr>
            <a:spLocks noGrp="1"/>
          </p:cNvSpPr>
          <p:nvPr>
            <p:ph idx="1"/>
          </p:nvPr>
        </p:nvSpPr>
        <p:spPr/>
        <p:txBody>
          <a:bodyPr>
            <a:normAutofit fontScale="77500" lnSpcReduction="20000"/>
          </a:bodyPr>
          <a:lstStyle/>
          <a:p>
            <a:r>
              <a:rPr lang="ru-RU" dirty="0" smtClean="0"/>
              <a:t>Предстоит обеспечить достижение к 2018 году следующих целевых показателей:</a:t>
            </a:r>
            <a:br>
              <a:rPr lang="ru-RU" dirty="0" smtClean="0"/>
            </a:br>
            <a:endParaRPr lang="ru-RU" dirty="0" smtClean="0"/>
          </a:p>
          <a:p>
            <a:r>
              <a:rPr lang="ru-RU" dirty="0" smtClean="0"/>
              <a:t>- Снижение смертности от болезней системы кровообращения до 649,4 случаев на 100 тыс. населения.</a:t>
            </a:r>
            <a:br>
              <a:rPr lang="ru-RU" dirty="0" smtClean="0"/>
            </a:br>
            <a:r>
              <a:rPr lang="ru-RU" dirty="0" smtClean="0"/>
              <a:t>- Снижение смертности от новообразований (в том числе от злокачественных) до 192,8 случаев на 100 тыс. населения.</a:t>
            </a:r>
            <a:br>
              <a:rPr lang="ru-RU" dirty="0" smtClean="0"/>
            </a:br>
            <a:r>
              <a:rPr lang="ru-RU" dirty="0" smtClean="0"/>
              <a:t>- Снижение смертности от туберкулеза до 11,8 случаев на 100 тыс. населения.</a:t>
            </a:r>
            <a:br>
              <a:rPr lang="ru-RU" dirty="0" smtClean="0"/>
            </a:br>
            <a:r>
              <a:rPr lang="ru-RU" dirty="0" smtClean="0"/>
              <a:t>- Снижение смертности от дорожно-транспортных происшествий до 10,6 случаев на 100 тыс. населения.</a:t>
            </a:r>
            <a:br>
              <a:rPr lang="ru-RU" dirty="0" smtClean="0"/>
            </a:br>
            <a:endParaRPr lang="ru-RU" dirty="0"/>
          </a:p>
        </p:txBody>
      </p:sp>
    </p:spTree>
    <p:extLst>
      <p:ext uri="{BB962C8B-B14F-4D97-AF65-F5344CB8AC3E}">
        <p14:creationId xmlns:p14="http://schemas.microsoft.com/office/powerpoint/2010/main" val="2307533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10000"/>
          </a:bodyPr>
          <a:lstStyle/>
          <a:p>
            <a:r>
              <a:rPr lang="ru-RU" dirty="0" smtClean="0"/>
              <a:t>- Снижение младенческой смертности, в первую очередь за счет снижения ее в регионах с высоким уровнем данного показателя, до 7,5 на 1 тыс. родившихся живыми.</a:t>
            </a:r>
            <a:br>
              <a:rPr lang="ru-RU" dirty="0" smtClean="0"/>
            </a:br>
            <a:endParaRPr lang="ru-RU" dirty="0" smtClean="0"/>
          </a:p>
          <a:p>
            <a:r>
              <a:rPr lang="ru-RU" dirty="0" smtClean="0"/>
              <a:t>- Доведение объема производства отечественных лекарственных средств по номенклатуре перечня стратегически значимых лекарственных средств и перечня жизненно необходимых и важнейших лекарственных препаратов до 90%.</a:t>
            </a:r>
            <a:endParaRPr lang="ru-RU" dirty="0"/>
          </a:p>
        </p:txBody>
      </p:sp>
    </p:spTree>
    <p:extLst>
      <p:ext uri="{BB962C8B-B14F-4D97-AF65-F5344CB8AC3E}">
        <p14:creationId xmlns:p14="http://schemas.microsoft.com/office/powerpoint/2010/main" val="18877146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Заголовок 1"/>
          <p:cNvSpPr>
            <a:spLocks noGrp="1"/>
          </p:cNvSpPr>
          <p:nvPr>
            <p:ph type="title"/>
          </p:nvPr>
        </p:nvSpPr>
        <p:spPr>
          <a:xfrm>
            <a:off x="1331119" y="274638"/>
            <a:ext cx="6535341" cy="1143000"/>
          </a:xfrm>
        </p:spPr>
        <p:txBody>
          <a:bodyPr>
            <a:normAutofit fontScale="90000"/>
          </a:bodyPr>
          <a:lstStyle/>
          <a:p>
            <a:r>
              <a:rPr lang="ru-RU" altLang="ru-RU" sz="2800"/>
              <a:t>Указ Президента РФ от 31.12.2015 N 683</a:t>
            </a:r>
            <a:br>
              <a:rPr lang="ru-RU" altLang="ru-RU" sz="2800"/>
            </a:br>
            <a:r>
              <a:rPr lang="ru-RU" altLang="ru-RU" sz="2800"/>
              <a:t>"О Стратегии национальной безопасности Российской Федерации"</a:t>
            </a:r>
          </a:p>
        </p:txBody>
      </p:sp>
      <p:sp>
        <p:nvSpPr>
          <p:cNvPr id="3" name="Содержимое 2"/>
          <p:cNvSpPr>
            <a:spLocks noGrp="1"/>
          </p:cNvSpPr>
          <p:nvPr>
            <p:ph sz="quarter" idx="1"/>
          </p:nvPr>
        </p:nvSpPr>
        <p:spPr>
          <a:xfrm>
            <a:off x="179908" y="1417638"/>
            <a:ext cx="8837762" cy="5107706"/>
          </a:xfrm>
        </p:spPr>
        <p:txBody>
          <a:bodyPr>
            <a:noAutofit/>
          </a:bodyPr>
          <a:lstStyle/>
          <a:p>
            <a:pPr>
              <a:defRPr/>
            </a:pPr>
            <a:r>
              <a:rPr lang="ru-RU" sz="2400" dirty="0"/>
              <a:t>71. Развитие здравоохранения и укрепление здоровья населения Российской Федерации является важнейшим направлением обеспечения национальной безопасности, для реализации которого проводится долгосрочная государственная политика в сфере охраны здоровья граждан. Стратегическими целями такой политики являются:</a:t>
            </a:r>
          </a:p>
          <a:p>
            <a:pPr>
              <a:defRPr/>
            </a:pPr>
            <a:r>
              <a:rPr lang="ru-RU" sz="2000" dirty="0"/>
              <a:t>увеличение продолжительности жизни, снижение уровня инвалидности и смертности населения, увеличение численности населения;</a:t>
            </a:r>
          </a:p>
          <a:p>
            <a:pPr>
              <a:defRPr/>
            </a:pPr>
            <a:r>
              <a:rPr lang="ru-RU" sz="2000" dirty="0"/>
              <a:t>повышение доступности и качества медицинской помощи;</a:t>
            </a:r>
          </a:p>
          <a:p>
            <a:pPr>
              <a:defRPr/>
            </a:pPr>
            <a:r>
              <a:rPr lang="ru-RU" sz="2000" dirty="0"/>
              <a:t>совершенствование вертикальной системы контроля качества, эффективности и безопасности лекарственных средств;</a:t>
            </a:r>
          </a:p>
          <a:p>
            <a:pPr>
              <a:defRPr/>
            </a:pPr>
            <a:r>
              <a:rPr lang="ru-RU" sz="2000" dirty="0"/>
              <a:t>соблюдение прав граждан в сфере охраны здоровья и обеспечение связанных с этими правами государственных гарантий.</a:t>
            </a:r>
          </a:p>
        </p:txBody>
      </p:sp>
      <p:sp>
        <p:nvSpPr>
          <p:cNvPr id="4" name="Номер слайда 3"/>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1227E9CD-F581-4DA0-99EA-961F9A163619}" type="slidenum">
              <a:rPr lang="ru-RU" altLang="ru-RU" sz="1800" b="0" kern="0">
                <a:solidFill>
                  <a:srgbClr val="FFFFFF"/>
                </a:solidFill>
                <a:latin typeface="Calibri" panose="020F0502020204030204" pitchFamily="34" charset="0"/>
              </a:rPr>
              <a:pPr eaLnBrk="1" hangingPunct="1"/>
              <a:t>69</a:t>
            </a:fld>
            <a:endParaRPr lang="ru-RU" altLang="ru-RU" sz="1800" b="0" kern="0">
              <a:solidFill>
                <a:srgbClr val="FFFFFF"/>
              </a:solidFill>
              <a:latin typeface="Calibri" panose="020F0502020204030204" pitchFamily="34" charset="0"/>
            </a:endParaRPr>
          </a:p>
        </p:txBody>
      </p:sp>
    </p:spTree>
    <p:extLst>
      <p:ext uri="{BB962C8B-B14F-4D97-AF65-F5344CB8AC3E}">
        <p14:creationId xmlns:p14="http://schemas.microsoft.com/office/powerpoint/2010/main" val="4131009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ru-RU" altLang="ru-RU" sz="3200" smtClean="0"/>
              <a:t>Основные принципы отечественного здравоохранения:</a:t>
            </a:r>
          </a:p>
        </p:txBody>
      </p:sp>
      <p:sp>
        <p:nvSpPr>
          <p:cNvPr id="11267" name="Rectangle 3"/>
          <p:cNvSpPr>
            <a:spLocks noGrp="1" noChangeArrowheads="1"/>
          </p:cNvSpPr>
          <p:nvPr>
            <p:ph type="body" idx="1"/>
          </p:nvPr>
        </p:nvSpPr>
        <p:spPr/>
        <p:txBody>
          <a:bodyPr/>
          <a:lstStyle/>
          <a:p>
            <a:pPr marL="0" indent="0" eaLnBrk="1" hangingPunct="1">
              <a:buFont typeface="Wingdings" pitchFamily="2" charset="2"/>
              <a:buNone/>
            </a:pPr>
            <a:r>
              <a:rPr lang="ru-RU" altLang="ru-RU" sz="1800" smtClean="0"/>
              <a:t>1) соблюдение прав граждан в сфере охраны здоровья и обеспечение связанных с этими правами государственных гарантий;</a:t>
            </a:r>
          </a:p>
          <a:p>
            <a:pPr marL="0" indent="0" eaLnBrk="1" hangingPunct="1">
              <a:buFont typeface="Wingdings" pitchFamily="2" charset="2"/>
              <a:buNone/>
            </a:pPr>
            <a:r>
              <a:rPr lang="ru-RU" altLang="ru-RU" sz="1800" smtClean="0"/>
              <a:t>2) приоритет интересов пациента при оказании медицинской помощи;</a:t>
            </a:r>
          </a:p>
          <a:p>
            <a:pPr marL="0" indent="0" eaLnBrk="1" hangingPunct="1">
              <a:buFont typeface="Wingdings" pitchFamily="2" charset="2"/>
              <a:buNone/>
            </a:pPr>
            <a:r>
              <a:rPr lang="ru-RU" altLang="ru-RU" sz="1800" smtClean="0"/>
              <a:t>3) приоритет охраны здоровья детей;</a:t>
            </a:r>
          </a:p>
          <a:p>
            <a:pPr marL="0" indent="0" eaLnBrk="1" hangingPunct="1">
              <a:buFont typeface="Wingdings" pitchFamily="2" charset="2"/>
              <a:buNone/>
            </a:pPr>
            <a:r>
              <a:rPr lang="ru-RU" altLang="ru-RU" sz="1800" smtClean="0"/>
              <a:t>4) социальная защищенность граждан в случае утраты здоровья;</a:t>
            </a:r>
          </a:p>
          <a:p>
            <a:pPr marL="0" indent="0" eaLnBrk="1" hangingPunct="1">
              <a:buFont typeface="Wingdings" pitchFamily="2" charset="2"/>
              <a:buNone/>
            </a:pPr>
            <a:r>
              <a:rPr lang="ru-RU" altLang="ru-RU" sz="1800" smtClean="0"/>
              <a:t>5) ответственность органов государственной власти и органов местного самоуправления, должностных лиц организаций за обеспечение прав граждан в сфере охраны здоровья;</a:t>
            </a:r>
          </a:p>
          <a:p>
            <a:pPr marL="0" indent="0" eaLnBrk="1" hangingPunct="1">
              <a:buFont typeface="Wingdings" pitchFamily="2" charset="2"/>
              <a:buNone/>
            </a:pPr>
            <a:r>
              <a:rPr lang="ru-RU" altLang="ru-RU" sz="1800" smtClean="0"/>
              <a:t>6) доступность и качество медицинской помощи;</a:t>
            </a:r>
          </a:p>
          <a:p>
            <a:pPr marL="0" indent="0" eaLnBrk="1" hangingPunct="1">
              <a:buFont typeface="Wingdings" pitchFamily="2" charset="2"/>
              <a:buNone/>
            </a:pPr>
            <a:r>
              <a:rPr lang="ru-RU" altLang="ru-RU" sz="1800" smtClean="0"/>
              <a:t>7) недопустимость отказа в оказании медицинской помощи;</a:t>
            </a:r>
          </a:p>
          <a:p>
            <a:pPr marL="0" indent="0" eaLnBrk="1" hangingPunct="1">
              <a:buFont typeface="Wingdings" pitchFamily="2" charset="2"/>
              <a:buNone/>
            </a:pPr>
            <a:r>
              <a:rPr lang="ru-RU" altLang="ru-RU" sz="1800" smtClean="0"/>
              <a:t>8) приоритет профилактики в сфере охраны здоровья;</a:t>
            </a:r>
          </a:p>
          <a:p>
            <a:pPr marL="0" indent="0" eaLnBrk="1" hangingPunct="1">
              <a:buFont typeface="Wingdings" pitchFamily="2" charset="2"/>
              <a:buNone/>
            </a:pPr>
            <a:r>
              <a:rPr lang="ru-RU" altLang="ru-RU" sz="1800" smtClean="0"/>
              <a:t>9) соблюдение врачебной тайны.</a:t>
            </a:r>
          </a:p>
        </p:txBody>
      </p:sp>
    </p:spTree>
    <p:extLst>
      <p:ext uri="{BB962C8B-B14F-4D97-AF65-F5344CB8AC3E}">
        <p14:creationId xmlns:p14="http://schemas.microsoft.com/office/powerpoint/2010/main" val="33699278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Заголовок 1"/>
          <p:cNvSpPr>
            <a:spLocks noGrp="1"/>
          </p:cNvSpPr>
          <p:nvPr>
            <p:ph type="title"/>
          </p:nvPr>
        </p:nvSpPr>
        <p:spPr>
          <a:xfrm>
            <a:off x="1331119" y="115889"/>
            <a:ext cx="6535341" cy="922337"/>
          </a:xfrm>
        </p:spPr>
        <p:txBody>
          <a:bodyPr>
            <a:normAutofit fontScale="90000"/>
          </a:bodyPr>
          <a:lstStyle/>
          <a:p>
            <a:r>
              <a:rPr lang="ru-RU" altLang="ru-RU" sz="2800"/>
              <a:t>Указ Президента РФ от 31.12.2015 N 683</a:t>
            </a:r>
            <a:br>
              <a:rPr lang="ru-RU" altLang="ru-RU" sz="2800"/>
            </a:br>
            <a:r>
              <a:rPr lang="ru-RU" altLang="ru-RU" sz="2800"/>
              <a:t>"О Стратегии национальной безопасности РФ"</a:t>
            </a:r>
          </a:p>
        </p:txBody>
      </p:sp>
      <p:sp>
        <p:nvSpPr>
          <p:cNvPr id="94211" name="Содержимое 2"/>
          <p:cNvSpPr>
            <a:spLocks noGrp="1"/>
          </p:cNvSpPr>
          <p:nvPr>
            <p:ph sz="quarter" idx="1"/>
          </p:nvPr>
        </p:nvSpPr>
        <p:spPr>
          <a:xfrm>
            <a:off x="297611" y="981075"/>
            <a:ext cx="8585440" cy="5747529"/>
          </a:xfrm>
        </p:spPr>
        <p:txBody>
          <a:bodyPr>
            <a:normAutofit fontScale="92500" lnSpcReduction="10000"/>
          </a:bodyPr>
          <a:lstStyle/>
          <a:p>
            <a:r>
              <a:rPr lang="ru-RU" altLang="ru-RU" sz="2400" dirty="0"/>
              <a:t>75. В целях противодействия угрозам в сфере охраны здоровья граждан органы государственной власти и органы местного самоуправления во взаимодействии с институтами гражданского общества обеспечивают:</a:t>
            </a:r>
          </a:p>
          <a:p>
            <a:r>
              <a:rPr lang="ru-RU" altLang="ru-RU" sz="2400" dirty="0"/>
              <a:t>повышение эффективности оказания специализированной, в том числе высокотехнологичной, медицинской помощи, скорой, в том числе скорой специализированной, медицинской помощи, совершенствование организации медицинской эвакуации;</a:t>
            </a:r>
          </a:p>
          <a:p>
            <a:r>
              <a:rPr lang="ru-RU" altLang="ru-RU" sz="2400" dirty="0"/>
              <a:t>развитие службы охраны материнства и детства;</a:t>
            </a:r>
          </a:p>
          <a:p>
            <a:r>
              <a:rPr lang="ru-RU" altLang="ru-RU" sz="2400" dirty="0"/>
              <a:t>развитие паллиативной медицинской помощи, в том числе детям;</a:t>
            </a:r>
          </a:p>
          <a:p>
            <a:r>
              <a:rPr lang="ru-RU" altLang="ru-RU" sz="2400" dirty="0"/>
              <a:t>развитие и внедрение инновационных методов диагностики, профилактики и лечения, а также создание основ персонализированной медицины;</a:t>
            </a:r>
          </a:p>
          <a:p>
            <a:r>
              <a:rPr lang="ru-RU" altLang="ru-RU" sz="2400" dirty="0"/>
              <a:t>ускоренное развитие фундаментальных и прикладных научных исследований в интересах здравоохранения, а также внедрение их результатов;</a:t>
            </a:r>
          </a:p>
        </p:txBody>
      </p:sp>
      <p:sp>
        <p:nvSpPr>
          <p:cNvPr id="4" name="Номер слайда 3"/>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40D5FC95-E7F6-4CB8-8C20-1FAB85480A0B}" type="slidenum">
              <a:rPr lang="ru-RU" altLang="ru-RU">
                <a:solidFill>
                  <a:srgbClr val="FFFFFF"/>
                </a:solidFill>
                <a:latin typeface="Calibri" panose="020F0502020204030204" pitchFamily="34" charset="0"/>
              </a:rPr>
              <a:pPr eaLnBrk="1" hangingPunct="1"/>
              <a:t>70</a:t>
            </a:fld>
            <a:endParaRPr lang="ru-RU" altLang="ru-RU">
              <a:solidFill>
                <a:srgbClr val="FFFFFF"/>
              </a:solidFill>
              <a:latin typeface="Calibri" panose="020F0502020204030204" pitchFamily="34" charset="0"/>
            </a:endParaRPr>
          </a:p>
        </p:txBody>
      </p:sp>
    </p:spTree>
    <p:extLst>
      <p:ext uri="{BB962C8B-B14F-4D97-AF65-F5344CB8AC3E}">
        <p14:creationId xmlns:p14="http://schemas.microsoft.com/office/powerpoint/2010/main" val="25965380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vestnikmckinsey.ru/Services/Img/VXNlci9JbWFnZXMvZjFhYzE5ZjFlMGViNDJkNTgzZjFiYTllYzIwOTAwOGIuanBnOjA6MDow0"/>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533" y="138024"/>
            <a:ext cx="8995733" cy="660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811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vestnikmckinsey.ru/Services/Img/VXNlci9JbWFnZXMvZmJmOWQwZTEwNzlmNDcxN2FiMTcxOTQ1ZGExOWEwNDAuanBnOjA6MDow0"/>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3225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251" y="0"/>
            <a:ext cx="8968545" cy="6857572"/>
          </a:xfrm>
          <a:prstGeom prst="rect">
            <a:avLst/>
          </a:prstGeom>
        </p:spPr>
      </p:pic>
    </p:spTree>
    <p:extLst>
      <p:ext uri="{BB962C8B-B14F-4D97-AF65-F5344CB8AC3E}">
        <p14:creationId xmlns:p14="http://schemas.microsoft.com/office/powerpoint/2010/main" val="184740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c.pics.livejournal.com/migan/2893575/461495/461495_600.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6803" y="0"/>
            <a:ext cx="8992593" cy="683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1321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medlinks.ru/images/art/all20/874575675.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96338" y="0"/>
            <a:ext cx="7035650" cy="684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8434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9144001" cy="6838121"/>
          </a:xfrm>
          <a:prstGeom prst="rect">
            <a:avLst/>
          </a:prstGeom>
        </p:spPr>
      </p:pic>
    </p:spTree>
    <p:extLst>
      <p:ext uri="{BB962C8B-B14F-4D97-AF65-F5344CB8AC3E}">
        <p14:creationId xmlns:p14="http://schemas.microsoft.com/office/powerpoint/2010/main" val="24545205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
            <a:ext cx="9144000" cy="6855987"/>
          </a:xfrm>
          <a:prstGeom prst="rect">
            <a:avLst/>
          </a:prstGeom>
        </p:spPr>
      </p:pic>
    </p:spTree>
    <p:extLst>
      <p:ext uri="{BB962C8B-B14F-4D97-AF65-F5344CB8AC3E}">
        <p14:creationId xmlns:p14="http://schemas.microsoft.com/office/powerpoint/2010/main" val="30103298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1628775"/>
            <a:ext cx="6858000" cy="2736850"/>
          </a:xfrm>
        </p:spPr>
        <p:txBody>
          <a:bodyPr>
            <a:normAutofit fontScale="90000"/>
          </a:bodyPr>
          <a:lstStyle/>
          <a:p>
            <a:pPr marL="12700">
              <a:defRPr/>
            </a:pPr>
            <a:r>
              <a:rPr lang="ru-RU" b="1" dirty="0">
                <a:latin typeface="Arial"/>
                <a:cs typeface="Arial"/>
              </a:rPr>
              <a:t>«Программа повышения </a:t>
            </a:r>
            <a:br>
              <a:rPr lang="ru-RU" b="1" dirty="0">
                <a:latin typeface="Arial"/>
                <a:cs typeface="Arial"/>
              </a:rPr>
            </a:br>
            <a:r>
              <a:rPr lang="ru-RU" b="1" dirty="0">
                <a:latin typeface="Arial"/>
                <a:cs typeface="Arial"/>
              </a:rPr>
              <a:t>эффективности </a:t>
            </a:r>
            <a:r>
              <a:rPr lang="ru-RU" b="1" spc="-5" dirty="0">
                <a:latin typeface="Arial"/>
                <a:cs typeface="Arial"/>
              </a:rPr>
              <a:t>работы</a:t>
            </a:r>
            <a:r>
              <a:rPr lang="ru-RU" b="1" spc="-85" dirty="0">
                <a:latin typeface="Arial"/>
                <a:cs typeface="Arial"/>
              </a:rPr>
              <a:t> </a:t>
            </a:r>
            <a:r>
              <a:rPr lang="ru-RU" b="1" dirty="0">
                <a:latin typeface="Arial" panose="020B0604020202020204" pitchFamily="34" charset="0"/>
                <a:cs typeface="Arial" panose="020B0604020202020204" pitchFamily="34" charset="0"/>
              </a:rPr>
              <a:t>амбулаторно-поликлинических учреждений </a:t>
            </a:r>
            <a:br>
              <a:rPr lang="ru-RU" b="1" dirty="0">
                <a:latin typeface="Arial" panose="020B0604020202020204" pitchFamily="34" charset="0"/>
                <a:cs typeface="Arial" panose="020B0604020202020204" pitchFamily="34" charset="0"/>
              </a:rPr>
            </a:br>
            <a:r>
              <a:rPr lang="ru-RU" b="1" dirty="0">
                <a:latin typeface="Arial" panose="020B0604020202020204" pitchFamily="34" charset="0"/>
                <a:cs typeface="Arial" panose="020B0604020202020204" pitchFamily="34" charset="0"/>
              </a:rPr>
              <a:t>Красноярского края»</a:t>
            </a:r>
            <a:endParaRPr 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75" name="Rectangle 3"/>
          <p:cNvSpPr>
            <a:spLocks noGrp="1" noChangeArrowheads="1"/>
          </p:cNvSpPr>
          <p:nvPr>
            <p:ph type="subTitle" idx="1"/>
          </p:nvPr>
        </p:nvSpPr>
        <p:spPr>
          <a:xfrm>
            <a:off x="1277542" y="4946652"/>
            <a:ext cx="6535340" cy="1146175"/>
          </a:xfrm>
        </p:spPr>
        <p:txBody>
          <a:bodyPr/>
          <a:lstStyle/>
          <a:p>
            <a:pPr defTabSz="912813" eaLnBrk="1" hangingPunct="1">
              <a:lnSpc>
                <a:spcPct val="80000"/>
              </a:lnSpc>
              <a:defRPr/>
            </a:pPr>
            <a:endParaRPr lang="ru-RU" sz="2800" b="1" kern="1200" dirty="0">
              <a:solidFill>
                <a:srgbClr val="0070C0"/>
              </a:solidFill>
              <a:latin typeface="Times New Roman" pitchFamily="18" charset="0"/>
              <a:cs typeface="Times New Roman" pitchFamily="18" charset="0"/>
            </a:endParaRPr>
          </a:p>
          <a:p>
            <a:pPr defTabSz="912813" eaLnBrk="1" hangingPunct="1">
              <a:lnSpc>
                <a:spcPct val="80000"/>
              </a:lnSpc>
              <a:defRPr/>
            </a:pPr>
            <a:r>
              <a:rPr lang="ru-RU" sz="2200" dirty="0">
                <a:solidFill>
                  <a:srgbClr val="000099"/>
                </a:solidFill>
                <a:cs typeface="Times New Roman" pitchFamily="18" charset="0"/>
              </a:rPr>
              <a:t> </a:t>
            </a:r>
          </a:p>
        </p:txBody>
      </p:sp>
      <p:sp>
        <p:nvSpPr>
          <p:cNvPr id="4" name="TextBox 3"/>
          <p:cNvSpPr txBox="1"/>
          <p:nvPr/>
        </p:nvSpPr>
        <p:spPr>
          <a:xfrm>
            <a:off x="4301730" y="6237290"/>
            <a:ext cx="864394" cy="584775"/>
          </a:xfrm>
          <a:prstGeom prst="rect">
            <a:avLst/>
          </a:prstGeom>
          <a:noFill/>
        </p:spPr>
        <p:txBody>
          <a:bodyPr>
            <a:spAutoFit/>
          </a:bodyPr>
          <a:lstStyle/>
          <a:p>
            <a:pPr>
              <a:defRPr/>
            </a:pPr>
            <a:r>
              <a:rPr lang="ru-RU" sz="1600" b="1" kern="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2016 год</a:t>
            </a:r>
          </a:p>
        </p:txBody>
      </p:sp>
    </p:spTree>
    <p:extLst>
      <p:ext uri="{BB962C8B-B14F-4D97-AF65-F5344CB8AC3E}">
        <p14:creationId xmlns:p14="http://schemas.microsoft.com/office/powerpoint/2010/main" val="34618046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09682" y="764705"/>
            <a:ext cx="5829300" cy="432048"/>
          </a:xfrm>
        </p:spPr>
        <p:txBody>
          <a:bodyPr>
            <a:normAutofit fontScale="90000"/>
          </a:bodyPr>
          <a:lstStyle/>
          <a:p>
            <a:r>
              <a:rPr lang="ru-RU" sz="2400" b="1" dirty="0">
                <a:solidFill>
                  <a:schemeClr val="bg1"/>
                </a:solidFill>
                <a:latin typeface="Arial" pitchFamily="34" charset="0"/>
                <a:cs typeface="Arial" pitchFamily="34" charset="0"/>
              </a:rPr>
              <a:t>ОГЛАВЛЕНИЕ</a:t>
            </a:r>
          </a:p>
        </p:txBody>
      </p:sp>
      <p:graphicFrame>
        <p:nvGraphicFramePr>
          <p:cNvPr id="4" name="Таблица 3"/>
          <p:cNvGraphicFramePr>
            <a:graphicFrameLocks noGrp="1"/>
          </p:cNvGraphicFramePr>
          <p:nvPr/>
        </p:nvGraphicFramePr>
        <p:xfrm>
          <a:off x="1493658" y="1196749"/>
          <a:ext cx="6210690" cy="5239086"/>
        </p:xfrm>
        <a:graphic>
          <a:graphicData uri="http://schemas.openxmlformats.org/drawingml/2006/table">
            <a:tbl>
              <a:tblPr firstRow="1" bandRow="1">
                <a:tableStyleId>{5C22544A-7EE6-4342-B048-85BDC9FD1C3A}</a:tableStyleId>
              </a:tblPr>
              <a:tblGrid>
                <a:gridCol w="540060">
                  <a:extLst>
                    <a:ext uri="{9D8B030D-6E8A-4147-A177-3AD203B41FA5}">
                      <a16:colId xmlns:a16="http://schemas.microsoft.com/office/drawing/2014/main" xmlns="" val="20000"/>
                    </a:ext>
                  </a:extLst>
                </a:gridCol>
                <a:gridCol w="4968552">
                  <a:extLst>
                    <a:ext uri="{9D8B030D-6E8A-4147-A177-3AD203B41FA5}">
                      <a16:colId xmlns:a16="http://schemas.microsoft.com/office/drawing/2014/main" xmlns="" val="20001"/>
                    </a:ext>
                  </a:extLst>
                </a:gridCol>
                <a:gridCol w="702078">
                  <a:extLst>
                    <a:ext uri="{9D8B030D-6E8A-4147-A177-3AD203B41FA5}">
                      <a16:colId xmlns:a16="http://schemas.microsoft.com/office/drawing/2014/main" xmlns="" val="20002"/>
                    </a:ext>
                  </a:extLst>
                </a:gridCol>
              </a:tblGrid>
              <a:tr h="283027">
                <a:tc>
                  <a:txBody>
                    <a:bodyPr/>
                    <a:lstStyle/>
                    <a:p>
                      <a:r>
                        <a:rPr lang="ru-RU" sz="1200" b="1" dirty="0">
                          <a:solidFill>
                            <a:schemeClr val="tx1"/>
                          </a:solidFill>
                          <a:latin typeface="Arial" pitchFamily="34" charset="0"/>
                          <a:cs typeface="Arial" pitchFamily="34" charset="0"/>
                        </a:rPr>
                        <a:t>раздел</a:t>
                      </a:r>
                    </a:p>
                  </a:txBody>
                  <a:tcPr marL="68580" marR="68580"/>
                </a:tc>
                <a:tc>
                  <a:txBody>
                    <a:bodyPr/>
                    <a:lstStyle/>
                    <a:p>
                      <a:pPr algn="ctr"/>
                      <a:r>
                        <a:rPr lang="ru-RU" sz="1200" b="1" dirty="0">
                          <a:solidFill>
                            <a:schemeClr val="tx1"/>
                          </a:solidFill>
                          <a:latin typeface="Arial" pitchFamily="34" charset="0"/>
                          <a:cs typeface="Arial" pitchFamily="34" charset="0"/>
                        </a:rPr>
                        <a:t>Содержание</a:t>
                      </a:r>
                    </a:p>
                  </a:txBody>
                  <a:tcPr marL="68580" marR="68580"/>
                </a:tc>
                <a:tc>
                  <a:txBody>
                    <a:bodyPr/>
                    <a:lstStyle/>
                    <a:p>
                      <a:r>
                        <a:rPr lang="ru-RU" sz="1200" b="1" dirty="0">
                          <a:solidFill>
                            <a:schemeClr val="tx1"/>
                          </a:solidFill>
                          <a:latin typeface="Arial" pitchFamily="34" charset="0"/>
                          <a:cs typeface="Arial" pitchFamily="34" charset="0"/>
                        </a:rPr>
                        <a:t>страница</a:t>
                      </a:r>
                    </a:p>
                  </a:txBody>
                  <a:tcPr marL="68580" marR="68580"/>
                </a:tc>
                <a:extLst>
                  <a:ext uri="{0D108BD9-81ED-4DB2-BD59-A6C34878D82A}">
                    <a16:rowId xmlns:a16="http://schemas.microsoft.com/office/drawing/2014/main" xmlns="" val="10000"/>
                  </a:ext>
                </a:extLst>
              </a:tr>
              <a:tr h="471712">
                <a:tc>
                  <a:txBody>
                    <a:bodyPr/>
                    <a:lstStyle/>
                    <a:p>
                      <a:pPr algn="ctr"/>
                      <a:r>
                        <a:rPr lang="ru-RU" sz="1400" b="1" dirty="0">
                          <a:solidFill>
                            <a:schemeClr val="tx1"/>
                          </a:solidFill>
                          <a:latin typeface="Arial" pitchFamily="34" charset="0"/>
                          <a:cs typeface="Arial" pitchFamily="34" charset="0"/>
                        </a:rPr>
                        <a:t>1</a:t>
                      </a:r>
                    </a:p>
                  </a:txBody>
                  <a:tcPr marL="68580" marR="68580"/>
                </a:tc>
                <a:tc>
                  <a:txBody>
                    <a:bodyPr/>
                    <a:lstStyle/>
                    <a:p>
                      <a:r>
                        <a:rPr lang="ru-RU" sz="1200" b="1" dirty="0">
                          <a:solidFill>
                            <a:schemeClr val="tx1"/>
                          </a:solidFill>
                          <a:latin typeface="Arial" pitchFamily="34" charset="0"/>
                          <a:cs typeface="Arial" pitchFamily="34" charset="0"/>
                        </a:rPr>
                        <a:t>Цели и задачи Программы повышения эффективности работы амбулаторно-поликлинических учреждений Красноярского края </a:t>
                      </a:r>
                    </a:p>
                  </a:txBody>
                  <a:tcPr marL="68580" marR="68580"/>
                </a:tc>
                <a:tc>
                  <a:txBody>
                    <a:bodyPr/>
                    <a:lstStyle/>
                    <a:p>
                      <a:pPr algn="ctr"/>
                      <a:r>
                        <a:rPr lang="ru-RU" sz="1400" b="1" dirty="0">
                          <a:solidFill>
                            <a:schemeClr val="tx1"/>
                          </a:solidFill>
                          <a:latin typeface="Arial" pitchFamily="34" charset="0"/>
                          <a:cs typeface="Arial" pitchFamily="34" charset="0"/>
                        </a:rPr>
                        <a:t> 5</a:t>
                      </a:r>
                    </a:p>
                  </a:txBody>
                  <a:tcPr marL="68580" marR="68580"/>
                </a:tc>
                <a:extLst>
                  <a:ext uri="{0D108BD9-81ED-4DB2-BD59-A6C34878D82A}">
                    <a16:rowId xmlns:a16="http://schemas.microsoft.com/office/drawing/2014/main" xmlns="" val="10001"/>
                  </a:ext>
                </a:extLst>
              </a:tr>
              <a:tr h="314475">
                <a:tc>
                  <a:txBody>
                    <a:bodyPr/>
                    <a:lstStyle/>
                    <a:p>
                      <a:pPr algn="ctr"/>
                      <a:r>
                        <a:rPr lang="ru-RU" sz="1400" b="1" dirty="0">
                          <a:solidFill>
                            <a:schemeClr val="tx1"/>
                          </a:solidFill>
                          <a:latin typeface="Arial" pitchFamily="34" charset="0"/>
                          <a:cs typeface="Arial" pitchFamily="34" charset="0"/>
                        </a:rPr>
                        <a:t>2</a:t>
                      </a:r>
                    </a:p>
                  </a:txBody>
                  <a:tcPr marL="68580" marR="68580"/>
                </a:tc>
                <a:tc>
                  <a:txBody>
                    <a:bodyPr/>
                    <a:lstStyle/>
                    <a:p>
                      <a:r>
                        <a:rPr lang="ru-RU" sz="1200" b="1" dirty="0">
                          <a:solidFill>
                            <a:schemeClr val="tx1"/>
                          </a:solidFill>
                          <a:latin typeface="Arial" pitchFamily="34" charset="0"/>
                          <a:cs typeface="Arial" pitchFamily="34" charset="0"/>
                        </a:rPr>
                        <a:t>Изменение работы регистратуры</a:t>
                      </a:r>
                    </a:p>
                  </a:txBody>
                  <a:tcPr marL="68580" marR="68580"/>
                </a:tc>
                <a:tc>
                  <a:txBody>
                    <a:bodyPr/>
                    <a:lstStyle/>
                    <a:p>
                      <a:pPr algn="ctr"/>
                      <a:r>
                        <a:rPr lang="ru-RU" sz="1400" b="1" dirty="0">
                          <a:solidFill>
                            <a:schemeClr val="tx1"/>
                          </a:solidFill>
                          <a:latin typeface="Arial" pitchFamily="34" charset="0"/>
                          <a:cs typeface="Arial" pitchFamily="34" charset="0"/>
                        </a:rPr>
                        <a:t> 6</a:t>
                      </a:r>
                    </a:p>
                  </a:txBody>
                  <a:tcPr marL="68580" marR="68580"/>
                </a:tc>
                <a:extLst>
                  <a:ext uri="{0D108BD9-81ED-4DB2-BD59-A6C34878D82A}">
                    <a16:rowId xmlns:a16="http://schemas.microsoft.com/office/drawing/2014/main" xmlns="" val="10002"/>
                  </a:ext>
                </a:extLst>
              </a:tr>
              <a:tr h="314475">
                <a:tc>
                  <a:txBody>
                    <a:bodyPr/>
                    <a:lstStyle/>
                    <a:p>
                      <a:pPr algn="ctr"/>
                      <a:r>
                        <a:rPr lang="ru-RU" sz="1400" b="1" dirty="0">
                          <a:solidFill>
                            <a:schemeClr val="tx1"/>
                          </a:solidFill>
                          <a:latin typeface="Arial" pitchFamily="34" charset="0"/>
                          <a:cs typeface="Arial" pitchFamily="34" charset="0"/>
                        </a:rPr>
                        <a:t>2.1</a:t>
                      </a:r>
                    </a:p>
                  </a:txBody>
                  <a:tcPr marL="68580" marR="68580"/>
                </a:tc>
                <a:tc>
                  <a:txBody>
                    <a:bodyPr/>
                    <a:lstStyle/>
                    <a:p>
                      <a:r>
                        <a:rPr lang="ru-RU" sz="1200" b="1" dirty="0">
                          <a:solidFill>
                            <a:schemeClr val="tx1"/>
                          </a:solidFill>
                          <a:latin typeface="Arial" pitchFamily="34" charset="0"/>
                          <a:cs typeface="Arial" pitchFamily="34" charset="0"/>
                        </a:rPr>
                        <a:t>Организация работы регистратуры</a:t>
                      </a:r>
                    </a:p>
                  </a:txBody>
                  <a:tcPr marL="68580" marR="68580"/>
                </a:tc>
                <a:tc>
                  <a:txBody>
                    <a:bodyPr/>
                    <a:lstStyle/>
                    <a:p>
                      <a:pPr algn="ctr"/>
                      <a:r>
                        <a:rPr lang="ru-RU" sz="1400" b="1" dirty="0">
                          <a:solidFill>
                            <a:schemeClr val="tx1"/>
                          </a:solidFill>
                          <a:latin typeface="Arial" pitchFamily="34" charset="0"/>
                          <a:cs typeface="Arial" pitchFamily="34" charset="0"/>
                        </a:rPr>
                        <a:t> 7-10</a:t>
                      </a:r>
                    </a:p>
                  </a:txBody>
                  <a:tcPr marL="68580" marR="68580"/>
                </a:tc>
                <a:extLst>
                  <a:ext uri="{0D108BD9-81ED-4DB2-BD59-A6C34878D82A}">
                    <a16:rowId xmlns:a16="http://schemas.microsoft.com/office/drawing/2014/main" xmlns="" val="10003"/>
                  </a:ext>
                </a:extLst>
              </a:tr>
              <a:tr h="314475">
                <a:tc>
                  <a:txBody>
                    <a:bodyPr/>
                    <a:lstStyle/>
                    <a:p>
                      <a:pPr algn="ctr"/>
                      <a:r>
                        <a:rPr lang="ru-RU" sz="1400" b="1" dirty="0">
                          <a:solidFill>
                            <a:schemeClr val="tx1"/>
                          </a:solidFill>
                          <a:latin typeface="Arial" pitchFamily="34" charset="0"/>
                          <a:cs typeface="Arial" pitchFamily="34" charset="0"/>
                        </a:rPr>
                        <a:t>2.2</a:t>
                      </a:r>
                    </a:p>
                  </a:txBody>
                  <a:tcPr marL="68580" marR="68580"/>
                </a:tc>
                <a:tc>
                  <a:txBody>
                    <a:bodyPr/>
                    <a:lstStyle/>
                    <a:p>
                      <a:r>
                        <a:rPr lang="ru-RU" sz="1200" b="1" dirty="0">
                          <a:solidFill>
                            <a:schemeClr val="tx1"/>
                          </a:solidFill>
                          <a:latin typeface="Arial" pitchFamily="34" charset="0"/>
                          <a:cs typeface="Arial" pitchFamily="34" charset="0"/>
                        </a:rPr>
                        <a:t>Стандарты общения регистраторов</a:t>
                      </a:r>
                    </a:p>
                  </a:txBody>
                  <a:tcPr marL="68580" marR="68580"/>
                </a:tc>
                <a:tc>
                  <a:txBody>
                    <a:bodyPr/>
                    <a:lstStyle/>
                    <a:p>
                      <a:pPr algn="ctr"/>
                      <a:r>
                        <a:rPr lang="ru-RU" sz="1400" b="1" dirty="0">
                          <a:solidFill>
                            <a:schemeClr val="tx1"/>
                          </a:solidFill>
                          <a:latin typeface="Arial" pitchFamily="34" charset="0"/>
                          <a:cs typeface="Arial" pitchFamily="34" charset="0"/>
                        </a:rPr>
                        <a:t>11-16 </a:t>
                      </a:r>
                    </a:p>
                  </a:txBody>
                  <a:tcPr marL="68580" marR="68580"/>
                </a:tc>
                <a:extLst>
                  <a:ext uri="{0D108BD9-81ED-4DB2-BD59-A6C34878D82A}">
                    <a16:rowId xmlns:a16="http://schemas.microsoft.com/office/drawing/2014/main" xmlns="" val="10004"/>
                  </a:ext>
                </a:extLst>
              </a:tr>
              <a:tr h="314475">
                <a:tc>
                  <a:txBody>
                    <a:bodyPr/>
                    <a:lstStyle/>
                    <a:p>
                      <a:pPr algn="ctr"/>
                      <a:r>
                        <a:rPr lang="ru-RU" sz="1400" b="1" dirty="0">
                          <a:solidFill>
                            <a:schemeClr val="tx1"/>
                          </a:solidFill>
                          <a:latin typeface="Arial" pitchFamily="34" charset="0"/>
                          <a:cs typeface="Arial" pitchFamily="34" charset="0"/>
                        </a:rPr>
                        <a:t>2.3</a:t>
                      </a:r>
                    </a:p>
                  </a:txBody>
                  <a:tcPr marL="68580" marR="68580"/>
                </a:tc>
                <a:tc>
                  <a:txBody>
                    <a:bodyPr/>
                    <a:lstStyle/>
                    <a:p>
                      <a:r>
                        <a:rPr lang="ru-RU" sz="1200" b="1" dirty="0">
                          <a:solidFill>
                            <a:schemeClr val="tx1"/>
                          </a:solidFill>
                          <a:latin typeface="Arial" pitchFamily="34" charset="0"/>
                          <a:cs typeface="Arial" pitchFamily="34" charset="0"/>
                        </a:rPr>
                        <a:t>Внедрение стандартов общения</a:t>
                      </a:r>
                    </a:p>
                  </a:txBody>
                  <a:tcPr marL="68580" marR="68580"/>
                </a:tc>
                <a:tc>
                  <a:txBody>
                    <a:bodyPr/>
                    <a:lstStyle/>
                    <a:p>
                      <a:pPr algn="ctr"/>
                      <a:r>
                        <a:rPr lang="ru-RU" sz="1400" b="1" dirty="0">
                          <a:solidFill>
                            <a:schemeClr val="tx1"/>
                          </a:solidFill>
                          <a:latin typeface="Arial" pitchFamily="34" charset="0"/>
                          <a:cs typeface="Arial" pitchFamily="34" charset="0"/>
                        </a:rPr>
                        <a:t>17</a:t>
                      </a:r>
                    </a:p>
                  </a:txBody>
                  <a:tcPr marL="68580" marR="68580"/>
                </a:tc>
                <a:extLst>
                  <a:ext uri="{0D108BD9-81ED-4DB2-BD59-A6C34878D82A}">
                    <a16:rowId xmlns:a16="http://schemas.microsoft.com/office/drawing/2014/main" xmlns="" val="10005"/>
                  </a:ext>
                </a:extLst>
              </a:tr>
              <a:tr h="315913">
                <a:tc>
                  <a:txBody>
                    <a:bodyPr/>
                    <a:lstStyle/>
                    <a:p>
                      <a:pPr algn="ctr"/>
                      <a:r>
                        <a:rPr lang="ru-RU" sz="1400" b="1" dirty="0">
                          <a:solidFill>
                            <a:schemeClr val="tx1"/>
                          </a:solidFill>
                          <a:latin typeface="Arial" pitchFamily="34" charset="0"/>
                          <a:cs typeface="Arial" pitchFamily="34" charset="0"/>
                        </a:rPr>
                        <a:t>2.4</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a:solidFill>
                            <a:schemeClr val="tx1"/>
                          </a:solidFill>
                          <a:latin typeface="Arial" pitchFamily="34" charset="0"/>
                          <a:cs typeface="Arial" pitchFamily="34" charset="0"/>
                        </a:rPr>
                        <a:t>Хранение и движение амбулаторных карт в регистратуре</a:t>
                      </a:r>
                    </a:p>
                  </a:txBody>
                  <a:tcPr marL="68580" marR="68580"/>
                </a:tc>
                <a:tc>
                  <a:txBody>
                    <a:bodyPr/>
                    <a:lstStyle/>
                    <a:p>
                      <a:pPr algn="ctr"/>
                      <a:r>
                        <a:rPr lang="ru-RU" sz="1400" b="1" dirty="0">
                          <a:solidFill>
                            <a:schemeClr val="tx1"/>
                          </a:solidFill>
                          <a:latin typeface="Arial" pitchFamily="34" charset="0"/>
                          <a:cs typeface="Arial" pitchFamily="34" charset="0"/>
                        </a:rPr>
                        <a:t>18-20</a:t>
                      </a:r>
                    </a:p>
                  </a:txBody>
                  <a:tcPr marL="68580" marR="68580"/>
                </a:tc>
                <a:extLst>
                  <a:ext uri="{0D108BD9-81ED-4DB2-BD59-A6C34878D82A}">
                    <a16:rowId xmlns:a16="http://schemas.microsoft.com/office/drawing/2014/main" xmlns="" val="10006"/>
                  </a:ext>
                </a:extLst>
              </a:tr>
              <a:tr h="314475">
                <a:tc>
                  <a:txBody>
                    <a:bodyPr/>
                    <a:lstStyle/>
                    <a:p>
                      <a:pPr algn="ctr"/>
                      <a:r>
                        <a:rPr lang="ru-RU" sz="1400" b="1" dirty="0">
                          <a:solidFill>
                            <a:schemeClr val="tx1"/>
                          </a:solidFill>
                          <a:latin typeface="Arial" pitchFamily="34" charset="0"/>
                          <a:cs typeface="Arial" pitchFamily="34" charset="0"/>
                        </a:rPr>
                        <a:t>2.5</a:t>
                      </a:r>
                    </a:p>
                  </a:txBody>
                  <a:tcPr marL="68580" marR="68580"/>
                </a:tc>
                <a:tc>
                  <a:txBody>
                    <a:bodyPr/>
                    <a:lstStyle/>
                    <a:p>
                      <a:r>
                        <a:rPr lang="ru-RU" altLang="ru-RU" sz="1200" b="1" dirty="0" err="1">
                          <a:solidFill>
                            <a:schemeClr val="tx1"/>
                          </a:solidFill>
                          <a:latin typeface="Arial" pitchFamily="34" charset="0"/>
                          <a:cs typeface="Arial" pitchFamily="34" charset="0"/>
                        </a:rPr>
                        <a:t>Call</a:t>
                      </a:r>
                      <a:r>
                        <a:rPr lang="ru-RU" altLang="ru-RU" sz="1200" b="1" dirty="0">
                          <a:solidFill>
                            <a:schemeClr val="tx1"/>
                          </a:solidFill>
                          <a:latin typeface="Arial" pitchFamily="34" charset="0"/>
                          <a:cs typeface="Arial" pitchFamily="34" charset="0"/>
                        </a:rPr>
                        <a:t>- центр</a:t>
                      </a:r>
                      <a:endParaRPr lang="ru-RU" sz="1200" b="1" dirty="0">
                        <a:solidFill>
                          <a:schemeClr val="tx1"/>
                        </a:solidFill>
                        <a:latin typeface="Arial" pitchFamily="34" charset="0"/>
                        <a:cs typeface="Arial" pitchFamily="34" charset="0"/>
                      </a:endParaRPr>
                    </a:p>
                  </a:txBody>
                  <a:tcPr marL="68580" marR="68580"/>
                </a:tc>
                <a:tc>
                  <a:txBody>
                    <a:bodyPr/>
                    <a:lstStyle/>
                    <a:p>
                      <a:pPr algn="ctr"/>
                      <a:r>
                        <a:rPr lang="ru-RU" sz="1400" b="1" dirty="0">
                          <a:solidFill>
                            <a:schemeClr val="tx1"/>
                          </a:solidFill>
                          <a:latin typeface="Arial" pitchFamily="34" charset="0"/>
                          <a:cs typeface="Arial" pitchFamily="34" charset="0"/>
                        </a:rPr>
                        <a:t>21-23</a:t>
                      </a:r>
                    </a:p>
                  </a:txBody>
                  <a:tcPr marL="68580" marR="68580"/>
                </a:tc>
                <a:extLst>
                  <a:ext uri="{0D108BD9-81ED-4DB2-BD59-A6C34878D82A}">
                    <a16:rowId xmlns:a16="http://schemas.microsoft.com/office/drawing/2014/main" xmlns="" val="10007"/>
                  </a:ext>
                </a:extLst>
              </a:tr>
              <a:tr h="314475">
                <a:tc>
                  <a:txBody>
                    <a:bodyPr/>
                    <a:lstStyle/>
                    <a:p>
                      <a:pPr algn="ctr"/>
                      <a:r>
                        <a:rPr lang="ru-RU" sz="1400" b="1" dirty="0">
                          <a:solidFill>
                            <a:schemeClr val="tx1"/>
                          </a:solidFill>
                          <a:latin typeface="Arial" pitchFamily="34" charset="0"/>
                          <a:cs typeface="Arial" pitchFamily="34" charset="0"/>
                        </a:rPr>
                        <a:t>2.6</a:t>
                      </a:r>
                    </a:p>
                  </a:txBody>
                  <a:tcPr marL="68580" marR="68580"/>
                </a:tc>
                <a:tc>
                  <a:txBody>
                    <a:bodyPr/>
                    <a:lstStyle/>
                    <a:p>
                      <a:r>
                        <a:rPr lang="ru-RU" sz="1200" b="1" dirty="0">
                          <a:solidFill>
                            <a:schemeClr val="tx1"/>
                          </a:solidFill>
                          <a:latin typeface="Arial" pitchFamily="34" charset="0"/>
                          <a:cs typeface="Arial" pitchFamily="34" charset="0"/>
                        </a:rPr>
                        <a:t>Порядок и способы записи на прием</a:t>
                      </a:r>
                    </a:p>
                  </a:txBody>
                  <a:tcPr marL="68580" marR="68580"/>
                </a:tc>
                <a:tc>
                  <a:txBody>
                    <a:bodyPr/>
                    <a:lstStyle/>
                    <a:p>
                      <a:pPr algn="ctr"/>
                      <a:r>
                        <a:rPr lang="ru-RU" sz="1400" b="1" dirty="0">
                          <a:solidFill>
                            <a:schemeClr val="tx1"/>
                          </a:solidFill>
                          <a:latin typeface="Arial" pitchFamily="34" charset="0"/>
                          <a:cs typeface="Arial" pitchFamily="34" charset="0"/>
                        </a:rPr>
                        <a:t>24-29</a:t>
                      </a:r>
                    </a:p>
                  </a:txBody>
                  <a:tcPr marL="68580" marR="68580"/>
                </a:tc>
                <a:extLst>
                  <a:ext uri="{0D108BD9-81ED-4DB2-BD59-A6C34878D82A}">
                    <a16:rowId xmlns:a16="http://schemas.microsoft.com/office/drawing/2014/main" xmlns="" val="10008"/>
                  </a:ext>
                </a:extLst>
              </a:tr>
              <a:tr h="314475">
                <a:tc>
                  <a:txBody>
                    <a:bodyPr/>
                    <a:lstStyle/>
                    <a:p>
                      <a:pPr algn="ctr"/>
                      <a:r>
                        <a:rPr lang="ru-RU" sz="1400" b="1" dirty="0">
                          <a:solidFill>
                            <a:schemeClr val="tx1"/>
                          </a:solidFill>
                          <a:latin typeface="Arial" pitchFamily="34" charset="0"/>
                          <a:cs typeface="Arial" pitchFamily="34" charset="0"/>
                        </a:rPr>
                        <a:t>2.7</a:t>
                      </a:r>
                    </a:p>
                  </a:txBody>
                  <a:tcPr marL="68580" marR="68580"/>
                </a:tc>
                <a:tc>
                  <a:txBody>
                    <a:bodyPr/>
                    <a:lstStyle/>
                    <a:p>
                      <a:r>
                        <a:rPr lang="ru-RU" sz="1200" b="1" dirty="0">
                          <a:solidFill>
                            <a:schemeClr val="tx1"/>
                          </a:solidFill>
                          <a:latin typeface="Arial" pitchFamily="34" charset="0"/>
                          <a:cs typeface="Arial" pitchFamily="34" charset="0"/>
                        </a:rPr>
                        <a:t>Обратная связь с пациентами, записавшимися по интернету</a:t>
                      </a:r>
                    </a:p>
                  </a:txBody>
                  <a:tcPr marL="68580" marR="68580"/>
                </a:tc>
                <a:tc>
                  <a:txBody>
                    <a:bodyPr/>
                    <a:lstStyle/>
                    <a:p>
                      <a:pPr algn="ctr"/>
                      <a:r>
                        <a:rPr lang="ru-RU" sz="1400" b="1" dirty="0">
                          <a:solidFill>
                            <a:schemeClr val="tx1"/>
                          </a:solidFill>
                          <a:latin typeface="Arial" pitchFamily="34" charset="0"/>
                          <a:cs typeface="Arial" pitchFamily="34" charset="0"/>
                        </a:rPr>
                        <a:t>30</a:t>
                      </a:r>
                    </a:p>
                  </a:txBody>
                  <a:tcPr marL="68580" marR="68580"/>
                </a:tc>
                <a:extLst>
                  <a:ext uri="{0D108BD9-81ED-4DB2-BD59-A6C34878D82A}">
                    <a16:rowId xmlns:a16="http://schemas.microsoft.com/office/drawing/2014/main" xmlns="" val="10009"/>
                  </a:ext>
                </a:extLst>
              </a:tr>
              <a:tr h="314475">
                <a:tc>
                  <a:txBody>
                    <a:bodyPr/>
                    <a:lstStyle/>
                    <a:p>
                      <a:pPr algn="ctr"/>
                      <a:r>
                        <a:rPr lang="ru-RU" sz="1400" b="1" dirty="0">
                          <a:solidFill>
                            <a:schemeClr val="tx1"/>
                          </a:solidFill>
                          <a:latin typeface="Arial" pitchFamily="34" charset="0"/>
                          <a:cs typeface="Arial" pitchFamily="34" charset="0"/>
                        </a:rPr>
                        <a:t>3</a:t>
                      </a:r>
                    </a:p>
                  </a:txBody>
                  <a:tcPr marL="68580" marR="68580"/>
                </a:tc>
                <a:tc>
                  <a:txBody>
                    <a:bodyPr/>
                    <a:lstStyle/>
                    <a:p>
                      <a:r>
                        <a:rPr lang="ru-RU" sz="1200" b="1" dirty="0">
                          <a:solidFill>
                            <a:schemeClr val="tx1"/>
                          </a:solidFill>
                          <a:latin typeface="Arial" pitchFamily="34" charset="0"/>
                          <a:cs typeface="Arial" pitchFamily="34" charset="0"/>
                        </a:rPr>
                        <a:t>Информирование граждан</a:t>
                      </a:r>
                    </a:p>
                  </a:txBody>
                  <a:tcPr marL="68580" marR="68580"/>
                </a:tc>
                <a:tc>
                  <a:txBody>
                    <a:bodyPr/>
                    <a:lstStyle/>
                    <a:p>
                      <a:pPr algn="ctr"/>
                      <a:r>
                        <a:rPr lang="ru-RU" sz="1400" b="1" dirty="0">
                          <a:solidFill>
                            <a:schemeClr val="tx1"/>
                          </a:solidFill>
                          <a:latin typeface="Arial" pitchFamily="34" charset="0"/>
                          <a:cs typeface="Arial" pitchFamily="34" charset="0"/>
                        </a:rPr>
                        <a:t>31</a:t>
                      </a:r>
                    </a:p>
                  </a:txBody>
                  <a:tcPr marL="68580" marR="68580"/>
                </a:tc>
                <a:extLst>
                  <a:ext uri="{0D108BD9-81ED-4DB2-BD59-A6C34878D82A}">
                    <a16:rowId xmlns:a16="http://schemas.microsoft.com/office/drawing/2014/main" xmlns="" val="10010"/>
                  </a:ext>
                </a:extLst>
              </a:tr>
              <a:tr h="314475">
                <a:tc>
                  <a:txBody>
                    <a:bodyPr/>
                    <a:lstStyle/>
                    <a:p>
                      <a:pPr algn="ctr"/>
                      <a:r>
                        <a:rPr lang="ru-RU" sz="1400" b="1" dirty="0">
                          <a:solidFill>
                            <a:schemeClr val="tx1"/>
                          </a:solidFill>
                          <a:latin typeface="Arial" pitchFamily="34" charset="0"/>
                          <a:cs typeface="Arial" pitchFamily="34" charset="0"/>
                        </a:rPr>
                        <a:t>3.1</a:t>
                      </a:r>
                    </a:p>
                  </a:txBody>
                  <a:tcPr marL="68580" marR="68580"/>
                </a:tc>
                <a:tc>
                  <a:txBody>
                    <a:bodyPr/>
                    <a:lstStyle/>
                    <a:p>
                      <a:r>
                        <a:rPr lang="ru-RU" sz="1200" b="1" dirty="0">
                          <a:solidFill>
                            <a:schemeClr val="tx1"/>
                          </a:solidFill>
                          <a:latin typeface="Arial" pitchFamily="34" charset="0"/>
                          <a:cs typeface="Arial" pitchFamily="34" charset="0"/>
                        </a:rPr>
                        <a:t>Визитка медицинской организации</a:t>
                      </a:r>
                    </a:p>
                  </a:txBody>
                  <a:tcPr marL="68580" marR="68580"/>
                </a:tc>
                <a:tc>
                  <a:txBody>
                    <a:bodyPr/>
                    <a:lstStyle/>
                    <a:p>
                      <a:pPr algn="ctr"/>
                      <a:r>
                        <a:rPr lang="ru-RU" sz="1400" b="1" dirty="0">
                          <a:solidFill>
                            <a:schemeClr val="tx1"/>
                          </a:solidFill>
                          <a:latin typeface="Arial" pitchFamily="34" charset="0"/>
                          <a:cs typeface="Arial" pitchFamily="34" charset="0"/>
                        </a:rPr>
                        <a:t>32</a:t>
                      </a:r>
                    </a:p>
                  </a:txBody>
                  <a:tcPr marL="68580" marR="68580"/>
                </a:tc>
                <a:extLst>
                  <a:ext uri="{0D108BD9-81ED-4DB2-BD59-A6C34878D82A}">
                    <a16:rowId xmlns:a16="http://schemas.microsoft.com/office/drawing/2014/main" xmlns="" val="10011"/>
                  </a:ext>
                </a:extLst>
              </a:tr>
              <a:tr h="314475">
                <a:tc>
                  <a:txBody>
                    <a:bodyPr/>
                    <a:lstStyle/>
                    <a:p>
                      <a:pPr algn="ctr"/>
                      <a:r>
                        <a:rPr lang="ru-RU" sz="1400" b="1" dirty="0">
                          <a:solidFill>
                            <a:schemeClr val="tx1"/>
                          </a:solidFill>
                          <a:latin typeface="Arial" pitchFamily="34" charset="0"/>
                          <a:cs typeface="Arial" pitchFamily="34" charset="0"/>
                        </a:rPr>
                        <a:t>3.2</a:t>
                      </a:r>
                    </a:p>
                  </a:txBody>
                  <a:tcPr marL="68580" marR="68580"/>
                </a:tc>
                <a:tc>
                  <a:txBody>
                    <a:bodyPr/>
                    <a:lstStyle/>
                    <a:p>
                      <a:r>
                        <a:rPr lang="ru-RU" sz="1200" b="1" dirty="0">
                          <a:solidFill>
                            <a:schemeClr val="tx1"/>
                          </a:solidFill>
                          <a:latin typeface="Arial" pitchFamily="34" charset="0"/>
                          <a:cs typeface="Arial" pitchFamily="34" charset="0"/>
                        </a:rPr>
                        <a:t>Обратная связь с пациентами</a:t>
                      </a:r>
                    </a:p>
                  </a:txBody>
                  <a:tcPr marL="68580" marR="68580"/>
                </a:tc>
                <a:tc>
                  <a:txBody>
                    <a:bodyPr/>
                    <a:lstStyle/>
                    <a:p>
                      <a:pPr algn="ctr"/>
                      <a:r>
                        <a:rPr lang="ru-RU" sz="1400" b="1" dirty="0">
                          <a:solidFill>
                            <a:schemeClr val="tx1"/>
                          </a:solidFill>
                          <a:latin typeface="Arial" pitchFamily="34" charset="0"/>
                          <a:cs typeface="Arial" pitchFamily="34" charset="0"/>
                        </a:rPr>
                        <a:t>33-34</a:t>
                      </a:r>
                    </a:p>
                  </a:txBody>
                  <a:tcPr marL="68580" marR="68580"/>
                </a:tc>
                <a:extLst>
                  <a:ext uri="{0D108BD9-81ED-4DB2-BD59-A6C34878D82A}">
                    <a16:rowId xmlns:a16="http://schemas.microsoft.com/office/drawing/2014/main" xmlns="" val="10012"/>
                  </a:ext>
                </a:extLst>
              </a:tr>
              <a:tr h="314475">
                <a:tc>
                  <a:txBody>
                    <a:bodyPr/>
                    <a:lstStyle/>
                    <a:p>
                      <a:pPr algn="ctr"/>
                      <a:r>
                        <a:rPr lang="ru-RU" sz="1400" b="1" dirty="0">
                          <a:solidFill>
                            <a:schemeClr val="tx1"/>
                          </a:solidFill>
                          <a:latin typeface="Arial" pitchFamily="34" charset="0"/>
                          <a:cs typeface="Arial" pitchFamily="34" charset="0"/>
                        </a:rPr>
                        <a:t>3.3</a:t>
                      </a:r>
                    </a:p>
                  </a:txBody>
                  <a:tcPr marL="68580" marR="68580"/>
                </a:tc>
                <a:tc>
                  <a:txBody>
                    <a:bodyPr/>
                    <a:lstStyle/>
                    <a:p>
                      <a:r>
                        <a:rPr lang="ru-RU" sz="1200" b="1" dirty="0">
                          <a:solidFill>
                            <a:schemeClr val="tx1"/>
                          </a:solidFill>
                          <a:latin typeface="Arial" pitchFamily="34" charset="0"/>
                          <a:cs typeface="Arial" pitchFamily="34" charset="0"/>
                        </a:rPr>
                        <a:t>Публичные встречи главного врача с населением</a:t>
                      </a:r>
                    </a:p>
                  </a:txBody>
                  <a:tcPr marL="68580" marR="68580"/>
                </a:tc>
                <a:tc>
                  <a:txBody>
                    <a:bodyPr/>
                    <a:lstStyle/>
                    <a:p>
                      <a:pPr algn="ctr"/>
                      <a:r>
                        <a:rPr lang="ru-RU" sz="1400" b="1" dirty="0">
                          <a:solidFill>
                            <a:schemeClr val="tx1"/>
                          </a:solidFill>
                          <a:latin typeface="Arial" pitchFamily="34" charset="0"/>
                          <a:cs typeface="Arial" pitchFamily="34" charset="0"/>
                        </a:rPr>
                        <a:t>35</a:t>
                      </a:r>
                    </a:p>
                  </a:txBody>
                  <a:tcPr marL="68580" marR="68580"/>
                </a:tc>
                <a:extLst>
                  <a:ext uri="{0D108BD9-81ED-4DB2-BD59-A6C34878D82A}">
                    <a16:rowId xmlns:a16="http://schemas.microsoft.com/office/drawing/2014/main" xmlns="" val="10013"/>
                  </a:ext>
                </a:extLst>
              </a:tr>
              <a:tr h="366668">
                <a:tc>
                  <a:txBody>
                    <a:bodyPr/>
                    <a:lstStyle/>
                    <a:p>
                      <a:pPr algn="ctr"/>
                      <a:r>
                        <a:rPr lang="ru-RU" sz="1400" b="1" dirty="0">
                          <a:solidFill>
                            <a:schemeClr val="tx1"/>
                          </a:solidFill>
                          <a:latin typeface="Arial" pitchFamily="34" charset="0"/>
                          <a:cs typeface="Arial" pitchFamily="34" charset="0"/>
                        </a:rPr>
                        <a:t>4</a:t>
                      </a:r>
                    </a:p>
                  </a:txBody>
                  <a:tcPr marL="68580" marR="68580"/>
                </a:tc>
                <a:tc>
                  <a:txBody>
                    <a:bodyPr/>
                    <a:lstStyle/>
                    <a:p>
                      <a:r>
                        <a:rPr lang="ru-RU" sz="1200" b="1" dirty="0">
                          <a:solidFill>
                            <a:schemeClr val="tx1"/>
                          </a:solidFill>
                          <a:latin typeface="Arial" pitchFamily="34" charset="0"/>
                          <a:cs typeface="Arial" pitchFamily="34" charset="0"/>
                        </a:rPr>
                        <a:t>Шаги</a:t>
                      </a:r>
                      <a:r>
                        <a:rPr lang="ru-RU" sz="1200" b="1" baseline="0" dirty="0">
                          <a:solidFill>
                            <a:schemeClr val="tx1"/>
                          </a:solidFill>
                          <a:latin typeface="Arial" pitchFamily="34" charset="0"/>
                          <a:cs typeface="Arial" pitchFamily="34" charset="0"/>
                        </a:rPr>
                        <a:t> мероприятий изменения работы регистратуры</a:t>
                      </a:r>
                      <a:endParaRPr lang="ru-RU" sz="1200" b="1" dirty="0">
                        <a:solidFill>
                          <a:schemeClr val="tx1"/>
                        </a:solidFill>
                        <a:latin typeface="Arial" pitchFamily="34" charset="0"/>
                        <a:cs typeface="Arial" pitchFamily="34" charset="0"/>
                      </a:endParaRPr>
                    </a:p>
                  </a:txBody>
                  <a:tcPr marL="68580" marR="68580"/>
                </a:tc>
                <a:tc>
                  <a:txBody>
                    <a:bodyPr/>
                    <a:lstStyle/>
                    <a:p>
                      <a:pPr algn="ctr"/>
                      <a:r>
                        <a:rPr lang="ru-RU" sz="1400" b="1" dirty="0">
                          <a:solidFill>
                            <a:schemeClr val="tx1"/>
                          </a:solidFill>
                          <a:latin typeface="Arial" pitchFamily="34" charset="0"/>
                          <a:cs typeface="Arial" pitchFamily="34" charset="0"/>
                        </a:rPr>
                        <a:t>36</a:t>
                      </a:r>
                    </a:p>
                  </a:txBody>
                  <a:tcPr marL="68580" marR="68580"/>
                </a:tc>
                <a:extLst>
                  <a:ext uri="{0D108BD9-81ED-4DB2-BD59-A6C34878D82A}">
                    <a16:rowId xmlns:a16="http://schemas.microsoft.com/office/drawing/2014/main" xmlns="" val="10014"/>
                  </a:ext>
                </a:extLst>
              </a:tr>
            </a:tbl>
          </a:graphicData>
        </a:graphic>
      </p:graphicFrame>
      <p:sp>
        <p:nvSpPr>
          <p:cNvPr id="8" name="Номер слайда 3"/>
          <p:cNvSpPr txBox="1">
            <a:spLocks/>
          </p:cNvSpPr>
          <p:nvPr/>
        </p:nvSpPr>
        <p:spPr>
          <a:xfrm>
            <a:off x="7421167" y="6267452"/>
            <a:ext cx="282178" cy="257175"/>
          </a:xfrm>
          <a:prstGeom prst="rect">
            <a:avLst/>
          </a:prstGeom>
          <a:noFill/>
        </p:spPr>
        <p:txBody>
          <a:bodyPr/>
          <a:lstStyle/>
          <a:p>
            <a:pPr algn="r" eaLnBrk="1" hangingPunct="1"/>
            <a:fld id="{91D00A5A-1632-4268-B11E-B96FB1D638B4}" type="slidenum">
              <a:rPr lang="ru-RU" altLang="ru-RU" sz="1200" b="1">
                <a:solidFill>
                  <a:srgbClr val="FFFFFF"/>
                </a:solidFill>
              </a:rPr>
              <a:pPr algn="r" eaLnBrk="1" hangingPunct="1"/>
              <a:t>79</a:t>
            </a:fld>
            <a:endParaRPr lang="ru-RU" altLang="ru-RU" sz="1200" b="1" dirty="0">
              <a:solidFill>
                <a:srgbClr val="FFFFFF"/>
              </a:solidFill>
            </a:endParaRPr>
          </a:p>
        </p:txBody>
      </p:sp>
    </p:spTree>
    <p:extLst>
      <p:ext uri="{BB962C8B-B14F-4D97-AF65-F5344CB8AC3E}">
        <p14:creationId xmlns:p14="http://schemas.microsoft.com/office/powerpoint/2010/main" val="2264663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Статья 31. Первая </a:t>
            </a:r>
            <a:r>
              <a:rPr lang="ru-RU" dirty="0" smtClean="0"/>
              <a:t>помощь</a:t>
            </a:r>
            <a:endParaRPr lang="ru-RU" dirty="0"/>
          </a:p>
        </p:txBody>
      </p:sp>
      <p:sp>
        <p:nvSpPr>
          <p:cNvPr id="3" name="Объект 2"/>
          <p:cNvSpPr>
            <a:spLocks noGrp="1"/>
          </p:cNvSpPr>
          <p:nvPr>
            <p:ph idx="1"/>
          </p:nvPr>
        </p:nvSpPr>
        <p:spPr/>
        <p:txBody>
          <a:bodyPr>
            <a:normAutofit fontScale="55000" lnSpcReduction="20000"/>
          </a:bodyPr>
          <a:lstStyle/>
          <a:p>
            <a:r>
              <a:rPr lang="ru-RU" dirty="0"/>
              <a:t> </a:t>
            </a:r>
            <a:r>
              <a:rPr lang="ru-RU" dirty="0" smtClean="0"/>
              <a:t>1</a:t>
            </a:r>
            <a:r>
              <a:rPr lang="ru-RU" dirty="0"/>
              <a:t>. Первая помощь до оказания медицинской помощи оказывается гражданам при несчастных случаях, травмах, отравлениях и других состояниях и заболеваниях, угрожающих их жизни и здоровью, лицами, обязанными оказывать первую помощь в соответствии с федеральным законом или со специальным правилом и имеющими соответствующую подготовку, в том числе сотрудниками органов внутренних дел Российской Федерации, сотрудниками, военнослужащими и работниками Государственной противопожарной службы, спасателями аварийно-спасательных формирований и аварийно-спасательных служб.</a:t>
            </a:r>
          </a:p>
          <a:p>
            <a:r>
              <a:rPr lang="ru-RU" dirty="0"/>
              <a:t>2. </a:t>
            </a:r>
            <a:r>
              <a:rPr lang="ru-RU" dirty="0">
                <a:hlinkClick r:id="rId2"/>
              </a:rPr>
              <a:t>Перечень</a:t>
            </a:r>
            <a:r>
              <a:rPr lang="ru-RU" dirty="0"/>
              <a:t> состояний, при которых оказывается первая помощь, и </a:t>
            </a:r>
            <a:r>
              <a:rPr lang="ru-RU" dirty="0">
                <a:hlinkClick r:id="rId3"/>
              </a:rPr>
              <a:t>перечень</a:t>
            </a:r>
            <a:r>
              <a:rPr lang="ru-RU" dirty="0"/>
              <a:t> мероприятий по оказанию первой помощи утверждаются уполномоченным федеральным органом исполнительной власти.</a:t>
            </a:r>
          </a:p>
          <a:p>
            <a:r>
              <a:rPr lang="ru-RU" dirty="0"/>
              <a:t>3. Примерные программы учебного курса, предмета и дисциплины по оказанию первой помощи разрабатываются уполномоченным федеральным органом исполнительной власти и утверждаются в порядке, установленном законодательством Российской Федерации.</a:t>
            </a:r>
          </a:p>
          <a:p>
            <a:r>
              <a:rPr lang="ru-RU" dirty="0"/>
              <a:t>4. Водители транспортных средств и другие лица вправе оказывать первую помощь при наличии соответствующей подготовки и (или) навыков.</a:t>
            </a:r>
            <a:endParaRPr lang="ru-RU" dirty="0"/>
          </a:p>
        </p:txBody>
      </p:sp>
    </p:spTree>
    <p:extLst>
      <p:ext uri="{BB962C8B-B14F-4D97-AF65-F5344CB8AC3E}">
        <p14:creationId xmlns:p14="http://schemas.microsoft.com/office/powerpoint/2010/main" val="31610990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7" descr="C:\Users\Chernih\Desktop\006.jpg"/>
          <p:cNvPicPr>
            <a:picLocks noChangeAspect="1" noChangeArrowheads="1"/>
          </p:cNvPicPr>
          <p:nvPr/>
        </p:nvPicPr>
        <p:blipFill>
          <a:blip r:embed="rId2" cstate="print"/>
          <a:srcRect/>
          <a:stretch>
            <a:fillRect/>
          </a:stretch>
        </p:blipFill>
        <p:spPr bwMode="auto">
          <a:xfrm>
            <a:off x="1871662" y="4256088"/>
            <a:ext cx="1785938" cy="1909762"/>
          </a:xfrm>
          <a:prstGeom prst="rect">
            <a:avLst/>
          </a:prstGeom>
          <a:noFill/>
          <a:ln w="9525">
            <a:noFill/>
            <a:miter lim="800000"/>
            <a:headEnd/>
            <a:tailEnd/>
          </a:ln>
        </p:spPr>
      </p:pic>
      <p:sp>
        <p:nvSpPr>
          <p:cNvPr id="2" name="Заголовок 1"/>
          <p:cNvSpPr>
            <a:spLocks noGrp="1"/>
          </p:cNvSpPr>
          <p:nvPr>
            <p:ph type="title"/>
          </p:nvPr>
        </p:nvSpPr>
        <p:spPr>
          <a:xfrm>
            <a:off x="1854995" y="908052"/>
            <a:ext cx="5956697" cy="288925"/>
          </a:xfrm>
        </p:spPr>
        <p:txBody>
          <a:bodyPr>
            <a:normAutofit fontScale="90000"/>
          </a:bodyPr>
          <a:lstStyle/>
          <a:p>
            <a:pPr lvl="1">
              <a:defRPr/>
            </a:pPr>
            <a:r>
              <a:rPr lang="ru-RU" altLang="ru-RU" sz="1800" b="1" dirty="0">
                <a:solidFill>
                  <a:srgbClr val="FFC000"/>
                </a:solidFill>
                <a:latin typeface="Arial" panose="020B0604020202020204" pitchFamily="34" charset="0"/>
                <a:cs typeface="Arial" panose="020B0604020202020204" pitchFamily="34" charset="0"/>
              </a:rPr>
              <a:t>РЕГИСТРАТУРА ПРОШЛОГО (текущая ситуация)</a:t>
            </a:r>
            <a:br>
              <a:rPr lang="ru-RU" altLang="ru-RU" sz="1800" b="1" dirty="0">
                <a:solidFill>
                  <a:srgbClr val="FFC000"/>
                </a:solidFill>
                <a:latin typeface="Arial" panose="020B0604020202020204" pitchFamily="34" charset="0"/>
                <a:cs typeface="Arial" panose="020B0604020202020204" pitchFamily="34" charset="0"/>
              </a:rPr>
            </a:br>
            <a:endParaRPr lang="ru-RU" sz="1800" b="1" kern="1200" dirty="0">
              <a:solidFill>
                <a:srgbClr val="FFC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6148" name="Номер слайда 3"/>
          <p:cNvSpPr>
            <a:spLocks noGrp="1"/>
          </p:cNvSpPr>
          <p:nvPr>
            <p:ph type="sldNum" sz="quarter" idx="10"/>
          </p:nvPr>
        </p:nvSpPr>
        <p:spPr>
          <a:noFill/>
        </p:spPr>
        <p:txBody>
          <a:bodyPr/>
          <a:lstStyle/>
          <a:p>
            <a:fld id="{91D00A5A-1632-4268-B11E-B96FB1D638B4}" type="slidenum">
              <a:rPr lang="ru-RU" altLang="ru-RU" smtClean="0"/>
              <a:pPr/>
              <a:t>80</a:t>
            </a:fld>
            <a:endParaRPr lang="ru-RU" altLang="ru-RU" dirty="0"/>
          </a:p>
        </p:txBody>
      </p:sp>
      <p:sp>
        <p:nvSpPr>
          <p:cNvPr id="9" name="Прямоугольник 8"/>
          <p:cNvSpPr/>
          <p:nvPr/>
        </p:nvSpPr>
        <p:spPr>
          <a:xfrm>
            <a:off x="1547812" y="2405063"/>
            <a:ext cx="2491979" cy="2123658"/>
          </a:xfrm>
          <a:prstGeom prst="rect">
            <a:avLst/>
          </a:prstGeom>
        </p:spPr>
        <p:txBody>
          <a:bodyPr>
            <a:spAutoFit/>
          </a:bodyPr>
          <a:lstStyle/>
          <a:p>
            <a:pPr>
              <a:buBlip>
                <a:blip r:embed="rId3"/>
              </a:buBlip>
              <a:defRPr/>
            </a:pPr>
            <a:r>
              <a:rPr lang="ru-RU" sz="1200" b="1" dirty="0">
                <a:solidFill>
                  <a:schemeClr val="accent2">
                    <a:lumMod val="50000"/>
                  </a:schemeClr>
                </a:solidFill>
              </a:rPr>
              <a:t>Общение по телефону (справочная информация, запись на прием)</a:t>
            </a:r>
          </a:p>
          <a:p>
            <a:pPr>
              <a:buBlip>
                <a:blip r:embed="rId3"/>
              </a:buBlip>
              <a:defRPr/>
            </a:pPr>
            <a:r>
              <a:rPr lang="ru-RU" sz="1200" b="1" dirty="0">
                <a:solidFill>
                  <a:schemeClr val="accent2">
                    <a:lumMod val="50000"/>
                  </a:schemeClr>
                </a:solidFill>
              </a:rPr>
              <a:t>Работа с пациентами при личном обращении (справочная информация, запись, маршрутизация)</a:t>
            </a:r>
          </a:p>
          <a:p>
            <a:pPr>
              <a:buBlip>
                <a:blip r:embed="rId3"/>
              </a:buBlip>
              <a:defRPr/>
            </a:pPr>
            <a:r>
              <a:rPr lang="ru-RU" sz="1200" b="1" dirty="0">
                <a:solidFill>
                  <a:schemeClr val="accent2">
                    <a:lumMod val="50000"/>
                  </a:schemeClr>
                </a:solidFill>
              </a:rPr>
              <a:t>Работа в регистратуре с медицинскими картами (оформление, хранение, поиск, доставка и т. д.)</a:t>
            </a:r>
            <a:endParaRPr lang="ru-RU" sz="1200" b="1" kern="0" dirty="0">
              <a:solidFill>
                <a:schemeClr val="accent2">
                  <a:lumMod val="50000"/>
                </a:schemeClr>
              </a:solidFill>
            </a:endParaRPr>
          </a:p>
        </p:txBody>
      </p:sp>
      <p:sp>
        <p:nvSpPr>
          <p:cNvPr id="3" name="Правая фигурная скобка 2"/>
          <p:cNvSpPr/>
          <p:nvPr/>
        </p:nvSpPr>
        <p:spPr bwMode="auto">
          <a:xfrm>
            <a:off x="4133851" y="2479675"/>
            <a:ext cx="269081" cy="1670050"/>
          </a:xfrm>
          <a:prstGeom prst="rightBrace">
            <a:avLst>
              <a:gd name="adj1" fmla="val 54711"/>
              <a:gd name="adj2" fmla="val 50000"/>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ru-RU">
              <a:latin typeface="Arial" charset="0"/>
            </a:endParaRPr>
          </a:p>
        </p:txBody>
      </p:sp>
      <p:sp>
        <p:nvSpPr>
          <p:cNvPr id="5" name="Блок-схема: процесс 4"/>
          <p:cNvSpPr/>
          <p:nvPr/>
        </p:nvSpPr>
        <p:spPr bwMode="auto">
          <a:xfrm>
            <a:off x="4420791" y="2479675"/>
            <a:ext cx="1133475" cy="2343150"/>
          </a:xfrm>
          <a:prstGeom prst="flowChartProcess">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ru-RU" sz="1400" b="1" dirty="0">
              <a:solidFill>
                <a:schemeClr val="accent2">
                  <a:lumMod val="75000"/>
                </a:schemeClr>
              </a:solidFill>
              <a:latin typeface="Arial" charset="0"/>
            </a:endParaRPr>
          </a:p>
          <a:p>
            <a:pPr>
              <a:defRPr/>
            </a:pPr>
            <a:r>
              <a:rPr lang="ru-RU" sz="1400" b="1" dirty="0">
                <a:solidFill>
                  <a:schemeClr val="accent2">
                    <a:lumMod val="75000"/>
                  </a:schemeClr>
                </a:solidFill>
                <a:latin typeface="Arial" charset="0"/>
              </a:rPr>
              <a:t>Все функции выполняет регистратор одновременно</a:t>
            </a:r>
          </a:p>
          <a:p>
            <a:pPr>
              <a:defRPr/>
            </a:pPr>
            <a:endParaRPr lang="ru-RU" sz="1200" b="1" i="1" dirty="0">
              <a:solidFill>
                <a:schemeClr val="accent2">
                  <a:lumMod val="75000"/>
                </a:schemeClr>
              </a:solidFill>
              <a:latin typeface="Arial" charset="0"/>
            </a:endParaRPr>
          </a:p>
          <a:p>
            <a:pPr>
              <a:defRPr/>
            </a:pPr>
            <a:r>
              <a:rPr lang="ru-RU" sz="1200" b="1" i="1" dirty="0">
                <a:solidFill>
                  <a:schemeClr val="accent2">
                    <a:lumMod val="75000"/>
                  </a:schemeClr>
                </a:solidFill>
                <a:latin typeface="Arial" charset="0"/>
              </a:rPr>
              <a:t>(</a:t>
            </a:r>
            <a:r>
              <a:rPr lang="ru-RU" sz="1100" b="1" i="1" dirty="0">
                <a:solidFill>
                  <a:schemeClr val="accent2">
                    <a:lumMod val="75000"/>
                  </a:schemeClr>
                </a:solidFill>
                <a:latin typeface="Arial" charset="0"/>
              </a:rPr>
              <a:t>при общении с пациентом отвлекается на телефонные звонки и поиск карт) </a:t>
            </a:r>
          </a:p>
          <a:p>
            <a:pPr>
              <a:defRPr/>
            </a:pPr>
            <a:r>
              <a:rPr lang="ru-RU" sz="1400" b="1" dirty="0">
                <a:solidFill>
                  <a:schemeClr val="accent2">
                    <a:lumMod val="75000"/>
                  </a:schemeClr>
                </a:solidFill>
                <a:latin typeface="Arial" charset="0"/>
              </a:rPr>
              <a:t> </a:t>
            </a:r>
          </a:p>
        </p:txBody>
      </p:sp>
      <p:sp>
        <p:nvSpPr>
          <p:cNvPr id="6" name="Стрелка вниз 5"/>
          <p:cNvSpPr/>
          <p:nvPr/>
        </p:nvSpPr>
        <p:spPr bwMode="auto">
          <a:xfrm>
            <a:off x="4680347" y="4868863"/>
            <a:ext cx="594122" cy="215900"/>
          </a:xfrm>
          <a:prstGeom prst="downArrow">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ru-RU">
              <a:latin typeface="Arial" charset="0"/>
            </a:endParaRPr>
          </a:p>
        </p:txBody>
      </p:sp>
      <p:sp>
        <p:nvSpPr>
          <p:cNvPr id="8" name="Прямоугольник 7"/>
          <p:cNvSpPr/>
          <p:nvPr/>
        </p:nvSpPr>
        <p:spPr bwMode="auto">
          <a:xfrm>
            <a:off x="4410075" y="5157788"/>
            <a:ext cx="1138238" cy="1008062"/>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ru-RU" sz="1100" b="1" dirty="0">
                <a:solidFill>
                  <a:schemeClr val="accent2">
                    <a:lumMod val="75000"/>
                  </a:schemeClr>
                </a:solidFill>
                <a:latin typeface="Arial" charset="0"/>
              </a:rPr>
              <a:t>ОЧЕРЕДЬ </a:t>
            </a:r>
          </a:p>
          <a:p>
            <a:pPr algn="ctr">
              <a:defRPr/>
            </a:pPr>
            <a:r>
              <a:rPr lang="ru-RU" sz="1100" b="1" dirty="0">
                <a:solidFill>
                  <a:schemeClr val="accent2">
                    <a:lumMod val="75000"/>
                  </a:schemeClr>
                </a:solidFill>
                <a:latin typeface="Arial" charset="0"/>
              </a:rPr>
              <a:t>В РЕГИСТРАТУРУ</a:t>
            </a:r>
          </a:p>
        </p:txBody>
      </p:sp>
      <p:sp>
        <p:nvSpPr>
          <p:cNvPr id="6154" name="Левая фигурная скобка 10"/>
          <p:cNvSpPr>
            <a:spLocks/>
          </p:cNvSpPr>
          <p:nvPr/>
        </p:nvSpPr>
        <p:spPr bwMode="auto">
          <a:xfrm rot="-5400000">
            <a:off x="2686646" y="3010893"/>
            <a:ext cx="214313" cy="2491979"/>
          </a:xfrm>
          <a:prstGeom prst="leftBrace">
            <a:avLst>
              <a:gd name="adj1" fmla="val 62302"/>
              <a:gd name="adj2" fmla="val 50000"/>
            </a:avLst>
          </a:prstGeom>
          <a:solidFill>
            <a:schemeClr val="accent1"/>
          </a:solidFill>
          <a:ln w="9525" algn="ctr">
            <a:solidFill>
              <a:schemeClr val="tx1"/>
            </a:solidFill>
            <a:round/>
            <a:headEnd/>
            <a:tailEnd/>
          </a:ln>
        </p:spPr>
        <p:txBody>
          <a:bodyPr anchor="ctr"/>
          <a:lstStyle/>
          <a:p>
            <a:endParaRPr lang="ru-RU" altLang="ru-RU"/>
          </a:p>
        </p:txBody>
      </p:sp>
      <p:sp>
        <p:nvSpPr>
          <p:cNvPr id="12" name="Прямоугольник 11"/>
          <p:cNvSpPr/>
          <p:nvPr/>
        </p:nvSpPr>
        <p:spPr bwMode="auto">
          <a:xfrm>
            <a:off x="1601391" y="1412877"/>
            <a:ext cx="3952875" cy="792163"/>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nchor="ctr"/>
          <a:lstStyle/>
          <a:p>
            <a:pPr>
              <a:spcBef>
                <a:spcPts val="600"/>
              </a:spcBef>
              <a:spcAft>
                <a:spcPts val="600"/>
              </a:spcAft>
              <a:buBlip>
                <a:blip r:embed="rId3"/>
              </a:buBlip>
              <a:defRPr/>
            </a:pPr>
            <a:r>
              <a:rPr lang="ru-RU" sz="1400" b="1" dirty="0">
                <a:solidFill>
                  <a:schemeClr val="accent2">
                    <a:lumMod val="50000"/>
                  </a:schemeClr>
                </a:solidFill>
                <a:latin typeface="Times New Roman" panose="02020603050405020304" pitchFamily="18" charset="0"/>
                <a:cs typeface="Times New Roman" panose="02020603050405020304" pitchFamily="18" charset="0"/>
              </a:rPr>
              <a:t> </a:t>
            </a:r>
            <a:r>
              <a:rPr lang="ru-RU" sz="1400" b="1" dirty="0">
                <a:solidFill>
                  <a:schemeClr val="accent2">
                    <a:lumMod val="50000"/>
                  </a:schemeClr>
                </a:solidFill>
              </a:rPr>
              <a:t>Закрытая регистратура с окнами. Некомфортное общение (необходимость пациентов наклоняться, прислушиваться).</a:t>
            </a:r>
          </a:p>
        </p:txBody>
      </p:sp>
      <p:pic>
        <p:nvPicPr>
          <p:cNvPr id="6156" name="Picture 15" descr="C:\Users\Андрей\AppData\Local\Temp\Rar$DIa0.874\7.jpg"/>
          <p:cNvPicPr>
            <a:picLocks noChangeAspect="1" noChangeArrowheads="1"/>
          </p:cNvPicPr>
          <p:nvPr/>
        </p:nvPicPr>
        <p:blipFill>
          <a:blip r:embed="rId4" cstate="print"/>
          <a:srcRect/>
          <a:stretch>
            <a:fillRect/>
          </a:stretch>
        </p:blipFill>
        <p:spPr bwMode="auto">
          <a:xfrm>
            <a:off x="5654279" y="1412877"/>
            <a:ext cx="2178844" cy="2238375"/>
          </a:xfrm>
          <a:prstGeom prst="rect">
            <a:avLst/>
          </a:prstGeom>
          <a:noFill/>
          <a:ln w="9525">
            <a:noFill/>
            <a:miter lim="800000"/>
            <a:headEnd/>
            <a:tailEnd/>
          </a:ln>
        </p:spPr>
      </p:pic>
      <p:pic>
        <p:nvPicPr>
          <p:cNvPr id="6157" name="Picture 16" descr="C:\Users\Андрей\AppData\Local\Temp\Rar$DIa0.047\4b062ce4799ce802e614dd00ce2e77d4.JPG"/>
          <p:cNvPicPr>
            <a:picLocks noChangeAspect="1" noChangeArrowheads="1"/>
          </p:cNvPicPr>
          <p:nvPr/>
        </p:nvPicPr>
        <p:blipFill>
          <a:blip r:embed="rId5" cstate="print"/>
          <a:srcRect/>
          <a:stretch>
            <a:fillRect/>
          </a:stretch>
        </p:blipFill>
        <p:spPr bwMode="auto">
          <a:xfrm>
            <a:off x="5654279" y="3860800"/>
            <a:ext cx="2178844" cy="2305050"/>
          </a:xfrm>
          <a:prstGeom prst="rect">
            <a:avLst/>
          </a:prstGeom>
          <a:noFill/>
          <a:ln w="9525">
            <a:noFill/>
            <a:miter lim="800000"/>
            <a:headEnd/>
            <a:tailEnd/>
          </a:ln>
        </p:spPr>
      </p:pic>
    </p:spTree>
    <p:extLst>
      <p:ext uri="{BB962C8B-B14F-4D97-AF65-F5344CB8AC3E}">
        <p14:creationId xmlns:p14="http://schemas.microsoft.com/office/powerpoint/2010/main" val="22046175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3"/>
          <p:cNvSpPr>
            <a:spLocks noGrp="1"/>
          </p:cNvSpPr>
          <p:nvPr>
            <p:ph type="sldNum" sz="quarter" idx="10"/>
          </p:nvPr>
        </p:nvSpPr>
        <p:spPr>
          <a:noFill/>
        </p:spPr>
        <p:txBody>
          <a:bodyPr/>
          <a:lstStyle/>
          <a:p>
            <a:fld id="{04234958-6EB1-41E5-A612-70C9455A9993}" type="slidenum">
              <a:rPr lang="ru-RU" altLang="ru-RU" smtClean="0"/>
              <a:pPr/>
              <a:t>81</a:t>
            </a:fld>
            <a:endParaRPr lang="ru-RU" altLang="ru-RU"/>
          </a:p>
        </p:txBody>
      </p:sp>
      <p:sp>
        <p:nvSpPr>
          <p:cNvPr id="5" name="object 4"/>
          <p:cNvSpPr txBox="1">
            <a:spLocks noGrp="1"/>
          </p:cNvSpPr>
          <p:nvPr>
            <p:ph type="title"/>
          </p:nvPr>
        </p:nvSpPr>
        <p:spPr>
          <a:xfrm>
            <a:off x="1331120" y="685454"/>
            <a:ext cx="6565106" cy="564257"/>
          </a:xfrm>
        </p:spPr>
        <p:txBody>
          <a:bodyPr vert="horz" wrap="square" lIns="0" tIns="0" rIns="0" bIns="0" numCol="1" rtlCol="0" anchor="ctr" anchorCtr="0" compatLnSpc="1">
            <a:prstTxWarp prst="textNoShape">
              <a:avLst/>
            </a:prstTxWarp>
            <a:spAutoFit/>
          </a:bodyPr>
          <a:lstStyle/>
          <a:p>
            <a:pPr marL="12700">
              <a:lnSpc>
                <a:spcPts val="2235"/>
              </a:lnSpc>
              <a:defRPr/>
            </a:pPr>
            <a:r>
              <a:rPr lang="ru-RU" sz="1600" b="1" spc="-5" dirty="0">
                <a:solidFill>
                  <a:schemeClr val="bg1"/>
                </a:solidFill>
                <a:latin typeface="Arial" panose="020B0604020202020204" pitchFamily="34" charset="0"/>
                <a:cs typeface="Arial" panose="020B0604020202020204" pitchFamily="34" charset="0"/>
              </a:rPr>
              <a:t>СТАНДАРТЫ ОБЩЕНИЯ: УСТАНОВЛЕНИЕ КОНТАКТА С ПАЦИЕНТОМ</a:t>
            </a:r>
            <a:endParaRPr sz="1600" b="1" spc="-10" dirty="0">
              <a:solidFill>
                <a:schemeClr val="bg1"/>
              </a:solidFill>
              <a:latin typeface="Arial" panose="020B0604020202020204" pitchFamily="34" charset="0"/>
              <a:cs typeface="Arial" panose="020B0604020202020204" pitchFamily="34" charset="0"/>
            </a:endParaRPr>
          </a:p>
        </p:txBody>
      </p:sp>
      <p:sp>
        <p:nvSpPr>
          <p:cNvPr id="10244" name="object 6"/>
          <p:cNvSpPr txBox="1">
            <a:spLocks noChangeArrowheads="1"/>
          </p:cNvSpPr>
          <p:nvPr/>
        </p:nvSpPr>
        <p:spPr bwMode="auto">
          <a:xfrm>
            <a:off x="1656160" y="5300665"/>
            <a:ext cx="5994797" cy="985837"/>
          </a:xfrm>
          <a:prstGeom prst="rect">
            <a:avLst/>
          </a:prstGeom>
          <a:noFill/>
          <a:ln w="9525">
            <a:noFill/>
            <a:miter lim="800000"/>
            <a:headEnd/>
            <a:tailEnd/>
          </a:ln>
        </p:spPr>
        <p:txBody>
          <a:bodyPr lIns="0" tIns="0" rIns="0" bIns="0">
            <a:spAutoFit/>
          </a:bodyPr>
          <a:lstStyle/>
          <a:p>
            <a:pPr marL="177800"/>
            <a:endParaRPr lang="en-US" altLang="ru-RU" sz="1600">
              <a:latin typeface="Times New Roman" pitchFamily="18" charset="0"/>
              <a:cs typeface="Times New Roman" pitchFamily="18" charset="0"/>
            </a:endParaRPr>
          </a:p>
          <a:p>
            <a:pPr marL="177800" algn="just"/>
            <a:endParaRPr lang="ru-RU" altLang="ru-RU" sz="1200">
              <a:latin typeface="Times New Roman" pitchFamily="18" charset="0"/>
              <a:cs typeface="Times New Roman" pitchFamily="18" charset="0"/>
            </a:endParaRPr>
          </a:p>
          <a:p>
            <a:pPr marL="177800" algn="just"/>
            <a:endParaRPr lang="ru-RU" altLang="ru-RU" sz="1200">
              <a:latin typeface="Times New Roman" pitchFamily="18" charset="0"/>
              <a:cs typeface="Times New Roman" pitchFamily="18" charset="0"/>
            </a:endParaRPr>
          </a:p>
          <a:p>
            <a:pPr marL="177800" algn="just"/>
            <a:endParaRPr lang="ru-RU" altLang="ru-RU" sz="1200">
              <a:latin typeface="Times New Roman" pitchFamily="18" charset="0"/>
              <a:cs typeface="Times New Roman" pitchFamily="18" charset="0"/>
            </a:endParaRPr>
          </a:p>
          <a:p>
            <a:pPr marL="177800" algn="just"/>
            <a:endParaRPr lang="ru-RU" altLang="ru-RU" sz="1200" b="1">
              <a:latin typeface="Times New Roman" pitchFamily="18" charset="0"/>
              <a:cs typeface="Times New Roman" pitchFamily="18" charset="0"/>
            </a:endParaRPr>
          </a:p>
        </p:txBody>
      </p:sp>
      <p:sp>
        <p:nvSpPr>
          <p:cNvPr id="10245" name="Улыбающееся лицо 8"/>
          <p:cNvSpPr>
            <a:spLocks noChangeArrowheads="1"/>
          </p:cNvSpPr>
          <p:nvPr/>
        </p:nvSpPr>
        <p:spPr bwMode="auto">
          <a:xfrm>
            <a:off x="7110412" y="5805490"/>
            <a:ext cx="539354" cy="503237"/>
          </a:xfrm>
          <a:prstGeom prst="smileyFace">
            <a:avLst>
              <a:gd name="adj" fmla="val 4653"/>
            </a:avLst>
          </a:prstGeom>
          <a:blipFill dpi="0" rotWithShape="1">
            <a:blip r:embed="rId3" cstate="print"/>
            <a:srcRect/>
            <a:tile tx="0" ty="0" sx="100000" sy="100000" flip="none" algn="tl"/>
          </a:blipFill>
          <a:ln w="9525" algn="ctr">
            <a:solidFill>
              <a:schemeClr val="tx1"/>
            </a:solidFill>
            <a:round/>
            <a:headEnd/>
            <a:tailEnd/>
          </a:ln>
        </p:spPr>
        <p:txBody>
          <a:bodyPr anchor="ctr"/>
          <a:lstStyle/>
          <a:p>
            <a:pPr eaLnBrk="1" hangingPunct="1"/>
            <a:endParaRPr lang="ru-RU" altLang="ru-RU"/>
          </a:p>
        </p:txBody>
      </p:sp>
      <p:sp>
        <p:nvSpPr>
          <p:cNvPr id="11" name="Прямоугольник 10"/>
          <p:cNvSpPr/>
          <p:nvPr/>
        </p:nvSpPr>
        <p:spPr bwMode="auto">
          <a:xfrm>
            <a:off x="1439466" y="1196977"/>
            <a:ext cx="6318647" cy="576263"/>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nchor="ctr"/>
          <a:lstStyle/>
          <a:p>
            <a:pPr marL="177800" algn="just">
              <a:defRPr/>
            </a:pPr>
            <a:r>
              <a:rPr lang="ru-RU" altLang="ru-RU" sz="1200" b="1" dirty="0"/>
              <a:t>Первое впечатление сложно исправить. Необходимо помнить – каждый человек при  обращении к нам вправе рассчитывать на радушный прием,  доброжелательность и помощь.</a:t>
            </a:r>
          </a:p>
        </p:txBody>
      </p:sp>
      <p:sp>
        <p:nvSpPr>
          <p:cNvPr id="12" name="Прямоугольник 11"/>
          <p:cNvSpPr/>
          <p:nvPr/>
        </p:nvSpPr>
        <p:spPr bwMode="auto">
          <a:xfrm>
            <a:off x="1439466" y="1844675"/>
            <a:ext cx="6318647" cy="6477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nchor="ctr"/>
          <a:lstStyle/>
          <a:p>
            <a:pPr marL="177800" algn="just">
              <a:defRPr/>
            </a:pPr>
            <a:r>
              <a:rPr lang="ru-RU" altLang="ru-RU" sz="1200" b="1" dirty="0"/>
              <a:t>Улыбнитесь, установите визуальный контакт, поздоровайтесь,  предложите помощь. Не оставляйте никого без внимания!</a:t>
            </a:r>
            <a:r>
              <a:rPr lang="ru-RU" altLang="ru-RU" sz="1200" b="1" dirty="0">
                <a:solidFill>
                  <a:srgbClr val="FF0000"/>
                </a:solidFill>
              </a:rPr>
              <a:t> Если Пациент не обращается к Вам за помощью –  инициатива должна исходить от Вас!</a:t>
            </a:r>
          </a:p>
        </p:txBody>
      </p:sp>
      <p:sp>
        <p:nvSpPr>
          <p:cNvPr id="13" name="Прямоугольник 12"/>
          <p:cNvSpPr/>
          <p:nvPr/>
        </p:nvSpPr>
        <p:spPr bwMode="auto">
          <a:xfrm>
            <a:off x="1439466" y="2565400"/>
            <a:ext cx="6318647" cy="4318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nchor="ctr"/>
          <a:lstStyle/>
          <a:p>
            <a:pPr marL="177800" algn="just">
              <a:defRPr/>
            </a:pPr>
            <a:r>
              <a:rPr lang="ru-RU" altLang="ru-RU" sz="1200" b="1" dirty="0"/>
              <a:t>Дайте Пациенту уверенность, в том, что его рады видеть,  обратите свое внимание на него первыми</a:t>
            </a:r>
            <a:r>
              <a:rPr lang="ru-RU" altLang="ru-RU" sz="1200" b="1" dirty="0">
                <a:cs typeface="Times New Roman" pitchFamily="18" charset="0"/>
              </a:rPr>
              <a:t>.</a:t>
            </a:r>
          </a:p>
        </p:txBody>
      </p:sp>
      <p:sp>
        <p:nvSpPr>
          <p:cNvPr id="14" name="Прямоугольник 13"/>
          <p:cNvSpPr/>
          <p:nvPr/>
        </p:nvSpPr>
        <p:spPr bwMode="auto">
          <a:xfrm>
            <a:off x="1439466" y="3068640"/>
            <a:ext cx="6318647" cy="151288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nchor="ctr"/>
          <a:lstStyle/>
          <a:p>
            <a:pPr marL="177800" algn="just">
              <a:buFont typeface="Arial" pitchFamily="34" charset="0"/>
              <a:buChar char="•"/>
              <a:defRPr/>
            </a:pPr>
            <a:r>
              <a:rPr lang="ru-RU" altLang="ru-RU" sz="1200" b="1" dirty="0"/>
              <a:t> Будьте вежливы и деликатны с каждым Пациентом. Вежливостью  Вы демонстрируете свое уважение к Пациенту и его вопросам.</a:t>
            </a:r>
          </a:p>
          <a:p>
            <a:pPr marL="177800" algn="just">
              <a:buFont typeface="Arial" pitchFamily="34" charset="0"/>
              <a:buChar char="•"/>
              <a:defRPr/>
            </a:pPr>
            <a:r>
              <a:rPr lang="ru-RU" altLang="ru-RU" sz="1200" b="1" dirty="0"/>
              <a:t> Используйте вводные слова, частицы и т.д. вежливого общения:  "Будьте добры", "Спасибо за ожидание", "Пожалуйста" и т. д. </a:t>
            </a:r>
          </a:p>
          <a:p>
            <a:pPr marL="177800" algn="just">
              <a:buFont typeface="Arial" pitchFamily="34" charset="0"/>
              <a:buChar char="•"/>
              <a:defRPr/>
            </a:pPr>
            <a:r>
              <a:rPr lang="ru-RU" altLang="ru-RU" sz="1200" b="1" dirty="0"/>
              <a:t> Не используйте фразы «Я НЕ ЗНАЮ», «ЭТО НЕВОЗМОЖНО», «Я ЭТИМ НЕ ЗАНИМАЮСЬ», «НИЧЕМ НЕ МОГУ ПОМОЧЬ», «ЭТО ВАШИ ПРОБЛЕМЫ» и прочие фразы, понижающие лояльность пациента.</a:t>
            </a:r>
          </a:p>
          <a:p>
            <a:pPr marL="177800" algn="just">
              <a:buFont typeface="Arial" pitchFamily="34" charset="0"/>
              <a:buChar char="•"/>
              <a:defRPr/>
            </a:pPr>
            <a:r>
              <a:rPr lang="ru-RU" altLang="ru-RU" sz="1200" b="1" dirty="0"/>
              <a:t> Обращайтесь к Пациенту только на "Вы".</a:t>
            </a:r>
            <a:endParaRPr lang="en-US" altLang="ru-RU" sz="1200" b="1" dirty="0"/>
          </a:p>
        </p:txBody>
      </p:sp>
      <p:sp>
        <p:nvSpPr>
          <p:cNvPr id="15" name="Прямоугольник 14"/>
          <p:cNvSpPr/>
          <p:nvPr/>
        </p:nvSpPr>
        <p:spPr bwMode="auto">
          <a:xfrm>
            <a:off x="1439466" y="4652965"/>
            <a:ext cx="6318647" cy="1152525"/>
          </a:xfrm>
          <a:prstGeom prst="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nchor="ctr"/>
          <a:lstStyle/>
          <a:p>
            <a:pPr marL="177800" algn="just">
              <a:defRPr/>
            </a:pPr>
            <a:r>
              <a:rPr lang="ru-RU" altLang="ru-RU" sz="1100" b="1" dirty="0"/>
              <a:t>Примеры приветствий при встрече Пациента</a:t>
            </a:r>
            <a:r>
              <a:rPr lang="ru-RU" altLang="ru-RU" sz="1100" b="1" dirty="0">
                <a:solidFill>
                  <a:srgbClr val="1F487C"/>
                </a:solidFill>
              </a:rPr>
              <a:t> </a:t>
            </a:r>
            <a:endParaRPr lang="ru-RU" altLang="ru-RU" sz="1100" b="1" dirty="0"/>
          </a:p>
          <a:p>
            <a:pPr marL="12700">
              <a:spcBef>
                <a:spcPts val="600"/>
              </a:spcBef>
              <a:buClr>
                <a:srgbClr val="00295F"/>
              </a:buClr>
              <a:buSzPct val="125000"/>
              <a:defRPr/>
            </a:pPr>
            <a:r>
              <a:rPr lang="ru-RU" altLang="ru-RU" sz="1100" b="1" dirty="0"/>
              <a:t>Для сотрудников регистратуры /справочной </a:t>
            </a:r>
            <a:r>
              <a:rPr lang="ru-RU" altLang="ru-RU" sz="1100" b="1" i="1" dirty="0">
                <a:solidFill>
                  <a:srgbClr val="FF0000"/>
                </a:solidFill>
              </a:rPr>
              <a:t>"Добрый день/вечер, Вы подошли на прием?/ Уточните, пожалуйста,  к какому специалисту? / Будьте добры, Ваш паспорт (полис)/Чем я могу Вам помочь?"</a:t>
            </a:r>
            <a:endParaRPr lang="ru-RU" altLang="ru-RU" sz="1100" b="1" dirty="0">
              <a:solidFill>
                <a:srgbClr val="FF0000"/>
              </a:solidFill>
            </a:endParaRPr>
          </a:p>
          <a:p>
            <a:pPr marL="12700">
              <a:spcBef>
                <a:spcPts val="600"/>
              </a:spcBef>
              <a:buClr>
                <a:srgbClr val="00295F"/>
              </a:buClr>
              <a:buSzPct val="125000"/>
              <a:defRPr/>
            </a:pPr>
            <a:r>
              <a:rPr lang="ru-RU" altLang="ru-RU" sz="1100" b="1" dirty="0">
                <a:solidFill>
                  <a:srgbClr val="FF0000"/>
                </a:solidFill>
              </a:rPr>
              <a:t>Для сотрудников </a:t>
            </a:r>
            <a:r>
              <a:rPr lang="en-US" altLang="ru-RU" sz="1100" b="1" dirty="0">
                <a:solidFill>
                  <a:srgbClr val="FF0000"/>
                </a:solidFill>
              </a:rPr>
              <a:t>call-</a:t>
            </a:r>
            <a:r>
              <a:rPr lang="ru-RU" altLang="ru-RU" sz="1100" b="1" dirty="0">
                <a:solidFill>
                  <a:srgbClr val="FF0000"/>
                </a:solidFill>
              </a:rPr>
              <a:t>центра</a:t>
            </a:r>
          </a:p>
          <a:p>
            <a:pPr marL="12700" algn="just">
              <a:defRPr/>
            </a:pPr>
            <a:r>
              <a:rPr lang="ru-RU" altLang="ru-RU" sz="1100" b="1" i="1" dirty="0">
                <a:solidFill>
                  <a:srgbClr val="FF0000"/>
                </a:solidFill>
              </a:rPr>
              <a:t>"Добрый день/вечер, здравствуйте, &lt;должность&gt;, &lt;Имя сотрудника&gt;,  чем я могу Вам помочь?»</a:t>
            </a:r>
            <a:endParaRPr lang="ru-RU" sz="1100" b="1" dirty="0">
              <a:solidFill>
                <a:srgbClr val="FF0000"/>
              </a:solidFill>
            </a:endParaRPr>
          </a:p>
        </p:txBody>
      </p:sp>
      <p:sp>
        <p:nvSpPr>
          <p:cNvPr id="10251" name="Горизонтальный свиток 15"/>
          <p:cNvSpPr>
            <a:spLocks noChangeArrowheads="1"/>
          </p:cNvSpPr>
          <p:nvPr/>
        </p:nvSpPr>
        <p:spPr bwMode="auto">
          <a:xfrm>
            <a:off x="1709739" y="5805490"/>
            <a:ext cx="5183981" cy="503237"/>
          </a:xfrm>
          <a:prstGeom prst="horizontalScroll">
            <a:avLst>
              <a:gd name="adj" fmla="val 12500"/>
            </a:avLst>
          </a:prstGeom>
          <a:blipFill dpi="0" rotWithShape="1">
            <a:blip r:embed="rId3" cstate="print"/>
            <a:srcRect/>
            <a:tile tx="0" ty="0" sx="100000" sy="100000" flip="none" algn="tl"/>
          </a:blipFill>
          <a:ln w="9525" algn="ctr">
            <a:solidFill>
              <a:schemeClr val="tx1"/>
            </a:solidFill>
            <a:round/>
            <a:headEnd/>
            <a:tailEnd/>
          </a:ln>
        </p:spPr>
        <p:txBody>
          <a:bodyPr anchor="ctr"/>
          <a:lstStyle/>
          <a:p>
            <a:pPr marL="177800" algn="ctr">
              <a:spcBef>
                <a:spcPts val="1400"/>
              </a:spcBef>
            </a:pPr>
            <a:r>
              <a:rPr lang="ru-RU" altLang="ru-RU" sz="1600" b="1">
                <a:solidFill>
                  <a:srgbClr val="C00000"/>
                </a:solidFill>
              </a:rPr>
              <a:t>Улыбайтесь! Улыбка ничего не стоит, но дорого ценится!</a:t>
            </a:r>
          </a:p>
        </p:txBody>
      </p:sp>
    </p:spTree>
    <p:extLst>
      <p:ext uri="{BB962C8B-B14F-4D97-AF65-F5344CB8AC3E}">
        <p14:creationId xmlns:p14="http://schemas.microsoft.com/office/powerpoint/2010/main" val="4344842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Прямоугольник 34"/>
          <p:cNvSpPr/>
          <p:nvPr/>
        </p:nvSpPr>
        <p:spPr>
          <a:xfrm>
            <a:off x="1143000" y="765175"/>
            <a:ext cx="6696075" cy="646331"/>
          </a:xfrm>
          <a:prstGeom prst="rect">
            <a:avLst/>
          </a:prstGeom>
        </p:spPr>
        <p:txBody>
          <a:bodyPr>
            <a:spAutoFit/>
          </a:bodyPr>
          <a:lstStyle/>
          <a:p>
            <a:pPr algn="ctr">
              <a:defRPr/>
            </a:pPr>
            <a:r>
              <a:rPr lang="ru-RU" b="1" dirty="0">
                <a:solidFill>
                  <a:schemeClr val="bg1"/>
                </a:solidFill>
              </a:rPr>
              <a:t>              ОФОРМЛЕНИЕ МЕДИЦИНСКОЙ ДОКУМЕНТАЦИИ, СПРАВОК </a:t>
            </a:r>
            <a:endParaRPr lang="ru-RU" b="1" dirty="0">
              <a:solidFill>
                <a:schemeClr val="bg1"/>
              </a:solidFill>
              <a:effectLst>
                <a:outerShdw blurRad="38100" dist="38100" dir="2700000" algn="tl">
                  <a:srgbClr val="000000">
                    <a:alpha val="43137"/>
                  </a:srgbClr>
                </a:outerShdw>
              </a:effectLst>
            </a:endParaRPr>
          </a:p>
        </p:txBody>
      </p:sp>
      <p:sp>
        <p:nvSpPr>
          <p:cNvPr id="43011" name="TextBox 3"/>
          <p:cNvSpPr txBox="1">
            <a:spLocks noChangeArrowheads="1"/>
          </p:cNvSpPr>
          <p:nvPr/>
        </p:nvSpPr>
        <p:spPr bwMode="auto">
          <a:xfrm>
            <a:off x="1354510" y="718258"/>
            <a:ext cx="1997869" cy="307975"/>
          </a:xfrm>
          <a:prstGeom prst="rect">
            <a:avLst/>
          </a:prstGeom>
          <a:noFill/>
          <a:ln w="9525">
            <a:noFill/>
            <a:miter lim="800000"/>
            <a:headEnd/>
            <a:tailEnd/>
          </a:ln>
        </p:spPr>
        <p:txBody>
          <a:bodyPr>
            <a:spAutoFit/>
          </a:bodyPr>
          <a:lstStyle/>
          <a:p>
            <a:r>
              <a:rPr lang="ru-RU" altLang="ru-RU" sz="1400" b="1" dirty="0">
                <a:solidFill>
                  <a:srgbClr val="C00000"/>
                </a:solidFill>
              </a:rPr>
              <a:t>ТЕКУЩАЯ СИТУАЦИЯ </a:t>
            </a:r>
          </a:p>
        </p:txBody>
      </p:sp>
      <p:sp>
        <p:nvSpPr>
          <p:cNvPr id="40965" name="Выноска со стрелкой вправо 42"/>
          <p:cNvSpPr>
            <a:spLocks noChangeArrowheads="1"/>
          </p:cNvSpPr>
          <p:nvPr/>
        </p:nvSpPr>
        <p:spPr bwMode="auto">
          <a:xfrm>
            <a:off x="3006328" y="1268415"/>
            <a:ext cx="3024188" cy="3240087"/>
          </a:xfrm>
          <a:prstGeom prst="rightArrowCallout">
            <a:avLst>
              <a:gd name="adj1" fmla="val 25694"/>
              <a:gd name="adj2" fmla="val 25000"/>
              <a:gd name="adj3" fmla="val 11786"/>
              <a:gd name="adj4" fmla="val 84190"/>
            </a:avLst>
          </a:prstGeom>
          <a:solidFill>
            <a:schemeClr val="accent5">
              <a:lumMod val="90000"/>
            </a:schemeClr>
          </a:solidFill>
          <a:ln w="9525" algn="ctr">
            <a:solidFill>
              <a:schemeClr val="tx1"/>
            </a:solidFill>
            <a:round/>
            <a:headEnd/>
            <a:tailEnd/>
          </a:ln>
        </p:spPr>
        <p:txBody>
          <a:bodyPr anchor="ctr"/>
          <a:lstStyle/>
          <a:p>
            <a:pPr>
              <a:buClr>
                <a:srgbClr val="00295F"/>
              </a:buClr>
              <a:buSzPct val="123000"/>
              <a:defRPr/>
            </a:pPr>
            <a:r>
              <a:rPr lang="ru-RU" altLang="ru-RU" sz="1400" b="1" dirty="0">
                <a:solidFill>
                  <a:schemeClr val="accent2">
                    <a:lumMod val="50000"/>
                  </a:schemeClr>
                </a:solidFill>
                <a:latin typeface="Times New Roman" pitchFamily="18" charset="0"/>
                <a:cs typeface="Times New Roman" pitchFamily="18" charset="0"/>
              </a:rPr>
              <a:t>- </a:t>
            </a:r>
            <a:r>
              <a:rPr lang="ru-RU" altLang="ru-RU" sz="1400" b="1" dirty="0">
                <a:solidFill>
                  <a:schemeClr val="accent2">
                    <a:lumMod val="50000"/>
                  </a:schemeClr>
                </a:solidFill>
              </a:rPr>
              <a:t>Передача от врачей к среднему  медицинскому персоналу</a:t>
            </a:r>
            <a:r>
              <a:rPr lang="ru-RU" altLang="ru-RU" sz="1400" b="1" baseline="26000" dirty="0">
                <a:solidFill>
                  <a:schemeClr val="accent2">
                    <a:lumMod val="50000"/>
                  </a:schemeClr>
                </a:solidFill>
              </a:rPr>
              <a:t> :</a:t>
            </a:r>
          </a:p>
          <a:p>
            <a:pPr>
              <a:buClr>
                <a:srgbClr val="00295F"/>
              </a:buClr>
              <a:buSzPct val="123000"/>
              <a:defRPr/>
            </a:pPr>
            <a:r>
              <a:rPr lang="ru-RU" altLang="ru-RU" sz="1400" b="1" baseline="26000" dirty="0">
                <a:solidFill>
                  <a:schemeClr val="accent2">
                    <a:lumMod val="50000"/>
                  </a:schemeClr>
                </a:solidFill>
              </a:rPr>
              <a:t>- </a:t>
            </a:r>
            <a:r>
              <a:rPr lang="ru-RU" altLang="ru-RU" sz="1400" b="1" dirty="0">
                <a:solidFill>
                  <a:schemeClr val="accent2">
                    <a:lumMod val="50000"/>
                  </a:schemeClr>
                </a:solidFill>
              </a:rPr>
              <a:t>выписки  из медицинской карты,</a:t>
            </a:r>
          </a:p>
          <a:p>
            <a:pPr>
              <a:buClr>
                <a:srgbClr val="00295F"/>
              </a:buClr>
              <a:buSzPct val="123000"/>
              <a:defRPr/>
            </a:pPr>
            <a:r>
              <a:rPr lang="ru-RU" altLang="ru-RU" sz="1400" b="1" dirty="0">
                <a:solidFill>
                  <a:schemeClr val="accent2">
                    <a:lumMod val="50000"/>
                  </a:schemeClr>
                </a:solidFill>
              </a:rPr>
              <a:t>- оформления  санаторно-курортных справок, </a:t>
            </a:r>
          </a:p>
          <a:p>
            <a:pPr>
              <a:buClr>
                <a:srgbClr val="00295F"/>
              </a:buClr>
              <a:buSzPct val="123000"/>
              <a:defRPr/>
            </a:pPr>
            <a:r>
              <a:rPr lang="ru-RU" altLang="ru-RU" sz="1400" b="1" dirty="0">
                <a:solidFill>
                  <a:schemeClr val="accent2">
                    <a:lumMod val="50000"/>
                  </a:schemeClr>
                </a:solidFill>
              </a:rPr>
              <a:t> -оформление направлений на обследования и консультации, в том числе перед повторным направлением на МСЭ,</a:t>
            </a:r>
          </a:p>
          <a:p>
            <a:pPr>
              <a:buClr>
                <a:srgbClr val="00295F"/>
              </a:buClr>
              <a:buSzPct val="123000"/>
              <a:defRPr/>
            </a:pPr>
            <a:r>
              <a:rPr lang="ru-RU" altLang="ru-RU" sz="1400" b="1" dirty="0">
                <a:solidFill>
                  <a:schemeClr val="accent2">
                    <a:lumMod val="50000"/>
                  </a:schemeClr>
                </a:solidFill>
              </a:rPr>
              <a:t>- выдача дубликатов обследований</a:t>
            </a:r>
          </a:p>
          <a:p>
            <a:pPr>
              <a:buClr>
                <a:srgbClr val="00295F"/>
              </a:buClr>
              <a:buSzPct val="123000"/>
              <a:defRPr/>
            </a:pPr>
            <a:endParaRPr lang="ru-RU" altLang="ru-RU" b="1" dirty="0">
              <a:solidFill>
                <a:schemeClr val="bg1"/>
              </a:solidFill>
              <a:latin typeface="Times New Roman" pitchFamily="18" charset="0"/>
              <a:cs typeface="Times New Roman" pitchFamily="18" charset="0"/>
            </a:endParaRPr>
          </a:p>
        </p:txBody>
      </p:sp>
      <p:sp>
        <p:nvSpPr>
          <p:cNvPr id="38918" name="Прямоугольник 7"/>
          <p:cNvSpPr>
            <a:spLocks noChangeArrowheads="1"/>
          </p:cNvSpPr>
          <p:nvPr/>
        </p:nvSpPr>
        <p:spPr bwMode="auto">
          <a:xfrm>
            <a:off x="6045993" y="1268415"/>
            <a:ext cx="2035969" cy="3240087"/>
          </a:xfrm>
          <a:prstGeom prst="rect">
            <a:avLst/>
          </a:prstGeom>
          <a:solidFill>
            <a:srgbClr val="FFCC99"/>
          </a:solidFill>
          <a:ln w="9525" algn="ctr">
            <a:solidFill>
              <a:schemeClr val="tx1"/>
            </a:solidFill>
            <a:round/>
            <a:headEnd/>
            <a:tailEnd/>
          </a:ln>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Clr>
                <a:srgbClr val="00295F"/>
              </a:buClr>
              <a:buSzPct val="123000"/>
              <a:defRPr/>
            </a:pPr>
            <a:r>
              <a:rPr lang="ru-RU" altLang="ru-RU" sz="1350" b="1" dirty="0">
                <a:solidFill>
                  <a:schemeClr val="accent2">
                    <a:lumMod val="50000"/>
                  </a:schemeClr>
                </a:solidFill>
              </a:rPr>
              <a:t>За счет переноса приемов пациентов по  выписке справок в кабинет среднего  медицинского персонала ожидается  высвобождение </a:t>
            </a:r>
          </a:p>
          <a:p>
            <a:pPr>
              <a:buClr>
                <a:srgbClr val="00295F"/>
              </a:buClr>
              <a:buSzPct val="123000"/>
              <a:defRPr/>
            </a:pPr>
            <a:r>
              <a:rPr lang="ru-RU" altLang="ru-RU" sz="1350" b="1" dirty="0">
                <a:solidFill>
                  <a:schemeClr val="accent2">
                    <a:lumMod val="50000"/>
                  </a:schemeClr>
                </a:solidFill>
              </a:rPr>
              <a:t>15%-20% времени приемов врачей для профилактической работы и диспансерного наблюдения пациентов</a:t>
            </a:r>
          </a:p>
        </p:txBody>
      </p:sp>
      <p:sp>
        <p:nvSpPr>
          <p:cNvPr id="38919" name="TextBox 44"/>
          <p:cNvSpPr txBox="1">
            <a:spLocks noChangeArrowheads="1"/>
          </p:cNvSpPr>
          <p:nvPr/>
        </p:nvSpPr>
        <p:spPr bwMode="auto">
          <a:xfrm>
            <a:off x="3563888" y="749234"/>
            <a:ext cx="1403747" cy="276999"/>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ru-RU" altLang="ru-RU" sz="1200" b="1" dirty="0">
                <a:solidFill>
                  <a:srgbClr val="C00000"/>
                </a:solidFill>
              </a:rPr>
              <a:t>ПРЕДЛОЖЕНИЕ</a:t>
            </a:r>
            <a:r>
              <a:rPr lang="ru-RU" altLang="ru-RU" sz="1200" b="1" dirty="0">
                <a:solidFill>
                  <a:srgbClr val="C00000"/>
                </a:solidFill>
                <a:latin typeface="+mn-lt"/>
              </a:rPr>
              <a:t>  </a:t>
            </a:r>
            <a:endParaRPr lang="ru-RU" altLang="ru-RU" sz="1400" b="1" dirty="0">
              <a:solidFill>
                <a:srgbClr val="C00000"/>
              </a:solidFill>
              <a:latin typeface="+mn-lt"/>
            </a:endParaRPr>
          </a:p>
        </p:txBody>
      </p:sp>
      <p:sp>
        <p:nvSpPr>
          <p:cNvPr id="43015" name="TextBox 45"/>
          <p:cNvSpPr txBox="1">
            <a:spLocks noChangeArrowheads="1"/>
          </p:cNvSpPr>
          <p:nvPr/>
        </p:nvSpPr>
        <p:spPr bwMode="auto">
          <a:xfrm>
            <a:off x="5910858" y="765175"/>
            <a:ext cx="2090738" cy="307975"/>
          </a:xfrm>
          <a:prstGeom prst="rect">
            <a:avLst/>
          </a:prstGeom>
          <a:noFill/>
          <a:ln w="9525">
            <a:noFill/>
            <a:miter lim="800000"/>
            <a:headEnd/>
            <a:tailEnd/>
          </a:ln>
        </p:spPr>
        <p:txBody>
          <a:bodyPr>
            <a:spAutoFit/>
          </a:bodyPr>
          <a:lstStyle/>
          <a:p>
            <a:pPr algn="ctr"/>
            <a:r>
              <a:rPr lang="ru-RU" altLang="ru-RU" sz="1400" b="1" dirty="0">
                <a:solidFill>
                  <a:srgbClr val="C00000"/>
                </a:solidFill>
              </a:rPr>
              <a:t>ОЖИДАЕМЫЙ ЭФФЕКТ  </a:t>
            </a:r>
          </a:p>
        </p:txBody>
      </p:sp>
      <p:graphicFrame>
        <p:nvGraphicFramePr>
          <p:cNvPr id="12" name="Таблица 11"/>
          <p:cNvGraphicFramePr>
            <a:graphicFrameLocks noGrp="1"/>
          </p:cNvGraphicFramePr>
          <p:nvPr/>
        </p:nvGraphicFramePr>
        <p:xfrm>
          <a:off x="1385889" y="4641850"/>
          <a:ext cx="6480573" cy="1691875"/>
        </p:xfrm>
        <a:graphic>
          <a:graphicData uri="http://schemas.openxmlformats.org/drawingml/2006/table">
            <a:tbl>
              <a:tblPr firstRow="1" bandRow="1">
                <a:tableStyleId>{21E4AEA4-8DFA-4A89-87EB-49C32662AFE0}</a:tableStyleId>
              </a:tblPr>
              <a:tblGrid>
                <a:gridCol w="4590406">
                  <a:extLst>
                    <a:ext uri="{9D8B030D-6E8A-4147-A177-3AD203B41FA5}">
                      <a16:colId xmlns:a16="http://schemas.microsoft.com/office/drawing/2014/main" xmlns="" val="20000"/>
                    </a:ext>
                  </a:extLst>
                </a:gridCol>
                <a:gridCol w="1890167">
                  <a:extLst>
                    <a:ext uri="{9D8B030D-6E8A-4147-A177-3AD203B41FA5}">
                      <a16:colId xmlns:a16="http://schemas.microsoft.com/office/drawing/2014/main" xmlns="" val="20001"/>
                    </a:ext>
                  </a:extLst>
                </a:gridCol>
              </a:tblGrid>
              <a:tr h="289599">
                <a:tc>
                  <a:txBody>
                    <a:bodyPr/>
                    <a:lstStyle/>
                    <a:p>
                      <a:r>
                        <a:rPr lang="ru-RU" sz="1100" b="1" dirty="0">
                          <a:solidFill>
                            <a:schemeClr val="accent2">
                              <a:lumMod val="50000"/>
                            </a:schemeClr>
                          </a:solidFill>
                          <a:latin typeface="Arial" panose="020B0604020202020204" pitchFamily="34" charset="0"/>
                          <a:cs typeface="Arial" panose="020B0604020202020204" pitchFamily="34" charset="0"/>
                        </a:rPr>
                        <a:t>ШАГИ</a:t>
                      </a:r>
                      <a:r>
                        <a:rPr lang="ru-RU" sz="1100" b="1" baseline="0" dirty="0">
                          <a:solidFill>
                            <a:schemeClr val="accent2">
                              <a:lumMod val="50000"/>
                            </a:schemeClr>
                          </a:solidFill>
                          <a:latin typeface="Arial" panose="020B0604020202020204" pitchFamily="34" charset="0"/>
                          <a:cs typeface="Arial" panose="020B0604020202020204" pitchFamily="34" charset="0"/>
                        </a:rPr>
                        <a:t> ПЛАНОВЫХ МЕРОПРИЯТИЙ</a:t>
                      </a:r>
                      <a:r>
                        <a:rPr lang="ru-RU" sz="1100" b="1" dirty="0">
                          <a:solidFill>
                            <a:schemeClr val="accent2">
                              <a:lumMod val="50000"/>
                            </a:schemeClr>
                          </a:solidFill>
                          <a:latin typeface="Arial" panose="020B0604020202020204" pitchFamily="34" charset="0"/>
                          <a:cs typeface="Arial" panose="020B0604020202020204" pitchFamily="34" charset="0"/>
                        </a:rPr>
                        <a:t> </a:t>
                      </a:r>
                    </a:p>
                  </a:txBody>
                  <a:tcPr marL="68579" marR="68579" marT="45701" marB="45701">
                    <a:solidFill>
                      <a:schemeClr val="accent5">
                        <a:lumMod val="75000"/>
                      </a:schemeClr>
                    </a:solidFill>
                  </a:tcPr>
                </a:tc>
                <a:tc>
                  <a:txBody>
                    <a:bodyPr/>
                    <a:lstStyle/>
                    <a:p>
                      <a:pPr algn="ctr"/>
                      <a:r>
                        <a:rPr lang="ru-RU" sz="1100" b="1" dirty="0">
                          <a:solidFill>
                            <a:schemeClr val="accent2">
                              <a:lumMod val="50000"/>
                            </a:schemeClr>
                          </a:solidFill>
                          <a:latin typeface="Arial" panose="020B0604020202020204" pitchFamily="34" charset="0"/>
                          <a:cs typeface="Arial" panose="020B0604020202020204" pitchFamily="34" charset="0"/>
                        </a:rPr>
                        <a:t>Ответственный</a:t>
                      </a:r>
                    </a:p>
                  </a:txBody>
                  <a:tcPr marL="68579" marR="68579" marT="45701" marB="45701">
                    <a:solidFill>
                      <a:schemeClr val="accent5">
                        <a:lumMod val="75000"/>
                      </a:schemeClr>
                    </a:solidFill>
                  </a:tcPr>
                </a:tc>
                <a:extLst>
                  <a:ext uri="{0D108BD9-81ED-4DB2-BD59-A6C34878D82A}">
                    <a16:rowId xmlns:a16="http://schemas.microsoft.com/office/drawing/2014/main" xmlns="" val="10000"/>
                  </a:ext>
                </a:extLst>
              </a:tr>
              <a:tr h="457305">
                <a:tc>
                  <a:txBody>
                    <a:bodyPr/>
                    <a:lstStyle/>
                    <a:p>
                      <a:r>
                        <a:rPr lang="ru-RU" altLang="ru-RU" sz="1100" b="1" dirty="0">
                          <a:solidFill>
                            <a:schemeClr val="accent2">
                              <a:lumMod val="50000"/>
                            </a:schemeClr>
                          </a:solidFill>
                          <a:latin typeface="Arial" panose="020B0604020202020204" pitchFamily="34" charset="0"/>
                          <a:cs typeface="Arial" panose="020B0604020202020204" pitchFamily="34" charset="0"/>
                        </a:rPr>
                        <a:t>Организовать  работу кабинета доврачебной помощи</a:t>
                      </a:r>
                    </a:p>
                  </a:txBody>
                  <a:tcPr marL="68579" marR="68579" marT="45701" marB="45701">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100" b="1" dirty="0">
                          <a:solidFill>
                            <a:schemeClr val="accent2">
                              <a:lumMod val="50000"/>
                            </a:schemeClr>
                          </a:solidFill>
                          <a:latin typeface="Arial" panose="020B0604020202020204" pitchFamily="34" charset="0"/>
                          <a:cs typeface="Arial" panose="020B0604020202020204" pitchFamily="34" charset="0"/>
                        </a:rPr>
                        <a:t>Зам.  главного  врача по  мед. части</a:t>
                      </a:r>
                    </a:p>
                  </a:txBody>
                  <a:tcPr marL="68579" marR="68579" marT="45701" marB="45701" anchor="ctr">
                    <a:solidFill>
                      <a:schemeClr val="bg2">
                        <a:lumMod val="40000"/>
                        <a:lumOff val="60000"/>
                      </a:schemeClr>
                    </a:solidFill>
                  </a:tcPr>
                </a:tc>
                <a:extLst>
                  <a:ext uri="{0D108BD9-81ED-4DB2-BD59-A6C34878D82A}">
                    <a16:rowId xmlns:a16="http://schemas.microsoft.com/office/drawing/2014/main" xmlns="" val="10001"/>
                  </a:ext>
                </a:extLst>
              </a:tr>
              <a:tr h="304845">
                <a:tc>
                  <a:txBody>
                    <a:bodyPr/>
                    <a:lstStyle/>
                    <a:p>
                      <a:pPr marL="0" marR="0" indent="0" algn="l" defTabSz="914400" rtl="0" eaLnBrk="1" fontAlgn="auto" latinLnBrk="0" hangingPunct="1">
                        <a:lnSpc>
                          <a:spcPct val="100000"/>
                        </a:lnSpc>
                        <a:spcBef>
                          <a:spcPts val="250"/>
                        </a:spcBef>
                        <a:spcAft>
                          <a:spcPts val="0"/>
                        </a:spcAft>
                        <a:buClrTx/>
                        <a:buSzTx/>
                        <a:buFontTx/>
                        <a:buNone/>
                        <a:tabLst/>
                        <a:defRPr/>
                      </a:pPr>
                      <a:r>
                        <a:rPr lang="ru-RU" sz="1100" b="1" spc="-5" dirty="0">
                          <a:solidFill>
                            <a:schemeClr val="accent2">
                              <a:lumMod val="50000"/>
                            </a:schemeClr>
                          </a:solidFill>
                          <a:latin typeface="Arial" panose="020B0604020202020204" pitchFamily="34" charset="0"/>
                          <a:cs typeface="Arial" panose="020B0604020202020204" pitchFamily="34" charset="0"/>
                        </a:rPr>
                        <a:t>Н</a:t>
                      </a:r>
                      <a:r>
                        <a:rPr lang="ru-RU" sz="1100" b="1" spc="-20" dirty="0">
                          <a:solidFill>
                            <a:schemeClr val="accent2">
                              <a:lumMod val="50000"/>
                            </a:schemeClr>
                          </a:solidFill>
                          <a:latin typeface="Arial" panose="020B0604020202020204" pitchFamily="34" charset="0"/>
                          <a:cs typeface="Arial" panose="020B0604020202020204" pitchFamily="34" charset="0"/>
                        </a:rPr>
                        <a:t>а</a:t>
                      </a:r>
                      <a:r>
                        <a:rPr lang="ru-RU" sz="1100" b="1" dirty="0">
                          <a:solidFill>
                            <a:schemeClr val="accent2">
                              <a:lumMod val="50000"/>
                            </a:schemeClr>
                          </a:solidFill>
                          <a:latin typeface="Arial" panose="020B0604020202020204" pitchFamily="34" charset="0"/>
                          <a:cs typeface="Arial" panose="020B0604020202020204" pitchFamily="34" charset="0"/>
                        </a:rPr>
                        <a:t>з</a:t>
                      </a:r>
                      <a:r>
                        <a:rPr lang="ru-RU" sz="1100" b="1" spc="-5" dirty="0">
                          <a:solidFill>
                            <a:schemeClr val="accent2">
                              <a:lumMod val="50000"/>
                            </a:schemeClr>
                          </a:solidFill>
                          <a:latin typeface="Arial" panose="020B0604020202020204" pitchFamily="34" charset="0"/>
                          <a:cs typeface="Arial" panose="020B0604020202020204" pitchFamily="34" charset="0"/>
                        </a:rPr>
                        <a:t>н</a:t>
                      </a:r>
                      <a:r>
                        <a:rPr lang="ru-RU" sz="1100" b="1" spc="-31" dirty="0">
                          <a:solidFill>
                            <a:schemeClr val="accent2">
                              <a:lumMod val="50000"/>
                            </a:schemeClr>
                          </a:solidFill>
                          <a:latin typeface="Arial" panose="020B0604020202020204" pitchFamily="34" charset="0"/>
                          <a:cs typeface="Arial" panose="020B0604020202020204" pitchFamily="34" charset="0"/>
                        </a:rPr>
                        <a:t>а</a:t>
                      </a:r>
                      <a:r>
                        <a:rPr lang="ru-RU" sz="1100" b="1" spc="-5" dirty="0">
                          <a:solidFill>
                            <a:schemeClr val="accent2">
                              <a:lumMod val="50000"/>
                            </a:schemeClr>
                          </a:solidFill>
                          <a:latin typeface="Arial" panose="020B0604020202020204" pitchFamily="34" charset="0"/>
                          <a:cs typeface="Arial" panose="020B0604020202020204" pitchFamily="34" charset="0"/>
                        </a:rPr>
                        <a:t>ч</a:t>
                      </a:r>
                      <a:r>
                        <a:rPr lang="ru-RU" sz="1100" b="1" spc="-15" dirty="0">
                          <a:solidFill>
                            <a:schemeClr val="accent2">
                              <a:lumMod val="50000"/>
                            </a:schemeClr>
                          </a:solidFill>
                          <a:latin typeface="Arial" panose="020B0604020202020204" pitchFamily="34" charset="0"/>
                          <a:cs typeface="Arial" panose="020B0604020202020204" pitchFamily="34" charset="0"/>
                        </a:rPr>
                        <a:t>ит</a:t>
                      </a:r>
                      <a:r>
                        <a:rPr lang="ru-RU" sz="1100" b="1" spc="-5" dirty="0">
                          <a:solidFill>
                            <a:schemeClr val="accent2">
                              <a:lumMod val="50000"/>
                            </a:schemeClr>
                          </a:solidFill>
                          <a:latin typeface="Arial" panose="020B0604020202020204" pitchFamily="34" charset="0"/>
                          <a:cs typeface="Arial" panose="020B0604020202020204" pitchFamily="34" charset="0"/>
                        </a:rPr>
                        <a:t>ь</a:t>
                      </a:r>
                      <a:r>
                        <a:rPr lang="ru-RU" sz="1100" b="1" spc="15" dirty="0">
                          <a:solidFill>
                            <a:schemeClr val="accent2">
                              <a:lumMod val="50000"/>
                            </a:schemeClr>
                          </a:solidFill>
                          <a:latin typeface="Arial" panose="020B0604020202020204" pitchFamily="34" charset="0"/>
                          <a:cs typeface="Arial" panose="020B0604020202020204" pitchFamily="34" charset="0"/>
                        </a:rPr>
                        <a:t> </a:t>
                      </a:r>
                      <a:r>
                        <a:rPr lang="ru-RU" sz="1100" b="1" spc="-5" dirty="0">
                          <a:solidFill>
                            <a:schemeClr val="accent2">
                              <a:lumMod val="50000"/>
                            </a:schemeClr>
                          </a:solidFill>
                          <a:latin typeface="Arial" panose="020B0604020202020204" pitchFamily="34" charset="0"/>
                          <a:cs typeface="Arial" panose="020B0604020202020204" pitchFamily="34" charset="0"/>
                        </a:rPr>
                        <a:t>ср</a:t>
                      </a:r>
                      <a:r>
                        <a:rPr lang="ru-RU" sz="1100" b="1" spc="-31" dirty="0">
                          <a:solidFill>
                            <a:schemeClr val="accent2">
                              <a:lumMod val="50000"/>
                            </a:schemeClr>
                          </a:solidFill>
                          <a:latin typeface="Arial" panose="020B0604020202020204" pitchFamily="34" charset="0"/>
                          <a:cs typeface="Arial" panose="020B0604020202020204" pitchFamily="34" charset="0"/>
                        </a:rPr>
                        <a:t>е</a:t>
                      </a:r>
                      <a:r>
                        <a:rPr lang="ru-RU" sz="1100" b="1" spc="-5" dirty="0">
                          <a:solidFill>
                            <a:schemeClr val="accent2">
                              <a:lumMod val="50000"/>
                            </a:schemeClr>
                          </a:solidFill>
                          <a:latin typeface="Arial" panose="020B0604020202020204" pitchFamily="34" charset="0"/>
                          <a:cs typeface="Arial" panose="020B0604020202020204" pitchFamily="34" charset="0"/>
                        </a:rPr>
                        <a:t>дн</a:t>
                      </a:r>
                      <a:r>
                        <a:rPr lang="ru-RU" sz="1100" b="1" spc="-10" dirty="0">
                          <a:solidFill>
                            <a:schemeClr val="accent2">
                              <a:lumMod val="50000"/>
                            </a:schemeClr>
                          </a:solidFill>
                          <a:latin typeface="Arial" panose="020B0604020202020204" pitchFamily="34" charset="0"/>
                          <a:cs typeface="Arial" panose="020B0604020202020204" pitchFamily="34" charset="0"/>
                        </a:rPr>
                        <a:t>и</a:t>
                      </a:r>
                      <a:r>
                        <a:rPr lang="ru-RU" sz="1100" b="1" spc="-5" dirty="0">
                          <a:solidFill>
                            <a:schemeClr val="accent2">
                              <a:lumMod val="50000"/>
                            </a:schemeClr>
                          </a:solidFill>
                          <a:latin typeface="Arial" panose="020B0604020202020204" pitchFamily="34" charset="0"/>
                          <a:cs typeface="Arial" panose="020B0604020202020204" pitchFamily="34" charset="0"/>
                        </a:rPr>
                        <a:t>й </a:t>
                      </a:r>
                      <a:r>
                        <a:rPr lang="ru-RU" altLang="ru-RU" sz="1100" b="1" dirty="0">
                          <a:solidFill>
                            <a:schemeClr val="accent2">
                              <a:lumMod val="50000"/>
                            </a:schemeClr>
                          </a:solidFill>
                          <a:latin typeface="Arial" panose="020B0604020202020204" pitchFamily="34" charset="0"/>
                          <a:cs typeface="Arial" panose="020B0604020202020204" pitchFamily="34" charset="0"/>
                        </a:rPr>
                        <a:t>медицинский  персонал на  выписку справок</a:t>
                      </a:r>
                      <a:endParaRPr lang="ru-RU" altLang="ru-RU" sz="1100" b="1" baseline="26000" dirty="0">
                        <a:solidFill>
                          <a:schemeClr val="accent2">
                            <a:lumMod val="50000"/>
                          </a:schemeClr>
                        </a:solidFill>
                        <a:latin typeface="Arial" panose="020B0604020202020204" pitchFamily="34" charset="0"/>
                        <a:cs typeface="Arial" panose="020B0604020202020204" pitchFamily="34" charset="0"/>
                      </a:endParaRPr>
                    </a:p>
                  </a:txBody>
                  <a:tcPr marL="68579" marR="68579" marT="45701" marB="45701">
                    <a:solidFill>
                      <a:schemeClr val="bg2">
                        <a:lumMod val="40000"/>
                        <a:lumOff val="60000"/>
                      </a:schemeClr>
                    </a:solidFill>
                  </a:tcPr>
                </a:tc>
                <a:tc rowSpan="2">
                  <a:txBody>
                    <a:bodyPr/>
                    <a:lstStyle/>
                    <a:p>
                      <a:pPr algn="ctr"/>
                      <a:r>
                        <a:rPr lang="ru-RU" sz="1100" b="1" dirty="0">
                          <a:solidFill>
                            <a:schemeClr val="accent2">
                              <a:lumMod val="50000"/>
                            </a:schemeClr>
                          </a:solidFill>
                          <a:latin typeface="Arial" panose="020B0604020202020204" pitchFamily="34" charset="0"/>
                          <a:cs typeface="Arial" panose="020B0604020202020204" pitchFamily="34" charset="0"/>
                        </a:rPr>
                        <a:t>Главный врач</a:t>
                      </a:r>
                    </a:p>
                  </a:txBody>
                  <a:tcPr marL="68579" marR="68579" marT="45701" marB="45701" anchor="ctr">
                    <a:solidFill>
                      <a:schemeClr val="bg2">
                        <a:lumMod val="40000"/>
                        <a:lumOff val="60000"/>
                      </a:schemeClr>
                    </a:solidFill>
                  </a:tcPr>
                </a:tc>
                <a:extLst>
                  <a:ext uri="{0D108BD9-81ED-4DB2-BD59-A6C34878D82A}">
                    <a16:rowId xmlns:a16="http://schemas.microsoft.com/office/drawing/2014/main" xmlns="" val="10002"/>
                  </a:ext>
                </a:extLst>
              </a:tr>
              <a:tr h="518289">
                <a:tc>
                  <a:txBody>
                    <a:bodyPr/>
                    <a:lstStyle/>
                    <a:p>
                      <a:r>
                        <a:rPr lang="ru-RU" altLang="ru-RU" sz="1100" b="1" dirty="0">
                          <a:solidFill>
                            <a:schemeClr val="accent2">
                              <a:lumMod val="50000"/>
                            </a:schemeClr>
                          </a:solidFill>
                          <a:latin typeface="Arial" panose="020B0604020202020204" pitchFamily="34" charset="0"/>
                          <a:cs typeface="Arial" panose="020B0604020202020204" pitchFamily="34" charset="0"/>
                        </a:rPr>
                        <a:t>Организовать  маршрутизацию  пациентов из регистратуры</a:t>
                      </a:r>
                    </a:p>
                    <a:p>
                      <a:r>
                        <a:rPr lang="ru-RU" altLang="ru-RU" sz="1100" b="1" dirty="0">
                          <a:solidFill>
                            <a:schemeClr val="accent2">
                              <a:lumMod val="50000"/>
                            </a:schemeClr>
                          </a:solidFill>
                          <a:latin typeface="Arial" panose="020B0604020202020204" pitchFamily="34" charset="0"/>
                          <a:cs typeface="Arial" panose="020B0604020202020204" pitchFamily="34" charset="0"/>
                        </a:rPr>
                        <a:t>  к среднему медицинскому  персоналу</a:t>
                      </a:r>
                    </a:p>
                  </a:txBody>
                  <a:tcPr marL="68579" marR="68579" marT="45701" marB="45701">
                    <a:solidFill>
                      <a:schemeClr val="accent3">
                        <a:lumMod val="85000"/>
                      </a:schemeClr>
                    </a:solidFill>
                  </a:tcPr>
                </a:tc>
                <a:tc vMerge="1">
                  <a:txBody>
                    <a:bodyPr/>
                    <a:lstStyle/>
                    <a:p>
                      <a:pPr algn="ctr"/>
                      <a:endParaRPr lang="ru-RU" sz="1300" b="1" dirty="0">
                        <a:solidFill>
                          <a:schemeClr val="bg1"/>
                        </a:solidFill>
                        <a:latin typeface="Times New Roman" panose="02020603050405020304" pitchFamily="18" charset="0"/>
                        <a:cs typeface="Times New Roman" panose="02020603050405020304" pitchFamily="18" charset="0"/>
                      </a:endParaRPr>
                    </a:p>
                  </a:txBody>
                  <a:tcPr>
                    <a:solidFill>
                      <a:srgbClr val="FF9933"/>
                    </a:solidFill>
                  </a:tcPr>
                </a:tc>
                <a:extLst>
                  <a:ext uri="{0D108BD9-81ED-4DB2-BD59-A6C34878D82A}">
                    <a16:rowId xmlns:a16="http://schemas.microsoft.com/office/drawing/2014/main" xmlns="" val="10003"/>
                  </a:ext>
                </a:extLst>
              </a:tr>
            </a:tbl>
          </a:graphicData>
        </a:graphic>
      </p:graphicFrame>
      <p:sp>
        <p:nvSpPr>
          <p:cNvPr id="2" name="Прямоугольник 1"/>
          <p:cNvSpPr/>
          <p:nvPr/>
        </p:nvSpPr>
        <p:spPr bwMode="auto">
          <a:xfrm>
            <a:off x="1385888" y="1268415"/>
            <a:ext cx="1458516" cy="3240087"/>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nchor="ctr"/>
          <a:lstStyle/>
          <a:p>
            <a:pPr>
              <a:spcBef>
                <a:spcPts val="913"/>
              </a:spcBef>
              <a:defRPr/>
            </a:pPr>
            <a:r>
              <a:rPr lang="ru-RU" altLang="ru-RU" sz="1400" b="1" dirty="0">
                <a:solidFill>
                  <a:schemeClr val="accent2">
                    <a:lumMod val="50000"/>
                  </a:schemeClr>
                </a:solidFill>
              </a:rPr>
              <a:t>Выпиской  различных медицинских документов  и справок занимаются  врачи, на что  приходится</a:t>
            </a:r>
          </a:p>
          <a:p>
            <a:pPr>
              <a:defRPr/>
            </a:pPr>
            <a:r>
              <a:rPr lang="ru-RU" altLang="ru-RU" sz="1400" b="1" dirty="0">
                <a:solidFill>
                  <a:schemeClr val="accent2">
                    <a:lumMod val="50000"/>
                  </a:schemeClr>
                </a:solidFill>
              </a:rPr>
              <a:t>значительная часть времени на приеме</a:t>
            </a:r>
          </a:p>
        </p:txBody>
      </p:sp>
      <p:sp>
        <p:nvSpPr>
          <p:cNvPr id="10" name="Номер слайда 3"/>
          <p:cNvSpPr>
            <a:spLocks noGrp="1"/>
          </p:cNvSpPr>
          <p:nvPr>
            <p:ph type="sldNum" sz="quarter" idx="10"/>
          </p:nvPr>
        </p:nvSpPr>
        <p:spPr>
          <a:xfrm>
            <a:off x="7421167" y="6267452"/>
            <a:ext cx="282178" cy="257175"/>
          </a:xfrm>
          <a:noFill/>
        </p:spPr>
        <p:txBody>
          <a:bodyPr/>
          <a:lstStyle/>
          <a:p>
            <a:fld id="{ED9F5A31-400B-4A53-8E57-799213662E14}" type="slidenum">
              <a:rPr lang="ru-RU" altLang="ru-RU" smtClean="0"/>
              <a:pPr/>
              <a:t>82</a:t>
            </a:fld>
            <a:endParaRPr lang="ru-RU" altLang="ru-RU" dirty="0"/>
          </a:p>
        </p:txBody>
      </p:sp>
    </p:spTree>
    <p:extLst>
      <p:ext uri="{BB962C8B-B14F-4D97-AF65-F5344CB8AC3E}">
        <p14:creationId xmlns:p14="http://schemas.microsoft.com/office/powerpoint/2010/main" val="1510529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normAutofit fontScale="90000"/>
          </a:bodyPr>
          <a:lstStyle/>
          <a:p>
            <a:pPr eaLnBrk="1" hangingPunct="1"/>
            <a:r>
              <a:rPr lang="ru-RU" altLang="ru-RU" b="0" smtClean="0"/>
              <a:t>Статья 32. Медицинская помощь</a:t>
            </a:r>
            <a:br>
              <a:rPr lang="ru-RU" altLang="ru-RU" b="0" smtClean="0"/>
            </a:br>
            <a:r>
              <a:rPr lang="ru-RU" altLang="ru-RU" b="0" smtClean="0"/>
              <a:t>(323ФЗ)</a:t>
            </a:r>
            <a:endParaRPr lang="ru-RU" altLang="ru-RU" smtClean="0"/>
          </a:p>
        </p:txBody>
      </p:sp>
      <p:sp>
        <p:nvSpPr>
          <p:cNvPr id="27651" name="Объект 2"/>
          <p:cNvSpPr>
            <a:spLocks noGrp="1"/>
          </p:cNvSpPr>
          <p:nvPr>
            <p:ph idx="1"/>
          </p:nvPr>
        </p:nvSpPr>
        <p:spPr/>
        <p:txBody>
          <a:bodyPr/>
          <a:lstStyle/>
          <a:p>
            <a:pPr marL="0" indent="0" eaLnBrk="1" hangingPunct="1">
              <a:buFont typeface="Wingdings" pitchFamily="2" charset="2"/>
              <a:buNone/>
            </a:pPr>
            <a:r>
              <a:rPr lang="ru-RU" altLang="ru-RU" smtClean="0"/>
              <a:t>Медицинская помощь оказывается медицинскими организациями и классифицируется по видам, условиям и форме оказания такой помощи.</a:t>
            </a:r>
          </a:p>
          <a:p>
            <a:pPr marL="0" indent="0" eaLnBrk="1" hangingPunct="1">
              <a:buFont typeface="Wingdings" pitchFamily="2" charset="2"/>
              <a:buNone/>
            </a:pPr>
            <a:endParaRPr lang="ru-RU" altLang="ru-RU" dirty="0" smtClean="0"/>
          </a:p>
        </p:txBody>
      </p:sp>
    </p:spTree>
    <p:extLst>
      <p:ext uri="{BB962C8B-B14F-4D97-AF65-F5344CB8AC3E}">
        <p14:creationId xmlns:p14="http://schemas.microsoft.com/office/powerpoint/2010/main" val="2014685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4352</Words>
  <Application>Microsoft Office PowerPoint</Application>
  <PresentationFormat>Экран (4:3)</PresentationFormat>
  <Paragraphs>586</Paragraphs>
  <Slides>82</Slides>
  <Notes>14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82</vt:i4>
      </vt:variant>
    </vt:vector>
  </HeadingPairs>
  <TitlesOfParts>
    <vt:vector size="89" baseType="lpstr">
      <vt:lpstr>Arial</vt:lpstr>
      <vt:lpstr>Calibri</vt:lpstr>
      <vt:lpstr>Tahoma</vt:lpstr>
      <vt:lpstr>Times New Roman</vt:lpstr>
      <vt:lpstr>Verdana</vt:lpstr>
      <vt:lpstr>Wingdings</vt:lpstr>
      <vt:lpstr>Тема Office</vt:lpstr>
      <vt:lpstr>Красноярский государственный медицинский университет  им. проф. В.Ф. Войно-Ясенецкого Кафедра управления в здравоохранении ИПО </vt:lpstr>
      <vt:lpstr>Цель лекции</vt:lpstr>
      <vt:lpstr>План лекции</vt:lpstr>
      <vt:lpstr>Охрана здоровья граждан</vt:lpstr>
      <vt:lpstr>Презентация PowerPoint</vt:lpstr>
      <vt:lpstr>Система здравоохранения </vt:lpstr>
      <vt:lpstr>Основные принципы отечественного здравоохранения:</vt:lpstr>
      <vt:lpstr>Статья 31. Первая помощь</vt:lpstr>
      <vt:lpstr>Статья 32. Медицинская помощь (323ФЗ)</vt:lpstr>
      <vt:lpstr>К видам медицинской помощи относятся:</vt:lpstr>
      <vt:lpstr>Медицинская помощь может оказываться в следующих условиях:</vt:lpstr>
      <vt:lpstr>Формами оказания медицинской помощи являются:</vt:lpstr>
      <vt:lpstr>Статья 33. Первичная медико-санитарная помощь</vt:lpstr>
      <vt:lpstr>Презентация PowerPoint</vt:lpstr>
      <vt:lpstr>Статья 34. Специализированная, в том числе высокотехнологичная, медицинская помощь</vt:lpstr>
      <vt:lpstr>3. Высокотехнологичная медицинская помощь, </vt:lpstr>
      <vt:lpstr>Статья 35. Скорая, в том числе скорая специализированная, медицинская помощь</vt:lpstr>
      <vt:lpstr>Статья 36. Паллиативная медицинская помощь</vt:lpstr>
      <vt:lpstr>Статья 37. Порядки оказания медицинской помощи и стандарты медицинской помощи</vt:lpstr>
      <vt:lpstr>Порядок оказания медицинской помощи </vt:lpstr>
      <vt:lpstr>Стандарт медицинской помощи</vt:lpstr>
      <vt:lpstr>Организация первичной  медико-санитарной помощи</vt:lpstr>
      <vt:lpstr>Проблемы ПСМП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Подразделения поликлиники.</vt:lpstr>
      <vt:lpstr>Презентация PowerPoint</vt:lpstr>
      <vt:lpstr>Организация деятельности кабинета (отделения) неотложной медицинской помощи</vt:lpstr>
      <vt:lpstr>Презентация PowerPoint</vt:lpstr>
      <vt:lpstr>Презентация PowerPoint</vt:lpstr>
      <vt:lpstr>Презентация PowerPoint</vt:lpstr>
      <vt:lpstr>Презентация PowerPoint</vt:lpstr>
      <vt:lpstr>Центр (Отделение) общей врачебной практики</vt:lpstr>
      <vt:lpstr>Презентация PowerPoint</vt:lpstr>
      <vt:lpstr>Презентация PowerPoint</vt:lpstr>
      <vt:lpstr>Презентация PowerPoint</vt:lpstr>
      <vt:lpstr>Ресурсы ПМСП</vt:lpstr>
      <vt:lpstr>Презентация PowerPoint</vt:lpstr>
      <vt:lpstr>Принципы: </vt:lpstr>
      <vt:lpstr>Презентация PowerPoint</vt:lpstr>
      <vt:lpstr>Категории поликлиник </vt:lpstr>
      <vt:lpstr>Организация специализированной (стационарной помощи населению)</vt:lpstr>
      <vt:lpstr>Презентация PowerPoint</vt:lpstr>
      <vt:lpstr>Презентация PowerPoint</vt:lpstr>
      <vt:lpstr>Презентация PowerPoint</vt:lpstr>
      <vt:lpstr>Унифицированные функции больниц</vt:lpstr>
      <vt:lpstr>Ресурсы:</vt:lpstr>
      <vt:lpstr>Организация оказания медицинской помощи</vt:lpstr>
      <vt:lpstr>Уровни иерархии организации медицинской помощи</vt:lpstr>
      <vt:lpstr>Презентация PowerPoint</vt:lpstr>
      <vt:lpstr>Типы больничных учреждений.</vt:lpstr>
      <vt:lpstr>Презентация PowerPoint</vt:lpstr>
      <vt:lpstr>Презентация PowerPoint</vt:lpstr>
      <vt:lpstr>Презентация PowerPoint</vt:lpstr>
      <vt:lpstr>Сроки предоставления услуги </vt:lpstr>
      <vt:lpstr>Режим работы </vt:lpstr>
      <vt:lpstr>Презентация PowerPoint</vt:lpstr>
      <vt:lpstr>Указ Президента РФ от 07.05.2012 N 598 "О совершенствовании государственной политики в сфере здравоохранения"</vt:lpstr>
      <vt:lpstr>Презентация PowerPoint</vt:lpstr>
      <vt:lpstr>Указ Президента РФ от 31.12.2015 N 683 "О Стратегии национальной безопасности Российской Федерации"</vt:lpstr>
      <vt:lpstr>Указ Президента РФ от 31.12.2015 N 683 "О Стратегии национальной безопасности РФ"</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«Программа повышения  эффективности работы амбулаторно-поликлинических учреждений  Красноярского края»</vt:lpstr>
      <vt:lpstr>ОГЛАВЛЕНИЕ</vt:lpstr>
      <vt:lpstr>РЕГИСТРАТУРА ПРОШЛОГО (текущая ситуация) </vt:lpstr>
      <vt:lpstr>СТАНДАРТЫ ОБЩЕНИЯ: УСТАНОВЛЕНИЕ КОНТАКТА С ПАЦИЕНТОМ</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Красноярский государственный медицинский университет  им. проф. В.Ф. Войно-Ясенецкого Кафедра управления в здравоохранении ИПО </dc:title>
  <dc:creator>tech</dc:creator>
  <cp:lastModifiedBy>Алексей</cp:lastModifiedBy>
  <cp:revision>12</cp:revision>
  <dcterms:created xsi:type="dcterms:W3CDTF">2016-11-05T06:42:51Z</dcterms:created>
  <dcterms:modified xsi:type="dcterms:W3CDTF">2016-11-06T14:51:11Z</dcterms:modified>
</cp:coreProperties>
</file>