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UWGmWQg7MD5zCoTEmtTKQGBFi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1713" autoAdjust="0"/>
  </p:normalViewPr>
  <p:slideViewPr>
    <p:cSldViewPr snapToGrid="0">
      <p:cViewPr varScale="1">
        <p:scale>
          <a:sx n="103" d="100"/>
          <a:sy n="103" d="100"/>
        </p:scale>
        <p:origin x="396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927363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934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5fac4370c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115fac4370c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015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5fac4370c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15fac4370c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115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5fac4370c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15fac4370c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455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5fac4370c_1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115fac4370c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138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5fac4370c_1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115fac4370c_1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176708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15fac4370c_1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115fac4370c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8911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5fac4370c_1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115fac4370c_1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2942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5fac4370c_1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15fac4370c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428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5fac4370c_1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115fac4370c_1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620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5fac4370c_1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115fac4370c_1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744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28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5fac4370c_1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15fac4370c_1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735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892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4b25bf08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4b25bf0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95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4f6f6a6a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114f6f6a6a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510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5fac4370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15fac4370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272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5fac4370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115fac4370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2931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5fac4370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15fac4370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547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5fac4370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15fac4370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58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371600" y="3581400"/>
            <a:ext cx="6400800" cy="609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503018"/>
              </a:buClr>
              <a:buSzPts val="3200"/>
              <a:buNone/>
              <a:defRPr>
                <a:solidFill>
                  <a:srgbClr val="50301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503018"/>
              </a:buClr>
              <a:buSzPts val="2800"/>
              <a:buChar char="•"/>
              <a:defRPr sz="2800"/>
            </a:lvl1pPr>
            <a:lvl2pPr marL="914400" lvl="1" indent="-381000" algn="l">
              <a:lnSpc>
                <a:spcPct val="100000"/>
              </a:lnSpc>
              <a:spcBef>
                <a:spcPts val="480"/>
              </a:spcBef>
              <a:spcAft>
                <a:spcPts val="0"/>
              </a:spcAft>
              <a:buClr>
                <a:srgbClr val="503018"/>
              </a:buClr>
              <a:buSzPts val="2400"/>
              <a:buChar char="–"/>
              <a:defRPr sz="2400"/>
            </a:lvl2pPr>
            <a:lvl3pPr marL="1371600" lvl="2" indent="-355600" algn="l">
              <a:lnSpc>
                <a:spcPct val="100000"/>
              </a:lnSpc>
              <a:spcBef>
                <a:spcPts val="400"/>
              </a:spcBef>
              <a:spcAft>
                <a:spcPts val="0"/>
              </a:spcAft>
              <a:buClr>
                <a:srgbClr val="503018"/>
              </a:buClr>
              <a:buSzPts val="2000"/>
              <a:buChar char="•"/>
              <a:defRPr sz="2000"/>
            </a:lvl3pPr>
            <a:lvl4pPr marL="1828800" lvl="3" indent="-342900" algn="l">
              <a:lnSpc>
                <a:spcPct val="100000"/>
              </a:lnSpc>
              <a:spcBef>
                <a:spcPts val="360"/>
              </a:spcBef>
              <a:spcAft>
                <a:spcPts val="0"/>
              </a:spcAft>
              <a:buClr>
                <a:srgbClr val="503018"/>
              </a:buClr>
              <a:buSzPts val="1800"/>
              <a:buChar char="–"/>
              <a:defRPr sz="1800"/>
            </a:lvl4pPr>
            <a:lvl5pPr marL="2286000" lvl="4" indent="-342900" algn="l">
              <a:lnSpc>
                <a:spcPct val="100000"/>
              </a:lnSpc>
              <a:spcBef>
                <a:spcPts val="360"/>
              </a:spcBef>
              <a:spcAft>
                <a:spcPts val="0"/>
              </a:spcAft>
              <a:buClr>
                <a:srgbClr val="503018"/>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0" name="Google Shape;70;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503018"/>
              </a:buClr>
              <a:buSzPts val="2800"/>
              <a:buChar char="•"/>
              <a:defRPr sz="2800"/>
            </a:lvl1pPr>
            <a:lvl2pPr marL="914400" lvl="1" indent="-381000" algn="l">
              <a:lnSpc>
                <a:spcPct val="100000"/>
              </a:lnSpc>
              <a:spcBef>
                <a:spcPts val="480"/>
              </a:spcBef>
              <a:spcAft>
                <a:spcPts val="0"/>
              </a:spcAft>
              <a:buClr>
                <a:srgbClr val="503018"/>
              </a:buClr>
              <a:buSzPts val="2400"/>
              <a:buChar char="–"/>
              <a:defRPr sz="2400"/>
            </a:lvl2pPr>
            <a:lvl3pPr marL="1371600" lvl="2" indent="-355600" algn="l">
              <a:lnSpc>
                <a:spcPct val="100000"/>
              </a:lnSpc>
              <a:spcBef>
                <a:spcPts val="400"/>
              </a:spcBef>
              <a:spcAft>
                <a:spcPts val="0"/>
              </a:spcAft>
              <a:buClr>
                <a:srgbClr val="503018"/>
              </a:buClr>
              <a:buSzPts val="2000"/>
              <a:buChar char="•"/>
              <a:defRPr sz="2000"/>
            </a:lvl3pPr>
            <a:lvl4pPr marL="1828800" lvl="3" indent="-342900" algn="l">
              <a:lnSpc>
                <a:spcPct val="100000"/>
              </a:lnSpc>
              <a:spcBef>
                <a:spcPts val="360"/>
              </a:spcBef>
              <a:spcAft>
                <a:spcPts val="0"/>
              </a:spcAft>
              <a:buClr>
                <a:srgbClr val="503018"/>
              </a:buClr>
              <a:buSzPts val="1800"/>
              <a:buChar char="–"/>
              <a:defRPr sz="1800"/>
            </a:lvl4pPr>
            <a:lvl5pPr marL="2286000" lvl="4" indent="-342900" algn="l">
              <a:lnSpc>
                <a:spcPct val="100000"/>
              </a:lnSpc>
              <a:spcBef>
                <a:spcPts val="360"/>
              </a:spcBef>
              <a:spcAft>
                <a:spcPts val="0"/>
              </a:spcAft>
              <a:buClr>
                <a:srgbClr val="503018"/>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722313" y="3709987"/>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a:off x="722313" y="2209800"/>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503018"/>
              </a:buClr>
              <a:buSzPts val="2000"/>
              <a:buNone/>
              <a:defRPr sz="2000">
                <a:solidFill>
                  <a:srgbClr val="50301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7" name="Google Shape;7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457200" y="1600200"/>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503018"/>
              </a:buClr>
              <a:buSzPts val="1800"/>
              <a:buChar char="•"/>
              <a:defRPr/>
            </a:lvl1pPr>
            <a:lvl2pPr marL="914400" lvl="1" indent="-342900" algn="l">
              <a:lnSpc>
                <a:spcPct val="100000"/>
              </a:lnSpc>
              <a:spcBef>
                <a:spcPts val="360"/>
              </a:spcBef>
              <a:spcAft>
                <a:spcPts val="0"/>
              </a:spcAft>
              <a:buClr>
                <a:srgbClr val="503018"/>
              </a:buClr>
              <a:buSzPts val="1800"/>
              <a:buChar char="–"/>
              <a:defRPr/>
            </a:lvl2pPr>
            <a:lvl3pPr marL="1371600" lvl="2" indent="-342900" algn="l">
              <a:lnSpc>
                <a:spcPct val="100000"/>
              </a:lnSpc>
              <a:spcBef>
                <a:spcPts val="360"/>
              </a:spcBef>
              <a:spcAft>
                <a:spcPts val="0"/>
              </a:spcAft>
              <a:buClr>
                <a:srgbClr val="503018"/>
              </a:buClr>
              <a:buSzPts val="1800"/>
              <a:buChar char="•"/>
              <a:defRPr/>
            </a:lvl3pPr>
            <a:lvl4pPr marL="1828800" lvl="3" indent="-342900" algn="l">
              <a:lnSpc>
                <a:spcPct val="100000"/>
              </a:lnSpc>
              <a:spcBef>
                <a:spcPts val="360"/>
              </a:spcBef>
              <a:spcAft>
                <a:spcPts val="0"/>
              </a:spcAft>
              <a:buClr>
                <a:srgbClr val="503018"/>
              </a:buClr>
              <a:buSzPts val="1800"/>
              <a:buChar char="–"/>
              <a:defRPr/>
            </a:lvl4pPr>
            <a:lvl5pPr marL="2286000" lvl="4" indent="-342900" algn="l">
              <a:lnSpc>
                <a:spcPct val="100000"/>
              </a:lnSpc>
              <a:spcBef>
                <a:spcPts val="360"/>
              </a:spcBef>
              <a:spcAft>
                <a:spcPts val="0"/>
              </a:spcAft>
              <a:buClr>
                <a:srgbClr val="503018"/>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503018"/>
              </a:buClr>
              <a:buSzPts val="1800"/>
              <a:buChar char="•"/>
              <a:defRPr/>
            </a:lvl1pPr>
            <a:lvl2pPr marL="914400" lvl="1" indent="-342900" algn="l">
              <a:lnSpc>
                <a:spcPct val="100000"/>
              </a:lnSpc>
              <a:spcBef>
                <a:spcPts val="360"/>
              </a:spcBef>
              <a:spcAft>
                <a:spcPts val="0"/>
              </a:spcAft>
              <a:buClr>
                <a:srgbClr val="503018"/>
              </a:buClr>
              <a:buSzPts val="1800"/>
              <a:buChar char="–"/>
              <a:defRPr/>
            </a:lvl2pPr>
            <a:lvl3pPr marL="1371600" lvl="2" indent="-342900" algn="l">
              <a:lnSpc>
                <a:spcPct val="100000"/>
              </a:lnSpc>
              <a:spcBef>
                <a:spcPts val="360"/>
              </a:spcBef>
              <a:spcAft>
                <a:spcPts val="0"/>
              </a:spcAft>
              <a:buClr>
                <a:srgbClr val="503018"/>
              </a:buClr>
              <a:buSzPts val="1800"/>
              <a:buChar char="•"/>
              <a:defRPr/>
            </a:lvl3pPr>
            <a:lvl4pPr marL="1828800" lvl="3" indent="-342900" algn="l">
              <a:lnSpc>
                <a:spcPct val="100000"/>
              </a:lnSpc>
              <a:spcBef>
                <a:spcPts val="360"/>
              </a:spcBef>
              <a:spcAft>
                <a:spcPts val="0"/>
              </a:spcAft>
              <a:buClr>
                <a:srgbClr val="503018"/>
              </a:buClr>
              <a:buSzPts val="1800"/>
              <a:buChar char="–"/>
              <a:defRPr/>
            </a:lvl4pPr>
            <a:lvl5pPr marL="2286000" lvl="4" indent="-342900" algn="l">
              <a:lnSpc>
                <a:spcPct val="100000"/>
              </a:lnSpc>
              <a:spcBef>
                <a:spcPts val="360"/>
              </a:spcBef>
              <a:spcAft>
                <a:spcPts val="0"/>
              </a:spcAft>
              <a:buClr>
                <a:srgbClr val="503018"/>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rot="5400000">
            <a:off x="2286000" y="-228600"/>
            <a:ext cx="45720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503018"/>
              </a:buClr>
              <a:buSzPts val="1800"/>
              <a:buChar char="•"/>
              <a:defRPr/>
            </a:lvl1pPr>
            <a:lvl2pPr marL="914400" lvl="1" indent="-342900" algn="l">
              <a:lnSpc>
                <a:spcPct val="100000"/>
              </a:lnSpc>
              <a:spcBef>
                <a:spcPts val="360"/>
              </a:spcBef>
              <a:spcAft>
                <a:spcPts val="0"/>
              </a:spcAft>
              <a:buClr>
                <a:srgbClr val="503018"/>
              </a:buClr>
              <a:buSzPts val="1800"/>
              <a:buChar char="–"/>
              <a:defRPr/>
            </a:lvl2pPr>
            <a:lvl3pPr marL="1371600" lvl="2" indent="-342900" algn="l">
              <a:lnSpc>
                <a:spcPct val="100000"/>
              </a:lnSpc>
              <a:spcBef>
                <a:spcPts val="360"/>
              </a:spcBef>
              <a:spcAft>
                <a:spcPts val="0"/>
              </a:spcAft>
              <a:buClr>
                <a:srgbClr val="503018"/>
              </a:buClr>
              <a:buSzPts val="1800"/>
              <a:buChar char="•"/>
              <a:defRPr/>
            </a:lvl3pPr>
            <a:lvl4pPr marL="1828800" lvl="3" indent="-342900" algn="l">
              <a:lnSpc>
                <a:spcPct val="100000"/>
              </a:lnSpc>
              <a:spcBef>
                <a:spcPts val="360"/>
              </a:spcBef>
              <a:spcAft>
                <a:spcPts val="0"/>
              </a:spcAft>
              <a:buClr>
                <a:srgbClr val="503018"/>
              </a:buClr>
              <a:buSzPts val="1800"/>
              <a:buChar char="–"/>
              <a:defRPr/>
            </a:lvl4pPr>
            <a:lvl5pPr marL="2286000" lvl="4" indent="-342900" algn="l">
              <a:lnSpc>
                <a:spcPct val="100000"/>
              </a:lnSpc>
              <a:spcBef>
                <a:spcPts val="360"/>
              </a:spcBef>
              <a:spcAft>
                <a:spcPts val="0"/>
              </a:spcAft>
              <a:buClr>
                <a:srgbClr val="503018"/>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10"/>
          <p:cNvSpPr>
            <a:spLocks noGrp="1"/>
          </p:cNvSpPr>
          <p:nvPr>
            <p:ph type="pic" idx="2"/>
          </p:nvPr>
        </p:nvSpPr>
        <p:spPr>
          <a:xfrm>
            <a:off x="1792288" y="612775"/>
            <a:ext cx="5486400" cy="4114800"/>
          </a:xfrm>
          <a:prstGeom prst="rect">
            <a:avLst/>
          </a:prstGeom>
          <a:noFill/>
          <a:ln>
            <a:noFill/>
          </a:ln>
        </p:spPr>
      </p:sp>
      <p:sp>
        <p:nvSpPr>
          <p:cNvPr id="38" name="Google Shape;3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503018"/>
              </a:buClr>
              <a:buSzPts val="1400"/>
              <a:buNone/>
              <a:defRPr sz="1400"/>
            </a:lvl1pPr>
            <a:lvl2pPr marL="914400" lvl="1" indent="-228600" algn="l">
              <a:lnSpc>
                <a:spcPct val="100000"/>
              </a:lnSpc>
              <a:spcBef>
                <a:spcPts val="240"/>
              </a:spcBef>
              <a:spcAft>
                <a:spcPts val="0"/>
              </a:spcAft>
              <a:buClr>
                <a:srgbClr val="503018"/>
              </a:buClr>
              <a:buSzPts val="1200"/>
              <a:buNone/>
              <a:defRPr sz="1200"/>
            </a:lvl2pPr>
            <a:lvl3pPr marL="1371600" lvl="2" indent="-228600" algn="l">
              <a:lnSpc>
                <a:spcPct val="100000"/>
              </a:lnSpc>
              <a:spcBef>
                <a:spcPts val="200"/>
              </a:spcBef>
              <a:spcAft>
                <a:spcPts val="0"/>
              </a:spcAft>
              <a:buClr>
                <a:srgbClr val="503018"/>
              </a:buClr>
              <a:buSzPts val="1000"/>
              <a:buNone/>
              <a:defRPr sz="1000"/>
            </a:lvl3pPr>
            <a:lvl4pPr marL="1828800" lvl="3" indent="-228600" algn="l">
              <a:lnSpc>
                <a:spcPct val="100000"/>
              </a:lnSpc>
              <a:spcBef>
                <a:spcPts val="180"/>
              </a:spcBef>
              <a:spcAft>
                <a:spcPts val="0"/>
              </a:spcAft>
              <a:buClr>
                <a:srgbClr val="503018"/>
              </a:buClr>
              <a:buSzPts val="900"/>
              <a:buNone/>
              <a:defRPr sz="900"/>
            </a:lvl4pPr>
            <a:lvl5pPr marL="2286000" lvl="4" indent="-228600" algn="l">
              <a:lnSpc>
                <a:spcPct val="100000"/>
              </a:lnSpc>
              <a:spcBef>
                <a:spcPts val="180"/>
              </a:spcBef>
              <a:spcAft>
                <a:spcPts val="0"/>
              </a:spcAft>
              <a:buClr>
                <a:srgbClr val="503018"/>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9" name="Google Shape;3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503018"/>
              </a:buClr>
              <a:buSzPts val="3200"/>
              <a:buChar char="•"/>
              <a:defRPr sz="3200"/>
            </a:lvl1pPr>
            <a:lvl2pPr marL="914400" lvl="1" indent="-406400" algn="l">
              <a:lnSpc>
                <a:spcPct val="100000"/>
              </a:lnSpc>
              <a:spcBef>
                <a:spcPts val="560"/>
              </a:spcBef>
              <a:spcAft>
                <a:spcPts val="0"/>
              </a:spcAft>
              <a:buClr>
                <a:srgbClr val="503018"/>
              </a:buClr>
              <a:buSzPts val="2800"/>
              <a:buChar char="–"/>
              <a:defRPr sz="2800"/>
            </a:lvl2pPr>
            <a:lvl3pPr marL="1371600" lvl="2" indent="-381000" algn="l">
              <a:lnSpc>
                <a:spcPct val="100000"/>
              </a:lnSpc>
              <a:spcBef>
                <a:spcPts val="480"/>
              </a:spcBef>
              <a:spcAft>
                <a:spcPts val="0"/>
              </a:spcAft>
              <a:buClr>
                <a:srgbClr val="503018"/>
              </a:buClr>
              <a:buSzPts val="2400"/>
              <a:buChar char="•"/>
              <a:defRPr sz="2400"/>
            </a:lvl3pPr>
            <a:lvl4pPr marL="1828800" lvl="3" indent="-355600" algn="l">
              <a:lnSpc>
                <a:spcPct val="100000"/>
              </a:lnSpc>
              <a:spcBef>
                <a:spcPts val="400"/>
              </a:spcBef>
              <a:spcAft>
                <a:spcPts val="0"/>
              </a:spcAft>
              <a:buClr>
                <a:srgbClr val="503018"/>
              </a:buClr>
              <a:buSzPts val="2000"/>
              <a:buChar char="–"/>
              <a:defRPr sz="2000"/>
            </a:lvl4pPr>
            <a:lvl5pPr marL="2286000" lvl="4" indent="-355600" algn="l">
              <a:lnSpc>
                <a:spcPct val="100000"/>
              </a:lnSpc>
              <a:spcBef>
                <a:spcPts val="400"/>
              </a:spcBef>
              <a:spcAft>
                <a:spcPts val="0"/>
              </a:spcAft>
              <a:buClr>
                <a:srgbClr val="503018"/>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5" name="Google Shape;45;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503018"/>
              </a:buClr>
              <a:buSzPts val="1400"/>
              <a:buNone/>
              <a:defRPr sz="1400"/>
            </a:lvl1pPr>
            <a:lvl2pPr marL="914400" lvl="1" indent="-228600" algn="l">
              <a:lnSpc>
                <a:spcPct val="100000"/>
              </a:lnSpc>
              <a:spcBef>
                <a:spcPts val="240"/>
              </a:spcBef>
              <a:spcAft>
                <a:spcPts val="0"/>
              </a:spcAft>
              <a:buClr>
                <a:srgbClr val="503018"/>
              </a:buClr>
              <a:buSzPts val="1200"/>
              <a:buNone/>
              <a:defRPr sz="1200"/>
            </a:lvl2pPr>
            <a:lvl3pPr marL="1371600" lvl="2" indent="-228600" algn="l">
              <a:lnSpc>
                <a:spcPct val="100000"/>
              </a:lnSpc>
              <a:spcBef>
                <a:spcPts val="200"/>
              </a:spcBef>
              <a:spcAft>
                <a:spcPts val="0"/>
              </a:spcAft>
              <a:buClr>
                <a:srgbClr val="503018"/>
              </a:buClr>
              <a:buSzPts val="1000"/>
              <a:buNone/>
              <a:defRPr sz="1000"/>
            </a:lvl3pPr>
            <a:lvl4pPr marL="1828800" lvl="3" indent="-228600" algn="l">
              <a:lnSpc>
                <a:spcPct val="100000"/>
              </a:lnSpc>
              <a:spcBef>
                <a:spcPts val="180"/>
              </a:spcBef>
              <a:spcAft>
                <a:spcPts val="0"/>
              </a:spcAft>
              <a:buClr>
                <a:srgbClr val="503018"/>
              </a:buClr>
              <a:buSzPts val="900"/>
              <a:buNone/>
              <a:defRPr sz="900"/>
            </a:lvl4pPr>
            <a:lvl5pPr marL="2286000" lvl="4" indent="-228600" algn="l">
              <a:lnSpc>
                <a:spcPct val="100000"/>
              </a:lnSpc>
              <a:spcBef>
                <a:spcPts val="180"/>
              </a:spcBef>
              <a:spcAft>
                <a:spcPts val="0"/>
              </a:spcAft>
              <a:buClr>
                <a:srgbClr val="503018"/>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6" name="Google Shape;4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503018"/>
              </a:buClr>
              <a:buSzPts val="2400"/>
              <a:buNone/>
              <a:defRPr sz="2400" b="1"/>
            </a:lvl1pPr>
            <a:lvl2pPr marL="914400" lvl="1" indent="-228600" algn="l">
              <a:lnSpc>
                <a:spcPct val="100000"/>
              </a:lnSpc>
              <a:spcBef>
                <a:spcPts val="400"/>
              </a:spcBef>
              <a:spcAft>
                <a:spcPts val="0"/>
              </a:spcAft>
              <a:buClr>
                <a:srgbClr val="503018"/>
              </a:buClr>
              <a:buSzPts val="2000"/>
              <a:buNone/>
              <a:defRPr sz="2000" b="1"/>
            </a:lvl2pPr>
            <a:lvl3pPr marL="1371600" lvl="2" indent="-228600" algn="l">
              <a:lnSpc>
                <a:spcPct val="100000"/>
              </a:lnSpc>
              <a:spcBef>
                <a:spcPts val="360"/>
              </a:spcBef>
              <a:spcAft>
                <a:spcPts val="0"/>
              </a:spcAft>
              <a:buClr>
                <a:srgbClr val="503018"/>
              </a:buClr>
              <a:buSzPts val="1800"/>
              <a:buNone/>
              <a:defRPr sz="1800" b="1"/>
            </a:lvl3pPr>
            <a:lvl4pPr marL="1828800" lvl="3" indent="-228600" algn="l">
              <a:lnSpc>
                <a:spcPct val="100000"/>
              </a:lnSpc>
              <a:spcBef>
                <a:spcPts val="320"/>
              </a:spcBef>
              <a:spcAft>
                <a:spcPts val="0"/>
              </a:spcAft>
              <a:buClr>
                <a:srgbClr val="503018"/>
              </a:buClr>
              <a:buSzPts val="1600"/>
              <a:buNone/>
              <a:defRPr sz="1600" b="1"/>
            </a:lvl4pPr>
            <a:lvl5pPr marL="2286000" lvl="4" indent="-228600" algn="l">
              <a:lnSpc>
                <a:spcPct val="100000"/>
              </a:lnSpc>
              <a:spcBef>
                <a:spcPts val="320"/>
              </a:spcBef>
              <a:spcAft>
                <a:spcPts val="0"/>
              </a:spcAft>
              <a:buClr>
                <a:srgbClr val="503018"/>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503018"/>
              </a:buClr>
              <a:buSzPts val="2400"/>
              <a:buChar char="•"/>
              <a:defRPr sz="2400"/>
            </a:lvl1pPr>
            <a:lvl2pPr marL="914400" lvl="1" indent="-355600" algn="l">
              <a:lnSpc>
                <a:spcPct val="100000"/>
              </a:lnSpc>
              <a:spcBef>
                <a:spcPts val="400"/>
              </a:spcBef>
              <a:spcAft>
                <a:spcPts val="0"/>
              </a:spcAft>
              <a:buClr>
                <a:srgbClr val="503018"/>
              </a:buClr>
              <a:buSzPts val="2000"/>
              <a:buChar char="–"/>
              <a:defRPr sz="2000"/>
            </a:lvl2pPr>
            <a:lvl3pPr marL="1371600" lvl="2" indent="-342900" algn="l">
              <a:lnSpc>
                <a:spcPct val="100000"/>
              </a:lnSpc>
              <a:spcBef>
                <a:spcPts val="360"/>
              </a:spcBef>
              <a:spcAft>
                <a:spcPts val="0"/>
              </a:spcAft>
              <a:buClr>
                <a:srgbClr val="503018"/>
              </a:buClr>
              <a:buSzPts val="1800"/>
              <a:buChar char="•"/>
              <a:defRPr sz="1800"/>
            </a:lvl3pPr>
            <a:lvl4pPr marL="1828800" lvl="3" indent="-330200" algn="l">
              <a:lnSpc>
                <a:spcPct val="100000"/>
              </a:lnSpc>
              <a:spcBef>
                <a:spcPts val="320"/>
              </a:spcBef>
              <a:spcAft>
                <a:spcPts val="0"/>
              </a:spcAft>
              <a:buClr>
                <a:srgbClr val="503018"/>
              </a:buClr>
              <a:buSzPts val="1600"/>
              <a:buChar char="–"/>
              <a:defRPr sz="1600"/>
            </a:lvl4pPr>
            <a:lvl5pPr marL="2286000" lvl="4" indent="-330200" algn="l">
              <a:lnSpc>
                <a:spcPct val="100000"/>
              </a:lnSpc>
              <a:spcBef>
                <a:spcPts val="320"/>
              </a:spcBef>
              <a:spcAft>
                <a:spcPts val="0"/>
              </a:spcAft>
              <a:buClr>
                <a:srgbClr val="503018"/>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503018"/>
              </a:buClr>
              <a:buSzPts val="2400"/>
              <a:buNone/>
              <a:defRPr sz="2400" b="1"/>
            </a:lvl1pPr>
            <a:lvl2pPr marL="914400" lvl="1" indent="-228600" algn="l">
              <a:lnSpc>
                <a:spcPct val="100000"/>
              </a:lnSpc>
              <a:spcBef>
                <a:spcPts val="400"/>
              </a:spcBef>
              <a:spcAft>
                <a:spcPts val="0"/>
              </a:spcAft>
              <a:buClr>
                <a:srgbClr val="503018"/>
              </a:buClr>
              <a:buSzPts val="2000"/>
              <a:buNone/>
              <a:defRPr sz="2000" b="1"/>
            </a:lvl2pPr>
            <a:lvl3pPr marL="1371600" lvl="2" indent="-228600" algn="l">
              <a:lnSpc>
                <a:spcPct val="100000"/>
              </a:lnSpc>
              <a:spcBef>
                <a:spcPts val="360"/>
              </a:spcBef>
              <a:spcAft>
                <a:spcPts val="0"/>
              </a:spcAft>
              <a:buClr>
                <a:srgbClr val="503018"/>
              </a:buClr>
              <a:buSzPts val="1800"/>
              <a:buNone/>
              <a:defRPr sz="1800" b="1"/>
            </a:lvl3pPr>
            <a:lvl4pPr marL="1828800" lvl="3" indent="-228600" algn="l">
              <a:lnSpc>
                <a:spcPct val="100000"/>
              </a:lnSpc>
              <a:spcBef>
                <a:spcPts val="320"/>
              </a:spcBef>
              <a:spcAft>
                <a:spcPts val="0"/>
              </a:spcAft>
              <a:buClr>
                <a:srgbClr val="503018"/>
              </a:buClr>
              <a:buSzPts val="1600"/>
              <a:buNone/>
              <a:defRPr sz="1600" b="1"/>
            </a:lvl4pPr>
            <a:lvl5pPr marL="2286000" lvl="4" indent="-228600" algn="l">
              <a:lnSpc>
                <a:spcPct val="100000"/>
              </a:lnSpc>
              <a:spcBef>
                <a:spcPts val="320"/>
              </a:spcBef>
              <a:spcAft>
                <a:spcPts val="0"/>
              </a:spcAft>
              <a:buClr>
                <a:srgbClr val="503018"/>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503018"/>
              </a:buClr>
              <a:buSzPts val="2400"/>
              <a:buChar char="•"/>
              <a:defRPr sz="2400"/>
            </a:lvl1pPr>
            <a:lvl2pPr marL="914400" lvl="1" indent="-355600" algn="l">
              <a:lnSpc>
                <a:spcPct val="100000"/>
              </a:lnSpc>
              <a:spcBef>
                <a:spcPts val="400"/>
              </a:spcBef>
              <a:spcAft>
                <a:spcPts val="0"/>
              </a:spcAft>
              <a:buClr>
                <a:srgbClr val="503018"/>
              </a:buClr>
              <a:buSzPts val="2000"/>
              <a:buChar char="–"/>
              <a:defRPr sz="2000"/>
            </a:lvl2pPr>
            <a:lvl3pPr marL="1371600" lvl="2" indent="-342900" algn="l">
              <a:lnSpc>
                <a:spcPct val="100000"/>
              </a:lnSpc>
              <a:spcBef>
                <a:spcPts val="360"/>
              </a:spcBef>
              <a:spcAft>
                <a:spcPts val="0"/>
              </a:spcAft>
              <a:buClr>
                <a:srgbClr val="503018"/>
              </a:buClr>
              <a:buSzPts val="1800"/>
              <a:buChar char="•"/>
              <a:defRPr sz="1800"/>
            </a:lvl3pPr>
            <a:lvl4pPr marL="1828800" lvl="3" indent="-330200" algn="l">
              <a:lnSpc>
                <a:spcPct val="100000"/>
              </a:lnSpc>
              <a:spcBef>
                <a:spcPts val="320"/>
              </a:spcBef>
              <a:spcAft>
                <a:spcPts val="0"/>
              </a:spcAft>
              <a:buClr>
                <a:srgbClr val="503018"/>
              </a:buClr>
              <a:buSzPts val="1600"/>
              <a:buChar char="–"/>
              <a:defRPr sz="1600"/>
            </a:lvl4pPr>
            <a:lvl5pPr marL="2286000" lvl="4" indent="-330200" algn="l">
              <a:lnSpc>
                <a:spcPct val="100000"/>
              </a:lnSpc>
              <a:spcBef>
                <a:spcPts val="320"/>
              </a:spcBef>
              <a:spcAft>
                <a:spcPts val="0"/>
              </a:spcAft>
              <a:buClr>
                <a:srgbClr val="503018"/>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D0D0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5400" b="1" i="0" u="none" strike="noStrike" cap="none">
                <a:solidFill>
                  <a:srgbClr val="953735"/>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600200"/>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503018"/>
              </a:buClr>
              <a:buSzPts val="3200"/>
              <a:buFont typeface="Arial"/>
              <a:buChar char="•"/>
              <a:defRPr sz="3200" b="0" i="0" u="none" strike="noStrike" cap="none">
                <a:solidFill>
                  <a:srgbClr val="503018"/>
                </a:solidFill>
                <a:latin typeface="Arial"/>
                <a:ea typeface="Arial"/>
                <a:cs typeface="Arial"/>
                <a:sym typeface="Arial"/>
              </a:defRPr>
            </a:lvl1pPr>
            <a:lvl2pPr marL="914400" marR="0" lvl="1" indent="-406400" algn="l" rtl="0">
              <a:lnSpc>
                <a:spcPct val="100000"/>
              </a:lnSpc>
              <a:spcBef>
                <a:spcPts val="560"/>
              </a:spcBef>
              <a:spcAft>
                <a:spcPts val="0"/>
              </a:spcAft>
              <a:buClr>
                <a:srgbClr val="503018"/>
              </a:buClr>
              <a:buSzPts val="2800"/>
              <a:buFont typeface="Arial"/>
              <a:buChar char="–"/>
              <a:defRPr sz="2800" b="0" i="0" u="none" strike="noStrike" cap="none">
                <a:solidFill>
                  <a:srgbClr val="503018"/>
                </a:solidFill>
                <a:latin typeface="Arial"/>
                <a:ea typeface="Arial"/>
                <a:cs typeface="Arial"/>
                <a:sym typeface="Arial"/>
              </a:defRPr>
            </a:lvl2pPr>
            <a:lvl3pPr marL="1371600" marR="0" lvl="2" indent="-381000" algn="l" rtl="0">
              <a:lnSpc>
                <a:spcPct val="100000"/>
              </a:lnSpc>
              <a:spcBef>
                <a:spcPts val="480"/>
              </a:spcBef>
              <a:spcAft>
                <a:spcPts val="0"/>
              </a:spcAft>
              <a:buClr>
                <a:srgbClr val="503018"/>
              </a:buClr>
              <a:buSzPts val="2400"/>
              <a:buFont typeface="Arial"/>
              <a:buChar char="•"/>
              <a:defRPr sz="2400" b="0" i="0" u="none" strike="noStrike" cap="none">
                <a:solidFill>
                  <a:srgbClr val="503018"/>
                </a:solidFill>
                <a:latin typeface="Arial"/>
                <a:ea typeface="Arial"/>
                <a:cs typeface="Arial"/>
                <a:sym typeface="Arial"/>
              </a:defRPr>
            </a:lvl3pPr>
            <a:lvl4pPr marL="1828800" marR="0" lvl="3" indent="-355600" algn="l" rtl="0">
              <a:lnSpc>
                <a:spcPct val="100000"/>
              </a:lnSpc>
              <a:spcBef>
                <a:spcPts val="400"/>
              </a:spcBef>
              <a:spcAft>
                <a:spcPts val="0"/>
              </a:spcAft>
              <a:buClr>
                <a:srgbClr val="503018"/>
              </a:buClr>
              <a:buSzPts val="2000"/>
              <a:buFont typeface="Arial"/>
              <a:buChar char="–"/>
              <a:defRPr sz="2000" b="0" i="0" u="none" strike="noStrike" cap="none">
                <a:solidFill>
                  <a:srgbClr val="503018"/>
                </a:solidFill>
                <a:latin typeface="Arial"/>
                <a:ea typeface="Arial"/>
                <a:cs typeface="Arial"/>
                <a:sym typeface="Arial"/>
              </a:defRPr>
            </a:lvl4pPr>
            <a:lvl5pPr marL="2286000" marR="0" lvl="4" indent="-355600" algn="l" rtl="0">
              <a:lnSpc>
                <a:spcPct val="100000"/>
              </a:lnSpc>
              <a:spcBef>
                <a:spcPts val="400"/>
              </a:spcBef>
              <a:spcAft>
                <a:spcPts val="0"/>
              </a:spcAft>
              <a:buClr>
                <a:srgbClr val="503018"/>
              </a:buClr>
              <a:buSzPts val="2000"/>
              <a:buFont typeface="Arial"/>
              <a:buChar char="»"/>
              <a:defRPr sz="2000" b="0" i="0" u="none" strike="noStrike" cap="none">
                <a:solidFill>
                  <a:srgbClr val="503018"/>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D0D0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1pPr>
            <a:lvl2pPr marL="0" marR="0" lvl="1"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2pPr>
            <a:lvl3pPr marL="0" marR="0" lvl="2"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3pPr>
            <a:lvl4pPr marL="0" marR="0" lvl="3"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4pPr>
            <a:lvl5pPr marL="0" marR="0" lvl="4"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5pPr>
            <a:lvl6pPr marL="0" marR="0" lvl="5"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6pPr>
            <a:lvl7pPr marL="0" marR="0" lvl="6"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7pPr>
            <a:lvl8pPr marL="0" marR="0" lvl="7"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8pPr>
            <a:lvl9pPr marL="0" marR="0" lvl="8" indent="0" algn="r" rtl="0">
              <a:lnSpc>
                <a:spcPct val="100000"/>
              </a:lnSpc>
              <a:spcBef>
                <a:spcPts val="0"/>
              </a:spcBef>
              <a:spcAft>
                <a:spcPts val="0"/>
              </a:spcAft>
              <a:buClr>
                <a:srgbClr val="0D0D0D"/>
              </a:buClr>
              <a:buSzPts val="1200"/>
              <a:buFont typeface="Calibri"/>
              <a:buNone/>
              <a:defRPr sz="1200" b="0" i="0" u="none" strike="noStrike" cap="none">
                <a:solidFill>
                  <a:srgbClr val="0D0D0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971102" y="2065719"/>
            <a:ext cx="7201800" cy="17673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2900"/>
              <a:buFont typeface="Arial"/>
              <a:buNone/>
            </a:pPr>
            <a:r>
              <a:rPr lang="en-US" sz="3600" b="1"/>
              <a:t>ВИЗУАЛИЗАЦИЯ ОБЪЕМНЫХ ОБРАЗОВАНИЙ ПОЧЕК</a:t>
            </a:r>
            <a:endParaRPr sz="3600" b="1"/>
          </a:p>
          <a:p>
            <a:pPr marL="0" marR="0" lvl="0" indent="0" algn="ctr" rtl="0">
              <a:lnSpc>
                <a:spcPct val="90000"/>
              </a:lnSpc>
              <a:spcBef>
                <a:spcPts val="0"/>
              </a:spcBef>
              <a:spcAft>
                <a:spcPts val="0"/>
              </a:spcAft>
              <a:buClr>
                <a:srgbClr val="000000"/>
              </a:buClr>
              <a:buSzPts val="2900"/>
              <a:buFont typeface="Arial"/>
              <a:buNone/>
            </a:pPr>
            <a:r>
              <a:rPr lang="en-US" sz="3600" b="1"/>
              <a:t> ЧАСТЬ 1</a:t>
            </a:r>
            <a:endParaRPr sz="3600" b="1" i="0" u="none" strike="noStrike" cap="none">
              <a:solidFill>
                <a:srgbClr val="000000"/>
              </a:solidFill>
            </a:endParaRPr>
          </a:p>
        </p:txBody>
      </p:sp>
      <p:sp>
        <p:nvSpPr>
          <p:cNvPr id="85" name="Google Shape;85;p1"/>
          <p:cNvSpPr txBox="1"/>
          <p:nvPr/>
        </p:nvSpPr>
        <p:spPr>
          <a:xfrm>
            <a:off x="5092650" y="4255975"/>
            <a:ext cx="3885000" cy="2453400"/>
          </a:xfrm>
          <a:prstGeom prst="rect">
            <a:avLst/>
          </a:prstGeom>
          <a:noFill/>
          <a:ln>
            <a:noFill/>
          </a:ln>
        </p:spPr>
        <p:txBody>
          <a:bodyPr spcFirstLastPara="1" wrap="square" lIns="68575" tIns="34275" rIns="68575" bIns="34275" anchor="t" anchorCtr="0">
            <a:noAutofit/>
          </a:bodyPr>
          <a:lstStyle/>
          <a:p>
            <a:pPr marL="0" marR="0" lvl="0" indent="0" algn="r" rtl="0">
              <a:lnSpc>
                <a:spcPct val="110000"/>
              </a:lnSpc>
              <a:spcBef>
                <a:spcPts val="0"/>
              </a:spcBef>
              <a:spcAft>
                <a:spcPts val="0"/>
              </a:spcAft>
              <a:buClr>
                <a:srgbClr val="202729"/>
              </a:buClr>
              <a:buSzPts val="2400"/>
              <a:buFont typeface="Arial"/>
              <a:buNone/>
            </a:pPr>
            <a:r>
              <a:rPr lang="en-US" sz="2400" b="0" i="0" strike="noStrike" cap="none">
                <a:solidFill>
                  <a:schemeClr val="dk1"/>
                </a:solidFill>
                <a:latin typeface="Arial"/>
                <a:ea typeface="Arial"/>
                <a:cs typeface="Arial"/>
                <a:sym typeface="Arial"/>
              </a:rPr>
              <a:t>Выполнила: ординатор кафедры лучевой диагностики ИПО</a:t>
            </a:r>
            <a:endParaRPr sz="2400" b="0" i="0" strike="noStrike" cap="none">
              <a:solidFill>
                <a:schemeClr val="dk1"/>
              </a:solidFill>
              <a:latin typeface="Arial"/>
              <a:ea typeface="Arial"/>
              <a:cs typeface="Arial"/>
              <a:sym typeface="Arial"/>
            </a:endParaRPr>
          </a:p>
          <a:p>
            <a:pPr marL="0" marR="0" lvl="0" indent="0" algn="r" rtl="0">
              <a:lnSpc>
                <a:spcPct val="100000"/>
              </a:lnSpc>
              <a:spcBef>
                <a:spcPts val="300"/>
              </a:spcBef>
              <a:spcAft>
                <a:spcPts val="0"/>
              </a:spcAft>
              <a:buClr>
                <a:srgbClr val="202729"/>
              </a:buClr>
              <a:buSzPts val="2400"/>
              <a:buFont typeface="Arial"/>
              <a:buNone/>
            </a:pPr>
            <a:r>
              <a:rPr lang="en-US" sz="2400" b="1" i="0" strike="noStrike" cap="none">
                <a:solidFill>
                  <a:schemeClr val="dk1"/>
                </a:solidFill>
                <a:latin typeface="Arial"/>
                <a:ea typeface="Arial"/>
                <a:cs typeface="Arial"/>
                <a:sym typeface="Arial"/>
              </a:rPr>
              <a:t>Цыхоня Анастасия</a:t>
            </a:r>
            <a:endParaRPr sz="2400" b="1">
              <a:solidFill>
                <a:schemeClr val="dk1"/>
              </a:solidFill>
            </a:endParaRPr>
          </a:p>
          <a:p>
            <a:pPr marL="0" marR="0" lvl="0" indent="0" algn="l" rtl="0">
              <a:lnSpc>
                <a:spcPct val="100000"/>
              </a:lnSpc>
              <a:spcBef>
                <a:spcPts val="300"/>
              </a:spcBef>
              <a:spcAft>
                <a:spcPts val="0"/>
              </a:spcAft>
              <a:buClr>
                <a:srgbClr val="202729"/>
              </a:buClr>
              <a:buSzPts val="2400"/>
              <a:buFont typeface="Arial"/>
              <a:buNone/>
            </a:pPr>
            <a:r>
              <a:rPr lang="en-US" sz="2400">
                <a:solidFill>
                  <a:schemeClr val="dk1"/>
                </a:solidFill>
              </a:rPr>
              <a:t>                         </a:t>
            </a:r>
            <a:r>
              <a:rPr lang="en-US" sz="2400" b="1" i="0" strike="noStrike" cap="none">
                <a:solidFill>
                  <a:schemeClr val="dk1"/>
                </a:solidFill>
                <a:latin typeface="Arial"/>
                <a:ea typeface="Arial"/>
                <a:cs typeface="Arial"/>
                <a:sym typeface="Arial"/>
              </a:rPr>
              <a:t>Сергеевна</a:t>
            </a:r>
            <a:endParaRPr sz="2400" b="0" i="0" strike="noStrike" cap="none">
              <a:solidFill>
                <a:schemeClr val="dk1"/>
              </a:solidFill>
              <a:latin typeface="Arial"/>
              <a:ea typeface="Arial"/>
              <a:cs typeface="Arial"/>
              <a:sym typeface="Arial"/>
            </a:endParaRPr>
          </a:p>
          <a:p>
            <a:pPr marL="0" marR="0" lvl="0" indent="0" algn="r" rtl="0">
              <a:lnSpc>
                <a:spcPct val="100000"/>
              </a:lnSpc>
              <a:spcBef>
                <a:spcPts val="300"/>
              </a:spcBef>
              <a:spcAft>
                <a:spcPts val="0"/>
              </a:spcAft>
              <a:buClr>
                <a:srgbClr val="888888"/>
              </a:buClr>
              <a:buSzPts val="2400"/>
              <a:buFont typeface="Arial"/>
              <a:buNone/>
            </a:pPr>
            <a:endParaRPr sz="2400" b="0" i="0" u="none" strike="noStrike" cap="none">
              <a:solidFill>
                <a:srgbClr val="888888"/>
              </a:solidFill>
              <a:latin typeface="Calibri"/>
              <a:ea typeface="Calibri"/>
              <a:cs typeface="Calibri"/>
              <a:sym typeface="Calibri"/>
            </a:endParaRPr>
          </a:p>
        </p:txBody>
      </p:sp>
      <p:sp>
        <p:nvSpPr>
          <p:cNvPr id="86" name="Google Shape;86;p1"/>
          <p:cNvSpPr txBox="1"/>
          <p:nvPr/>
        </p:nvSpPr>
        <p:spPr>
          <a:xfrm>
            <a:off x="1353145" y="264378"/>
            <a:ext cx="7624500" cy="1038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ФГБОУ ВО КрасГМУ им. проф. В.Ф. Войно-Ясенецкого Минздрава РФ</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p:txBody>
      </p:sp>
      <p:sp>
        <p:nvSpPr>
          <p:cNvPr id="87" name="Google Shape;87;p1"/>
          <p:cNvSpPr/>
          <p:nvPr/>
        </p:nvSpPr>
        <p:spPr>
          <a:xfrm>
            <a:off x="3179475" y="873075"/>
            <a:ext cx="3664200" cy="430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Arial"/>
                <a:ea typeface="Arial"/>
                <a:cs typeface="Arial"/>
                <a:sym typeface="Arial"/>
              </a:rPr>
              <a:t>Кафедра лучевой диагностики ИПО</a:t>
            </a:r>
            <a:endParaRPr sz="16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119028" y="136451"/>
            <a:ext cx="1500876" cy="1460844"/>
          </a:xfrm>
          <a:prstGeom prst="rect">
            <a:avLst/>
          </a:prstGeom>
          <a:noFill/>
          <a:ln>
            <a:noFill/>
          </a:ln>
        </p:spPr>
      </p:pic>
      <p:pic>
        <p:nvPicPr>
          <p:cNvPr id="89" name="Google Shape;89;p1"/>
          <p:cNvPicPr preferRelativeResize="0"/>
          <p:nvPr/>
        </p:nvPicPr>
        <p:blipFill>
          <a:blip r:embed="rId4">
            <a:alphaModFix/>
          </a:blip>
          <a:stretch>
            <a:fillRect/>
          </a:stretch>
        </p:blipFill>
        <p:spPr>
          <a:xfrm>
            <a:off x="119013" y="4756613"/>
            <a:ext cx="4752975" cy="1952625"/>
          </a:xfrm>
          <a:prstGeom prst="rect">
            <a:avLst/>
          </a:prstGeom>
          <a:noFill/>
          <a:ln>
            <a:noFill/>
          </a:ln>
        </p:spPr>
      </p:pic>
      <p:sp>
        <p:nvSpPr>
          <p:cNvPr id="90" name="Google Shape;90;p1"/>
          <p:cNvSpPr txBox="1"/>
          <p:nvPr/>
        </p:nvSpPr>
        <p:spPr>
          <a:xfrm>
            <a:off x="4741750" y="63039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US" sz="2400">
                <a:solidFill>
                  <a:srgbClr val="888888"/>
                </a:solidFill>
              </a:rPr>
              <a:t>2022 </a:t>
            </a: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5fac4370c_1_12"/>
          <p:cNvSpPr txBox="1">
            <a:spLocks noGrp="1"/>
          </p:cNvSpPr>
          <p:nvPr>
            <p:ph type="title"/>
          </p:nvPr>
        </p:nvSpPr>
        <p:spPr>
          <a:xfrm>
            <a:off x="326175"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solidFill>
                  <a:schemeClr val="dk1"/>
                </a:solidFill>
              </a:rPr>
              <a:t>КЛАССИФИКАЦИЯ BOSNIAK</a:t>
            </a:r>
            <a:endParaRPr/>
          </a:p>
        </p:txBody>
      </p:sp>
      <p:sp>
        <p:nvSpPr>
          <p:cNvPr id="172" name="Google Shape;172;g115fac4370c_1_12"/>
          <p:cNvSpPr/>
          <p:nvPr/>
        </p:nvSpPr>
        <p:spPr>
          <a:xfrm>
            <a:off x="213450" y="1046950"/>
            <a:ext cx="8717100" cy="940500"/>
          </a:xfrm>
          <a:prstGeom prst="bevel">
            <a:avLst>
              <a:gd name="adj" fmla="val 12500"/>
            </a:avLst>
          </a:prstGeom>
          <a:gradFill>
            <a:gsLst>
              <a:gs pos="0">
                <a:srgbClr val="4E29AA"/>
              </a:gs>
              <a:gs pos="100000">
                <a:srgbClr val="1E123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36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НЕДАВНЕЕ ОБНОВЛЕНИЕ ПРОЯСНЯЕТ НЕКОТОРЫЕ НЕОПРЕДЕЛЕННЫЕ МОМЕНТЫ</a:t>
            </a:r>
            <a:endParaRPr sz="1500" b="1" i="0" u="none" strike="noStrike" cap="none">
              <a:solidFill>
                <a:schemeClr val="lt1"/>
              </a:solidFill>
              <a:latin typeface="Arial"/>
              <a:ea typeface="Arial"/>
              <a:cs typeface="Arial"/>
              <a:sym typeface="Arial"/>
            </a:endParaRPr>
          </a:p>
        </p:txBody>
      </p:sp>
      <p:sp>
        <p:nvSpPr>
          <p:cNvPr id="173" name="Google Shape;173;g115fac4370c_1_12"/>
          <p:cNvSpPr/>
          <p:nvPr/>
        </p:nvSpPr>
        <p:spPr>
          <a:xfrm>
            <a:off x="213375" y="2085800"/>
            <a:ext cx="8717100" cy="405900"/>
          </a:xfrm>
          <a:prstGeom prst="round2DiagRect">
            <a:avLst>
              <a:gd name="adj1" fmla="val 16667"/>
              <a:gd name="adj2"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КОЛИЧЕСТВО ТОНКИХ ПЕРЕГОРОДОК: МЕНЕЕ ТРЕХ - BOSNIAK II, БОЛЕЕ ТРЕХ - BOSNIAK IIF </a:t>
            </a:r>
            <a:endParaRPr sz="1400" b="0" i="0" u="none" strike="noStrike" cap="none">
              <a:solidFill>
                <a:srgbClr val="000000"/>
              </a:solidFill>
              <a:latin typeface="Arial"/>
              <a:ea typeface="Arial"/>
              <a:cs typeface="Arial"/>
              <a:sym typeface="Arial"/>
            </a:endParaRPr>
          </a:p>
        </p:txBody>
      </p:sp>
      <p:sp>
        <p:nvSpPr>
          <p:cNvPr id="174" name="Google Shape;174;g115fac4370c_1_12"/>
          <p:cNvSpPr/>
          <p:nvPr/>
        </p:nvSpPr>
        <p:spPr>
          <a:xfrm>
            <a:off x="213525" y="3290897"/>
            <a:ext cx="8717100" cy="486600"/>
          </a:xfrm>
          <a:prstGeom prst="round2DiagRect">
            <a:avLst>
              <a:gd name="adj1" fmla="val 16667"/>
              <a:gd name="adj2"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ДИФФЕРЕНЦИАЦИЯ МЕЖДУ НЕРАВНОМЕРНЫМ УТОЛЩЕНИЕМ ПЕРЕГОРОДКИ (BOSNIAK III) И УЗЕЛКОВЫМ УТОЛЩЕНИЕМ ПЕРЕГОРОДКИ (BOSNIAK IV) </a:t>
            </a:r>
            <a:endParaRPr sz="1400" b="0" i="0" u="none" strike="noStrike" cap="none">
              <a:solidFill>
                <a:srgbClr val="000000"/>
              </a:solidFill>
              <a:latin typeface="Arial"/>
              <a:ea typeface="Arial"/>
              <a:cs typeface="Arial"/>
              <a:sym typeface="Arial"/>
            </a:endParaRPr>
          </a:p>
        </p:txBody>
      </p:sp>
      <p:sp>
        <p:nvSpPr>
          <p:cNvPr id="175" name="Google Shape;175;g115fac4370c_1_12"/>
          <p:cNvSpPr/>
          <p:nvPr/>
        </p:nvSpPr>
        <p:spPr>
          <a:xfrm>
            <a:off x="213525" y="2648000"/>
            <a:ext cx="8717100" cy="486600"/>
          </a:xfrm>
          <a:prstGeom prst="round2DiagRect">
            <a:avLst>
              <a:gd name="adj1" fmla="val 16667"/>
              <a:gd name="adj2"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ДИФФЕРЕНЦИАЦИЯ МЕЖДУ ТОНКИМИ </a:t>
            </a:r>
            <a:r>
              <a:rPr lang="en-US" sz="1400" b="0" i="0" u="none" strike="noStrike" cap="none">
                <a:solidFill>
                  <a:schemeClr val="dk1"/>
                </a:solidFill>
                <a:latin typeface="Arial"/>
                <a:ea typeface="Arial"/>
                <a:cs typeface="Arial"/>
                <a:sym typeface="Arial"/>
              </a:rPr>
              <a:t>(≤2 мм), МИНИМАЛЬНО УТОЛЩЕННЫМИ (3 ММ) И УТОЛЩЕННЫМИ (≥4 мм) ПЕРЕГОРОДКАМИ</a:t>
            </a:r>
            <a:endParaRPr sz="1400" b="0" i="0" u="none" strike="noStrike" cap="none">
              <a:solidFill>
                <a:srgbClr val="000000"/>
              </a:solidFill>
              <a:latin typeface="Arial"/>
              <a:ea typeface="Arial"/>
              <a:cs typeface="Arial"/>
              <a:sym typeface="Arial"/>
            </a:endParaRPr>
          </a:p>
        </p:txBody>
      </p:sp>
      <p:sp>
        <p:nvSpPr>
          <p:cNvPr id="176" name="Google Shape;176;g115fac4370c_1_12"/>
          <p:cNvSpPr/>
          <p:nvPr/>
        </p:nvSpPr>
        <p:spPr>
          <a:xfrm>
            <a:off x="181725" y="4745300"/>
            <a:ext cx="8717100" cy="624900"/>
          </a:xfrm>
          <a:prstGeom prst="round2DiagRect">
            <a:avLst>
              <a:gd name="adj1" fmla="val 16667"/>
              <a:gd name="adj2" fmla="val 0"/>
            </a:avLst>
          </a:prstGeom>
          <a:gradFill>
            <a:gsLst>
              <a:gs pos="0">
                <a:srgbClr val="DBD4EB">
                  <a:alpha val="0"/>
                </a:srgbClr>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БЛАГОДАРЯ КЛАССИФИКАЦИИ BOSNIAK МОЖНО ПРЕДПОЛОЖИТЬ РИСК МАЛИГНИЗАЦИИ </a:t>
            </a:r>
            <a:endParaRPr sz="1700" b="0" i="0" u="none" strike="noStrike" cap="none">
              <a:solidFill>
                <a:srgbClr val="000000"/>
              </a:solidFill>
              <a:latin typeface="Arial"/>
              <a:ea typeface="Arial"/>
              <a:cs typeface="Arial"/>
              <a:sym typeface="Arial"/>
            </a:endParaRPr>
          </a:p>
        </p:txBody>
      </p:sp>
      <p:sp>
        <p:nvSpPr>
          <p:cNvPr id="177" name="Google Shape;177;g115fac4370c_1_12"/>
          <p:cNvSpPr/>
          <p:nvPr/>
        </p:nvSpPr>
        <p:spPr>
          <a:xfrm>
            <a:off x="213525" y="5526500"/>
            <a:ext cx="8717100" cy="1203000"/>
          </a:xfrm>
          <a:prstGeom prst="round2DiagRect">
            <a:avLst>
              <a:gd name="adj1" fmla="val 16667"/>
              <a:gd name="adj2" fmla="val 0"/>
            </a:avLst>
          </a:prstGeom>
          <a:gradFill>
            <a:gsLst>
              <a:gs pos="0">
                <a:srgbClr val="DBD4EB">
                  <a:alpha val="0"/>
                </a:srgbClr>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КИСТЫ </a:t>
            </a:r>
            <a:r>
              <a:rPr lang="en-US" sz="1700" b="0" i="0" u="none" strike="noStrike" cap="none">
                <a:solidFill>
                  <a:schemeClr val="dk1"/>
                </a:solidFill>
                <a:latin typeface="Arial"/>
                <a:ea typeface="Arial"/>
                <a:cs typeface="Arial"/>
                <a:sym typeface="Arial"/>
              </a:rPr>
              <a:t>BOSNIAK I, BOSNIAK II НЕ ТРЕБУЮТ ЛЕЧЕНИЯ. КИСТЫ BOSNIAK IIF ТРЕБУЮТ НАБЛЮДЕНИЯ (РИСК МАЛИГНИЗАЦИИ 5-10%) - 3-5 ЛЕТ (ПЕРВЫЙ ГОД РАЗ В 6 МЕСЯЦЕВ, ДАЛЕЕ ЕЖЕГОДНО). КИСТЫ BOSNIAK III, BOSNIAK IV ТРЕБУЮТ ХИРУРГИЧЕСКОГО ЛЕЧЕНИЯ (РИСК МАЛИГНИЗАЦИИ 50-90%)</a:t>
            </a:r>
            <a:endParaRPr sz="1700" b="0" i="0" u="none" strike="noStrike" cap="none">
              <a:solidFill>
                <a:srgbClr val="000000"/>
              </a:solidFill>
              <a:latin typeface="Arial"/>
              <a:ea typeface="Arial"/>
              <a:cs typeface="Arial"/>
              <a:sym typeface="Arial"/>
            </a:endParaRPr>
          </a:p>
        </p:txBody>
      </p:sp>
      <p:sp>
        <p:nvSpPr>
          <p:cNvPr id="178" name="Google Shape;178;g115fac4370c_1_12"/>
          <p:cNvSpPr/>
          <p:nvPr/>
        </p:nvSpPr>
        <p:spPr>
          <a:xfrm>
            <a:off x="213525" y="3933788"/>
            <a:ext cx="8717100" cy="655200"/>
          </a:xfrm>
          <a:prstGeom prst="round2DiagRect">
            <a:avLst>
              <a:gd name="adj1" fmla="val 16667"/>
              <a:gd name="adj2" fmla="val 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КИСТЫ С РОВНЫМИ ПЕРЕГОРОДКАМИ 2ММ (BOSNIAK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КИСТЫ С РОВНЫМИ ПЕРЕГОРОДКАМИ 3 ММ (</a:t>
            </a:r>
            <a:r>
              <a:rPr lang="en-US" sz="1400" b="0" i="0" u="none" strike="noStrike" cap="none">
                <a:solidFill>
                  <a:schemeClr val="dk1"/>
                </a:solidFill>
                <a:latin typeface="Arial"/>
                <a:ea typeface="Arial"/>
                <a:cs typeface="Arial"/>
                <a:sym typeface="Arial"/>
              </a:rPr>
              <a:t>BOSNIAK IIF</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КИСТЫ С РОВНЫМИ ПЕРЕГОРОДКАМИ 4 ММ (</a:t>
            </a:r>
            <a:r>
              <a:rPr lang="en-US" sz="1400" b="0" i="0" u="none" strike="noStrike" cap="none">
                <a:solidFill>
                  <a:schemeClr val="dk1"/>
                </a:solidFill>
                <a:latin typeface="Arial"/>
                <a:ea typeface="Arial"/>
                <a:cs typeface="Arial"/>
                <a:sym typeface="Arial"/>
              </a:rPr>
              <a:t>BOSNIAK III</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15fac4370c_1_17"/>
          <p:cNvSpPr txBox="1">
            <a:spLocks noGrp="1"/>
          </p:cNvSpPr>
          <p:nvPr>
            <p:ph type="title"/>
          </p:nvPr>
        </p:nvSpPr>
        <p:spPr>
          <a:xfrm>
            <a:off x="326175"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solidFill>
                  <a:schemeClr val="dk1"/>
                </a:solidFill>
              </a:rPr>
              <a:t>КЛАССИФИКАЦИЯ BOSNIAK</a:t>
            </a:r>
            <a:endParaRPr/>
          </a:p>
        </p:txBody>
      </p:sp>
      <p:sp>
        <p:nvSpPr>
          <p:cNvPr id="184" name="Google Shape;184;g115fac4370c_1_17"/>
          <p:cNvSpPr/>
          <p:nvPr/>
        </p:nvSpPr>
        <p:spPr>
          <a:xfrm>
            <a:off x="190500" y="4723500"/>
            <a:ext cx="8763000" cy="2053200"/>
          </a:xfrm>
          <a:prstGeom prst="round2DiagRect">
            <a:avLst>
              <a:gd name="adj1" fmla="val 16667"/>
              <a:gd name="adj2" fmla="val 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РАЗРАБАТЫВАЕТСЯ ТАКТИКА ВЕДЕНИЯ ПАЦИЕНТОВ С КИСТАМИ &lt;2 СМ BOSNIAK III И IV , А ТАКЖЕ ПАЦИЕНТОВ, ИМЕЮЩИЕ ФАКТОРЫ РИСКА ДЛЯ ОПЕРАТИВНОГО ВМЕШАТЕЛЬСТВА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(НАПРИМЕР КИСТОЗНАЯ ПОЧЕЧНО-КЛЕТОЧНАЯ КАРЦИНОМА ИМЕЕТ НИЗКУЮ СТЕПЕНЬ ЗЛОКАЧЕСТВЕННОСТИ И МЕДЛЕННЫЙ РОСТ, А ЗНАЧИТ БОЛЕЕ БЛАГОПРИЯТНЫЙ ПРОГНОЗ, В ОТЛИЧИИ ОТ СОЛИДНОГО ПОЧЕЧНО-КЛЕТОЧНОГО РАКА)</a:t>
            </a:r>
            <a:endParaRPr sz="1600" b="0" i="0" u="none" strike="noStrike" cap="none">
              <a:solidFill>
                <a:srgbClr val="000000"/>
              </a:solidFill>
              <a:latin typeface="Arial"/>
              <a:ea typeface="Arial"/>
              <a:cs typeface="Arial"/>
              <a:sym typeface="Arial"/>
            </a:endParaRPr>
          </a:p>
        </p:txBody>
      </p:sp>
      <p:sp>
        <p:nvSpPr>
          <p:cNvPr id="185" name="Google Shape;185;g115fac4370c_1_17"/>
          <p:cNvSpPr/>
          <p:nvPr/>
        </p:nvSpPr>
        <p:spPr>
          <a:xfrm>
            <a:off x="181725" y="3702225"/>
            <a:ext cx="8717100" cy="851100"/>
          </a:xfrm>
          <a:prstGeom prst="round2DiagRect">
            <a:avLst>
              <a:gd name="adj1" fmla="val 16667"/>
              <a:gd name="adj2" fmla="val 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ТАКЖЕ ВЕДУТСЯ СПОРЫ О ХИРУРГИЧЕСКОМ ЛЕЧЕНИИ КИСТ BOSNIAK III, КОТОРЫЕ В ИТОГЕ ОКАЗЫВАЮТСЯ ДОБРОКАЧЕСТВЕННЫМИ </a:t>
            </a:r>
            <a:endParaRPr sz="1600" b="0" i="0" u="none" strike="noStrike" cap="none">
              <a:solidFill>
                <a:srgbClr val="000000"/>
              </a:solidFill>
              <a:latin typeface="Arial"/>
              <a:ea typeface="Arial"/>
              <a:cs typeface="Arial"/>
              <a:sym typeface="Arial"/>
            </a:endParaRPr>
          </a:p>
        </p:txBody>
      </p:sp>
      <p:sp>
        <p:nvSpPr>
          <p:cNvPr id="186" name="Google Shape;186;g115fac4370c_1_17"/>
          <p:cNvSpPr/>
          <p:nvPr/>
        </p:nvSpPr>
        <p:spPr>
          <a:xfrm>
            <a:off x="181725" y="2680950"/>
            <a:ext cx="8717100" cy="851100"/>
          </a:xfrm>
          <a:prstGeom prst="round2DiagRect">
            <a:avLst>
              <a:gd name="adj1" fmla="val 16667"/>
              <a:gd name="adj2" fmla="val 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В ДАННЫЙ МОМЕНТ РАЗРАБАТЫВАЕТСЯ ПОДКЛАСС BOSNIAK III, ДЛЯ </a:t>
            </a:r>
            <a:r>
              <a:rPr lang="en-US" sz="1600" b="0" i="0" u="none" strike="noStrike" cap="none" dirty="0" smtClean="0">
                <a:solidFill>
                  <a:srgbClr val="000000"/>
                </a:solidFill>
                <a:latin typeface="Arial"/>
                <a:ea typeface="Arial"/>
                <a:cs typeface="Arial"/>
                <a:sym typeface="Arial"/>
              </a:rPr>
              <a:t>ДИФФЕРЕНЦ</a:t>
            </a:r>
            <a:r>
              <a:rPr lang="ru-RU" sz="1600" b="0" i="0" u="none" strike="noStrike" cap="none" dirty="0" smtClean="0">
                <a:solidFill>
                  <a:srgbClr val="000000"/>
                </a:solidFill>
                <a:latin typeface="Arial"/>
                <a:ea typeface="Arial"/>
                <a:cs typeface="Arial"/>
                <a:sym typeface="Arial"/>
              </a:rPr>
              <a:t>ИАЛЬНОЙ ДИАГНОСТИКИ</a:t>
            </a:r>
            <a:r>
              <a:rPr lang="en-US" sz="1600" b="0" i="0" u="none" strike="noStrike" cap="none" dirty="0" smtClean="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МЕНЕЕ ЗЛОКАЧЕСТВЕННОГО УТОЛЩЕНИЯ ПЕРЕГОРОДКИ ОТ УЗЛОВОГО УТОЛЩЕНИЯ</a:t>
            </a:r>
            <a:endParaRPr sz="1600" b="0" i="0" u="none" strike="noStrike" cap="none" dirty="0">
              <a:solidFill>
                <a:srgbClr val="000000"/>
              </a:solidFill>
              <a:latin typeface="Arial"/>
              <a:ea typeface="Arial"/>
              <a:cs typeface="Arial"/>
              <a:sym typeface="Arial"/>
            </a:endParaRPr>
          </a:p>
        </p:txBody>
      </p:sp>
      <p:sp>
        <p:nvSpPr>
          <p:cNvPr id="187" name="Google Shape;187;g115fac4370c_1_17"/>
          <p:cNvSpPr/>
          <p:nvPr/>
        </p:nvSpPr>
        <p:spPr>
          <a:xfrm>
            <a:off x="158775" y="1064775"/>
            <a:ext cx="8763000" cy="1446000"/>
          </a:xfrm>
          <a:prstGeom prst="round2DiagRect">
            <a:avLst>
              <a:gd name="adj1" fmla="val 16667"/>
              <a:gd name="adj2" fmla="val 0"/>
            </a:avLst>
          </a:prstGeom>
          <a:gradFill>
            <a:gsLst>
              <a:gs pos="0">
                <a:srgbClr val="DBD4EB"/>
              </a:gs>
              <a:gs pos="100000">
                <a:srgbClr val="9180BB"/>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СЛОЖНОСТЬ ПРИ ВИЗУАЛИЗАЦИИ КИСТ BOSNIAK III ЗАКЛЮЧАЕТСЯ В ТОМ, ЧТО ДИФФЕРЕНЦИРОВАТЬ  ДОБРОКАЧЕСТВЕННУЮ ОТ ОЗЛОКАЧЕСТВЛЕННОЙ </a:t>
            </a:r>
            <a:r>
              <a:rPr lang="en-US" sz="1600" b="0" i="0" u="none" strike="noStrike" cap="none" dirty="0" smtClean="0">
                <a:solidFill>
                  <a:srgbClr val="000000"/>
                </a:solidFill>
                <a:latin typeface="Arial"/>
                <a:ea typeface="Arial"/>
                <a:cs typeface="Arial"/>
                <a:sym typeface="Arial"/>
              </a:rPr>
              <a:t>НЕВОЗМОЖН</a:t>
            </a:r>
            <a:r>
              <a:rPr lang="ru-RU" sz="1600" b="0" i="0" u="none" strike="noStrike" cap="none" dirty="0" smtClean="0">
                <a:solidFill>
                  <a:srgbClr val="000000"/>
                </a:solidFill>
                <a:latin typeface="Arial"/>
                <a:ea typeface="Arial"/>
                <a:cs typeface="Arial"/>
                <a:sym typeface="Arial"/>
              </a:rPr>
              <a:t>О</a:t>
            </a:r>
            <a:r>
              <a:rPr lang="en-US" sz="1600" b="0" i="0" u="none" strike="noStrike" cap="none" dirty="0" smtClean="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(И ТА, И ДРУГАЯ ХАРАКТЕРИЗУЕТСЯ НАЛИЧИЕМ УТОЛЩЕННЫХ ПЕРЕГОРОДОК). РЕШИТЬ ВОПРОС ПОМОГАЕТ ГИСТОЛОГИЯ УТОЛЩЕННОЙ СТЕНКИ</a:t>
            </a:r>
            <a:endParaRPr sz="1600" b="0" i="0" u="none" strike="noStrike" cap="none" dirty="0">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15fac4370c_1_22"/>
          <p:cNvSpPr/>
          <p:nvPr/>
        </p:nvSpPr>
        <p:spPr>
          <a:xfrm>
            <a:off x="176550" y="5142900"/>
            <a:ext cx="8790900" cy="1595100"/>
          </a:xfrm>
          <a:prstGeom prst="bevel">
            <a:avLst>
              <a:gd name="adj" fmla="val 12500"/>
            </a:avLst>
          </a:prstGeom>
          <a:gradFill>
            <a:gsLst>
              <a:gs pos="0">
                <a:srgbClr val="DBD4EB">
                  <a:alpha val="0"/>
                </a:srgbClr>
              </a:gs>
              <a:gs pos="100000">
                <a:srgbClr val="9180BB"/>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D0D0D"/>
                </a:solidFill>
                <a:latin typeface="Arial"/>
                <a:ea typeface="Arial"/>
                <a:cs typeface="Arial"/>
                <a:sym typeface="Arial"/>
              </a:rPr>
              <a:t>НЕДОСТАТКОМ МРТ И УЗИ+КУ ЯВЛЯЕТСЯ ТО ФАКТ, ЧТО ПРИ ДАННЫХ МЕТОДАХ ИССЛЕДОВАНИЯ ПЕРЕГОРОДКА ВИЗУАЛИЗИРУЕТСЯ БОЛЕЕ УТОЛЩЕННОЙ, ЧЕМ ЕСТЬ НА САМОМ ДЕЛЕ. ПО ЭТОЙ ПРИЧИНЕ МНОГИЕ КИСТЫ РАСЦЕНЕННЫЕ BOSNIAK III, ЯВЛЯЮТСЯ КИСТАМИ BOSNIAK IIF. ТАК КАК КИСТЫ BOSNIAK III ПОДЛЕЖАТ ХИРУРГИЧЕСКОМУ УДАЛЕНИЮ, ОКОЛО 50% ИЗ НИХ ОКАЗЫВАЮТСЯ ДОБРОКАЧЕСТВЕННЫМИ </a:t>
            </a:r>
            <a:endParaRPr sz="1400" b="0" i="0" u="none" strike="noStrike" cap="none" dirty="0">
              <a:solidFill>
                <a:srgbClr val="0D0D0D"/>
              </a:solidFill>
              <a:latin typeface="Arial"/>
              <a:ea typeface="Arial"/>
              <a:cs typeface="Arial"/>
              <a:sym typeface="Arial"/>
            </a:endParaRPr>
          </a:p>
        </p:txBody>
      </p:sp>
      <p:sp>
        <p:nvSpPr>
          <p:cNvPr id="193" name="Google Shape;193;g115fac4370c_1_22"/>
          <p:cNvSpPr/>
          <p:nvPr/>
        </p:nvSpPr>
        <p:spPr>
          <a:xfrm>
            <a:off x="213450" y="985975"/>
            <a:ext cx="8717100" cy="739500"/>
          </a:xfrm>
          <a:prstGeom prst="round2DiagRect">
            <a:avLst>
              <a:gd name="adj1" fmla="val 16667"/>
              <a:gd name="adj2" fmla="val 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ИЗНАЧАЛЬНО КЛАССИФИКАЦИЯ BOSNIAK БЫЛА РАЗРАБОТАНА НА ОСНОВАНИИ КТ. ОДНАКО ЕЕ </a:t>
            </a:r>
            <a:r>
              <a:rPr lang="en-US" sz="1500" b="0" i="0" u="none" strike="noStrike" cap="none" dirty="0" smtClean="0">
                <a:solidFill>
                  <a:srgbClr val="000000"/>
                </a:solidFill>
                <a:latin typeface="Arial"/>
                <a:ea typeface="Arial"/>
                <a:cs typeface="Arial"/>
                <a:sym typeface="Arial"/>
              </a:rPr>
              <a:t>ИСПОЛЬЗУЮТ </a:t>
            </a:r>
            <a:r>
              <a:rPr lang="en-US" sz="1500" b="0" i="0" u="none" strike="noStrike" cap="none" dirty="0">
                <a:solidFill>
                  <a:srgbClr val="000000"/>
                </a:solidFill>
                <a:latin typeface="Arial"/>
                <a:ea typeface="Arial"/>
                <a:cs typeface="Arial"/>
                <a:sym typeface="Arial"/>
              </a:rPr>
              <a:t>ПРИ УЗИ И МРТ</a:t>
            </a:r>
            <a:endParaRPr sz="1500" b="0" i="0" u="none" strike="noStrike" cap="none" dirty="0">
              <a:solidFill>
                <a:srgbClr val="000000"/>
              </a:solidFill>
              <a:latin typeface="Arial"/>
              <a:ea typeface="Arial"/>
              <a:cs typeface="Arial"/>
              <a:sym typeface="Arial"/>
            </a:endParaRPr>
          </a:p>
        </p:txBody>
      </p:sp>
      <p:sp>
        <p:nvSpPr>
          <p:cNvPr id="194" name="Google Shape;194;g115fac4370c_1_22"/>
          <p:cNvSpPr txBox="1">
            <a:spLocks noGrp="1"/>
          </p:cNvSpPr>
          <p:nvPr>
            <p:ph type="title"/>
          </p:nvPr>
        </p:nvSpPr>
        <p:spPr>
          <a:xfrm>
            <a:off x="326175"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solidFill>
                  <a:schemeClr val="dk1"/>
                </a:solidFill>
              </a:rPr>
              <a:t>КЛАССИФИКАЦИЯ BOSNIAK</a:t>
            </a:r>
            <a:endParaRPr/>
          </a:p>
        </p:txBody>
      </p:sp>
      <p:sp>
        <p:nvSpPr>
          <p:cNvPr id="195" name="Google Shape;195;g115fac4370c_1_22"/>
          <p:cNvSpPr/>
          <p:nvPr/>
        </p:nvSpPr>
        <p:spPr>
          <a:xfrm>
            <a:off x="213450" y="1817588"/>
            <a:ext cx="8717100" cy="829800"/>
          </a:xfrm>
          <a:prstGeom prst="round2DiagRect">
            <a:avLst>
              <a:gd name="adj1" fmla="val 16667"/>
              <a:gd name="adj2" fmla="val 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500" b="0" i="0" u="none" strike="noStrike" cap="none" dirty="0">
                <a:solidFill>
                  <a:schemeClr val="dk1"/>
                </a:solidFill>
                <a:latin typeface="Arial"/>
                <a:ea typeface="Arial"/>
                <a:cs typeface="Arial"/>
                <a:sym typeface="Arial"/>
              </a:rPr>
              <a:t>УЗИ И МРТ ЯВЛЯЮТСЯ МЕТОДОМ ВЫБОРА ДИАГНОСТИКИ, ТАК КАК </a:t>
            </a:r>
            <a:r>
              <a:rPr lang="ru-RU" sz="1500" b="0" i="0" u="none" strike="noStrike" cap="none" dirty="0" smtClean="0">
                <a:solidFill>
                  <a:schemeClr val="dk1"/>
                </a:solidFill>
                <a:latin typeface="Arial"/>
                <a:ea typeface="Arial"/>
                <a:cs typeface="Arial"/>
                <a:sym typeface="Arial"/>
              </a:rPr>
              <a:t>ОНИ </a:t>
            </a:r>
            <a:r>
              <a:rPr lang="en-US" sz="1500" b="0" i="0" u="none" strike="noStrike" cap="none" dirty="0" smtClean="0">
                <a:solidFill>
                  <a:schemeClr val="dk1"/>
                </a:solidFill>
                <a:latin typeface="Arial"/>
                <a:ea typeface="Arial"/>
                <a:cs typeface="Arial"/>
                <a:sym typeface="Arial"/>
              </a:rPr>
              <a:t>БОЛЕЕ </a:t>
            </a:r>
            <a:r>
              <a:rPr lang="en-US" sz="1500" b="0" i="0" u="none" strike="noStrike" cap="none" dirty="0">
                <a:solidFill>
                  <a:schemeClr val="dk1"/>
                </a:solidFill>
                <a:latin typeface="Arial"/>
                <a:ea typeface="Arial"/>
                <a:cs typeface="Arial"/>
                <a:sym typeface="Arial"/>
              </a:rPr>
              <a:t>ЧУВСТВИТЕЛЬНЫ ДЛЯ ВЫЯВЛЕНИЯ </a:t>
            </a:r>
            <a:r>
              <a:rPr lang="ru-RU" sz="1500" b="0" i="0" u="none" strike="noStrike" cap="none" dirty="0" smtClean="0">
                <a:solidFill>
                  <a:schemeClr val="dk1"/>
                </a:solidFill>
                <a:latin typeface="Arial"/>
                <a:ea typeface="Arial"/>
                <a:cs typeface="Arial"/>
                <a:sym typeface="Arial"/>
              </a:rPr>
              <a:t>КРОВОСНАБЖЕНИЯ</a:t>
            </a:r>
            <a:r>
              <a:rPr lang="en-US" sz="1500" b="0" i="0" u="none" strike="noStrike" cap="none" dirty="0" smtClean="0">
                <a:solidFill>
                  <a:schemeClr val="dk1"/>
                </a:solidFill>
                <a:latin typeface="Arial"/>
                <a:ea typeface="Arial"/>
                <a:cs typeface="Arial"/>
                <a:sym typeface="Arial"/>
              </a:rPr>
              <a:t> </a:t>
            </a:r>
            <a:r>
              <a:rPr lang="en-US" sz="1500" b="0" i="0" u="none" strike="noStrike" cap="none" dirty="0">
                <a:solidFill>
                  <a:schemeClr val="dk1"/>
                </a:solidFill>
                <a:latin typeface="Arial"/>
                <a:ea typeface="Arial"/>
                <a:cs typeface="Arial"/>
                <a:sym typeface="Arial"/>
              </a:rPr>
              <a:t>ОПУХОЛИ, А ТАКЖЕ ИЗ-ЗА ОТСУТСТВИЯ ИЗЛУЧЕНИЯ</a:t>
            </a:r>
            <a:endParaRPr sz="1400" b="0" i="0" u="none" strike="noStrike" cap="none" dirty="0">
              <a:solidFill>
                <a:srgbClr val="000000"/>
              </a:solidFill>
              <a:latin typeface="Arial"/>
              <a:ea typeface="Arial"/>
              <a:cs typeface="Arial"/>
              <a:sym typeface="Arial"/>
            </a:endParaRPr>
          </a:p>
        </p:txBody>
      </p:sp>
      <p:sp>
        <p:nvSpPr>
          <p:cNvPr id="196" name="Google Shape;196;g115fac4370c_1_22"/>
          <p:cNvSpPr/>
          <p:nvPr/>
        </p:nvSpPr>
        <p:spPr>
          <a:xfrm>
            <a:off x="213450" y="2739524"/>
            <a:ext cx="8717100" cy="829800"/>
          </a:xfrm>
          <a:prstGeom prst="round2DiagRect">
            <a:avLst>
              <a:gd name="adj1" fmla="val 16667"/>
              <a:gd name="adj2" fmla="val 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ИЗ-ЗА ЯВНЫХ ПРЕИМУЩЕСТВ УЗИ И МРТ ЯВЛЯЮТСЯ МЕТОДАМИ ВЫБОРА ДЛЯ ДАЛЬНЕЙШЕГО НАБЛЮДЕНИЯ И ДЛЯ УТОЧНЕНИЯ ХАРАКТЕРИСТИК ОБРАЗОВАНИЯ, ВЫЯВЛЕННЫХ НА КТ</a:t>
            </a:r>
            <a:endParaRPr sz="1500" b="0" i="0" u="none" strike="noStrike" cap="none">
              <a:solidFill>
                <a:srgbClr val="000000"/>
              </a:solidFill>
              <a:latin typeface="Arial"/>
              <a:ea typeface="Arial"/>
              <a:cs typeface="Arial"/>
              <a:sym typeface="Arial"/>
            </a:endParaRPr>
          </a:p>
        </p:txBody>
      </p:sp>
      <p:sp>
        <p:nvSpPr>
          <p:cNvPr id="197" name="Google Shape;197;g115fac4370c_1_22"/>
          <p:cNvSpPr/>
          <p:nvPr/>
        </p:nvSpPr>
        <p:spPr>
          <a:xfrm>
            <a:off x="213450" y="3661448"/>
            <a:ext cx="8717100" cy="739500"/>
          </a:xfrm>
          <a:prstGeom prst="round2DiagRect">
            <a:avLst>
              <a:gd name="adj1" fmla="val 16667"/>
              <a:gd name="adj2" fmla="val 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ДОПОЛНИТЕЛЬНЫЕ ПОСЛЕДОВАТЕЛЬНОСТИ НА МРТ МОГУТ ПОМОЧЬ В </a:t>
            </a:r>
            <a:r>
              <a:rPr lang="ru-RU" sz="1500" b="0" i="0" u="none" strike="noStrike" cap="none" dirty="0" smtClean="0">
                <a:solidFill>
                  <a:srgbClr val="000000"/>
                </a:solidFill>
                <a:latin typeface="Arial"/>
                <a:ea typeface="Arial"/>
                <a:cs typeface="Arial"/>
                <a:sym typeface="Arial"/>
              </a:rPr>
              <a:t>ДИАГНОСТИКЕ </a:t>
            </a:r>
            <a:r>
              <a:rPr lang="en-US" sz="1500" b="0" i="0" u="none" strike="noStrike" cap="none" dirty="0" smtClean="0">
                <a:solidFill>
                  <a:srgbClr val="000000"/>
                </a:solidFill>
                <a:latin typeface="Arial"/>
                <a:ea typeface="Arial"/>
                <a:cs typeface="Arial"/>
                <a:sym typeface="Arial"/>
              </a:rPr>
              <a:t>ОБРАЗОВАНИЙ</a:t>
            </a:r>
            <a:r>
              <a:rPr lang="en-US" sz="1500" b="0" i="0" u="none" strike="noStrike" cap="none" dirty="0">
                <a:solidFill>
                  <a:srgbClr val="000000"/>
                </a:solidFill>
                <a:latin typeface="Arial"/>
                <a:ea typeface="Arial"/>
                <a:cs typeface="Arial"/>
                <a:sym typeface="Arial"/>
              </a:rPr>
              <a:t>, КОТОРЫЙ ИМЕЮТ ГИПЕРИНТЕНСИВНЫЙ СИГНАЛ НА Т1</a:t>
            </a:r>
            <a:endParaRPr sz="1500" b="0" i="0" u="none" strike="noStrike" cap="none" dirty="0">
              <a:solidFill>
                <a:srgbClr val="000000"/>
              </a:solidFill>
              <a:latin typeface="Arial"/>
              <a:ea typeface="Arial"/>
              <a:cs typeface="Arial"/>
              <a:sym typeface="Arial"/>
            </a:endParaRPr>
          </a:p>
        </p:txBody>
      </p:sp>
      <p:sp>
        <p:nvSpPr>
          <p:cNvPr id="198" name="Google Shape;198;g115fac4370c_1_22"/>
          <p:cNvSpPr/>
          <p:nvPr/>
        </p:nvSpPr>
        <p:spPr>
          <a:xfrm>
            <a:off x="213450" y="4493075"/>
            <a:ext cx="8717100" cy="557700"/>
          </a:xfrm>
          <a:prstGeom prst="round2DiagRect">
            <a:avLst>
              <a:gd name="adj1" fmla="val 16667"/>
              <a:gd name="adj2" fmla="val 0"/>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rial"/>
                <a:ea typeface="Arial"/>
                <a:cs typeface="Arial"/>
                <a:sym typeface="Arial"/>
              </a:rPr>
              <a:t>УЗИ+КУ МЕТОД ВЫБОРА ДЛЯ КИСТ BOSNIAK I И II, НЕ ТРЕБУЮЩИЕ ДАЛЬНЕЙШЕЙ ДИАГНОСТИКИ</a:t>
            </a:r>
            <a:endParaRPr sz="15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15fac4370c_1_53"/>
          <p:cNvSpPr txBox="1">
            <a:spLocks noGrp="1"/>
          </p:cNvSpPr>
          <p:nvPr>
            <p:ph type="title"/>
          </p:nvPr>
        </p:nvSpPr>
        <p:spPr>
          <a:xfrm>
            <a:off x="0" y="-53625"/>
            <a:ext cx="8991600" cy="1190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dk1"/>
                </a:solidFill>
              </a:rPr>
              <a:t>МР ВИ В РАЗЛИЧНЫХ ПЛОСКОСТИ И ПОСЛЕДОВАТЕЛЬНОСТЯХ</a:t>
            </a:r>
            <a:endParaRPr sz="3200">
              <a:solidFill>
                <a:schemeClr val="dk1"/>
              </a:solidFill>
            </a:endParaRPr>
          </a:p>
        </p:txBody>
      </p:sp>
      <p:pic>
        <p:nvPicPr>
          <p:cNvPr id="204" name="Google Shape;204;g115fac4370c_1_53"/>
          <p:cNvPicPr preferRelativeResize="0"/>
          <p:nvPr/>
        </p:nvPicPr>
        <p:blipFill rotWithShape="1">
          <a:blip r:embed="rId3">
            <a:alphaModFix/>
          </a:blip>
          <a:srcRect/>
          <a:stretch/>
        </p:blipFill>
        <p:spPr>
          <a:xfrm>
            <a:off x="171350" y="1542075"/>
            <a:ext cx="8839202" cy="2433871"/>
          </a:xfrm>
          <a:prstGeom prst="rect">
            <a:avLst/>
          </a:prstGeom>
          <a:noFill/>
          <a:ln>
            <a:noFill/>
          </a:ln>
        </p:spPr>
      </p:pic>
      <p:sp>
        <p:nvSpPr>
          <p:cNvPr id="205" name="Google Shape;205;g115fac4370c_1_53"/>
          <p:cNvSpPr txBox="1"/>
          <p:nvPr/>
        </p:nvSpPr>
        <p:spPr>
          <a:xfrm>
            <a:off x="133425" y="3584088"/>
            <a:ext cx="7906800" cy="908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Arial"/>
                <a:ea typeface="Arial"/>
                <a:cs typeface="Arial"/>
                <a:sym typeface="Arial"/>
              </a:rPr>
              <a:t>(А)                                                            (В)                                                            (С)</a:t>
            </a:r>
            <a:endParaRPr sz="13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Arial"/>
              <a:ea typeface="Arial"/>
              <a:cs typeface="Arial"/>
              <a:sym typeface="Arial"/>
            </a:endParaRPr>
          </a:p>
        </p:txBody>
      </p:sp>
      <p:sp>
        <p:nvSpPr>
          <p:cNvPr id="206" name="Google Shape;206;g115fac4370c_1_53"/>
          <p:cNvSpPr txBox="1"/>
          <p:nvPr/>
        </p:nvSpPr>
        <p:spPr>
          <a:xfrm>
            <a:off x="171350" y="1510875"/>
            <a:ext cx="1135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0000"/>
                </a:solidFill>
                <a:latin typeface="Arial"/>
                <a:ea typeface="Arial"/>
                <a:cs typeface="Arial"/>
                <a:sym typeface="Arial"/>
              </a:rPr>
              <a:t>Т2 ВИ КОР</a:t>
            </a:r>
            <a:endParaRPr sz="1400" b="1" i="0" u="none" strike="noStrike" cap="none" dirty="0">
              <a:solidFill>
                <a:srgbClr val="FF0000"/>
              </a:solidFill>
              <a:latin typeface="Arial"/>
              <a:ea typeface="Arial"/>
              <a:cs typeface="Arial"/>
              <a:sym typeface="Arial"/>
            </a:endParaRPr>
          </a:p>
        </p:txBody>
      </p:sp>
      <p:sp>
        <p:nvSpPr>
          <p:cNvPr id="207" name="Google Shape;207;g115fac4370c_1_53"/>
          <p:cNvSpPr txBox="1"/>
          <p:nvPr/>
        </p:nvSpPr>
        <p:spPr>
          <a:xfrm>
            <a:off x="3188750" y="5591225"/>
            <a:ext cx="524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115fac4370c_1_53"/>
          <p:cNvSpPr txBox="1"/>
          <p:nvPr/>
        </p:nvSpPr>
        <p:spPr>
          <a:xfrm>
            <a:off x="3169163" y="1469861"/>
            <a:ext cx="173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0000"/>
                </a:solidFill>
                <a:latin typeface="Arial"/>
                <a:ea typeface="Arial"/>
                <a:cs typeface="Arial"/>
                <a:sym typeface="Arial"/>
              </a:rPr>
              <a:t>Т1 ВИ АКС ДО КУ</a:t>
            </a:r>
            <a:endParaRPr sz="1400" b="1" i="0" u="none" strike="noStrike" cap="none" dirty="0">
              <a:solidFill>
                <a:srgbClr val="FF0000"/>
              </a:solidFill>
              <a:latin typeface="Arial"/>
              <a:ea typeface="Arial"/>
              <a:cs typeface="Arial"/>
              <a:sym typeface="Arial"/>
            </a:endParaRPr>
          </a:p>
        </p:txBody>
      </p:sp>
      <p:sp>
        <p:nvSpPr>
          <p:cNvPr id="209" name="Google Shape;209;g115fac4370c_1_53"/>
          <p:cNvSpPr txBox="1"/>
          <p:nvPr/>
        </p:nvSpPr>
        <p:spPr>
          <a:xfrm>
            <a:off x="6078840" y="1498325"/>
            <a:ext cx="227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0000"/>
                </a:solidFill>
                <a:latin typeface="Arial"/>
                <a:ea typeface="Arial"/>
                <a:cs typeface="Arial"/>
                <a:sym typeface="Arial"/>
              </a:rPr>
              <a:t>Т1+КУ ВИ АКС </a:t>
            </a:r>
            <a:endParaRPr sz="1400" b="1" i="0" u="none" strike="noStrike" cap="none" dirty="0">
              <a:solidFill>
                <a:srgbClr val="FF0000"/>
              </a:solidFill>
              <a:latin typeface="Arial"/>
              <a:ea typeface="Arial"/>
              <a:cs typeface="Arial"/>
              <a:sym typeface="Arial"/>
            </a:endParaRPr>
          </a:p>
        </p:txBody>
      </p:sp>
      <p:sp>
        <p:nvSpPr>
          <p:cNvPr id="210" name="Google Shape;210;g115fac4370c_1_53"/>
          <p:cNvSpPr/>
          <p:nvPr/>
        </p:nvSpPr>
        <p:spPr>
          <a:xfrm>
            <a:off x="1110343" y="1010825"/>
            <a:ext cx="6929882" cy="487500"/>
          </a:xfrm>
          <a:prstGeom prst="bevel">
            <a:avLst>
              <a:gd name="adj" fmla="val 12500"/>
            </a:avLst>
          </a:prstGeom>
          <a:gradFill>
            <a:gsLst>
              <a:gs pos="0">
                <a:srgbClr val="4E29AA"/>
              </a:gs>
              <a:gs pos="100000">
                <a:srgbClr val="1E123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Arial"/>
                <a:ea typeface="Arial"/>
                <a:cs typeface="Arial"/>
                <a:sym typeface="Arial"/>
              </a:rPr>
              <a:t>КИСТА ЛЕВОЙ ПОЧКИ У МУЖЧИНЫ 77 ЛЕТ (BOSNIAK IV) </a:t>
            </a:r>
            <a:endParaRPr sz="1900" b="1" i="0" u="none" strike="noStrike" cap="none">
              <a:solidFill>
                <a:srgbClr val="FFFFFF"/>
              </a:solidFill>
              <a:latin typeface="Arial"/>
              <a:ea typeface="Arial"/>
              <a:cs typeface="Arial"/>
              <a:sym typeface="Arial"/>
            </a:endParaRPr>
          </a:p>
        </p:txBody>
      </p:sp>
      <p:sp>
        <p:nvSpPr>
          <p:cNvPr id="211" name="Google Shape;211;g115fac4370c_1_53"/>
          <p:cNvSpPr/>
          <p:nvPr/>
        </p:nvSpPr>
        <p:spPr>
          <a:xfrm>
            <a:off x="171350" y="4163775"/>
            <a:ext cx="2853600" cy="2556300"/>
          </a:xfrm>
          <a:prstGeom prst="rect">
            <a:avLst/>
          </a:prstGeom>
          <a:gradFill>
            <a:gsLst>
              <a:gs pos="0">
                <a:srgbClr val="FFFFFF"/>
              </a:gs>
              <a:gs pos="100000">
                <a:srgbClr val="D9D9D9"/>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В НИЖНЕМ ПОЛЮСЕ ЛЕВОЙ ПОЧКИ ОПРЕДЕЛЯЕТСЯ ГЕТЕРОГЕННОЕ ОБЪЕМНОЕ ОБРАЗОВАНИЕ, С ЧЕТКИМ, РОВНЫМ КОНТУРОМ ГИПЕР- И </a:t>
            </a:r>
            <a:r>
              <a:rPr lang="en-US" sz="1600">
                <a:solidFill>
                  <a:schemeClr val="dk1"/>
                </a:solidFill>
              </a:rPr>
              <a:t>ИЗОИНТЕНСИВНОГО СИГНАЛА </a:t>
            </a:r>
            <a:r>
              <a:rPr lang="en-US" sz="1600" b="0" i="0" u="none" strike="noStrike" cap="none">
                <a:solidFill>
                  <a:schemeClr val="dk1"/>
                </a:solidFill>
                <a:latin typeface="Arial"/>
                <a:ea typeface="Arial"/>
                <a:cs typeface="Arial"/>
                <a:sym typeface="Arial"/>
              </a:rPr>
              <a:t>ПО Т2 ВИ </a:t>
            </a:r>
            <a:endParaRPr b="0" i="0" u="none" strike="noStrike" cap="none">
              <a:solidFill>
                <a:srgbClr val="000000"/>
              </a:solidFill>
              <a:latin typeface="Arial"/>
              <a:ea typeface="Arial"/>
              <a:cs typeface="Arial"/>
              <a:sym typeface="Arial"/>
            </a:endParaRPr>
          </a:p>
        </p:txBody>
      </p:sp>
      <p:sp>
        <p:nvSpPr>
          <p:cNvPr id="212" name="Google Shape;212;g115fac4370c_1_53"/>
          <p:cNvSpPr/>
          <p:nvPr/>
        </p:nvSpPr>
        <p:spPr>
          <a:xfrm>
            <a:off x="3169163" y="4163880"/>
            <a:ext cx="2788200" cy="2556300"/>
          </a:xfrm>
          <a:prstGeom prst="rect">
            <a:avLst/>
          </a:prstGeom>
          <a:gradFill>
            <a:gsLst>
              <a:gs pos="0">
                <a:srgbClr val="FFFFFF"/>
              </a:gs>
              <a:gs pos="100000">
                <a:srgbClr val="D9D9D9"/>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НА ПРЕДКОНТРАСТНОМ Т1 ВИ ОПРЕДЕЛЯЕТСЯ НЕОДНОРОДНОСТЬ СТРУКТУРЫ </a:t>
            </a:r>
            <a:endParaRPr sz="1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g115fac4370c_1_53"/>
          <p:cNvSpPr/>
          <p:nvPr/>
        </p:nvSpPr>
        <p:spPr>
          <a:xfrm>
            <a:off x="6101575" y="4163880"/>
            <a:ext cx="2909100" cy="2556300"/>
          </a:xfrm>
          <a:prstGeom prst="rect">
            <a:avLst/>
          </a:prstGeom>
          <a:gradFill>
            <a:gsLst>
              <a:gs pos="0">
                <a:srgbClr val="FFFFFF"/>
              </a:gs>
              <a:gs pos="100000">
                <a:srgbClr val="D9D9D9"/>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600" b="0" i="0" u="none" strike="noStrike" cap="none" dirty="0">
                <a:solidFill>
                  <a:schemeClr val="dk1"/>
                </a:solidFill>
                <a:latin typeface="Arial"/>
                <a:ea typeface="Arial"/>
                <a:cs typeface="Arial"/>
                <a:sym typeface="Arial"/>
              </a:rPr>
              <a:t>НА ПОСТКОНТРАСТНОМ </a:t>
            </a:r>
            <a:r>
              <a:rPr lang="en-US" sz="1600" dirty="0">
                <a:solidFill>
                  <a:schemeClr val="dk1"/>
                </a:solidFill>
              </a:rPr>
              <a:t>ИЗОБРАЖЕНИИ</a:t>
            </a:r>
            <a:r>
              <a:rPr lang="en-US" sz="1600" b="0" i="0" u="none" strike="noStrike" cap="none" dirty="0">
                <a:solidFill>
                  <a:schemeClr val="dk1"/>
                </a:solidFill>
                <a:latin typeface="Arial"/>
                <a:ea typeface="Arial"/>
                <a:cs typeface="Arial"/>
                <a:sym typeface="Arial"/>
              </a:rPr>
              <a:t> ОПРЕДЕЛЯЕТСЯ УСИЛЕНИЕ </a:t>
            </a:r>
            <a:r>
              <a:rPr lang="en-US" sz="1600" b="0" i="0" u="none" strike="noStrike" cap="none" dirty="0" smtClean="0">
                <a:solidFill>
                  <a:schemeClr val="dk1"/>
                </a:solidFill>
                <a:latin typeface="Arial"/>
                <a:ea typeface="Arial"/>
                <a:cs typeface="Arial"/>
                <a:sym typeface="Arial"/>
              </a:rPr>
              <a:t>СИГНАЛА</a:t>
            </a:r>
            <a:r>
              <a:rPr lang="ru-RU" sz="1600" dirty="0">
                <a:solidFill>
                  <a:schemeClr val="dk1"/>
                </a:solidFill>
              </a:rPr>
              <a:t> </a:t>
            </a:r>
            <a:r>
              <a:rPr lang="ru-RU" sz="1600" dirty="0" smtClean="0">
                <a:solidFill>
                  <a:schemeClr val="dk1"/>
                </a:solidFill>
              </a:rPr>
              <a:t>ОТ</a:t>
            </a:r>
            <a:r>
              <a:rPr lang="en-US" sz="1600" b="0" i="0" u="none" strike="noStrike" cap="none" dirty="0" smtClean="0">
                <a:solidFill>
                  <a:schemeClr val="dk1"/>
                </a:solidFill>
                <a:latin typeface="Arial"/>
                <a:ea typeface="Arial"/>
                <a:cs typeface="Arial"/>
                <a:sym typeface="Arial"/>
              </a:rPr>
              <a:t>  УЗЛОВО</a:t>
            </a:r>
            <a:r>
              <a:rPr lang="ru-RU" sz="1600" b="0" i="0" u="none" strike="noStrike" cap="none" dirty="0" smtClean="0">
                <a:solidFill>
                  <a:schemeClr val="dk1"/>
                </a:solidFill>
                <a:latin typeface="Arial"/>
                <a:ea typeface="Arial"/>
                <a:cs typeface="Arial"/>
                <a:sym typeface="Arial"/>
              </a:rPr>
              <a:t>ГО</a:t>
            </a:r>
            <a:r>
              <a:rPr lang="en-US" sz="1600" b="0" i="0" u="none" strike="noStrike" cap="none" dirty="0" smtClean="0">
                <a:solidFill>
                  <a:schemeClr val="dk1"/>
                </a:solidFill>
                <a:latin typeface="Arial"/>
                <a:ea typeface="Arial"/>
                <a:cs typeface="Arial"/>
                <a:sym typeface="Arial"/>
              </a:rPr>
              <a:t> </a:t>
            </a:r>
            <a:r>
              <a:rPr lang="ru-RU" sz="1600" b="0" i="0" u="none" strike="noStrike" cap="none" dirty="0" smtClean="0">
                <a:solidFill>
                  <a:schemeClr val="dk1"/>
                </a:solidFill>
                <a:latin typeface="Arial"/>
                <a:ea typeface="Arial"/>
                <a:cs typeface="Arial"/>
                <a:sym typeface="Arial"/>
              </a:rPr>
              <a:t>УТОЛЩЕНИЯ </a:t>
            </a:r>
            <a:r>
              <a:rPr lang="en-US" sz="1600" b="0" i="0" u="none" strike="noStrike" cap="none" dirty="0" smtClean="0">
                <a:solidFill>
                  <a:schemeClr val="dk1"/>
                </a:solidFill>
                <a:latin typeface="Arial"/>
                <a:ea typeface="Arial"/>
                <a:cs typeface="Arial"/>
                <a:sym typeface="Arial"/>
              </a:rPr>
              <a:t>ЗАДНЕЙ </a:t>
            </a:r>
            <a:r>
              <a:rPr lang="en-US" sz="1600" b="0" i="0" u="none" strike="noStrike" cap="none" dirty="0">
                <a:solidFill>
                  <a:schemeClr val="dk1"/>
                </a:solidFill>
                <a:latin typeface="Arial"/>
                <a:ea typeface="Arial"/>
                <a:cs typeface="Arial"/>
                <a:sym typeface="Arial"/>
              </a:rPr>
              <a:t>СТЕНКИ </a:t>
            </a:r>
            <a:r>
              <a:rPr lang="ru-RU" sz="1600" b="0" i="0" u="none" strike="noStrike" cap="none" dirty="0" smtClean="0">
                <a:solidFill>
                  <a:schemeClr val="dk1"/>
                </a:solidFill>
                <a:latin typeface="Arial"/>
                <a:ea typeface="Arial"/>
                <a:cs typeface="Arial"/>
                <a:sym typeface="Arial"/>
              </a:rPr>
              <a:t>ОБЪЕМНОГО</a:t>
            </a:r>
            <a:r>
              <a:rPr lang="en-US" sz="1600" b="0" i="0" u="none" strike="noStrike" cap="none" dirty="0" smtClean="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ОБРАЗОВАНИЯ </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600" b="0" i="0" u="none" strike="noStrike" cap="none" dirty="0">
                <a:solidFill>
                  <a:schemeClr val="dk1"/>
                </a:solidFill>
                <a:latin typeface="Arial"/>
                <a:ea typeface="Arial"/>
                <a:cs typeface="Arial"/>
                <a:sym typeface="Arial"/>
              </a:rPr>
              <a:t>(BOSNIAK IV) </a:t>
            </a:r>
            <a:endParaRPr sz="1300" b="0" i="0" u="none" strike="noStrike" cap="none" dirty="0">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15fac4370c_1_74"/>
          <p:cNvSpPr txBox="1">
            <a:spLocks noGrp="1"/>
          </p:cNvSpPr>
          <p:nvPr>
            <p:ph type="title"/>
          </p:nvPr>
        </p:nvSpPr>
        <p:spPr>
          <a:xfrm>
            <a:off x="-378975" y="-135975"/>
            <a:ext cx="9596100" cy="120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ru-RU" sz="3200" dirty="0" smtClean="0">
                <a:solidFill>
                  <a:schemeClr val="dk1"/>
                </a:solidFill>
              </a:rPr>
              <a:t>СРЕЗ </a:t>
            </a:r>
            <a:r>
              <a:rPr lang="en-US" sz="3200" dirty="0" smtClean="0">
                <a:solidFill>
                  <a:schemeClr val="dk1"/>
                </a:solidFill>
              </a:rPr>
              <a:t>КТ</a:t>
            </a:r>
            <a:r>
              <a:rPr lang="ru-RU" sz="3200" dirty="0" smtClean="0">
                <a:solidFill>
                  <a:schemeClr val="dk1"/>
                </a:solidFill>
              </a:rPr>
              <a:t> В АКСИАЛЬНОЙ ПЛОСКОСТИ</a:t>
            </a:r>
            <a:r>
              <a:rPr lang="en-US" sz="3200" dirty="0" smtClean="0">
                <a:solidFill>
                  <a:schemeClr val="dk1"/>
                </a:solidFill>
              </a:rPr>
              <a:t>, </a:t>
            </a:r>
            <a:r>
              <a:rPr lang="en-US" sz="3200" dirty="0">
                <a:solidFill>
                  <a:schemeClr val="dk1"/>
                </a:solidFill>
              </a:rPr>
              <a:t>УЗИ+КУ </a:t>
            </a:r>
            <a:r>
              <a:rPr lang="en-US" sz="3200" dirty="0" smtClean="0">
                <a:solidFill>
                  <a:schemeClr val="dk1"/>
                </a:solidFill>
              </a:rPr>
              <a:t>ИЗОБРАЖЕНИЕ</a:t>
            </a:r>
            <a:endParaRPr sz="3200" dirty="0">
              <a:solidFill>
                <a:schemeClr val="dk1"/>
              </a:solidFill>
            </a:endParaRPr>
          </a:p>
        </p:txBody>
      </p:sp>
      <p:pic>
        <p:nvPicPr>
          <p:cNvPr id="219" name="Google Shape;219;g115fac4370c_1_74"/>
          <p:cNvPicPr preferRelativeResize="0"/>
          <p:nvPr/>
        </p:nvPicPr>
        <p:blipFill rotWithShape="1">
          <a:blip r:embed="rId3">
            <a:alphaModFix/>
          </a:blip>
          <a:srcRect/>
          <a:stretch/>
        </p:blipFill>
        <p:spPr>
          <a:xfrm>
            <a:off x="466800" y="1418100"/>
            <a:ext cx="8229601" cy="3607002"/>
          </a:xfrm>
          <a:prstGeom prst="rect">
            <a:avLst/>
          </a:prstGeom>
          <a:noFill/>
          <a:ln>
            <a:noFill/>
          </a:ln>
        </p:spPr>
      </p:pic>
      <p:sp>
        <p:nvSpPr>
          <p:cNvPr id="220" name="Google Shape;220;g115fac4370c_1_74"/>
          <p:cNvSpPr txBox="1"/>
          <p:nvPr/>
        </p:nvSpPr>
        <p:spPr>
          <a:xfrm>
            <a:off x="2607225" y="5724925"/>
            <a:ext cx="6290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115fac4370c_1_74"/>
          <p:cNvSpPr/>
          <p:nvPr/>
        </p:nvSpPr>
        <p:spPr>
          <a:xfrm>
            <a:off x="1792375" y="932050"/>
            <a:ext cx="5385300" cy="431100"/>
          </a:xfrm>
          <a:prstGeom prst="bevel">
            <a:avLst>
              <a:gd name="adj" fmla="val 12500"/>
            </a:avLst>
          </a:prstGeom>
          <a:gradFill>
            <a:gsLst>
              <a:gs pos="0">
                <a:srgbClr val="4E29AA"/>
              </a:gs>
              <a:gs pos="100000">
                <a:srgbClr val="1E123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КИСТА ПОЧКИ У ЖЕНЩИНЫ 36 ЛЕТ (BOSNIAK II) </a:t>
            </a:r>
            <a:endParaRPr sz="1700" b="1" i="0" u="none" strike="noStrike" cap="none">
              <a:solidFill>
                <a:srgbClr val="FFFFFF"/>
              </a:solidFill>
              <a:latin typeface="Arial"/>
              <a:ea typeface="Arial"/>
              <a:cs typeface="Arial"/>
              <a:sym typeface="Arial"/>
            </a:endParaRPr>
          </a:p>
        </p:txBody>
      </p:sp>
      <p:sp>
        <p:nvSpPr>
          <p:cNvPr id="222" name="Google Shape;222;g115fac4370c_1_74"/>
          <p:cNvSpPr txBox="1"/>
          <p:nvPr/>
        </p:nvSpPr>
        <p:spPr>
          <a:xfrm>
            <a:off x="533800" y="1423400"/>
            <a:ext cx="556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КТ</a:t>
            </a:r>
            <a:endParaRPr sz="2000" b="1" i="0" u="none" strike="noStrike" cap="none">
              <a:solidFill>
                <a:srgbClr val="FF0000"/>
              </a:solidFill>
              <a:latin typeface="Arial"/>
              <a:ea typeface="Arial"/>
              <a:cs typeface="Arial"/>
              <a:sym typeface="Arial"/>
            </a:endParaRPr>
          </a:p>
        </p:txBody>
      </p:sp>
      <p:sp>
        <p:nvSpPr>
          <p:cNvPr id="223" name="Google Shape;223;g115fac4370c_1_74"/>
          <p:cNvSpPr txBox="1"/>
          <p:nvPr/>
        </p:nvSpPr>
        <p:spPr>
          <a:xfrm>
            <a:off x="4671675" y="1454150"/>
            <a:ext cx="10926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600" b="1" i="0" u="none" strike="noStrike" cap="none">
                <a:solidFill>
                  <a:srgbClr val="FF0000"/>
                </a:solidFill>
                <a:latin typeface="Arial"/>
                <a:ea typeface="Arial"/>
                <a:cs typeface="Arial"/>
                <a:sym typeface="Arial"/>
              </a:rPr>
              <a:t>УЗИ В РЕЖИМ ПОСЛЕ КУ</a:t>
            </a:r>
            <a:endParaRPr sz="16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FF0000"/>
              </a:solidFill>
              <a:latin typeface="Arial"/>
              <a:ea typeface="Arial"/>
              <a:cs typeface="Arial"/>
              <a:sym typeface="Arial"/>
            </a:endParaRPr>
          </a:p>
        </p:txBody>
      </p:sp>
      <p:sp>
        <p:nvSpPr>
          <p:cNvPr id="224" name="Google Shape;224;g115fac4370c_1_74"/>
          <p:cNvSpPr txBox="1"/>
          <p:nvPr/>
        </p:nvSpPr>
        <p:spPr>
          <a:xfrm>
            <a:off x="4671675" y="4532488"/>
            <a:ext cx="556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Б</a:t>
            </a:r>
            <a:endParaRPr sz="2000" b="1" i="0" u="none" strike="noStrike" cap="none">
              <a:solidFill>
                <a:srgbClr val="FF0000"/>
              </a:solidFill>
              <a:latin typeface="Arial"/>
              <a:ea typeface="Arial"/>
              <a:cs typeface="Arial"/>
              <a:sym typeface="Arial"/>
            </a:endParaRPr>
          </a:p>
        </p:txBody>
      </p:sp>
      <p:sp>
        <p:nvSpPr>
          <p:cNvPr id="225" name="Google Shape;225;g115fac4370c_1_74"/>
          <p:cNvSpPr txBox="1"/>
          <p:nvPr/>
        </p:nvSpPr>
        <p:spPr>
          <a:xfrm>
            <a:off x="457325" y="4532500"/>
            <a:ext cx="556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А</a:t>
            </a:r>
            <a:endParaRPr sz="2000" b="1" i="0" u="none" strike="noStrike" cap="none">
              <a:solidFill>
                <a:srgbClr val="FF0000"/>
              </a:solidFill>
              <a:latin typeface="Arial"/>
              <a:ea typeface="Arial"/>
              <a:cs typeface="Arial"/>
              <a:sym typeface="Arial"/>
            </a:endParaRPr>
          </a:p>
        </p:txBody>
      </p:sp>
      <p:sp>
        <p:nvSpPr>
          <p:cNvPr id="226" name="Google Shape;226;g115fac4370c_1_74"/>
          <p:cNvSpPr/>
          <p:nvPr/>
        </p:nvSpPr>
        <p:spPr>
          <a:xfrm>
            <a:off x="466800" y="4905373"/>
            <a:ext cx="4128400" cy="1111477"/>
          </a:xfrm>
          <a:prstGeom prst="rect">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НА КОМПЬЮТЕРНОЙ ТОМОГРАММЕ , ВЫПОЛНЕННОЙ В НАТИВНОМ РЕЖИМЕ, ОПРЕДЕЛЯЕТСЯ КИСТА С ТОНКОЙ ПЕРЕГОРОДКОЙ (BOSNIAK II) (УКАЗАНО СТРЕЛКОЙ)</a:t>
            </a:r>
            <a:endParaRPr sz="1000" b="0" i="0" u="none" strike="noStrike" cap="none">
              <a:solidFill>
                <a:srgbClr val="000000"/>
              </a:solidFill>
              <a:latin typeface="Arial"/>
              <a:ea typeface="Arial"/>
              <a:cs typeface="Arial"/>
              <a:sym typeface="Arial"/>
            </a:endParaRPr>
          </a:p>
        </p:txBody>
      </p:sp>
      <p:sp>
        <p:nvSpPr>
          <p:cNvPr id="227" name="Google Shape;227;g115fac4370c_1_74"/>
          <p:cNvSpPr/>
          <p:nvPr/>
        </p:nvSpPr>
        <p:spPr>
          <a:xfrm>
            <a:off x="4671675" y="4905373"/>
            <a:ext cx="4101201" cy="1117800"/>
          </a:xfrm>
          <a:prstGeom prst="rect">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АНЭХОГЕННОЕ ОБРАЗОВАНИЕ ОКРУГЛОЙ ФОРМЫ, С ЧЕТКИМ РОВНЫМ КОНТУРОМ  С НАЛИЧИЕМ ТОНКОЙ ГИПЕРЭХОГЕННОЙ ПЕРЕГОРОДКИ В ПОЛОСТИ ОБРАЗОВАНИЯ (УКАЗАНО СТРЕЛКОЙ)</a:t>
            </a:r>
            <a:endParaRPr sz="1400" b="0" i="0" u="none" strike="noStrike" cap="none">
              <a:solidFill>
                <a:srgbClr val="000000"/>
              </a:solidFill>
              <a:latin typeface="Arial"/>
              <a:ea typeface="Arial"/>
              <a:cs typeface="Arial"/>
              <a:sym typeface="Arial"/>
            </a:endParaRPr>
          </a:p>
        </p:txBody>
      </p:sp>
      <p:sp>
        <p:nvSpPr>
          <p:cNvPr id="228" name="Google Shape;228;g115fac4370c_1_74"/>
          <p:cNvSpPr/>
          <p:nvPr/>
        </p:nvSpPr>
        <p:spPr>
          <a:xfrm>
            <a:off x="0" y="5984550"/>
            <a:ext cx="9144000" cy="820425"/>
          </a:xfrm>
          <a:prstGeom prst="bevel">
            <a:avLst>
              <a:gd name="adj" fmla="val 12500"/>
            </a:avLst>
          </a:prstGeom>
          <a:gradFill>
            <a:gsLst>
              <a:gs pos="0">
                <a:srgbClr val="DBD4EB"/>
              </a:gs>
              <a:gs pos="100000">
                <a:srgbClr val="9180BB"/>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D0D0D"/>
                </a:solidFill>
                <a:latin typeface="Arial"/>
                <a:ea typeface="Arial"/>
                <a:cs typeface="Arial"/>
                <a:sym typeface="Arial"/>
              </a:rPr>
              <a:t>ПЕРЕГОРОДКИ ЛУЧШЕ ВИЗУАЛИЗИРУЮТСЯ НА УЗИ+КУ, ТАК КАК ОЦЕНКА ПРОИСХОДИТ В РЕЖИМЕ НАСТОЯЩЕГО ВРЕМЕНИ, А ТАКЖЕ ИЗ-ЗА ВЫСОКОЙ ЧУВСТВИТЕЛЬНОСТИ МЕТОДА К МИКРОВАСКУЛЯРИЗАЦИИ</a:t>
            </a:r>
            <a:endParaRPr sz="1400" b="1" i="0" u="none" strike="noStrike" cap="none">
              <a:solidFill>
                <a:srgbClr val="0D0D0D"/>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15fac4370c_1_81"/>
          <p:cNvSpPr txBox="1">
            <a:spLocks noGrp="1"/>
          </p:cNvSpPr>
          <p:nvPr>
            <p:ph type="title"/>
          </p:nvPr>
        </p:nvSpPr>
        <p:spPr>
          <a:xfrm>
            <a:off x="457200" y="1097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solidFill>
                  <a:srgbClr val="000000"/>
                </a:solidFill>
              </a:rPr>
              <a:t>УЗИ ИЗОБРАЖЕНИЯ ДО И ПОСЛЕ </a:t>
            </a:r>
            <a:r>
              <a:rPr lang="en-US" sz="3600" dirty="0" smtClean="0">
                <a:solidFill>
                  <a:srgbClr val="000000"/>
                </a:solidFill>
              </a:rPr>
              <a:t>КОНТРАСТА</a:t>
            </a:r>
            <a:endParaRPr sz="3600" dirty="0">
              <a:solidFill>
                <a:srgbClr val="FF0000"/>
              </a:solidFill>
            </a:endParaRPr>
          </a:p>
        </p:txBody>
      </p:sp>
      <p:sp>
        <p:nvSpPr>
          <p:cNvPr id="234" name="Google Shape;234;g115fac4370c_1_81"/>
          <p:cNvSpPr/>
          <p:nvPr/>
        </p:nvSpPr>
        <p:spPr>
          <a:xfrm>
            <a:off x="1792375" y="1290250"/>
            <a:ext cx="5385300" cy="431100"/>
          </a:xfrm>
          <a:prstGeom prst="bevel">
            <a:avLst>
              <a:gd name="adj" fmla="val 12500"/>
            </a:avLst>
          </a:prstGeom>
          <a:gradFill>
            <a:gsLst>
              <a:gs pos="0">
                <a:srgbClr val="4E29AA"/>
              </a:gs>
              <a:gs pos="100000">
                <a:srgbClr val="1E123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КИСТА ПОЧКИ У ЖЕНЩИНЫ 42 ЛЕТ (BOSNIAK II) </a:t>
            </a:r>
            <a:endParaRPr sz="1700" b="1" i="0" u="none" strike="noStrike" cap="none">
              <a:solidFill>
                <a:srgbClr val="FFFFFF"/>
              </a:solidFill>
              <a:latin typeface="Arial"/>
              <a:ea typeface="Arial"/>
              <a:cs typeface="Arial"/>
              <a:sym typeface="Arial"/>
            </a:endParaRPr>
          </a:p>
        </p:txBody>
      </p:sp>
      <p:pic>
        <p:nvPicPr>
          <p:cNvPr id="235" name="Google Shape;235;g115fac4370c_1_81"/>
          <p:cNvPicPr preferRelativeResize="0"/>
          <p:nvPr/>
        </p:nvPicPr>
        <p:blipFill rotWithShape="1">
          <a:blip r:embed="rId3">
            <a:alphaModFix/>
          </a:blip>
          <a:srcRect/>
          <a:stretch/>
        </p:blipFill>
        <p:spPr>
          <a:xfrm>
            <a:off x="457200" y="1758825"/>
            <a:ext cx="8229600" cy="3536778"/>
          </a:xfrm>
          <a:prstGeom prst="rect">
            <a:avLst/>
          </a:prstGeom>
          <a:noFill/>
          <a:ln>
            <a:noFill/>
          </a:ln>
        </p:spPr>
      </p:pic>
      <p:sp>
        <p:nvSpPr>
          <p:cNvPr id="236" name="Google Shape;236;g115fac4370c_1_81"/>
          <p:cNvSpPr txBox="1"/>
          <p:nvPr/>
        </p:nvSpPr>
        <p:spPr>
          <a:xfrm>
            <a:off x="4627700" y="1824775"/>
            <a:ext cx="10926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УЗИ В РЕЖИМ ПОСЛЕ КУ</a:t>
            </a:r>
            <a:endParaRPr sz="1600" b="1" i="0" u="none" strike="noStrike" cap="none">
              <a:solidFill>
                <a:srgbClr val="FF0000"/>
              </a:solidFill>
              <a:latin typeface="Arial"/>
              <a:ea typeface="Arial"/>
              <a:cs typeface="Arial"/>
              <a:sym typeface="Arial"/>
            </a:endParaRPr>
          </a:p>
        </p:txBody>
      </p:sp>
      <p:sp>
        <p:nvSpPr>
          <p:cNvPr id="237" name="Google Shape;237;g115fac4370c_1_81"/>
          <p:cNvSpPr txBox="1"/>
          <p:nvPr/>
        </p:nvSpPr>
        <p:spPr>
          <a:xfrm>
            <a:off x="457200" y="1934675"/>
            <a:ext cx="1092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УЗИ В РЕЖИМ</a:t>
            </a:r>
            <a:endParaRPr sz="1600" b="1" i="0" u="none" strike="noStrike" cap="none">
              <a:solidFill>
                <a:srgbClr val="FF0000"/>
              </a:solidFill>
              <a:latin typeface="Arial"/>
              <a:ea typeface="Arial"/>
              <a:cs typeface="Arial"/>
              <a:sym typeface="Arial"/>
            </a:endParaRPr>
          </a:p>
        </p:txBody>
      </p:sp>
      <p:sp>
        <p:nvSpPr>
          <p:cNvPr id="238" name="Google Shape;238;g115fac4370c_1_81"/>
          <p:cNvSpPr txBox="1"/>
          <p:nvPr/>
        </p:nvSpPr>
        <p:spPr>
          <a:xfrm>
            <a:off x="534275" y="4686375"/>
            <a:ext cx="556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С</a:t>
            </a:r>
            <a:endParaRPr sz="2000" b="1" i="0" u="none" strike="noStrike" cap="none">
              <a:solidFill>
                <a:srgbClr val="FF0000"/>
              </a:solidFill>
              <a:latin typeface="Arial"/>
              <a:ea typeface="Arial"/>
              <a:cs typeface="Arial"/>
              <a:sym typeface="Arial"/>
            </a:endParaRPr>
          </a:p>
        </p:txBody>
      </p:sp>
      <p:sp>
        <p:nvSpPr>
          <p:cNvPr id="239" name="Google Shape;239;g115fac4370c_1_81"/>
          <p:cNvSpPr txBox="1"/>
          <p:nvPr/>
        </p:nvSpPr>
        <p:spPr>
          <a:xfrm>
            <a:off x="4720125" y="4686375"/>
            <a:ext cx="556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D</a:t>
            </a:r>
            <a:endParaRPr sz="2000" b="1" i="0" u="none" strike="noStrike" cap="none">
              <a:solidFill>
                <a:srgbClr val="FF0000"/>
              </a:solidFill>
              <a:latin typeface="Arial"/>
              <a:ea typeface="Arial"/>
              <a:cs typeface="Arial"/>
              <a:sym typeface="Arial"/>
            </a:endParaRPr>
          </a:p>
        </p:txBody>
      </p:sp>
      <p:sp>
        <p:nvSpPr>
          <p:cNvPr id="240" name="Google Shape;240;g115fac4370c_1_81"/>
          <p:cNvSpPr/>
          <p:nvPr/>
        </p:nvSpPr>
        <p:spPr>
          <a:xfrm>
            <a:off x="457200" y="5295600"/>
            <a:ext cx="3960900" cy="920700"/>
          </a:xfrm>
          <a:prstGeom prst="rect">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АНЭХОГЕННОЕ ОБРАЗОВАНИЕ ОКРУГЛОЙ ФОРМЫ, С ЧЕТКИМ РОВНЫМ КОНТУРОМ, В ПРОСВЕТЕ  СОЛИДНЫЙ ГИПЕРЭХОГЕННЫЙ КОМПОНЕНТ (УКАЗАНО СТРЕЛКОЙ)</a:t>
            </a:r>
            <a:endParaRPr sz="1300" b="0" i="0" u="none" strike="noStrike" cap="none">
              <a:solidFill>
                <a:srgbClr val="000000"/>
              </a:solidFill>
              <a:latin typeface="Arial"/>
              <a:ea typeface="Arial"/>
              <a:cs typeface="Arial"/>
              <a:sym typeface="Arial"/>
            </a:endParaRPr>
          </a:p>
        </p:txBody>
      </p:sp>
      <p:sp>
        <p:nvSpPr>
          <p:cNvPr id="241" name="Google Shape;241;g115fac4370c_1_81"/>
          <p:cNvSpPr/>
          <p:nvPr/>
        </p:nvSpPr>
        <p:spPr>
          <a:xfrm>
            <a:off x="4627700" y="5178975"/>
            <a:ext cx="3960900" cy="1037400"/>
          </a:xfrm>
          <a:prstGeom prst="rect">
            <a:avLst/>
          </a:prstGeom>
          <a:gradFill>
            <a:gsLst>
              <a:gs pos="0">
                <a:srgbClr val="FFFFFF"/>
              </a:gs>
              <a:gs pos="100000">
                <a:srgbClr val="B3B3B3"/>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АНЭХОГЕННОЕ ОБРАЗОВАНИЕ ОКРУГЛОЙ ФОРМЫ, С ЧЕТКИМ РОВНЫМ КОНТУРОМ, ОТСУТСТВИЕ УСИЛЕНИЯ СИГНАЛА ОТ СОЛИДНОГО КОМПОНЕНТА (BOSNIAK II) (УКАЗАНО СТРЕЛКАМИ) </a:t>
            </a:r>
            <a:endParaRPr sz="1400" b="0" i="0" u="none" strike="noStrike" cap="none">
              <a:solidFill>
                <a:srgbClr val="000000"/>
              </a:solidFill>
              <a:latin typeface="Arial"/>
              <a:ea typeface="Arial"/>
              <a:cs typeface="Arial"/>
              <a:sym typeface="Arial"/>
            </a:endParaRPr>
          </a:p>
        </p:txBody>
      </p:sp>
      <p:sp>
        <p:nvSpPr>
          <p:cNvPr id="242" name="Google Shape;242;g115fac4370c_1_81"/>
          <p:cNvSpPr/>
          <p:nvPr/>
        </p:nvSpPr>
        <p:spPr>
          <a:xfrm>
            <a:off x="247200" y="6332925"/>
            <a:ext cx="8649600" cy="432475"/>
          </a:xfrm>
          <a:prstGeom prst="bevel">
            <a:avLst>
              <a:gd name="adj" fmla="val 12500"/>
            </a:avLst>
          </a:prstGeom>
          <a:gradFill>
            <a:gsLst>
              <a:gs pos="0">
                <a:srgbClr val="DBD4EB">
                  <a:alpha val="0"/>
                </a:srgbClr>
              </a:gs>
              <a:gs pos="100000">
                <a:srgbClr val="9180BB"/>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D0D0D"/>
                </a:solidFill>
                <a:latin typeface="Arial"/>
                <a:ea typeface="Arial"/>
                <a:cs typeface="Arial"/>
                <a:sym typeface="Arial"/>
              </a:rPr>
              <a:t>BOSNIAK II - НЕ ТРЕБУЕТ ДАЛЬНЕЙШЕЙ ДИАГНОСТИКИ</a:t>
            </a:r>
            <a:endParaRPr sz="1500" b="1" i="0" u="none" strike="noStrike" cap="none">
              <a:solidFill>
                <a:srgbClr val="0D0D0D"/>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15fac4370c_1_60"/>
          <p:cNvSpPr txBox="1">
            <a:spLocks noGrp="1"/>
          </p:cNvSpPr>
          <p:nvPr>
            <p:ph type="title"/>
          </p:nvPr>
        </p:nvSpPr>
        <p:spPr>
          <a:xfrm>
            <a:off x="5217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100">
                <a:solidFill>
                  <a:srgbClr val="0D0D0D"/>
                </a:solidFill>
              </a:rPr>
              <a:t>ОБЪЕМНЫЕ ОБРАЗОВАНИЯ</a:t>
            </a:r>
            <a:endParaRPr sz="4100">
              <a:solidFill>
                <a:srgbClr val="0D0D0D"/>
              </a:solidFill>
            </a:endParaRPr>
          </a:p>
        </p:txBody>
      </p:sp>
      <p:sp>
        <p:nvSpPr>
          <p:cNvPr id="248" name="Google Shape;248;g115fac4370c_1_60"/>
          <p:cNvSpPr/>
          <p:nvPr/>
        </p:nvSpPr>
        <p:spPr>
          <a:xfrm>
            <a:off x="176550" y="912921"/>
            <a:ext cx="8790900" cy="1210800"/>
          </a:xfrm>
          <a:prstGeom prst="bevel">
            <a:avLst>
              <a:gd name="adj" fmla="val 12500"/>
            </a:avLst>
          </a:prstGeom>
          <a:gradFill>
            <a:gsLst>
              <a:gs pos="0">
                <a:srgbClr val="FFFFFF"/>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D0D0D"/>
                </a:solidFill>
                <a:latin typeface="Arial"/>
                <a:ea typeface="Arial"/>
                <a:cs typeface="Arial"/>
                <a:sym typeface="Arial"/>
              </a:rPr>
              <a:t>ПРИ ОБНАРУЖЕНИИ СОЛИДНОГО ОБРАЗОВАНИЯ, МЕТОДАМИ ВЫБОРА ДИАГНОСТИКИ ЯВЛЯЮТСЯ КТ И </a:t>
            </a:r>
            <a:r>
              <a:rPr lang="en-US" sz="1400" b="0" i="0" u="none" strike="noStrike" cap="none" dirty="0" smtClean="0">
                <a:solidFill>
                  <a:srgbClr val="0D0D0D"/>
                </a:solidFill>
                <a:latin typeface="Arial"/>
                <a:ea typeface="Arial"/>
                <a:cs typeface="Arial"/>
                <a:sym typeface="Arial"/>
              </a:rPr>
              <a:t>МРТ</a:t>
            </a:r>
            <a:r>
              <a:rPr lang="ru-RU" sz="1400" b="0" i="0" u="none" strike="noStrike" cap="none" dirty="0" smtClean="0">
                <a:solidFill>
                  <a:srgbClr val="0D0D0D"/>
                </a:solidFill>
                <a:latin typeface="Arial"/>
                <a:ea typeface="Arial"/>
                <a:cs typeface="Arial"/>
                <a:sym typeface="Arial"/>
              </a:rPr>
              <a:t>. НА</a:t>
            </a:r>
            <a:r>
              <a:rPr lang="en-US" sz="1400" b="0" i="0" u="none" strike="noStrike" cap="none" dirty="0" smtClean="0">
                <a:solidFill>
                  <a:srgbClr val="0D0D0D"/>
                </a:solidFill>
                <a:latin typeface="Arial"/>
                <a:ea typeface="Arial"/>
                <a:cs typeface="Arial"/>
                <a:sym typeface="Arial"/>
              </a:rPr>
              <a:t> УЗИ </a:t>
            </a:r>
            <a:r>
              <a:rPr lang="en-US" sz="1400" b="0" i="0" u="none" strike="noStrike" cap="none" dirty="0">
                <a:solidFill>
                  <a:srgbClr val="0D0D0D"/>
                </a:solidFill>
                <a:latin typeface="Arial"/>
                <a:ea typeface="Arial"/>
                <a:cs typeface="Arial"/>
                <a:sym typeface="Arial"/>
              </a:rPr>
              <a:t>ОБРАЗОВАНИЕ НЕБОЛЬШОГО РАЗМЕРА МОЖЕТ НЕ ВИЗУАЛИЗИРОВАТЬСЯ, А ПРИЗНАКИ ЗЛОКАЧЕСТВЕННОСТИ И ДОБРОКАЧЕСТВЕННОСТИ СОВПАДАЮТ</a:t>
            </a:r>
            <a:endParaRPr sz="1400" b="0" i="0" u="none" strike="noStrike" cap="none" dirty="0">
              <a:solidFill>
                <a:srgbClr val="0D0D0D"/>
              </a:solidFill>
              <a:latin typeface="Arial"/>
              <a:ea typeface="Arial"/>
              <a:cs typeface="Arial"/>
              <a:sym typeface="Arial"/>
            </a:endParaRPr>
          </a:p>
        </p:txBody>
      </p:sp>
      <p:sp>
        <p:nvSpPr>
          <p:cNvPr id="249" name="Google Shape;249;g115fac4370c_1_60"/>
          <p:cNvSpPr/>
          <p:nvPr/>
        </p:nvSpPr>
        <p:spPr>
          <a:xfrm>
            <a:off x="176550" y="2245100"/>
            <a:ext cx="8790900" cy="1384971"/>
          </a:xfrm>
          <a:prstGeom prst="bevel">
            <a:avLst>
              <a:gd name="adj" fmla="val 12500"/>
            </a:avLst>
          </a:prstGeom>
          <a:gradFill>
            <a:gsLst>
              <a:gs pos="0">
                <a:srgbClr val="FFFFFF"/>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D0D0D"/>
                </a:solidFill>
                <a:latin typeface="Arial"/>
                <a:ea typeface="Arial"/>
                <a:cs typeface="Arial"/>
                <a:sym typeface="Arial"/>
              </a:rPr>
              <a:t>УЗ-ПРИЗНАКИ </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АНГИОЛИПОМ (ЧЕТКИЙ КОНТУР, ГОМОГЕННЫЕ ГИПЕРЭХОГЕННЫЕ ОЧАГИ) </a:t>
            </a:r>
            <a:r>
              <a:rPr lang="ru-RU" sz="1400" b="0" i="0" u="none" strike="noStrike" cap="none" dirty="0" smtClean="0">
                <a:solidFill>
                  <a:srgbClr val="0D0D0D"/>
                </a:solidFill>
                <a:latin typeface="Arial"/>
                <a:ea typeface="Arial"/>
                <a:cs typeface="Arial"/>
                <a:sym typeface="Arial"/>
              </a:rPr>
              <a:t>ТАКИЕ ЖЕ КАК И ПРИ </a:t>
            </a:r>
            <a:r>
              <a:rPr lang="en-US" sz="1400" b="0" i="0" u="none" strike="noStrike" cap="none" dirty="0" smtClean="0">
                <a:solidFill>
                  <a:srgbClr val="0D0D0D"/>
                </a:solidFill>
                <a:latin typeface="Arial"/>
                <a:ea typeface="Arial"/>
                <a:cs typeface="Arial"/>
                <a:sym typeface="Arial"/>
              </a:rPr>
              <a:t>ПОЧЕЧНО-КЛЕТОЧНОМ </a:t>
            </a:r>
            <a:r>
              <a:rPr lang="en-US" sz="1400" b="0" i="0" u="none" strike="noStrike" cap="none" dirty="0" smtClean="0">
                <a:solidFill>
                  <a:srgbClr val="0D0D0D"/>
                </a:solidFill>
                <a:latin typeface="Arial"/>
                <a:ea typeface="Arial"/>
                <a:cs typeface="Arial"/>
                <a:sym typeface="Arial"/>
              </a:rPr>
              <a:t>РАКЕ</a:t>
            </a:r>
            <a:r>
              <a:rPr lang="ru-RU" sz="1400" b="0" i="0" u="none" strike="noStrike" cap="none" dirty="0" smtClean="0">
                <a:solidFill>
                  <a:srgbClr val="0D0D0D"/>
                </a:solidFill>
                <a:latin typeface="Arial"/>
                <a:ea typeface="Arial"/>
                <a:cs typeface="Arial"/>
                <a:sym typeface="Arial"/>
              </a:rPr>
              <a:t> НЕБОЛЬШОГО </a:t>
            </a:r>
            <a:r>
              <a:rPr lang="ru-RU" sz="1400" b="0" i="0" u="none" strike="noStrike" cap="none" dirty="0" smtClean="0">
                <a:solidFill>
                  <a:srgbClr val="0D0D0D"/>
                </a:solidFill>
                <a:latin typeface="Arial"/>
                <a:ea typeface="Arial"/>
                <a:cs typeface="Arial"/>
                <a:sym typeface="Arial"/>
              </a:rPr>
              <a:t>РАЗМЕРА.</a:t>
            </a:r>
            <a:r>
              <a:rPr lang="en-US" sz="1400" b="0" i="0" u="none" strike="noStrike" cap="none" dirty="0" smtClean="0">
                <a:solidFill>
                  <a:srgbClr val="0D0D0D"/>
                </a:solidFill>
                <a:latin typeface="Arial"/>
                <a:ea typeface="Arial"/>
                <a:cs typeface="Arial"/>
                <a:sym typeface="Arial"/>
              </a:rPr>
              <a:t> ДЛЯ </a:t>
            </a:r>
            <a:r>
              <a:rPr lang="en-US" sz="1400" b="0" i="0" u="none" strike="noStrike" cap="none" dirty="0">
                <a:solidFill>
                  <a:srgbClr val="0D0D0D"/>
                </a:solidFill>
                <a:latin typeface="Arial"/>
                <a:ea typeface="Arial"/>
                <a:cs typeface="Arial"/>
                <a:sym typeface="Arial"/>
              </a:rPr>
              <a:t>ПОДТВЕРЖДЕНИЯ ДИАГНОЗА ТРЕБУЕТСЯ ДАЛЬНЕЙШАЯ ДИАГНОСТИКА (ИЛИ НАБЛЮДЕНИЕ, ЕСЛИ РАЗМЕР ОБРАЗОВАНИЯ &lt;10 ММ)</a:t>
            </a:r>
            <a:endParaRPr sz="1400" b="0" i="0" u="none" strike="noStrike" cap="none" dirty="0">
              <a:solidFill>
                <a:srgbClr val="0D0D0D"/>
              </a:solidFill>
              <a:latin typeface="Arial"/>
              <a:ea typeface="Arial"/>
              <a:cs typeface="Arial"/>
              <a:sym typeface="Arial"/>
            </a:endParaRPr>
          </a:p>
        </p:txBody>
      </p:sp>
      <p:sp>
        <p:nvSpPr>
          <p:cNvPr id="250" name="Google Shape;250;g115fac4370c_1_60"/>
          <p:cNvSpPr/>
          <p:nvPr/>
        </p:nvSpPr>
        <p:spPr>
          <a:xfrm>
            <a:off x="176550" y="3751450"/>
            <a:ext cx="8790900" cy="1210800"/>
          </a:xfrm>
          <a:prstGeom prst="bevel">
            <a:avLst>
              <a:gd name="adj" fmla="val 12500"/>
            </a:avLst>
          </a:prstGeom>
          <a:gradFill>
            <a:gsLst>
              <a:gs pos="0">
                <a:srgbClr val="FFFFFF"/>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RU" dirty="0" smtClean="0">
                <a:solidFill>
                  <a:srgbClr val="0D0D0D"/>
                </a:solidFill>
              </a:rPr>
              <a:t>ЦДК </a:t>
            </a:r>
            <a:r>
              <a:rPr lang="en-US" sz="1400" b="0" i="0" u="none" strike="noStrike" cap="none" dirty="0" smtClean="0">
                <a:solidFill>
                  <a:srgbClr val="0D0D0D"/>
                </a:solidFill>
                <a:latin typeface="Arial"/>
                <a:ea typeface="Arial"/>
                <a:cs typeface="Arial"/>
                <a:sym typeface="Arial"/>
              </a:rPr>
              <a:t>МОЖЕТ </a:t>
            </a:r>
            <a:r>
              <a:rPr lang="en-US" sz="1400" b="0" i="0" u="none" strike="noStrike" cap="none" dirty="0">
                <a:solidFill>
                  <a:srgbClr val="0D0D0D"/>
                </a:solidFill>
                <a:latin typeface="Arial"/>
                <a:ea typeface="Arial"/>
                <a:cs typeface="Arial"/>
                <a:sym typeface="Arial"/>
              </a:rPr>
              <a:t>ПОМОЧЬ В ВИЗУАЛИЗАЦИИ КРОВОТОКА, ЧТО ПОДТВЕРДИТ </a:t>
            </a:r>
            <a:r>
              <a:rPr lang="ru-RU" dirty="0" smtClean="0">
                <a:solidFill>
                  <a:srgbClr val="0D0D0D"/>
                </a:solidFill>
              </a:rPr>
              <a:t>КРОВОСНАБЖЕНИЕ</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ОБРАЗОВАНИЯ. ОДНАКО ОТСУТСТВИЕ КРОВОТОКА НЕ ИСКЛЮЧАЕТ ЗЛОКАЧЕСТВЕННОСТЬ (НАПРИМЕР ПАПИЛЛЯРНЫЙ ПКР МОЖЕТ ИМЕТЬ </a:t>
            </a:r>
            <a:r>
              <a:rPr lang="en-US" sz="1400" b="0" i="0" u="none" strike="noStrike" cap="none" dirty="0" smtClean="0">
                <a:solidFill>
                  <a:srgbClr val="0D0D0D"/>
                </a:solidFill>
                <a:latin typeface="Arial"/>
                <a:ea typeface="Arial"/>
                <a:cs typeface="Arial"/>
                <a:sym typeface="Arial"/>
              </a:rPr>
              <a:t>МИНИМАЛЬ</a:t>
            </a:r>
            <a:r>
              <a:rPr lang="ru-RU" sz="1400" b="0" i="0" u="none" strike="noStrike" cap="none" dirty="0" smtClean="0">
                <a:solidFill>
                  <a:srgbClr val="0D0D0D"/>
                </a:solidFill>
                <a:latin typeface="Arial"/>
                <a:ea typeface="Arial"/>
                <a:cs typeface="Arial"/>
                <a:sym typeface="Arial"/>
              </a:rPr>
              <a:t>НОЕ КРОВОСНАБЖЕНИЕ</a:t>
            </a:r>
            <a:r>
              <a:rPr lang="en-US" sz="1400" b="0" i="0" u="none" strike="noStrike" cap="none" dirty="0" smtClean="0">
                <a:solidFill>
                  <a:srgbClr val="0D0D0D"/>
                </a:solidFill>
                <a:latin typeface="Arial"/>
                <a:ea typeface="Arial"/>
                <a:cs typeface="Arial"/>
                <a:sym typeface="Arial"/>
              </a:rPr>
              <a:t>, ВЫЯВЛЯЕМ</a:t>
            </a:r>
            <a:r>
              <a:rPr lang="ru-RU" sz="1400" b="0" i="0" u="none" strike="noStrike" cap="none" dirty="0" smtClean="0">
                <a:solidFill>
                  <a:srgbClr val="0D0D0D"/>
                </a:solidFill>
                <a:latin typeface="Arial"/>
                <a:ea typeface="Arial"/>
                <a:cs typeface="Arial"/>
                <a:sym typeface="Arial"/>
              </a:rPr>
              <a:t>ОЕ</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ТОЛЬКО ПРИ КОНТРАСТИРОВАНИИ)    </a:t>
            </a:r>
            <a:endParaRPr sz="1400" b="0" i="0" u="none" strike="noStrike" cap="none" dirty="0">
              <a:solidFill>
                <a:srgbClr val="0D0D0D"/>
              </a:solidFill>
              <a:latin typeface="Arial"/>
              <a:ea typeface="Arial"/>
              <a:cs typeface="Arial"/>
              <a:sym typeface="Arial"/>
            </a:endParaRPr>
          </a:p>
        </p:txBody>
      </p:sp>
      <p:sp>
        <p:nvSpPr>
          <p:cNvPr id="251" name="Google Shape;251;g115fac4370c_1_60"/>
          <p:cNvSpPr/>
          <p:nvPr/>
        </p:nvSpPr>
        <p:spPr>
          <a:xfrm>
            <a:off x="176550" y="5083629"/>
            <a:ext cx="8790900" cy="1712771"/>
          </a:xfrm>
          <a:prstGeom prst="bevel">
            <a:avLst>
              <a:gd name="adj" fmla="val 12500"/>
            </a:avLst>
          </a:prstGeom>
          <a:gradFill>
            <a:gsLst>
              <a:gs pos="0">
                <a:srgbClr val="FFFFFF"/>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КЛАССИФИКАЦИЯ ОБЪЕМНЫХ ОБРАЗОВАНИЙ ОСНОВАНА НА ИХ ФОРМЕ:</a:t>
            </a:r>
            <a:endParaRPr sz="1400" b="0" i="0" u="none" strike="noStrike" cap="none" dirty="0">
              <a:solidFill>
                <a:schemeClr val="dk1"/>
              </a:solidFill>
              <a:latin typeface="Arial"/>
              <a:ea typeface="Arial"/>
              <a:cs typeface="Arial"/>
              <a:sym typeface="Arial"/>
            </a:endParaRPr>
          </a:p>
          <a:p>
            <a:pPr marL="457200" marR="0" lvl="0" indent="-317500" algn="ctr" rtl="0">
              <a:lnSpc>
                <a:spcPct val="100000"/>
              </a:lnSpc>
              <a:spcBef>
                <a:spcPts val="0"/>
              </a:spcBef>
              <a:spcAft>
                <a:spcPts val="0"/>
              </a:spcAft>
              <a:buClr>
                <a:schemeClr val="dk1"/>
              </a:buClr>
              <a:buSzPts val="1400"/>
              <a:buFont typeface="Times New Roman"/>
              <a:buAutoNum type="arabicParenR"/>
            </a:pPr>
            <a:r>
              <a:rPr lang="en-US" sz="1400" b="0" i="0" u="none" strike="noStrike" cap="none" dirty="0">
                <a:solidFill>
                  <a:schemeClr val="dk1"/>
                </a:solidFill>
                <a:latin typeface="Arial"/>
                <a:ea typeface="Arial"/>
                <a:cs typeface="Arial"/>
                <a:sym typeface="Arial"/>
              </a:rPr>
              <a:t> УЗЕЛ С ЧЕТКИМ КОНТУРОМ (ШАРООБРАЗНЫЙ), ЭКСПАНСИВНОГО РОСТА, ПРИВОДЯЩИЙ К ДЕФОРМАЦИИ КОНТУРА </a:t>
            </a:r>
            <a:endParaRPr sz="1400" b="0" i="0" u="none" strike="noStrike" cap="none" dirty="0">
              <a:solidFill>
                <a:srgbClr val="FF0000"/>
              </a:solidFill>
              <a:latin typeface="Arial"/>
              <a:ea typeface="Arial"/>
              <a:cs typeface="Arial"/>
              <a:sym typeface="Arial"/>
            </a:endParaRPr>
          </a:p>
          <a:p>
            <a:pPr marL="457200" marR="0" lvl="0" indent="-317500" algn="ctr" rtl="0">
              <a:lnSpc>
                <a:spcPct val="100000"/>
              </a:lnSpc>
              <a:spcBef>
                <a:spcPts val="0"/>
              </a:spcBef>
              <a:spcAft>
                <a:spcPts val="0"/>
              </a:spcAft>
              <a:buClr>
                <a:schemeClr val="dk1"/>
              </a:buClr>
              <a:buSzPts val="1400"/>
              <a:buFont typeface="Times New Roman"/>
              <a:buAutoNum type="arabicParenR"/>
            </a:pPr>
            <a:r>
              <a:rPr lang="en-US" sz="1400" b="0" i="0" u="none" strike="noStrike" cap="none" dirty="0">
                <a:solidFill>
                  <a:schemeClr val="dk1"/>
                </a:solidFill>
                <a:latin typeface="Arial"/>
                <a:ea typeface="Arial"/>
                <a:cs typeface="Arial"/>
                <a:sym typeface="Arial"/>
              </a:rPr>
              <a:t>ОБЪЕМНОЕ ОБРАЗОВАНИЕ С НЕЧЕТКИМ КОНТУРОМ (БОБОВИДНЫЕ), ИНФИЛЬТРАТИВНОГО РОСТА, НЕ ДЕФОРМИРУЮЩЕЕ ФОРМУ ПОЧКИ </a:t>
            </a:r>
            <a:endParaRPr sz="2000" b="0" i="0" u="none" strike="noStrike" cap="none" dirty="0">
              <a:solidFill>
                <a:srgbClr val="0D0D0D"/>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15fac4370c_1_1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400">
                <a:solidFill>
                  <a:schemeClr val="dk1"/>
                </a:solidFill>
              </a:rPr>
              <a:t>АЛГОРИТМ ДИАГНОСТИКИ ОБЪЕМНЫХ ОБРАЗОВАНИЙ ПОЧКИ</a:t>
            </a:r>
            <a:endParaRPr sz="3400">
              <a:solidFill>
                <a:schemeClr val="dk1"/>
              </a:solidFill>
            </a:endParaRPr>
          </a:p>
        </p:txBody>
      </p:sp>
      <p:pic>
        <p:nvPicPr>
          <p:cNvPr id="257" name="Google Shape;257;g115fac4370c_1_158"/>
          <p:cNvPicPr preferRelativeResize="0"/>
          <p:nvPr/>
        </p:nvPicPr>
        <p:blipFill>
          <a:blip r:embed="rId3">
            <a:alphaModFix/>
          </a:blip>
          <a:stretch>
            <a:fillRect/>
          </a:stretch>
        </p:blipFill>
        <p:spPr>
          <a:xfrm>
            <a:off x="1549550" y="1366312"/>
            <a:ext cx="6044908" cy="5135563"/>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15fac4370c_1_204"/>
          <p:cNvSpPr txBox="1">
            <a:spLocks noGrp="1"/>
          </p:cNvSpPr>
          <p:nvPr>
            <p:ph type="title"/>
          </p:nvPr>
        </p:nvSpPr>
        <p:spPr>
          <a:xfrm>
            <a:off x="457200" y="-18106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rgbClr val="0D0D0D"/>
                </a:solidFill>
              </a:rPr>
              <a:t>ПОЧЕЧНО-КЛЕТОЧНЫЙ РАК</a:t>
            </a:r>
            <a:endParaRPr sz="3600">
              <a:solidFill>
                <a:srgbClr val="0D0D0D"/>
              </a:solidFill>
            </a:endParaRPr>
          </a:p>
        </p:txBody>
      </p:sp>
      <p:sp>
        <p:nvSpPr>
          <p:cNvPr id="263" name="Google Shape;263;g115fac4370c_1_204"/>
          <p:cNvSpPr/>
          <p:nvPr/>
        </p:nvSpPr>
        <p:spPr>
          <a:xfrm>
            <a:off x="176550" y="676075"/>
            <a:ext cx="8790900" cy="15306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D0D0D"/>
                </a:solidFill>
                <a:latin typeface="Arial"/>
                <a:ea typeface="Arial"/>
                <a:cs typeface="Arial"/>
                <a:sym typeface="Arial"/>
              </a:rPr>
              <a:t>ПОЧЕЧНО-КЛЕТОЧНЫЙ РАК СЛЕДУЕТ ЗАПОДОЗРИТЬ ПРИ ОБНАРУЖЕНИИ УЗЛОВОГО ОБРАЗОВАНИЯ БЕЗ МАКРОСКОПИЧЕСК</a:t>
            </a:r>
            <a:r>
              <a:rPr lang="en-US" dirty="0">
                <a:solidFill>
                  <a:srgbClr val="0D0D0D"/>
                </a:solidFill>
              </a:rPr>
              <a:t>ИХ</a:t>
            </a:r>
            <a:r>
              <a:rPr lang="en-US" sz="1400" b="0" i="0" u="none" strike="noStrike" cap="none" dirty="0">
                <a:solidFill>
                  <a:srgbClr val="0D0D0D"/>
                </a:solidFill>
                <a:latin typeface="Arial"/>
                <a:ea typeface="Arial"/>
                <a:cs typeface="Arial"/>
                <a:sym typeface="Arial"/>
              </a:rPr>
              <a:t> ЖИР</a:t>
            </a:r>
            <a:r>
              <a:rPr lang="en-US" dirty="0">
                <a:solidFill>
                  <a:srgbClr val="0D0D0D"/>
                </a:solidFill>
              </a:rPr>
              <a:t>ОВЫХ ВКЛЮЧЕНИЙ</a:t>
            </a:r>
            <a:r>
              <a:rPr lang="en-US" sz="1400" b="0" i="0" u="none" strike="noStrike" cap="none" dirty="0">
                <a:solidFill>
                  <a:srgbClr val="0D0D0D"/>
                </a:solidFill>
                <a:latin typeface="Arial"/>
                <a:ea typeface="Arial"/>
                <a:cs typeface="Arial"/>
                <a:sym typeface="Arial"/>
              </a:rPr>
              <a:t>. ПКР </a:t>
            </a:r>
            <a:r>
              <a:rPr lang="ru-RU" sz="1400" b="0" i="0" u="none" strike="noStrike" cap="none" dirty="0" smtClean="0">
                <a:solidFill>
                  <a:srgbClr val="0D0D0D"/>
                </a:solidFill>
                <a:latin typeface="Arial"/>
                <a:ea typeface="Arial"/>
                <a:cs typeface="Arial"/>
                <a:sym typeface="Arial"/>
              </a:rPr>
              <a:t>ОБЫЧНО ПРЕДСТАВЛЯЕТ СОБОЙ </a:t>
            </a:r>
            <a:r>
              <a:rPr lang="en-US" sz="1400" b="0" i="0" u="none" strike="noStrike" cap="none" dirty="0" smtClean="0">
                <a:solidFill>
                  <a:srgbClr val="0D0D0D"/>
                </a:solidFill>
                <a:latin typeface="Arial"/>
                <a:ea typeface="Arial"/>
                <a:cs typeface="Arial"/>
                <a:sym typeface="Arial"/>
              </a:rPr>
              <a:t>СОЛИДН</a:t>
            </a:r>
            <a:r>
              <a:rPr lang="ru-RU" sz="1400" b="0" i="0" u="none" strike="noStrike" cap="none" dirty="0" smtClean="0">
                <a:solidFill>
                  <a:srgbClr val="0D0D0D"/>
                </a:solidFill>
                <a:latin typeface="Arial"/>
                <a:ea typeface="Arial"/>
                <a:cs typeface="Arial"/>
                <a:sym typeface="Arial"/>
              </a:rPr>
              <a:t>ОЕ</a:t>
            </a:r>
            <a:r>
              <a:rPr lang="en-US" sz="1400" b="0" i="0" u="none" strike="noStrike" cap="none" dirty="0" smtClean="0">
                <a:solidFill>
                  <a:srgbClr val="0D0D0D"/>
                </a:solidFill>
                <a:latin typeface="Arial"/>
                <a:ea typeface="Arial"/>
                <a:cs typeface="Arial"/>
                <a:sym typeface="Arial"/>
              </a:rPr>
              <a:t> ОБРАЗОВАНИЕ </a:t>
            </a:r>
            <a:r>
              <a:rPr lang="en-US" sz="1400" b="0" i="0" u="none" strike="noStrike" cap="none" dirty="0">
                <a:solidFill>
                  <a:srgbClr val="0D0D0D"/>
                </a:solidFill>
                <a:latin typeface="Arial"/>
                <a:ea typeface="Arial"/>
                <a:cs typeface="Arial"/>
                <a:sym typeface="Arial"/>
              </a:rPr>
              <a:t>ЭКСПАНСИВНОГО РОСТА. ПРИ </a:t>
            </a:r>
            <a:r>
              <a:rPr lang="en-US" sz="1400" b="0" i="0" u="none" strike="noStrike" cap="none" dirty="0" smtClean="0">
                <a:solidFill>
                  <a:srgbClr val="0D0D0D"/>
                </a:solidFill>
                <a:latin typeface="Arial"/>
                <a:ea typeface="Arial"/>
                <a:cs typeface="Arial"/>
                <a:sym typeface="Arial"/>
              </a:rPr>
              <a:t>РАЗМЕРАХ &lt;3СМ </a:t>
            </a:r>
            <a:r>
              <a:rPr lang="en-US" sz="1400" b="0" i="0" u="none" strike="noStrike" cap="none" dirty="0">
                <a:solidFill>
                  <a:srgbClr val="0D0D0D"/>
                </a:solidFill>
                <a:latin typeface="Arial"/>
                <a:ea typeface="Arial"/>
                <a:cs typeface="Arial"/>
                <a:sym typeface="Arial"/>
              </a:rPr>
              <a:t>ОБНАРУЖИВАЕТСЯ СЛУЧАЙНО ПРИ ДИАГНОСТИКЕ </a:t>
            </a:r>
            <a:r>
              <a:rPr lang="en-US" sz="1400" b="0" i="0" u="none" strike="noStrike" cap="none" dirty="0" smtClean="0">
                <a:solidFill>
                  <a:srgbClr val="0D0D0D"/>
                </a:solidFill>
                <a:latin typeface="Arial"/>
                <a:ea typeface="Arial"/>
                <a:cs typeface="Arial"/>
                <a:sym typeface="Arial"/>
              </a:rPr>
              <a:t>РАЗ</a:t>
            </a:r>
            <a:r>
              <a:rPr lang="ru-RU" sz="1400" b="0" i="0" u="none" strike="noStrike" cap="none" dirty="0" smtClean="0">
                <a:solidFill>
                  <a:srgbClr val="0D0D0D"/>
                </a:solidFill>
                <a:latin typeface="Arial"/>
                <a:ea typeface="Arial"/>
                <a:cs typeface="Arial"/>
                <a:sym typeface="Arial"/>
              </a:rPr>
              <a:t>ЛИЧНЫМИ</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МЕТОДАМИ </a:t>
            </a:r>
            <a:r>
              <a:rPr lang="en-US" sz="1400" b="0" i="0" u="none" strike="noStrike" cap="none" dirty="0" smtClean="0">
                <a:solidFill>
                  <a:srgbClr val="0D0D0D"/>
                </a:solidFill>
                <a:latin typeface="Arial"/>
                <a:ea typeface="Arial"/>
                <a:cs typeface="Arial"/>
                <a:sym typeface="Arial"/>
              </a:rPr>
              <a:t>ВИЗУАЛИЗАЦИИ</a:t>
            </a:r>
            <a:r>
              <a:rPr lang="ru-RU" sz="1400" b="0" i="0" u="none" strike="noStrike" cap="none" dirty="0" smtClean="0">
                <a:solidFill>
                  <a:srgbClr val="0D0D0D"/>
                </a:solidFill>
                <a:latin typeface="Arial"/>
                <a:ea typeface="Arial"/>
                <a:cs typeface="Arial"/>
                <a:sym typeface="Arial"/>
              </a:rPr>
              <a:t>.</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НА </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РАННЕЙ СТАДИИ ИМЕЕТ БЛАГОПРИЯТНЫЙ ПРОГНОЗ</a:t>
            </a:r>
            <a:endParaRPr sz="1400" b="0" i="0" u="none" strike="noStrike" cap="none" dirty="0">
              <a:solidFill>
                <a:srgbClr val="0D0D0D"/>
              </a:solidFill>
              <a:latin typeface="Arial"/>
              <a:ea typeface="Arial"/>
              <a:cs typeface="Arial"/>
              <a:sym typeface="Arial"/>
            </a:endParaRPr>
          </a:p>
        </p:txBody>
      </p:sp>
      <p:sp>
        <p:nvSpPr>
          <p:cNvPr id="264" name="Google Shape;264;g115fac4370c_1_204"/>
          <p:cNvSpPr/>
          <p:nvPr/>
        </p:nvSpPr>
        <p:spPr>
          <a:xfrm>
            <a:off x="176550" y="2313612"/>
            <a:ext cx="8790900" cy="12108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D0D0D"/>
                </a:solidFill>
                <a:latin typeface="Arial"/>
                <a:ea typeface="Arial"/>
                <a:cs typeface="Arial"/>
                <a:sym typeface="Arial"/>
              </a:rPr>
              <a:t>ПКР ИМЕЕТ ТРИ ОСНОВНЫЕ ГИСТОПАТОЛОГИЧЕСКИЕ ФОРМЫ:</a:t>
            </a:r>
            <a:endParaRPr sz="1400" b="0" i="0" u="none" strike="noStrike" cap="none">
              <a:solidFill>
                <a:srgbClr val="0D0D0D"/>
              </a:solidFill>
              <a:latin typeface="Arial"/>
              <a:ea typeface="Arial"/>
              <a:cs typeface="Arial"/>
              <a:sym typeface="Arial"/>
            </a:endParaRPr>
          </a:p>
          <a:p>
            <a:pPr marL="457200" marR="0" lvl="0" indent="-317500" algn="ctr" rtl="0">
              <a:lnSpc>
                <a:spcPct val="100000"/>
              </a:lnSpc>
              <a:spcBef>
                <a:spcPts val="0"/>
              </a:spcBef>
              <a:spcAft>
                <a:spcPts val="0"/>
              </a:spcAft>
              <a:buClr>
                <a:srgbClr val="0D0D0D"/>
              </a:buClr>
              <a:buSzPts val="1400"/>
              <a:buFont typeface="Arial"/>
              <a:buAutoNum type="arabicParenR"/>
            </a:pPr>
            <a:r>
              <a:rPr lang="en-US" sz="1400" b="0" i="0" u="none" strike="noStrike" cap="none">
                <a:solidFill>
                  <a:srgbClr val="0D0D0D"/>
                </a:solidFill>
                <a:latin typeface="Arial"/>
                <a:ea typeface="Arial"/>
                <a:cs typeface="Arial"/>
                <a:sym typeface="Arial"/>
              </a:rPr>
              <a:t>СВЕТЛОКЛЕТОЧНАЯ КАРЦИНОМА (ВЫСОКАЯ СТЕПЕНЬ ЗЛОКАЧЕСТВЕННОСТИ)</a:t>
            </a:r>
            <a:endParaRPr sz="1400" b="0" i="0" u="none" strike="noStrike" cap="none">
              <a:solidFill>
                <a:srgbClr val="0D0D0D"/>
              </a:solidFill>
              <a:latin typeface="Arial"/>
              <a:ea typeface="Arial"/>
              <a:cs typeface="Arial"/>
              <a:sym typeface="Arial"/>
            </a:endParaRPr>
          </a:p>
          <a:p>
            <a:pPr marL="457200" marR="0" lvl="0" indent="-317500" algn="ctr" rtl="0">
              <a:lnSpc>
                <a:spcPct val="100000"/>
              </a:lnSpc>
              <a:spcBef>
                <a:spcPts val="0"/>
              </a:spcBef>
              <a:spcAft>
                <a:spcPts val="0"/>
              </a:spcAft>
              <a:buClr>
                <a:srgbClr val="0D0D0D"/>
              </a:buClr>
              <a:buSzPts val="1400"/>
              <a:buFont typeface="Arial"/>
              <a:buAutoNum type="arabicParenR"/>
            </a:pPr>
            <a:r>
              <a:rPr lang="en-US" sz="1400" b="0" i="0" u="none" strike="noStrike" cap="none">
                <a:solidFill>
                  <a:srgbClr val="0D0D0D"/>
                </a:solidFill>
                <a:latin typeface="Arial"/>
                <a:ea typeface="Arial"/>
                <a:cs typeface="Arial"/>
                <a:sym typeface="Arial"/>
              </a:rPr>
              <a:t>ПАПИЛЛЯРНАЯ КАРЦИНОМА (НИЗКАЯ СТЕПЕНЬ ЗЛОКАЧЕСТВЕННОСТИ)</a:t>
            </a:r>
            <a:endParaRPr sz="1400" b="0" i="0" u="none" strike="noStrike" cap="none">
              <a:solidFill>
                <a:srgbClr val="0D0D0D"/>
              </a:solidFill>
              <a:latin typeface="Arial"/>
              <a:ea typeface="Arial"/>
              <a:cs typeface="Arial"/>
              <a:sym typeface="Arial"/>
            </a:endParaRPr>
          </a:p>
          <a:p>
            <a:pPr marL="457200" marR="0" lvl="0" indent="-317500" algn="ctr" rtl="0">
              <a:lnSpc>
                <a:spcPct val="100000"/>
              </a:lnSpc>
              <a:spcBef>
                <a:spcPts val="0"/>
              </a:spcBef>
              <a:spcAft>
                <a:spcPts val="0"/>
              </a:spcAft>
              <a:buClr>
                <a:srgbClr val="0D0D0D"/>
              </a:buClr>
              <a:buSzPts val="1400"/>
              <a:buFont typeface="Arial"/>
              <a:buAutoNum type="arabicParenR"/>
            </a:pPr>
            <a:r>
              <a:rPr lang="en-US" sz="1400" b="0" i="0" u="none" strike="noStrike" cap="none">
                <a:solidFill>
                  <a:srgbClr val="0D0D0D"/>
                </a:solidFill>
                <a:latin typeface="Arial"/>
                <a:ea typeface="Arial"/>
                <a:cs typeface="Arial"/>
                <a:sym typeface="Arial"/>
              </a:rPr>
              <a:t>ХРОМОФОБНАЯ КАРЦИНОМА (НИЗКАЯ СТЕПЕНЬ ЗЛОКАЧЕСТВЕННОСТИ)</a:t>
            </a:r>
            <a:endParaRPr sz="1400" b="0" i="0" u="none" strike="noStrike" cap="none">
              <a:solidFill>
                <a:srgbClr val="0D0D0D"/>
              </a:solidFill>
              <a:latin typeface="Arial"/>
              <a:ea typeface="Arial"/>
              <a:cs typeface="Arial"/>
              <a:sym typeface="Arial"/>
            </a:endParaRPr>
          </a:p>
        </p:txBody>
      </p:sp>
      <p:sp>
        <p:nvSpPr>
          <p:cNvPr id="265" name="Google Shape;265;g115fac4370c_1_204"/>
          <p:cNvSpPr/>
          <p:nvPr/>
        </p:nvSpPr>
        <p:spPr>
          <a:xfrm>
            <a:off x="176550" y="3631323"/>
            <a:ext cx="8790900" cy="9204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D0D0D"/>
                </a:solidFill>
                <a:latin typeface="Arial"/>
                <a:ea typeface="Arial"/>
                <a:cs typeface="Arial"/>
                <a:sym typeface="Arial"/>
              </a:rPr>
              <a:t>ПКР ИМЕЕТ ДВА </a:t>
            </a:r>
            <a:r>
              <a:rPr lang="en-US" sz="1400" b="0" i="0" u="none" strike="noStrike" cap="none" dirty="0" smtClean="0">
                <a:solidFill>
                  <a:srgbClr val="0D0D0D"/>
                </a:solidFill>
                <a:latin typeface="Arial"/>
                <a:ea typeface="Arial"/>
                <a:cs typeface="Arial"/>
                <a:sym typeface="Arial"/>
              </a:rPr>
              <a:t>ТИПА</a:t>
            </a:r>
            <a:r>
              <a:rPr lang="ru-RU" sz="1400" b="0" i="0" u="none" strike="noStrike" cap="none" dirty="0" smtClean="0">
                <a:solidFill>
                  <a:srgbClr val="0D0D0D"/>
                </a:solidFill>
                <a:latin typeface="Arial"/>
                <a:ea typeface="Arial"/>
                <a:cs typeface="Arial"/>
                <a:sym typeface="Arial"/>
              </a:rPr>
              <a:t> ДИФФЕРИНЦИРОВКИ</a:t>
            </a:r>
            <a:r>
              <a:rPr lang="en-US" sz="1400" b="0" i="0" u="none" strike="noStrike" cap="none" dirty="0" smtClean="0">
                <a:solidFill>
                  <a:srgbClr val="0D0D0D"/>
                </a:solidFill>
                <a:latin typeface="Arial"/>
                <a:ea typeface="Arial"/>
                <a:cs typeface="Arial"/>
                <a:sym typeface="Arial"/>
              </a:rPr>
              <a:t>:</a:t>
            </a:r>
            <a:endParaRPr sz="1400" b="0" i="0" u="none" strike="noStrike" cap="none" dirty="0">
              <a:solidFill>
                <a:srgbClr val="0D0D0D"/>
              </a:solidFill>
              <a:latin typeface="Arial"/>
              <a:ea typeface="Arial"/>
              <a:cs typeface="Arial"/>
              <a:sym typeface="Arial"/>
            </a:endParaRPr>
          </a:p>
          <a:p>
            <a:pPr marL="457200" marR="0" lvl="0" indent="-323850" algn="ctr" rtl="0">
              <a:lnSpc>
                <a:spcPct val="100000"/>
              </a:lnSpc>
              <a:spcBef>
                <a:spcPts val="0"/>
              </a:spcBef>
              <a:spcAft>
                <a:spcPts val="0"/>
              </a:spcAft>
              <a:buClr>
                <a:srgbClr val="0D0D0D"/>
              </a:buClr>
              <a:buSzPts val="1500"/>
              <a:buFont typeface="Arial"/>
              <a:buAutoNum type="arabicParenR"/>
            </a:pPr>
            <a:r>
              <a:rPr lang="en-US" sz="1400" b="0" i="0" u="none" strike="noStrike" cap="none" dirty="0">
                <a:solidFill>
                  <a:srgbClr val="0D0D0D"/>
                </a:solidFill>
                <a:latin typeface="Arial"/>
                <a:ea typeface="Arial"/>
                <a:cs typeface="Arial"/>
                <a:sym typeface="Arial"/>
              </a:rPr>
              <a:t>БАЗОФИЛЬНЫЙ (ОБЫЧНО НИЗКОДИФФЕРЕНЦИРОВАННЫЙ)</a:t>
            </a:r>
            <a:endParaRPr sz="1400" b="0" i="0" u="none" strike="noStrike" cap="none" dirty="0">
              <a:solidFill>
                <a:srgbClr val="0D0D0D"/>
              </a:solidFill>
              <a:latin typeface="Arial"/>
              <a:ea typeface="Arial"/>
              <a:cs typeface="Arial"/>
              <a:sym typeface="Arial"/>
            </a:endParaRPr>
          </a:p>
          <a:p>
            <a:pPr marL="457200" marR="0" lvl="0" indent="-323850" algn="ctr" rtl="0">
              <a:lnSpc>
                <a:spcPct val="100000"/>
              </a:lnSpc>
              <a:spcBef>
                <a:spcPts val="0"/>
              </a:spcBef>
              <a:spcAft>
                <a:spcPts val="0"/>
              </a:spcAft>
              <a:buClr>
                <a:srgbClr val="0D0D0D"/>
              </a:buClr>
              <a:buSzPts val="1500"/>
              <a:buFont typeface="Arial"/>
              <a:buAutoNum type="arabicParenR"/>
            </a:pPr>
            <a:r>
              <a:rPr lang="en-US" sz="1400" b="0" i="0" u="none" strike="noStrike" cap="none" dirty="0">
                <a:solidFill>
                  <a:srgbClr val="0D0D0D"/>
                </a:solidFill>
                <a:latin typeface="Arial"/>
                <a:ea typeface="Arial"/>
                <a:cs typeface="Arial"/>
                <a:sym typeface="Arial"/>
              </a:rPr>
              <a:t>ЭОЗИНОФИЛЬНЫЙ (ОБЫЧНО ВЫСОКОДИФФЕРЕНЦИРУЕМЫЙ)</a:t>
            </a:r>
            <a:endParaRPr sz="1400" b="0" i="0" u="none" strike="noStrike" cap="none" dirty="0">
              <a:solidFill>
                <a:srgbClr val="0D0D0D"/>
              </a:solidFill>
              <a:latin typeface="Arial"/>
              <a:ea typeface="Arial"/>
              <a:cs typeface="Arial"/>
              <a:sym typeface="Arial"/>
            </a:endParaRPr>
          </a:p>
        </p:txBody>
      </p:sp>
      <p:sp>
        <p:nvSpPr>
          <p:cNvPr id="266" name="Google Shape;266;g115fac4370c_1_204"/>
          <p:cNvSpPr/>
          <p:nvPr/>
        </p:nvSpPr>
        <p:spPr>
          <a:xfrm>
            <a:off x="176550" y="4658650"/>
            <a:ext cx="8790900" cy="20586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dirty="0">
                <a:solidFill>
                  <a:srgbClr val="0D0D0D"/>
                </a:solidFill>
              </a:rPr>
              <a:t>В КЛАССИФИКАЦИИ ОПУХОЛЕЙ ПОЧЕК РАЗРАБОТАННОЙ ВОЗ В 2016 ГОДУ ОПИСАНЫ НОВЫЕ ПОДТИПЫ: МУЛЬТИЛОКУЛЯРНЫЕ КИСТОЗНЫЕ НОВООБРАЗОВАНИЯ ПОЧЕК НИЗКОЙ </a:t>
            </a:r>
            <a:r>
              <a:rPr lang="en-US" dirty="0" smtClean="0">
                <a:solidFill>
                  <a:srgbClr val="0D0D0D"/>
                </a:solidFill>
              </a:rPr>
              <a:t>ЗЛОКАЧЕСТВЕННОСТИ</a:t>
            </a:r>
            <a:r>
              <a:rPr lang="ru-RU" dirty="0" smtClean="0">
                <a:solidFill>
                  <a:srgbClr val="0D0D0D"/>
                </a:solidFill>
              </a:rPr>
              <a:t>;</a:t>
            </a:r>
            <a:r>
              <a:rPr lang="en-US" dirty="0" smtClean="0">
                <a:solidFill>
                  <a:srgbClr val="0D0D0D"/>
                </a:solidFill>
              </a:rPr>
              <a:t> </a:t>
            </a:r>
            <a:r>
              <a:rPr lang="en-US" dirty="0">
                <a:solidFill>
                  <a:srgbClr val="0D0D0D"/>
                </a:solidFill>
              </a:rPr>
              <a:t>СЕМЕЙНЫЙ ПКР С ТРАНСЛОКАЦИЕЙ </a:t>
            </a:r>
            <a:r>
              <a:rPr lang="en-US" dirty="0" smtClean="0">
                <a:solidFill>
                  <a:srgbClr val="0D0D0D"/>
                </a:solidFill>
              </a:rPr>
              <a:t>MIT</a:t>
            </a:r>
            <a:r>
              <a:rPr lang="ru-RU" dirty="0" smtClean="0">
                <a:solidFill>
                  <a:srgbClr val="0D0D0D"/>
                </a:solidFill>
              </a:rPr>
              <a:t>;</a:t>
            </a:r>
            <a:r>
              <a:rPr lang="en-US" dirty="0" smtClean="0">
                <a:solidFill>
                  <a:srgbClr val="0D0D0D"/>
                </a:solidFill>
              </a:rPr>
              <a:t> </a:t>
            </a:r>
            <a:r>
              <a:rPr lang="en-US" dirty="0">
                <a:solidFill>
                  <a:schemeClr val="dk1"/>
                </a:solidFill>
              </a:rPr>
              <a:t>ТУБОЛОКИСТОЗНЫЙ </a:t>
            </a:r>
            <a:r>
              <a:rPr lang="en-US" dirty="0" smtClean="0">
                <a:solidFill>
                  <a:schemeClr val="dk1"/>
                </a:solidFill>
              </a:rPr>
              <a:t>ПКР</a:t>
            </a:r>
            <a:r>
              <a:rPr lang="ru-RU" dirty="0">
                <a:solidFill>
                  <a:srgbClr val="FF0000"/>
                </a:solidFill>
              </a:rPr>
              <a:t>;</a:t>
            </a:r>
            <a:r>
              <a:rPr lang="en-US" dirty="0" smtClean="0">
                <a:solidFill>
                  <a:srgbClr val="FF0000"/>
                </a:solidFill>
              </a:rPr>
              <a:t> </a:t>
            </a:r>
            <a:r>
              <a:rPr lang="en-US" dirty="0">
                <a:solidFill>
                  <a:schemeClr val="dk1"/>
                </a:solidFill>
              </a:rPr>
              <a:t>СВЕТЛОКЛЕТОЧНЫЙ ПАПИЛЛЯРНЫЙ </a:t>
            </a:r>
            <a:r>
              <a:rPr lang="en-US" dirty="0" smtClean="0">
                <a:solidFill>
                  <a:schemeClr val="dk1"/>
                </a:solidFill>
              </a:rPr>
              <a:t>ПКР</a:t>
            </a:r>
            <a:r>
              <a:rPr lang="ru-RU" dirty="0" smtClean="0">
                <a:solidFill>
                  <a:schemeClr val="dk1"/>
                </a:solidFill>
              </a:rPr>
              <a:t>;</a:t>
            </a:r>
            <a:r>
              <a:rPr lang="en-US" dirty="0" smtClean="0">
                <a:solidFill>
                  <a:schemeClr val="dk1"/>
                </a:solidFill>
              </a:rPr>
              <a:t> </a:t>
            </a:r>
            <a:r>
              <a:rPr lang="en-US" dirty="0">
                <a:solidFill>
                  <a:schemeClr val="dk1"/>
                </a:solidFill>
              </a:rPr>
              <a:t>ПКР СВЯЗАННЫЙ С ДЕФИЦИТОМ </a:t>
            </a:r>
            <a:r>
              <a:rPr lang="en-US" dirty="0" smtClean="0">
                <a:solidFill>
                  <a:schemeClr val="dk1"/>
                </a:solidFill>
              </a:rPr>
              <a:t>СУКЦИНАТДЕГИДРОГЕНАЗ</a:t>
            </a:r>
            <a:r>
              <a:rPr lang="ru-RU" dirty="0" smtClean="0">
                <a:solidFill>
                  <a:schemeClr val="dk1"/>
                </a:solidFill>
              </a:rPr>
              <a:t>;</a:t>
            </a:r>
            <a:r>
              <a:rPr lang="en-US" dirty="0" smtClean="0">
                <a:solidFill>
                  <a:srgbClr val="FF0000"/>
                </a:solidFill>
                <a:highlight>
                  <a:schemeClr val="lt1"/>
                </a:highlight>
                <a:latin typeface="Times New Roman"/>
                <a:ea typeface="Times New Roman"/>
                <a:cs typeface="Times New Roman"/>
                <a:sym typeface="Times New Roman"/>
              </a:rPr>
              <a:t> </a:t>
            </a:r>
            <a:r>
              <a:rPr lang="en-US" dirty="0">
                <a:solidFill>
                  <a:srgbClr val="0D0D0D"/>
                </a:solidFill>
              </a:rPr>
              <a:t>ПКР АССОЦИИРУЮЩИЙСЯ С </a:t>
            </a:r>
            <a:r>
              <a:rPr lang="en-US" dirty="0" smtClean="0">
                <a:solidFill>
                  <a:srgbClr val="0D0D0D"/>
                </a:solidFill>
              </a:rPr>
              <a:t>ПКР-ЛЕЙОМИОМАТОЗОМ</a:t>
            </a:r>
            <a:r>
              <a:rPr lang="ru-RU" dirty="0" smtClean="0">
                <a:solidFill>
                  <a:srgbClr val="0D0D0D"/>
                </a:solidFill>
              </a:rPr>
              <a:t>;</a:t>
            </a:r>
            <a:r>
              <a:rPr lang="en-US" dirty="0" smtClean="0">
                <a:solidFill>
                  <a:srgbClr val="0D0D0D"/>
                </a:solidFill>
              </a:rPr>
              <a:t>  </a:t>
            </a:r>
            <a:r>
              <a:rPr lang="en-US" dirty="0">
                <a:solidFill>
                  <a:srgbClr val="0D0D0D"/>
                </a:solidFill>
              </a:rPr>
              <a:t>ПКР АССОЦИИРОВАННЫЙ С НАСЛЕДСТВЕННЫМ ПОЛИКИСТОЗОМ ПОЧЕК</a:t>
            </a:r>
            <a:endParaRPr i="0" u="none" strike="noStrike" cap="none" dirty="0">
              <a:solidFill>
                <a:srgbClr val="0D0D0D"/>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15fac4370c_1_217"/>
          <p:cNvSpPr txBox="1">
            <a:spLocks noGrp="1"/>
          </p:cNvSpPr>
          <p:nvPr>
            <p:ph type="title"/>
          </p:nvPr>
        </p:nvSpPr>
        <p:spPr>
          <a:xfrm>
            <a:off x="5217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chemeClr val="dk1"/>
                </a:solidFill>
              </a:rPr>
              <a:t>АНГИОМИОЛИПОМА</a:t>
            </a:r>
            <a:endParaRPr sz="3600">
              <a:solidFill>
                <a:srgbClr val="0D0D0D"/>
              </a:solidFill>
            </a:endParaRPr>
          </a:p>
        </p:txBody>
      </p:sp>
      <p:sp>
        <p:nvSpPr>
          <p:cNvPr id="272" name="Google Shape;272;g115fac4370c_1_217"/>
          <p:cNvSpPr/>
          <p:nvPr/>
        </p:nvSpPr>
        <p:spPr>
          <a:xfrm>
            <a:off x="176550" y="1143012"/>
            <a:ext cx="8790900" cy="1981186"/>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D0D0D"/>
                </a:solidFill>
                <a:latin typeface="Arial"/>
                <a:ea typeface="Arial"/>
                <a:cs typeface="Arial"/>
                <a:sym typeface="Arial"/>
              </a:rPr>
              <a:t>ПРИ ОБНАРУЖЕНИИ СОЛИДНОГО ОБРАЗОВАНИЯ С МАКРОСКОПИЧЕСКИМИ (ВНЕКЛЕТОЧНЫМИ ) ЖИРОВЫМИ ВКЛЮЧЕНИЯМИ МОЖНО ЗАПОДОЗРИТЬ АНГИОМИОЛИПОМУ. </a:t>
            </a:r>
            <a:r>
              <a:rPr lang="en-US" sz="1400" b="1" i="0" u="none" strike="noStrike" cap="none">
                <a:solidFill>
                  <a:srgbClr val="0D0D0D"/>
                </a:solidFill>
                <a:latin typeface="Arial"/>
                <a:ea typeface="Arial"/>
                <a:cs typeface="Arial"/>
                <a:sym typeface="Arial"/>
              </a:rPr>
              <a:t>АНГИОМИОЛИПОМА - ОПУХОЛЬ МЕЗЕНХИМАЛЬНОГО ПРОИСХОЖДЕНИЯ, СОСТОЯЩАЯ ИЗ РАЗЛИЧНОГО КОЛИЧЕСТВА КРОВЕНОСНЫХ СОСУДОВ, ГЛАДКОМЫШЕЧНЫХ КЛЕТОК И АДИПОЦИТОВ</a:t>
            </a:r>
            <a:r>
              <a:rPr lang="en-US" sz="1400" b="0" i="0" u="none" strike="noStrike" cap="none">
                <a:solidFill>
                  <a:srgbClr val="0D0D0D"/>
                </a:solidFill>
                <a:latin typeface="Arial"/>
                <a:ea typeface="Arial"/>
                <a:cs typeface="Arial"/>
                <a:sym typeface="Arial"/>
              </a:rPr>
              <a:t>. ИМЕЕТ ДВЕ ЭПИДЕМИОЛОГИЧЕСКИЕ ФОРМЫ: СПОРАДИЧЕСКУЮ И ТУБЕРОЗНУЮ</a:t>
            </a:r>
            <a:endParaRPr sz="1400" b="0" i="0" u="none" strike="noStrike" cap="none">
              <a:solidFill>
                <a:srgbClr val="0D0D0D"/>
              </a:solidFill>
              <a:latin typeface="Arial"/>
              <a:ea typeface="Arial"/>
              <a:cs typeface="Arial"/>
              <a:sym typeface="Arial"/>
            </a:endParaRPr>
          </a:p>
        </p:txBody>
      </p:sp>
      <p:sp>
        <p:nvSpPr>
          <p:cNvPr id="273" name="Google Shape;273;g115fac4370c_1_217"/>
          <p:cNvSpPr/>
          <p:nvPr/>
        </p:nvSpPr>
        <p:spPr>
          <a:xfrm>
            <a:off x="176550" y="3352799"/>
            <a:ext cx="8790900" cy="1393371"/>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D0D0D"/>
                </a:solidFill>
                <a:latin typeface="Arial"/>
                <a:ea typeface="Arial"/>
                <a:cs typeface="Arial"/>
                <a:sym typeface="Arial"/>
              </a:rPr>
              <a:t>НАЛИЧИЕ ЖИРОВЫХ ВКЛЮЧЕНИЙ МОЖНО ПОДТВЕРДИТЬ НА КТ (ЗАТУХАНИЕ ОБРАЗОВАНИЯ &lt;-20 HU), ИЛИ НА МРТ (ОБРАЗОВАНИЕ ИМЕЕТ ИЗОИНТЕНСИВНЫЙ СИГНАЛ ОТНОСИТЕЛЬНО </a:t>
            </a:r>
            <a:r>
              <a:rPr lang="en-US" sz="1400" b="0" i="0" u="none" strike="noStrike" cap="none" dirty="0" smtClean="0">
                <a:solidFill>
                  <a:srgbClr val="0D0D0D"/>
                </a:solidFill>
                <a:latin typeface="Arial"/>
                <a:ea typeface="Arial"/>
                <a:cs typeface="Arial"/>
                <a:sym typeface="Arial"/>
              </a:rPr>
              <a:t>П</a:t>
            </a:r>
            <a:r>
              <a:rPr lang="ru-RU" sz="1400" b="0" i="0" u="none" strike="noStrike" cap="none" dirty="0" smtClean="0">
                <a:solidFill>
                  <a:srgbClr val="0D0D0D"/>
                </a:solidFill>
                <a:latin typeface="Arial"/>
                <a:ea typeface="Arial"/>
                <a:cs typeface="Arial"/>
                <a:sym typeface="Arial"/>
              </a:rPr>
              <a:t>ОДКО</a:t>
            </a:r>
            <a:r>
              <a:rPr lang="en-US" sz="1400" b="0" i="0" u="none" strike="noStrike" cap="none" dirty="0" smtClean="0">
                <a:solidFill>
                  <a:srgbClr val="0D0D0D"/>
                </a:solidFill>
                <a:latin typeface="Arial"/>
                <a:ea typeface="Arial"/>
                <a:cs typeface="Arial"/>
                <a:sym typeface="Arial"/>
              </a:rPr>
              <a:t>Ж</a:t>
            </a:r>
            <a:r>
              <a:rPr lang="ru-RU" sz="1400" b="0" i="0" u="none" strike="noStrike" cap="none" dirty="0" smtClean="0">
                <a:solidFill>
                  <a:srgbClr val="0D0D0D"/>
                </a:solidFill>
                <a:latin typeface="Arial"/>
                <a:ea typeface="Arial"/>
                <a:cs typeface="Arial"/>
                <a:sym typeface="Arial"/>
              </a:rPr>
              <a:t>НО ЖИРОВОЙ </a:t>
            </a:r>
            <a:r>
              <a:rPr lang="en-US" sz="1400" b="0" i="0" u="none" strike="noStrike" cap="none" dirty="0" smtClean="0">
                <a:solidFill>
                  <a:srgbClr val="0D0D0D"/>
                </a:solidFill>
                <a:latin typeface="Arial"/>
                <a:ea typeface="Arial"/>
                <a:cs typeface="Arial"/>
                <a:sym typeface="Arial"/>
              </a:rPr>
              <a:t>К</a:t>
            </a:r>
            <a:r>
              <a:rPr lang="ru-RU" sz="1400" b="0" i="0" u="none" strike="noStrike" cap="none" dirty="0" smtClean="0">
                <a:solidFill>
                  <a:srgbClr val="0D0D0D"/>
                </a:solidFill>
                <a:latin typeface="Arial"/>
                <a:ea typeface="Arial"/>
                <a:cs typeface="Arial"/>
                <a:sym typeface="Arial"/>
              </a:rPr>
              <a:t>ЛЕТЧАТКИ</a:t>
            </a:r>
            <a:r>
              <a:rPr lang="en-US" sz="1400" b="0" i="0" u="none" strike="noStrike" cap="none" dirty="0" smtClean="0">
                <a:solidFill>
                  <a:srgbClr val="0D0D0D"/>
                </a:solidFill>
                <a:latin typeface="Arial"/>
                <a:ea typeface="Arial"/>
                <a:cs typeface="Arial"/>
                <a:sym typeface="Arial"/>
              </a:rPr>
              <a:t> </a:t>
            </a:r>
            <a:r>
              <a:rPr lang="en-US" sz="1400" b="0" i="0" u="none" strike="noStrike" cap="none" dirty="0">
                <a:solidFill>
                  <a:srgbClr val="0D0D0D"/>
                </a:solidFill>
                <a:latin typeface="Arial"/>
                <a:ea typeface="Arial"/>
                <a:cs typeface="Arial"/>
                <a:sym typeface="Arial"/>
              </a:rPr>
              <a:t>ИЛИ ВНУТРИБРЮШНОЙ ЖИРОВОЙ КЛЕТЧАТКИ ВО ВСЕХ ПОСЛЕДОВАТЕЛЬНОСТЯХ)</a:t>
            </a:r>
            <a:endParaRPr sz="1400" b="0" i="0" u="none" strike="noStrike" cap="none" dirty="0">
              <a:solidFill>
                <a:srgbClr val="0D0D0D"/>
              </a:solidFill>
              <a:latin typeface="Arial"/>
              <a:ea typeface="Arial"/>
              <a:cs typeface="Arial"/>
              <a:sym typeface="Arial"/>
            </a:endParaRPr>
          </a:p>
        </p:txBody>
      </p:sp>
      <p:sp>
        <p:nvSpPr>
          <p:cNvPr id="274" name="Google Shape;274;g115fac4370c_1_217"/>
          <p:cNvSpPr/>
          <p:nvPr/>
        </p:nvSpPr>
        <p:spPr>
          <a:xfrm>
            <a:off x="176550" y="4974771"/>
            <a:ext cx="8790900" cy="1511507"/>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D0D0D"/>
                </a:solidFill>
                <a:latin typeface="Arial"/>
                <a:ea typeface="Arial"/>
                <a:cs typeface="Arial"/>
                <a:sym typeface="Arial"/>
              </a:rPr>
              <a:t>ВАЖНО! </a:t>
            </a:r>
            <a:r>
              <a:rPr lang="en-US" sz="1400" b="0" i="0" u="none" strike="noStrike" cap="none">
                <a:solidFill>
                  <a:srgbClr val="0D0D0D"/>
                </a:solidFill>
                <a:latin typeface="Arial"/>
                <a:ea typeface="Arial"/>
                <a:cs typeface="Arial"/>
                <a:sym typeface="Arial"/>
              </a:rPr>
              <a:t>СНИЖЕНИЕ СИГНАЛА В ПРОТИВОФАЗЕ СВИДЕТЕЛЬСТВУЕТ О НАЛИЧИИ МИКРОСКОПИЧЕСКОГО (ВНУТРИКЛЕТОЧНОГО) ЖИРА, КОТОРОЕ СОДЕРЖИТСЯ В МИНИМАЛЬНОМ КОЛИЧЕСТВЕ В АНГИОЛИПОМАХ, И В БОЛЬШОМ КОЛИЧЕСТВЕ ПОЧЕЧНО-КЛЕТОЧНЫХ КАРЦИНОМ</a:t>
            </a:r>
            <a:endParaRPr sz="1400" b="0" i="0" u="none" strike="noStrike" cap="none">
              <a:solidFill>
                <a:srgbClr val="0D0D0D"/>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dk1"/>
                </a:solidFill>
              </a:rPr>
              <a:t>ЦЕЛЬ</a:t>
            </a:r>
            <a:endParaRPr sz="5400" b="1">
              <a:solidFill>
                <a:schemeClr val="dk1"/>
              </a:solidFill>
              <a:latin typeface="Arial"/>
              <a:ea typeface="Arial"/>
              <a:cs typeface="Arial"/>
              <a:sym typeface="Arial"/>
            </a:endParaRPr>
          </a:p>
        </p:txBody>
      </p:sp>
      <p:sp>
        <p:nvSpPr>
          <p:cNvPr id="96" name="Google Shape;96;p3"/>
          <p:cNvSpPr/>
          <p:nvPr/>
        </p:nvSpPr>
        <p:spPr>
          <a:xfrm>
            <a:off x="164850" y="1811575"/>
            <a:ext cx="8814300" cy="1752900"/>
          </a:xfrm>
          <a:prstGeom prst="rect">
            <a:avLst/>
          </a:prstGeom>
          <a:solidFill>
            <a:srgbClr val="DBD4EB">
              <a:alpha val="54509"/>
            </a:srgbClr>
          </a:solid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400"/>
              <a:t>ОЗНАКОМИТЬСЯ С ОБЪЕМНЫМИ ОБРАЗОВАНИЯМИ ПОЧЕК И МЕТОДАМИ ИХ ВИЗУАЛИЗАЦИИ</a:t>
            </a:r>
            <a:endParaRPr sz="24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5fac4370c_1_166"/>
          <p:cNvSpPr txBox="1">
            <a:spLocks noGrp="1"/>
          </p:cNvSpPr>
          <p:nvPr>
            <p:ph type="title"/>
          </p:nvPr>
        </p:nvSpPr>
        <p:spPr>
          <a:xfrm>
            <a:off x="140800" y="203700"/>
            <a:ext cx="8890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rgbClr val="0D0D0D"/>
                </a:solidFill>
              </a:rPr>
              <a:t>АКСИАЛЬНЫЕ МР ВИ В РАЗЛИЧНЫХ ПОСЛЕДОВАТЕЛЬНОСТЯХ</a:t>
            </a:r>
            <a:endParaRPr sz="3600">
              <a:solidFill>
                <a:srgbClr val="0D0D0D"/>
              </a:solidFill>
            </a:endParaRPr>
          </a:p>
        </p:txBody>
      </p:sp>
      <p:pic>
        <p:nvPicPr>
          <p:cNvPr id="280" name="Google Shape;280;g115fac4370c_1_166"/>
          <p:cNvPicPr preferRelativeResize="0"/>
          <p:nvPr/>
        </p:nvPicPr>
        <p:blipFill>
          <a:blip r:embed="rId3">
            <a:alphaModFix/>
          </a:blip>
          <a:stretch>
            <a:fillRect/>
          </a:stretch>
        </p:blipFill>
        <p:spPr>
          <a:xfrm>
            <a:off x="140800" y="1892937"/>
            <a:ext cx="5218100" cy="4842021"/>
          </a:xfrm>
          <a:prstGeom prst="rect">
            <a:avLst/>
          </a:prstGeom>
          <a:noFill/>
          <a:ln>
            <a:noFill/>
          </a:ln>
        </p:spPr>
      </p:pic>
      <p:sp>
        <p:nvSpPr>
          <p:cNvPr id="281" name="Google Shape;281;g115fac4370c_1_166"/>
          <p:cNvSpPr/>
          <p:nvPr/>
        </p:nvSpPr>
        <p:spPr>
          <a:xfrm>
            <a:off x="1821900" y="1346700"/>
            <a:ext cx="5714400" cy="400200"/>
          </a:xfrm>
          <a:prstGeom prst="bevel">
            <a:avLst>
              <a:gd name="adj" fmla="val 12500"/>
            </a:avLst>
          </a:prstGeom>
          <a:gradFill>
            <a:gsLst>
              <a:gs pos="0">
                <a:srgbClr val="4E29AA"/>
              </a:gs>
              <a:gs pos="100000">
                <a:srgbClr val="1E123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700" b="1">
                <a:solidFill>
                  <a:srgbClr val="FFFFFF"/>
                </a:solidFill>
              </a:rPr>
              <a:t>АНГИОЛИПОМА У ЖЕНЩИНЫ 67 ЛЕТ</a:t>
            </a:r>
            <a:endParaRPr sz="1700" b="1" i="0" u="none" strike="noStrike" cap="none">
              <a:solidFill>
                <a:srgbClr val="FFFFFF"/>
              </a:solidFill>
              <a:latin typeface="Arial"/>
              <a:ea typeface="Arial"/>
              <a:cs typeface="Arial"/>
              <a:sym typeface="Arial"/>
            </a:endParaRPr>
          </a:p>
        </p:txBody>
      </p:sp>
      <p:sp>
        <p:nvSpPr>
          <p:cNvPr id="282" name="Google Shape;282;g115fac4370c_1_166"/>
          <p:cNvSpPr/>
          <p:nvPr/>
        </p:nvSpPr>
        <p:spPr>
          <a:xfrm>
            <a:off x="5635775" y="1892938"/>
            <a:ext cx="3304500" cy="4842000"/>
          </a:xfrm>
          <a:prstGeom prst="rect">
            <a:avLst/>
          </a:prstGeom>
          <a:gradFill>
            <a:gsLst>
              <a:gs pos="0">
                <a:srgbClr val="FFFFFF">
                  <a:alpha val="0"/>
                </a:srgbClr>
              </a:gs>
              <a:gs pos="100000">
                <a:srgbClr val="B3B3B3"/>
              </a:gs>
            </a:gsLst>
            <a:lin ang="5400012" scaled="0"/>
          </a:gradFill>
          <a:ln>
            <a:noFill/>
          </a:ln>
        </p:spPr>
        <p:txBody>
          <a:bodyPr spcFirstLastPara="1" wrap="square" lIns="91425" tIns="91425" rIns="91425" bIns="91425" anchor="ctr" anchorCtr="0">
            <a:noAutofit/>
          </a:bodyPr>
          <a:lstStyle/>
          <a:p>
            <a:pPr marL="190500" marR="190500" lvl="0" indent="0" algn="ctr" rtl="0">
              <a:lnSpc>
                <a:spcPct val="100000"/>
              </a:lnSpc>
              <a:spcBef>
                <a:spcPts val="2200"/>
              </a:spcBef>
              <a:spcAft>
                <a:spcPts val="0"/>
              </a:spcAft>
              <a:buClr>
                <a:schemeClr val="dk1"/>
              </a:buClr>
              <a:buSzPts val="1100"/>
              <a:buFont typeface="Arial"/>
              <a:buNone/>
            </a:pPr>
            <a:r>
              <a:rPr lang="en-US" sz="1600">
                <a:solidFill>
                  <a:schemeClr val="dk1"/>
                </a:solidFill>
              </a:rPr>
              <a:t>ОПРЕДЕЛЯЕТСЯ ГОМОГЕННОЕ ОБРАЗОВАНИЕ ПРАВОЙ ПОЧКИ, С ЧЕТКИМ, РОВНЫМ  КОНТУРОМ,  НЕПРАВИЛЬНОЙ ФОРМЫ  ГИПЕРИНТЕНСИВНОГО СИГНАЛА ПО Т2 ВИ,  И ГИПОИНТЕНСИВНОГО СИГНАЛА НА ПРОГРАММЕ С ЖИРОПОДАВЛЕНИЕМ,  С НАЛИЧИЕМ АРТЕФАКТА “ИНДИЙСКИЙ ЧЕРНИЛ” В ПРОТИВОФАЗЕ</a:t>
            </a:r>
            <a:endParaRPr sz="1600">
              <a:solidFill>
                <a:schemeClr val="dk1"/>
              </a:solidFill>
            </a:endParaRPr>
          </a:p>
          <a:p>
            <a:pPr marL="190500" marR="190500" lvl="0" indent="0" algn="ctr" rtl="0">
              <a:lnSpc>
                <a:spcPct val="100000"/>
              </a:lnSpc>
              <a:spcBef>
                <a:spcPts val="2200"/>
              </a:spcBef>
              <a:spcAft>
                <a:spcPts val="0"/>
              </a:spcAft>
              <a:buClr>
                <a:schemeClr val="dk1"/>
              </a:buClr>
              <a:buSzPts val="1100"/>
              <a:buFont typeface="Arial"/>
              <a:buNone/>
            </a:pPr>
            <a:r>
              <a:rPr lang="en-US" sz="1600">
                <a:solidFill>
                  <a:schemeClr val="dk1"/>
                </a:solidFill>
              </a:rPr>
              <a:t>РАЗМЕР ШКАЛЫ: 5СМ</a:t>
            </a:r>
            <a:endParaRPr sz="1600">
              <a:solidFill>
                <a:schemeClr val="dk1"/>
              </a:solidFill>
            </a:endParaRPr>
          </a:p>
          <a:p>
            <a:pPr marL="0" marR="0" lvl="0" indent="0" algn="ctr" rtl="0">
              <a:lnSpc>
                <a:spcPct val="100000"/>
              </a:lnSpc>
              <a:spcBef>
                <a:spcPts val="2200"/>
              </a:spcBef>
              <a:spcAft>
                <a:spcPts val="0"/>
              </a:spcAft>
              <a:buClr>
                <a:srgbClr val="000000"/>
              </a:buClr>
              <a:buSzPts val="1400"/>
              <a:buFont typeface="Arial"/>
              <a:buNone/>
            </a:pPr>
            <a:endParaRPr sz="1600">
              <a:solidFill>
                <a:schemeClr val="dk1"/>
              </a:solidFill>
            </a:endParaRPr>
          </a:p>
        </p:txBody>
      </p:sp>
      <p:sp>
        <p:nvSpPr>
          <p:cNvPr id="283" name="Google Shape;283;g115fac4370c_1_166"/>
          <p:cNvSpPr txBox="1"/>
          <p:nvPr/>
        </p:nvSpPr>
        <p:spPr>
          <a:xfrm>
            <a:off x="140800" y="1892925"/>
            <a:ext cx="88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0000"/>
                </a:solidFill>
              </a:rPr>
              <a:t>Т2 ВИ</a:t>
            </a:r>
            <a:endParaRPr b="1">
              <a:solidFill>
                <a:srgbClr val="FF0000"/>
              </a:solidFill>
            </a:endParaRPr>
          </a:p>
        </p:txBody>
      </p:sp>
      <p:sp>
        <p:nvSpPr>
          <p:cNvPr id="284" name="Google Shape;284;g115fac4370c_1_166"/>
          <p:cNvSpPr txBox="1"/>
          <p:nvPr/>
        </p:nvSpPr>
        <p:spPr>
          <a:xfrm>
            <a:off x="2913700" y="18929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0000"/>
                </a:solidFill>
              </a:rPr>
              <a:t>Т1 ВИ ФАЗА</a:t>
            </a:r>
            <a:endParaRPr b="1">
              <a:solidFill>
                <a:srgbClr val="FF0000"/>
              </a:solidFill>
            </a:endParaRPr>
          </a:p>
        </p:txBody>
      </p:sp>
      <p:sp>
        <p:nvSpPr>
          <p:cNvPr id="285" name="Google Shape;285;g115fac4370c_1_166"/>
          <p:cNvSpPr txBox="1"/>
          <p:nvPr/>
        </p:nvSpPr>
        <p:spPr>
          <a:xfrm>
            <a:off x="140800" y="43558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0000"/>
                </a:solidFill>
              </a:rPr>
              <a:t>Т1 ВИ </a:t>
            </a:r>
            <a:endParaRPr b="1">
              <a:solidFill>
                <a:srgbClr val="FF0000"/>
              </a:solidFill>
            </a:endParaRPr>
          </a:p>
          <a:p>
            <a:pPr marL="0" lvl="0" indent="0" algn="l" rtl="0">
              <a:spcBef>
                <a:spcPts val="0"/>
              </a:spcBef>
              <a:spcAft>
                <a:spcPts val="0"/>
              </a:spcAft>
              <a:buNone/>
            </a:pPr>
            <a:r>
              <a:rPr lang="en-US" b="1">
                <a:solidFill>
                  <a:srgbClr val="FF0000"/>
                </a:solidFill>
              </a:rPr>
              <a:t>ПРОТИВОФАЗА</a:t>
            </a:r>
            <a:endParaRPr b="1">
              <a:solidFill>
                <a:srgbClr val="FF0000"/>
              </a:solidFill>
            </a:endParaRPr>
          </a:p>
        </p:txBody>
      </p:sp>
      <p:sp>
        <p:nvSpPr>
          <p:cNvPr id="286" name="Google Shape;286;g115fac4370c_1_166"/>
          <p:cNvSpPr txBox="1"/>
          <p:nvPr/>
        </p:nvSpPr>
        <p:spPr>
          <a:xfrm>
            <a:off x="2845825" y="43558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FF0000"/>
                </a:solidFill>
              </a:rPr>
              <a:t>Т1 ВИ+ЖИРОПОДАВЛЕНИЕ</a:t>
            </a:r>
            <a:endParaRPr b="1">
              <a:solidFill>
                <a:srgbClr val="FF0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dk1"/>
                </a:solidFill>
              </a:rPr>
              <a:t>ВВЕДЕНИЕ</a:t>
            </a:r>
            <a:endParaRPr sz="5400" b="1">
              <a:solidFill>
                <a:schemeClr val="dk1"/>
              </a:solidFill>
              <a:latin typeface="Arial"/>
              <a:ea typeface="Arial"/>
              <a:cs typeface="Arial"/>
              <a:sym typeface="Arial"/>
            </a:endParaRPr>
          </a:p>
        </p:txBody>
      </p:sp>
      <p:sp>
        <p:nvSpPr>
          <p:cNvPr id="102" name="Google Shape;102;p2"/>
          <p:cNvSpPr/>
          <p:nvPr/>
        </p:nvSpPr>
        <p:spPr>
          <a:xfrm>
            <a:off x="164850" y="4198325"/>
            <a:ext cx="8814300" cy="2066100"/>
          </a:xfrm>
          <a:prstGeom prst="rect">
            <a:avLst/>
          </a:prstGeom>
          <a:solidFill>
            <a:srgbClr val="DBD4EB">
              <a:alpha val="54509"/>
            </a:srgbClr>
          </a:solidFill>
          <a:ln>
            <a:noFill/>
          </a:ln>
        </p:spPr>
        <p:txBody>
          <a:bodyPr spcFirstLastPara="1" wrap="square" lIns="91425" tIns="91425" rIns="91425" bIns="91425" anchor="ctr" anchorCtr="0">
            <a:noAutofit/>
          </a:bodyPr>
          <a:lstStyle/>
          <a:p>
            <a:pPr marL="457200" marR="0" lvl="0" indent="0" algn="ctr" rtl="0">
              <a:lnSpc>
                <a:spcPct val="100000"/>
              </a:lnSpc>
              <a:spcBef>
                <a:spcPts val="0"/>
              </a:spcBef>
              <a:spcAft>
                <a:spcPts val="0"/>
              </a:spcAft>
              <a:buClr>
                <a:schemeClr val="dk1"/>
              </a:buClr>
              <a:buSzPts val="1100"/>
              <a:buFont typeface="Arial"/>
              <a:buNone/>
            </a:pPr>
            <a:r>
              <a:rPr lang="en-US" sz="1700" b="0" i="0" u="none" strike="noStrike" cap="none" dirty="0">
                <a:solidFill>
                  <a:schemeClr val="dk1"/>
                </a:solidFill>
                <a:latin typeface="Arial"/>
                <a:ea typeface="Arial"/>
                <a:cs typeface="Arial"/>
                <a:sym typeface="Arial"/>
              </a:rPr>
              <a:t>ДЛЯ </a:t>
            </a:r>
            <a:r>
              <a:rPr lang="en-US" sz="1700" b="0" i="0" u="none" strike="noStrike" cap="none" dirty="0" smtClean="0">
                <a:solidFill>
                  <a:schemeClr val="dk1"/>
                </a:solidFill>
                <a:latin typeface="Arial"/>
                <a:ea typeface="Arial"/>
                <a:cs typeface="Arial"/>
                <a:sym typeface="Arial"/>
              </a:rPr>
              <a:t>ДИФФЕРЕНЦИ</a:t>
            </a:r>
            <a:r>
              <a:rPr lang="ru-RU" sz="1700" dirty="0" smtClean="0">
                <a:solidFill>
                  <a:schemeClr val="dk1"/>
                </a:solidFill>
              </a:rPr>
              <a:t>АЛЬНОЙ ДИАГНОСТИКИ</a:t>
            </a:r>
            <a:r>
              <a:rPr lang="en-US" sz="1700" b="0" i="0" u="none" strike="noStrike" cap="none" dirty="0" smtClean="0">
                <a:solidFill>
                  <a:schemeClr val="dk1"/>
                </a:solidFill>
                <a:latin typeface="Arial"/>
                <a:ea typeface="Arial"/>
                <a:cs typeface="Arial"/>
                <a:sym typeface="Arial"/>
              </a:rPr>
              <a:t> </a:t>
            </a:r>
            <a:r>
              <a:rPr lang="en-US" sz="1700" b="0" i="0" u="none" strike="noStrike" cap="none" dirty="0">
                <a:solidFill>
                  <a:schemeClr val="dk1"/>
                </a:solidFill>
                <a:latin typeface="Arial"/>
                <a:ea typeface="Arial"/>
                <a:cs typeface="Arial"/>
                <a:sym typeface="Arial"/>
              </a:rPr>
              <a:t>ДОБРОКАЧЕСТВЕННЫХ И ЗЛОКАЧЕСТВЕННЫХ ОБРАЗОВАНИЙ, А ТАКЖЕ ОПРЕДЕЛЕНИЯ </a:t>
            </a:r>
            <a:r>
              <a:rPr lang="en-US" sz="1700" b="0" i="0" u="none" strike="noStrike" cap="none" dirty="0" smtClean="0">
                <a:solidFill>
                  <a:schemeClr val="dk1"/>
                </a:solidFill>
                <a:latin typeface="Arial"/>
                <a:ea typeface="Arial"/>
                <a:cs typeface="Arial"/>
                <a:sym typeface="Arial"/>
              </a:rPr>
              <a:t>ТАКТИКИ</a:t>
            </a:r>
            <a:r>
              <a:rPr lang="ru-RU" sz="1700" b="0" i="0" u="none" strike="noStrike" cap="none" dirty="0" smtClean="0">
                <a:solidFill>
                  <a:schemeClr val="dk1"/>
                </a:solidFill>
                <a:latin typeface="Arial"/>
                <a:ea typeface="Arial"/>
                <a:cs typeface="Arial"/>
                <a:sym typeface="Arial"/>
              </a:rPr>
              <a:t> ИХ</a:t>
            </a:r>
            <a:r>
              <a:rPr lang="en-US" sz="1700" b="0" i="0" u="none" strike="noStrike" cap="none" dirty="0" smtClean="0">
                <a:solidFill>
                  <a:schemeClr val="dk1"/>
                </a:solidFill>
                <a:latin typeface="Arial"/>
                <a:ea typeface="Arial"/>
                <a:cs typeface="Arial"/>
                <a:sym typeface="Arial"/>
              </a:rPr>
              <a:t> </a:t>
            </a:r>
            <a:r>
              <a:rPr lang="en-US" sz="1700" b="0" i="0" u="none" strike="noStrike" cap="none" dirty="0">
                <a:solidFill>
                  <a:schemeClr val="dk1"/>
                </a:solidFill>
                <a:latin typeface="Arial"/>
                <a:ea typeface="Arial"/>
                <a:cs typeface="Arial"/>
                <a:sym typeface="Arial"/>
              </a:rPr>
              <a:t>ЛЕЧЕНИЯ, ИСПОЛЬЗУЮТ УЗИ, УЗИ С КОНТРАСТНЫМ УСИЛЕНИЕМ, КОМПЬЮТЕРНУЮ ТОМОГРАФИЮ С КОНТРАСТНЫМ УСИЛЕНИЕМ, МАГНИТНО-РЕЗОНАНСНУЮ ТОМОГРАФИЮ С КОНТРАСТНЫМ УСИЛЕНИЕМ </a:t>
            </a:r>
            <a:endParaRPr sz="1700" b="0" i="0" u="none" strike="noStrike" cap="none" dirty="0">
              <a:solidFill>
                <a:schemeClr val="dk1"/>
              </a:solidFill>
              <a:latin typeface="Arial"/>
              <a:ea typeface="Arial"/>
              <a:cs typeface="Arial"/>
              <a:sym typeface="Arial"/>
            </a:endParaRPr>
          </a:p>
        </p:txBody>
      </p:sp>
      <p:sp>
        <p:nvSpPr>
          <p:cNvPr id="103" name="Google Shape;103;p2"/>
          <p:cNvSpPr/>
          <p:nvPr/>
        </p:nvSpPr>
        <p:spPr>
          <a:xfrm>
            <a:off x="186825" y="1554950"/>
            <a:ext cx="8814300" cy="2220300"/>
          </a:xfrm>
          <a:prstGeom prst="rect">
            <a:avLst/>
          </a:prstGeom>
          <a:solidFill>
            <a:srgbClr val="DBD4EB">
              <a:alpha val="5450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dirty="0">
                <a:solidFill>
                  <a:schemeClr val="dk1"/>
                </a:solidFill>
                <a:latin typeface="Arial"/>
                <a:ea typeface="Arial"/>
                <a:cs typeface="Arial"/>
                <a:sym typeface="Arial"/>
              </a:rPr>
              <a:t>БОЛЬШИНСТВО ПОЧЕЧНЫХ ОБРАЗОВАНИЙ ЯВЛЯЮТСЯ СЛУЧАЙНОЙ НАХОДКОЙ ВО ВРЕМЯ ПРОВЕДЕНИЯ РУТИННЫХ УЗИ ИЛИ КТ, ВЫПОЛНЯЕМЫХ НЕ ПО УРОЛОГИЧЕСКИМ ПОКАЗАНИЯМ</a:t>
            </a:r>
            <a:endParaRPr sz="17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dirty="0">
                <a:solidFill>
                  <a:schemeClr val="dk1"/>
                </a:solidFill>
                <a:latin typeface="Arial"/>
                <a:ea typeface="Arial"/>
                <a:cs typeface="Arial"/>
                <a:sym typeface="Arial"/>
              </a:rPr>
              <a:t> </a:t>
            </a:r>
            <a:endParaRPr sz="17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dirty="0">
                <a:solidFill>
                  <a:schemeClr val="dk1"/>
                </a:solidFill>
                <a:latin typeface="Arial"/>
                <a:ea typeface="Arial"/>
                <a:cs typeface="Arial"/>
                <a:sym typeface="Arial"/>
              </a:rPr>
              <a:t>БОЛЬШАЯ ЧАСТЬ ИЗ НИХ ЯВЛЯЮТСЯ ПРОСТЫМИ КИСТАМИ И НЕ ТРЕБУЮТ ДАЛЬНЕЙШЕЙ ДИАГНОСТИКИ, ОДНАКО, СРЕДИ НИХ ВСТРЕЧАЮТСЯ СЛОЖНЫЕ  КИСТЫ, </a:t>
            </a:r>
            <a:r>
              <a:rPr lang="ru-RU" sz="1700" dirty="0">
                <a:solidFill>
                  <a:schemeClr val="dk1"/>
                </a:solidFill>
              </a:rPr>
              <a:t>И</a:t>
            </a:r>
            <a:r>
              <a:rPr lang="en-US" sz="1700" b="0" i="0" u="none" strike="noStrike" cap="none" dirty="0" smtClean="0">
                <a:solidFill>
                  <a:schemeClr val="dk1"/>
                </a:solidFill>
                <a:latin typeface="Arial"/>
                <a:ea typeface="Arial"/>
                <a:cs typeface="Arial"/>
                <a:sym typeface="Arial"/>
              </a:rPr>
              <a:t> </a:t>
            </a:r>
            <a:r>
              <a:rPr lang="en-US" sz="1700" b="0" i="0" u="none" strike="noStrike" cap="none" dirty="0">
                <a:solidFill>
                  <a:schemeClr val="dk1"/>
                </a:solidFill>
                <a:latin typeface="Arial"/>
                <a:ea typeface="Arial"/>
                <a:cs typeface="Arial"/>
                <a:sym typeface="Arial"/>
              </a:rPr>
              <a:t>СОЛИДНЫЕ ОБРАЗОВАНИЯ</a:t>
            </a:r>
            <a:endParaRPr sz="1700" b="0" i="0" u="none" strike="noStrike" cap="none" dirty="0">
              <a:solidFill>
                <a:schemeClr val="dk1"/>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14b25bf083_0_10"/>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solidFill>
                  <a:srgbClr val="0D0D0D"/>
                </a:solidFill>
              </a:rPr>
              <a:t>МЕТОДЫ ВИЗУАЛИЗАЦИИ ОБЪЕМНЫХ ОБРАЗОВАНИЙ</a:t>
            </a:r>
            <a:endParaRPr sz="3200">
              <a:solidFill>
                <a:srgbClr val="0D0D0D"/>
              </a:solidFill>
            </a:endParaRPr>
          </a:p>
        </p:txBody>
      </p:sp>
      <p:sp>
        <p:nvSpPr>
          <p:cNvPr id="109" name="Google Shape;109;g114b25bf083_0_10"/>
          <p:cNvSpPr/>
          <p:nvPr/>
        </p:nvSpPr>
        <p:spPr>
          <a:xfrm>
            <a:off x="164850" y="1726175"/>
            <a:ext cx="8814300" cy="1143000"/>
          </a:xfrm>
          <a:prstGeom prst="rect">
            <a:avLst/>
          </a:prstGeom>
          <a:solidFill>
            <a:srgbClr val="DBD4EB">
              <a:alpha val="54509"/>
            </a:srgbClr>
          </a:solid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200"/>
              <a:t>ЕДИНОГО ПРОТОКОЛА СКАНИРОВАНИЯ ДЛЯ ОПРЕДЕЛЕНИЯ ХАРАКТЕРА ПОЧЕЧНОГО ОБРАЗОВАНИЯ НЕ СУЩЕСТВУЕТ</a:t>
            </a:r>
            <a:endParaRPr sz="2200"/>
          </a:p>
        </p:txBody>
      </p:sp>
      <p:sp>
        <p:nvSpPr>
          <p:cNvPr id="110" name="Google Shape;110;g114b25bf083_0_10"/>
          <p:cNvSpPr/>
          <p:nvPr/>
        </p:nvSpPr>
        <p:spPr>
          <a:xfrm>
            <a:off x="164850" y="3130313"/>
            <a:ext cx="8814300" cy="1576500"/>
          </a:xfrm>
          <a:prstGeom prst="rect">
            <a:avLst/>
          </a:prstGeom>
          <a:solidFill>
            <a:srgbClr val="DBD4EB">
              <a:alpha val="54509"/>
            </a:srgbClr>
          </a:solid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200"/>
              <a:t>ОЦЕНИВАЮТ АРТЕРИАЛЬНУЮ ФАЗУ (25-70 С ПОСЛЕ ВВЕДЕНИЯ КОНТРАСТА), ВЕНОЗНУЮ ФАЗУ, ПАРЕНХИМАТОЗНУЮ ФАЗУ (ПРИМЕРНО ЧЕРЕЗ 100 С), ЭКСКРЕТОРНУЮ ФАЗУ (ЧЕРЕЗ 3 МИН ПОСЛЕ КОНТРАСТА)</a:t>
            </a:r>
            <a:endParaRPr sz="2200"/>
          </a:p>
        </p:txBody>
      </p:sp>
      <p:sp>
        <p:nvSpPr>
          <p:cNvPr id="111" name="Google Shape;111;g114b25bf083_0_10"/>
          <p:cNvSpPr/>
          <p:nvPr/>
        </p:nvSpPr>
        <p:spPr>
          <a:xfrm>
            <a:off x="164850" y="4967950"/>
            <a:ext cx="8814300" cy="1649400"/>
          </a:xfrm>
          <a:prstGeom prst="rect">
            <a:avLst/>
          </a:prstGeom>
          <a:solidFill>
            <a:srgbClr val="DBD4EB">
              <a:alpha val="54509"/>
            </a:srgbClr>
          </a:solidFill>
          <a:ln>
            <a:noFill/>
          </a:ln>
        </p:spPr>
        <p:txBody>
          <a:bodyPr spcFirstLastPara="1" wrap="square" lIns="91425" tIns="91425" rIns="91425" bIns="91425" anchor="ctr" anchorCtr="0">
            <a:noAutofit/>
          </a:bodyPr>
          <a:lstStyle/>
          <a:p>
            <a:pPr marL="457200" lvl="0" indent="0" algn="ctr" rtl="0">
              <a:spcBef>
                <a:spcPts val="0"/>
              </a:spcBef>
              <a:spcAft>
                <a:spcPts val="0"/>
              </a:spcAft>
              <a:buNone/>
            </a:pPr>
            <a:r>
              <a:rPr lang="en-US" sz="2200" dirty="0"/>
              <a:t>ОЦЕНИВАЮТ НАЛИЧИЕ ИЛИ ОТСУТСТВИЕ НАКОПЛЕНИЯ КОНТРАСТНОГО ВЕЩЕСТВА, </a:t>
            </a:r>
            <a:r>
              <a:rPr lang="ru-RU" sz="2200" dirty="0" smtClean="0"/>
              <a:t>КРОВОСНАБЖЕНИЕ</a:t>
            </a:r>
            <a:r>
              <a:rPr lang="en-US" sz="2200" dirty="0" smtClean="0"/>
              <a:t>, </a:t>
            </a:r>
            <a:r>
              <a:rPr lang="en-US" sz="2200" dirty="0"/>
              <a:t>ОДНОРОДНОСТЬ, ХАРАКТЕР РОСТА (ЭКСПАНСИВНЫЙ ИЛИ ИНФИЛЬТРАТИВНЫЙ)</a:t>
            </a:r>
            <a:endParaRPr sz="2200" dirty="0"/>
          </a:p>
        </p:txBody>
      </p:sp>
      <p:sp>
        <p:nvSpPr>
          <p:cNvPr id="112" name="Google Shape;112;g114b25bf083_0_10"/>
          <p:cNvSpPr txBox="1"/>
          <p:nvPr/>
        </p:nvSpPr>
        <p:spPr>
          <a:xfrm>
            <a:off x="-3617925" y="393300"/>
            <a:ext cx="32223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400">
              <a:solidFill>
                <a:srgbClr val="0D0D0D"/>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14f6f6a6a9_0_3"/>
          <p:cNvSpPr txBox="1">
            <a:spLocks noGrp="1"/>
          </p:cNvSpPr>
          <p:nvPr>
            <p:ph type="title"/>
          </p:nvPr>
        </p:nvSpPr>
        <p:spPr>
          <a:xfrm>
            <a:off x="600075"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a:solidFill>
                  <a:srgbClr val="0D0D0D"/>
                </a:solidFill>
              </a:rPr>
              <a:t>КТ, МРТ ИЛИ УЗИ?</a:t>
            </a:r>
            <a:endParaRPr sz="4000">
              <a:solidFill>
                <a:srgbClr val="0D0D0D"/>
              </a:solidFill>
            </a:endParaRPr>
          </a:p>
        </p:txBody>
      </p:sp>
      <p:sp>
        <p:nvSpPr>
          <p:cNvPr id="118" name="Google Shape;118;g114f6f6a6a9_0_3"/>
          <p:cNvSpPr txBox="1">
            <a:spLocks noGrp="1"/>
          </p:cNvSpPr>
          <p:nvPr>
            <p:ph type="body" idx="1"/>
          </p:nvPr>
        </p:nvSpPr>
        <p:spPr>
          <a:xfrm>
            <a:off x="742375" y="2632875"/>
            <a:ext cx="2523900" cy="413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1400" dirty="0">
                <a:solidFill>
                  <a:schemeClr val="dk1"/>
                </a:solidFill>
              </a:rPr>
              <a:t>ДОСТУПНОСТЬ</a:t>
            </a:r>
            <a:endParaRPr sz="1400" dirty="0">
              <a:solidFill>
                <a:schemeClr val="dk1"/>
              </a:solidFill>
            </a:endParaRPr>
          </a:p>
          <a:p>
            <a:pPr marL="0" lvl="0" indent="0" algn="l" rtl="0">
              <a:lnSpc>
                <a:spcPct val="100000"/>
              </a:lnSpc>
              <a:spcBef>
                <a:spcPts val="360"/>
              </a:spcBef>
              <a:spcAft>
                <a:spcPts val="0"/>
              </a:spcAft>
              <a:buSzPts val="1800"/>
              <a:buNone/>
            </a:pPr>
            <a:endParaRPr sz="1400" dirty="0">
              <a:solidFill>
                <a:schemeClr val="dk1"/>
              </a:solidFill>
            </a:endParaRPr>
          </a:p>
          <a:p>
            <a:pPr marL="0" lvl="0" indent="0" algn="l" rtl="0">
              <a:lnSpc>
                <a:spcPct val="100000"/>
              </a:lnSpc>
              <a:spcBef>
                <a:spcPts val="360"/>
              </a:spcBef>
              <a:spcAft>
                <a:spcPts val="0"/>
              </a:spcAft>
              <a:buSzPts val="1800"/>
              <a:buNone/>
            </a:pPr>
            <a:r>
              <a:rPr lang="en-US" sz="1400" dirty="0">
                <a:solidFill>
                  <a:schemeClr val="dk1"/>
                </a:solidFill>
              </a:rPr>
              <a:t>МЕНЬШАЯ СТОИМОСТЬ</a:t>
            </a:r>
            <a:endParaRPr sz="1400" dirty="0">
              <a:solidFill>
                <a:schemeClr val="dk1"/>
              </a:solidFill>
            </a:endParaRPr>
          </a:p>
          <a:p>
            <a:pPr marL="0" lvl="0" indent="0" algn="l" rtl="0">
              <a:lnSpc>
                <a:spcPct val="100000"/>
              </a:lnSpc>
              <a:spcBef>
                <a:spcPts val="360"/>
              </a:spcBef>
              <a:spcAft>
                <a:spcPts val="0"/>
              </a:spcAft>
              <a:buSzPts val="1800"/>
              <a:buNone/>
            </a:pPr>
            <a:endParaRPr sz="1400" dirty="0">
              <a:solidFill>
                <a:schemeClr val="dk1"/>
              </a:solidFill>
            </a:endParaRPr>
          </a:p>
          <a:p>
            <a:pPr marL="0" lvl="0" indent="0" algn="l" rtl="0">
              <a:lnSpc>
                <a:spcPct val="100000"/>
              </a:lnSpc>
              <a:spcBef>
                <a:spcPts val="360"/>
              </a:spcBef>
              <a:spcAft>
                <a:spcPts val="0"/>
              </a:spcAft>
              <a:buSzPts val="1800"/>
              <a:buNone/>
            </a:pPr>
            <a:r>
              <a:rPr lang="en-US" sz="1400" dirty="0">
                <a:solidFill>
                  <a:schemeClr val="dk1"/>
                </a:solidFill>
              </a:rPr>
              <a:t>БОЛЬШЕЕ ПРОСТРАНСТВЕННОЕ РАЗРЕШЕНИЕ</a:t>
            </a:r>
            <a:endParaRPr sz="1400" dirty="0">
              <a:solidFill>
                <a:schemeClr val="dk1"/>
              </a:solidFill>
            </a:endParaRPr>
          </a:p>
          <a:p>
            <a:pPr marL="0" lvl="0" indent="0" algn="l" rtl="0">
              <a:lnSpc>
                <a:spcPct val="100000"/>
              </a:lnSpc>
              <a:spcBef>
                <a:spcPts val="360"/>
              </a:spcBef>
              <a:spcAft>
                <a:spcPts val="0"/>
              </a:spcAft>
              <a:buSzPts val="1800"/>
              <a:buNone/>
            </a:pPr>
            <a:endParaRPr sz="1400" dirty="0">
              <a:solidFill>
                <a:schemeClr val="dk1"/>
              </a:solidFill>
            </a:endParaRPr>
          </a:p>
          <a:p>
            <a:pPr marL="0" lvl="0" indent="0" algn="l" rtl="0">
              <a:lnSpc>
                <a:spcPct val="100000"/>
              </a:lnSpc>
              <a:spcBef>
                <a:spcPts val="360"/>
              </a:spcBef>
              <a:spcAft>
                <a:spcPts val="0"/>
              </a:spcAft>
              <a:buSzPts val="1800"/>
              <a:buNone/>
            </a:pPr>
            <a:r>
              <a:rPr lang="en-US" sz="1400" dirty="0">
                <a:solidFill>
                  <a:schemeClr val="dk1"/>
                </a:solidFill>
              </a:rPr>
              <a:t>МЕНЬШЕ АРТЕФАКТОВ</a:t>
            </a:r>
            <a:endParaRPr sz="1400" dirty="0">
              <a:solidFill>
                <a:schemeClr val="dk1"/>
              </a:solidFill>
            </a:endParaRPr>
          </a:p>
          <a:p>
            <a:pPr marL="0" lvl="0" indent="0" algn="l" rtl="0">
              <a:lnSpc>
                <a:spcPct val="100000"/>
              </a:lnSpc>
              <a:spcBef>
                <a:spcPts val="360"/>
              </a:spcBef>
              <a:spcAft>
                <a:spcPts val="0"/>
              </a:spcAft>
              <a:buSzPts val="1800"/>
              <a:buNone/>
            </a:pPr>
            <a:endParaRPr sz="1400" dirty="0">
              <a:solidFill>
                <a:schemeClr val="dk1"/>
              </a:solidFill>
            </a:endParaRPr>
          </a:p>
          <a:p>
            <a:pPr marL="0" lvl="0" indent="0" algn="l" rtl="0">
              <a:lnSpc>
                <a:spcPct val="100000"/>
              </a:lnSpc>
              <a:spcBef>
                <a:spcPts val="360"/>
              </a:spcBef>
              <a:spcAft>
                <a:spcPts val="0"/>
              </a:spcAft>
              <a:buSzPts val="1800"/>
              <a:buNone/>
            </a:pPr>
            <a:r>
              <a:rPr lang="en-US" sz="1400" dirty="0">
                <a:solidFill>
                  <a:schemeClr val="dk1"/>
                </a:solidFill>
              </a:rPr>
              <a:t>ИЗЛУЧЕНИЕ</a:t>
            </a:r>
            <a:endParaRPr sz="1400" dirty="0">
              <a:solidFill>
                <a:schemeClr val="dk1"/>
              </a:solidFill>
            </a:endParaRPr>
          </a:p>
          <a:p>
            <a:pPr marL="0" lvl="0" indent="0" algn="l" rtl="0">
              <a:lnSpc>
                <a:spcPct val="100000"/>
              </a:lnSpc>
              <a:spcBef>
                <a:spcPts val="360"/>
              </a:spcBef>
              <a:spcAft>
                <a:spcPts val="0"/>
              </a:spcAft>
              <a:buSzPts val="1800"/>
              <a:buNone/>
            </a:pPr>
            <a:r>
              <a:rPr lang="en-US" sz="1400" dirty="0">
                <a:solidFill>
                  <a:schemeClr val="dk1"/>
                </a:solidFill>
              </a:rPr>
              <a:t>МЕНЬШАЯ ИНФОРМАТИВНОСТЬ</a:t>
            </a:r>
            <a:endParaRPr sz="1400" dirty="0">
              <a:solidFill>
                <a:schemeClr val="dk1"/>
              </a:solidFill>
            </a:endParaRPr>
          </a:p>
          <a:p>
            <a:pPr marL="0" lvl="0" indent="0" algn="l" rtl="0">
              <a:lnSpc>
                <a:spcPct val="100000"/>
              </a:lnSpc>
              <a:spcBef>
                <a:spcPts val="360"/>
              </a:spcBef>
              <a:spcAft>
                <a:spcPts val="0"/>
              </a:spcAft>
              <a:buSzPts val="1800"/>
              <a:buNone/>
            </a:pPr>
            <a:endParaRPr sz="1400" dirty="0">
              <a:solidFill>
                <a:schemeClr val="dk1"/>
              </a:solidFill>
            </a:endParaRPr>
          </a:p>
        </p:txBody>
      </p:sp>
      <p:sp>
        <p:nvSpPr>
          <p:cNvPr id="119" name="Google Shape;119;g114f6f6a6a9_0_3"/>
          <p:cNvSpPr/>
          <p:nvPr/>
        </p:nvSpPr>
        <p:spPr>
          <a:xfrm>
            <a:off x="651025" y="1417625"/>
            <a:ext cx="1733700" cy="824400"/>
          </a:xfrm>
          <a:prstGeom prst="bevel">
            <a:avLst>
              <a:gd name="adj" fmla="val 12500"/>
            </a:avLst>
          </a:pr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КТ</a:t>
            </a:r>
            <a:endParaRPr sz="2700" b="1" i="0" u="none" strike="noStrike" cap="none">
              <a:solidFill>
                <a:srgbClr val="000000"/>
              </a:solidFill>
              <a:latin typeface="Arial"/>
              <a:ea typeface="Arial"/>
              <a:cs typeface="Arial"/>
              <a:sym typeface="Arial"/>
            </a:endParaRPr>
          </a:p>
        </p:txBody>
      </p:sp>
      <p:sp>
        <p:nvSpPr>
          <p:cNvPr id="120" name="Google Shape;120;g114f6f6a6a9_0_3"/>
          <p:cNvSpPr/>
          <p:nvPr/>
        </p:nvSpPr>
        <p:spPr>
          <a:xfrm>
            <a:off x="3705138" y="1417625"/>
            <a:ext cx="1733700" cy="824400"/>
          </a:xfrm>
          <a:prstGeom prst="bevel">
            <a:avLst>
              <a:gd name="adj" fmla="val 12500"/>
            </a:avLst>
          </a:pr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МРТ</a:t>
            </a:r>
            <a:endParaRPr sz="2700" b="1" i="0" u="none" strike="noStrike" cap="none">
              <a:solidFill>
                <a:srgbClr val="000000"/>
              </a:solidFill>
              <a:latin typeface="Arial"/>
              <a:ea typeface="Arial"/>
              <a:cs typeface="Arial"/>
              <a:sym typeface="Arial"/>
            </a:endParaRPr>
          </a:p>
        </p:txBody>
      </p:sp>
      <p:sp>
        <p:nvSpPr>
          <p:cNvPr id="121" name="Google Shape;121;g114f6f6a6a9_0_3"/>
          <p:cNvSpPr/>
          <p:nvPr/>
        </p:nvSpPr>
        <p:spPr>
          <a:xfrm>
            <a:off x="421975" y="2634450"/>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22" name="Google Shape;122;g114f6f6a6a9_0_3"/>
          <p:cNvSpPr/>
          <p:nvPr/>
        </p:nvSpPr>
        <p:spPr>
          <a:xfrm>
            <a:off x="460225" y="5178484"/>
            <a:ext cx="243900" cy="400200"/>
          </a:xfrm>
          <a:prstGeom prst="mathMin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14f6f6a6a9_0_3"/>
          <p:cNvSpPr txBox="1"/>
          <p:nvPr/>
        </p:nvSpPr>
        <p:spPr>
          <a:xfrm>
            <a:off x="3844000" y="2632875"/>
            <a:ext cx="26433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БОЛЬШАЯ ИНФОРМАТИВНОСТЬ (НАЛИЧИЕ ДОП. ПОСЛЕДОВАТЕЛЬНОСТЕЙ)</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114f6f6a6a9_0_3"/>
          <p:cNvSpPr/>
          <p:nvPr/>
        </p:nvSpPr>
        <p:spPr>
          <a:xfrm>
            <a:off x="6759275" y="1417625"/>
            <a:ext cx="1733700" cy="824400"/>
          </a:xfrm>
          <a:prstGeom prst="bevel">
            <a:avLst>
              <a:gd name="adj" fmla="val 12500"/>
            </a:avLst>
          </a:prstGeom>
          <a:gradFill>
            <a:gsLst>
              <a:gs pos="0">
                <a:srgbClr val="DBD4EB"/>
              </a:gs>
              <a:gs pos="100000">
                <a:srgbClr val="9180BB"/>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000000"/>
                </a:solidFill>
                <a:latin typeface="Arial"/>
                <a:ea typeface="Arial"/>
                <a:cs typeface="Arial"/>
                <a:sym typeface="Arial"/>
              </a:rPr>
              <a:t>УЗИ+КУ</a:t>
            </a:r>
            <a:endParaRPr sz="2700" b="1" i="0" u="none" strike="noStrike" cap="none">
              <a:solidFill>
                <a:srgbClr val="000000"/>
              </a:solidFill>
              <a:latin typeface="Arial"/>
              <a:ea typeface="Arial"/>
              <a:cs typeface="Arial"/>
              <a:sym typeface="Arial"/>
            </a:endParaRPr>
          </a:p>
        </p:txBody>
      </p:sp>
      <p:sp>
        <p:nvSpPr>
          <p:cNvPr id="125" name="Google Shape;125;g114f6f6a6a9_0_3"/>
          <p:cNvSpPr txBox="1"/>
          <p:nvPr/>
        </p:nvSpPr>
        <p:spPr>
          <a:xfrm>
            <a:off x="6895800" y="2713475"/>
            <a:ext cx="2248200" cy="255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ОЦЕНКА В РЕЖИМЕ РЕАЛЬНОГО ВРЕМЕНИ</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ОТСУТСТВИЕ ИЗЛУЧЕНИЯ</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ОТСУТСТВИЕ НЕФРОТОКСИЧНОСТИ КОНТРАСТНОГО ВЕЩЕСТВА</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114f6f6a6a9_0_3"/>
          <p:cNvSpPr/>
          <p:nvPr/>
        </p:nvSpPr>
        <p:spPr>
          <a:xfrm>
            <a:off x="407150" y="5975275"/>
            <a:ext cx="8340000" cy="824400"/>
          </a:xfrm>
          <a:prstGeom prst="bevel">
            <a:avLst>
              <a:gd name="adj" fmla="val 12500"/>
            </a:avLst>
          </a:prstGeom>
          <a:gradFill>
            <a:gsLst>
              <a:gs pos="0">
                <a:srgbClr val="DBD4EB">
                  <a:alpha val="0"/>
                </a:srgbClr>
              </a:gs>
              <a:gs pos="100000">
                <a:srgbClr val="9180BB"/>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Выбор метода визуализации зависит от технических возможностей ЛПУ, а также противопоказаний пациента</a:t>
            </a:r>
            <a:endParaRPr sz="1900" b="1" i="0" u="none" strike="noStrike" cap="none">
              <a:solidFill>
                <a:srgbClr val="000000"/>
              </a:solidFill>
              <a:latin typeface="Arial"/>
              <a:ea typeface="Arial"/>
              <a:cs typeface="Arial"/>
              <a:sym typeface="Arial"/>
            </a:endParaRPr>
          </a:p>
        </p:txBody>
      </p:sp>
      <p:sp>
        <p:nvSpPr>
          <p:cNvPr id="127" name="Google Shape;127;g114f6f6a6a9_0_3"/>
          <p:cNvSpPr/>
          <p:nvPr/>
        </p:nvSpPr>
        <p:spPr>
          <a:xfrm>
            <a:off x="421975" y="3136763"/>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28" name="Google Shape;128;g114f6f6a6a9_0_3"/>
          <p:cNvSpPr/>
          <p:nvPr/>
        </p:nvSpPr>
        <p:spPr>
          <a:xfrm>
            <a:off x="407150" y="3911975"/>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29" name="Google Shape;129;g114f6f6a6a9_0_3"/>
          <p:cNvSpPr/>
          <p:nvPr/>
        </p:nvSpPr>
        <p:spPr>
          <a:xfrm>
            <a:off x="414563" y="4697750"/>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30" name="Google Shape;130;g114f6f6a6a9_0_3"/>
          <p:cNvSpPr/>
          <p:nvPr/>
        </p:nvSpPr>
        <p:spPr>
          <a:xfrm>
            <a:off x="3523600" y="2808675"/>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31" name="Google Shape;131;g114f6f6a6a9_0_3"/>
          <p:cNvSpPr/>
          <p:nvPr/>
        </p:nvSpPr>
        <p:spPr>
          <a:xfrm>
            <a:off x="3523600" y="3911975"/>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32" name="Google Shape;132;g114f6f6a6a9_0_3"/>
          <p:cNvSpPr txBox="1"/>
          <p:nvPr/>
        </p:nvSpPr>
        <p:spPr>
          <a:xfrm>
            <a:off x="3869900" y="3857963"/>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ОТСУТСТВИЕ ИЗЛУЧЕНИЯ</a:t>
            </a:r>
            <a:endParaRPr sz="1400" b="0" i="0" u="none" strike="noStrike" cap="none">
              <a:solidFill>
                <a:srgbClr val="000000"/>
              </a:solidFill>
              <a:latin typeface="Arial"/>
              <a:ea typeface="Arial"/>
              <a:cs typeface="Arial"/>
              <a:sym typeface="Arial"/>
            </a:endParaRPr>
          </a:p>
        </p:txBody>
      </p:sp>
      <p:sp>
        <p:nvSpPr>
          <p:cNvPr id="133" name="Google Shape;133;g114f6f6a6a9_0_3"/>
          <p:cNvSpPr/>
          <p:nvPr/>
        </p:nvSpPr>
        <p:spPr>
          <a:xfrm>
            <a:off x="6438875" y="2808675"/>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34" name="Google Shape;134;g114f6f6a6a9_0_3"/>
          <p:cNvSpPr/>
          <p:nvPr/>
        </p:nvSpPr>
        <p:spPr>
          <a:xfrm>
            <a:off x="6424050" y="3506638"/>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35" name="Google Shape;135;g114f6f6a6a9_0_3"/>
          <p:cNvSpPr/>
          <p:nvPr/>
        </p:nvSpPr>
        <p:spPr>
          <a:xfrm>
            <a:off x="6424050" y="4086200"/>
            <a:ext cx="320400" cy="292200"/>
          </a:xfrm>
          <a:prstGeom prst="mathPl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Arial"/>
              <a:ea typeface="Arial"/>
              <a:cs typeface="Arial"/>
              <a:sym typeface="Arial"/>
            </a:endParaRPr>
          </a:p>
        </p:txBody>
      </p:sp>
      <p:sp>
        <p:nvSpPr>
          <p:cNvPr id="136" name="Google Shape;136;g114f6f6a6a9_0_3"/>
          <p:cNvSpPr/>
          <p:nvPr/>
        </p:nvSpPr>
        <p:spPr>
          <a:xfrm>
            <a:off x="460225" y="5429250"/>
            <a:ext cx="243900" cy="400200"/>
          </a:xfrm>
          <a:prstGeom prst="mathMinus">
            <a:avLst>
              <a:gd name="adj1" fmla="val 23520"/>
            </a:avLst>
          </a:prstGeom>
          <a:gradFill>
            <a:gsLst>
              <a:gs pos="0">
                <a:srgbClr val="4E29AA"/>
              </a:gs>
              <a:gs pos="100000">
                <a:srgbClr val="1E123D"/>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5fac4370c_0_0"/>
          <p:cNvSpPr txBox="1">
            <a:spLocks noGrp="1"/>
          </p:cNvSpPr>
          <p:nvPr>
            <p:ph type="title"/>
          </p:nvPr>
        </p:nvSpPr>
        <p:spPr>
          <a:xfrm>
            <a:off x="4135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a:solidFill>
                  <a:schemeClr val="dk1"/>
                </a:solidFill>
              </a:rPr>
              <a:t>КИСТЫ</a:t>
            </a:r>
            <a:endParaRPr sz="4800">
              <a:solidFill>
                <a:schemeClr val="dk1"/>
              </a:solidFill>
            </a:endParaRPr>
          </a:p>
        </p:txBody>
      </p:sp>
      <p:sp>
        <p:nvSpPr>
          <p:cNvPr id="142" name="Google Shape;142;g115fac4370c_0_0"/>
          <p:cNvSpPr/>
          <p:nvPr/>
        </p:nvSpPr>
        <p:spPr>
          <a:xfrm>
            <a:off x="176550" y="2315113"/>
            <a:ext cx="8790900" cy="13458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D0D0D"/>
                </a:solidFill>
                <a:latin typeface="Arial"/>
                <a:ea typeface="Arial"/>
                <a:cs typeface="Arial"/>
                <a:sym typeface="Arial"/>
              </a:rPr>
              <a:t>УЗИ- АНЭХОГЕННОЕ ОБРАЗОВАНИЕ С ТОНКОЙ </a:t>
            </a:r>
            <a:r>
              <a:rPr lang="en-US" sz="1800" b="0" i="0" u="none" strike="noStrike" cap="none" dirty="0" smtClean="0">
                <a:solidFill>
                  <a:srgbClr val="0D0D0D"/>
                </a:solidFill>
                <a:latin typeface="Arial"/>
                <a:ea typeface="Arial"/>
                <a:cs typeface="Arial"/>
                <a:sym typeface="Arial"/>
              </a:rPr>
              <a:t>СТЕНКОЙ</a:t>
            </a:r>
            <a:endParaRPr lang="ru-RU" sz="1800" b="0" i="0" u="none" strike="noStrike" cap="none" dirty="0" smtClean="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smtClean="0">
                <a:solidFill>
                  <a:srgbClr val="0D0D0D"/>
                </a:solidFill>
                <a:latin typeface="Arial"/>
                <a:ea typeface="Arial"/>
                <a:cs typeface="Arial"/>
                <a:sym typeface="Arial"/>
              </a:rPr>
              <a:t> </a:t>
            </a:r>
            <a:r>
              <a:rPr lang="en-US" sz="1800" b="0" i="0" u="none" strike="noStrike" cap="none" dirty="0">
                <a:solidFill>
                  <a:srgbClr val="0D0D0D"/>
                </a:solidFill>
                <a:latin typeface="Arial"/>
                <a:ea typeface="Arial"/>
                <a:cs typeface="Arial"/>
                <a:sym typeface="Arial"/>
              </a:rPr>
              <a:t>КТ-ГИПОДЕНСИВНОЕ ОБРАЗОВАНИЕ (&lt;20HU)</a:t>
            </a:r>
            <a:endParaRPr sz="1800" b="0" i="0" u="none" strike="noStrike" cap="none" dirty="0">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D0D0D"/>
                </a:solidFill>
                <a:latin typeface="Arial"/>
                <a:ea typeface="Arial"/>
                <a:cs typeface="Arial"/>
                <a:sym typeface="Arial"/>
              </a:rPr>
              <a:t>МРТ- ГИПЕРИНТЕНСИВНОЕ НА Т2, ГИПОИНТЕНСИВНОЕ НА Т1</a:t>
            </a:r>
            <a:endParaRPr sz="1800" b="0" i="0" u="none" strike="noStrike" cap="none" dirty="0">
              <a:solidFill>
                <a:srgbClr val="0D0D0D"/>
              </a:solidFill>
              <a:latin typeface="Arial"/>
              <a:ea typeface="Arial"/>
              <a:cs typeface="Arial"/>
              <a:sym typeface="Arial"/>
            </a:endParaRPr>
          </a:p>
        </p:txBody>
      </p:sp>
      <p:sp>
        <p:nvSpPr>
          <p:cNvPr id="143" name="Google Shape;143;g115fac4370c_0_0"/>
          <p:cNvSpPr/>
          <p:nvPr/>
        </p:nvSpPr>
        <p:spPr>
          <a:xfrm>
            <a:off x="176550" y="3804425"/>
            <a:ext cx="8790900" cy="12942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D0D0D"/>
                </a:solidFill>
                <a:latin typeface="Arial"/>
                <a:ea typeface="Arial"/>
                <a:cs typeface="Arial"/>
                <a:sym typeface="Arial"/>
              </a:rPr>
              <a:t>КИСТЫ, НЕ СООТВЕТСТВУЮЩИЕ ЭТИМ КРИТЕРИЯМ, РАСЦЕНИВАЮТСЯ КАК СЛОЖНЫЕ КИСТЫ (ОБЫЧНО ВОЗНИКАЮТ ВСЛЕДСТВИЕ КРОВОТЕЧЕНИЯ ИЛИ ИНФЕКЦИИ)</a:t>
            </a:r>
            <a:endParaRPr sz="1800" b="0" i="0" u="none" strike="noStrike" cap="none">
              <a:solidFill>
                <a:srgbClr val="0D0D0D"/>
              </a:solidFill>
              <a:latin typeface="Arial"/>
              <a:ea typeface="Arial"/>
              <a:cs typeface="Arial"/>
              <a:sym typeface="Arial"/>
            </a:endParaRPr>
          </a:p>
        </p:txBody>
      </p:sp>
      <p:sp>
        <p:nvSpPr>
          <p:cNvPr id="144" name="Google Shape;144;g115fac4370c_0_0"/>
          <p:cNvSpPr/>
          <p:nvPr/>
        </p:nvSpPr>
        <p:spPr>
          <a:xfrm>
            <a:off x="176550" y="5242125"/>
            <a:ext cx="8790900" cy="1544100"/>
          </a:xfrm>
          <a:prstGeom prst="bevel">
            <a:avLst>
              <a:gd name="adj" fmla="val 12500"/>
            </a:avLst>
          </a:prstGeom>
          <a:gradFill>
            <a:gsLst>
              <a:gs pos="0">
                <a:srgbClr val="FFFFFF">
                  <a:alpha val="0"/>
                </a:srgbClr>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D0D0D"/>
                </a:solidFill>
                <a:latin typeface="Arial"/>
                <a:ea typeface="Arial"/>
                <a:cs typeface="Arial"/>
                <a:sym typeface="Arial"/>
              </a:rPr>
              <a:t>ОКОЛО 10% ПОЧЕЧНО-КЛЕТОЧНЫХ КАРЦИНОМ ВИЗУАЛИЗИРУЮТСЯ КАК СЛОЖНЫЕ КИСТЫ  </a:t>
            </a:r>
            <a:endParaRPr sz="1800" b="0" i="0" u="none" strike="noStrike" cap="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D0D0D"/>
                </a:solidFill>
                <a:latin typeface="Arial"/>
                <a:ea typeface="Arial"/>
                <a:cs typeface="Arial"/>
                <a:sym typeface="Arial"/>
              </a:rPr>
              <a:t>СЛОЖНЫЕ КИСТЫ НЕОБХОДИМО ОЦЕНИВАТЬ С КОНТРАСТНЫМ УСИЛЕНИЕМ</a:t>
            </a:r>
            <a:endParaRPr sz="1800" b="1" i="0" u="none" strike="noStrike" cap="none">
              <a:solidFill>
                <a:srgbClr val="0D0D0D"/>
              </a:solidFill>
              <a:latin typeface="Arial"/>
              <a:ea typeface="Arial"/>
              <a:cs typeface="Arial"/>
              <a:sym typeface="Arial"/>
            </a:endParaRPr>
          </a:p>
        </p:txBody>
      </p:sp>
      <p:sp>
        <p:nvSpPr>
          <p:cNvPr id="145" name="Google Shape;145;g115fac4370c_0_0"/>
          <p:cNvSpPr/>
          <p:nvPr/>
        </p:nvSpPr>
        <p:spPr>
          <a:xfrm>
            <a:off x="5940675" y="5831500"/>
            <a:ext cx="447600" cy="196500"/>
          </a:xfrm>
          <a:prstGeom prst="rightArrow">
            <a:avLst>
              <a:gd name="adj1" fmla="val 50000"/>
              <a:gd name="adj2" fmla="val 50000"/>
            </a:avLst>
          </a:prstGeom>
          <a:gradFill>
            <a:gsLst>
              <a:gs pos="0">
                <a:srgbClr val="4D4D4D"/>
              </a:gs>
              <a:gs pos="100000">
                <a:srgbClr val="00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115fac4370c_0_0"/>
          <p:cNvSpPr/>
          <p:nvPr/>
        </p:nvSpPr>
        <p:spPr>
          <a:xfrm>
            <a:off x="176550" y="960825"/>
            <a:ext cx="8790900" cy="1210800"/>
          </a:xfrm>
          <a:prstGeom prst="bevel">
            <a:avLst>
              <a:gd name="adj" fmla="val 12500"/>
            </a:avLst>
          </a:prstGeom>
          <a:gradFill>
            <a:gsLst>
              <a:gs pos="0">
                <a:srgbClr val="FFFFFF">
                  <a:alpha val="0"/>
                </a:srgbClr>
              </a:gs>
              <a:gs pos="100000">
                <a:srgbClr val="CBCBCB"/>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800" b="1" i="0" u="sng" strike="noStrike" cap="none">
                <a:solidFill>
                  <a:srgbClr val="0D0D0D"/>
                </a:solidFill>
                <a:latin typeface="Arial"/>
                <a:ea typeface="Arial"/>
                <a:cs typeface="Arial"/>
                <a:sym typeface="Arial"/>
              </a:rPr>
              <a:t>ПРОСТАЯ КИСТА </a:t>
            </a:r>
            <a:r>
              <a:rPr lang="en-US" sz="1800" b="0" i="0" u="none" strike="noStrike" cap="none">
                <a:solidFill>
                  <a:srgbClr val="0D0D0D"/>
                </a:solidFill>
                <a:latin typeface="Arial"/>
                <a:ea typeface="Arial"/>
                <a:cs typeface="Arial"/>
                <a:sym typeface="Arial"/>
              </a:rPr>
              <a:t>- ОБРАЗОВАНИЕ С ЖИДКОСТНЫМ СОДЕРЖИМЫМ, </a:t>
            </a:r>
            <a:endParaRPr sz="1800" b="0" i="0" u="none" strike="noStrike" cap="none">
              <a:solidFill>
                <a:srgbClr val="0D0D0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1800" b="0" i="0" u="none" strike="noStrike" cap="none">
                <a:solidFill>
                  <a:srgbClr val="0D0D0D"/>
                </a:solidFill>
                <a:latin typeface="Arial"/>
                <a:ea typeface="Arial"/>
                <a:cs typeface="Arial"/>
                <a:sym typeface="Arial"/>
              </a:rPr>
              <a:t>С ТОНКОЙ (≤2 ММ) СТЕНКОЙ, ЧЕТКИМ КОНТУРОМ, БЕЗ ПЕРЕГОРОДОК</a:t>
            </a:r>
            <a:endParaRPr sz="1800" b="0" i="0" u="none" strike="noStrike" cap="none">
              <a:solidFill>
                <a:srgbClr val="0D0D0D"/>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15fac4370c_0_5"/>
          <p:cNvSpPr txBox="1">
            <a:spLocks noGrp="1"/>
          </p:cNvSpPr>
          <p:nvPr>
            <p:ph type="title"/>
          </p:nvPr>
        </p:nvSpPr>
        <p:spPr>
          <a:xfrm>
            <a:off x="283925" y="274625"/>
            <a:ext cx="8747100" cy="67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solidFill>
                  <a:schemeClr val="dk1"/>
                </a:solidFill>
              </a:rPr>
              <a:t>АЛГОРИТМ ДИАГНОСТИКИ КИСТ, КЛАССИФИКАЦИЯ BOSNIAK</a:t>
            </a:r>
            <a:endParaRPr sz="3600">
              <a:solidFill>
                <a:schemeClr val="dk1"/>
              </a:solidFill>
            </a:endParaRPr>
          </a:p>
        </p:txBody>
      </p:sp>
      <p:pic>
        <p:nvPicPr>
          <p:cNvPr id="152" name="Google Shape;152;g115fac4370c_0_5"/>
          <p:cNvPicPr preferRelativeResize="0"/>
          <p:nvPr/>
        </p:nvPicPr>
        <p:blipFill>
          <a:blip r:embed="rId3">
            <a:alphaModFix/>
          </a:blip>
          <a:stretch>
            <a:fillRect/>
          </a:stretch>
        </p:blipFill>
        <p:spPr>
          <a:xfrm>
            <a:off x="1075438" y="1159200"/>
            <a:ext cx="6993123" cy="560297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15fac4370c_0_10"/>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4400">
                <a:solidFill>
                  <a:schemeClr val="dk1"/>
                </a:solidFill>
              </a:rPr>
              <a:t>КЛАССИФИКАЦИЯ BOSNIAK</a:t>
            </a:r>
            <a:endParaRPr sz="4400"/>
          </a:p>
        </p:txBody>
      </p:sp>
      <p:sp>
        <p:nvSpPr>
          <p:cNvPr id="158" name="Google Shape;158;g115fac4370c_0_10"/>
          <p:cNvSpPr txBox="1">
            <a:spLocks noGrp="1"/>
          </p:cNvSpPr>
          <p:nvPr>
            <p:ph type="body" idx="1"/>
          </p:nvPr>
        </p:nvSpPr>
        <p:spPr>
          <a:xfrm>
            <a:off x="240250" y="1033800"/>
            <a:ext cx="8845500" cy="4914300"/>
          </a:xfrm>
          <a:prstGeom prst="rect">
            <a:avLst/>
          </a:prstGeom>
          <a:noFill/>
          <a:ln>
            <a:noFill/>
          </a:ln>
        </p:spPr>
        <p:txBody>
          <a:bodyPr spcFirstLastPara="1" wrap="square" lIns="91425" tIns="45700" rIns="91425" bIns="45700" anchor="t" anchorCtr="0">
            <a:noAutofit/>
          </a:bodyPr>
          <a:lstStyle/>
          <a:p>
            <a:pPr marL="914400" lvl="0" indent="0" algn="l" rtl="0">
              <a:lnSpc>
                <a:spcPct val="100000"/>
              </a:lnSpc>
              <a:spcBef>
                <a:spcPts val="0"/>
              </a:spcBef>
              <a:spcAft>
                <a:spcPts val="0"/>
              </a:spcAft>
              <a:buSzPts val="1800"/>
              <a:buNone/>
            </a:pPr>
            <a:endParaRPr sz="2300">
              <a:solidFill>
                <a:schemeClr val="dk1"/>
              </a:solidFill>
            </a:endParaRPr>
          </a:p>
          <a:p>
            <a:pPr marL="914400" lvl="0" indent="0" algn="l" rtl="0">
              <a:lnSpc>
                <a:spcPct val="100000"/>
              </a:lnSpc>
              <a:spcBef>
                <a:spcPts val="0"/>
              </a:spcBef>
              <a:spcAft>
                <a:spcPts val="0"/>
              </a:spcAft>
              <a:buSzPts val="1800"/>
              <a:buNone/>
            </a:pPr>
            <a:endParaRPr sz="2300">
              <a:solidFill>
                <a:schemeClr val="dk1"/>
              </a:solidFill>
            </a:endParaRPr>
          </a:p>
          <a:p>
            <a:pPr marL="914400" lvl="0" indent="0" algn="l" rtl="0">
              <a:lnSpc>
                <a:spcPct val="100000"/>
              </a:lnSpc>
              <a:spcBef>
                <a:spcPts val="0"/>
              </a:spcBef>
              <a:spcAft>
                <a:spcPts val="0"/>
              </a:spcAft>
              <a:buSzPts val="1800"/>
              <a:buNone/>
            </a:pPr>
            <a:endParaRPr sz="2300">
              <a:solidFill>
                <a:schemeClr val="dk1"/>
              </a:solidFill>
            </a:endParaRPr>
          </a:p>
          <a:p>
            <a:pPr marL="457200" lvl="0" indent="-374650" algn="l" rtl="0">
              <a:lnSpc>
                <a:spcPct val="100000"/>
              </a:lnSpc>
              <a:spcBef>
                <a:spcPts val="0"/>
              </a:spcBef>
              <a:spcAft>
                <a:spcPts val="0"/>
              </a:spcAft>
              <a:buClr>
                <a:schemeClr val="dk1"/>
              </a:buClr>
              <a:buSzPts val="2300"/>
              <a:buChar char="•"/>
            </a:pPr>
            <a:r>
              <a:rPr lang="en-US" sz="2300">
                <a:solidFill>
                  <a:schemeClr val="dk1"/>
                </a:solidFill>
              </a:rPr>
              <a:t>ОЦЕНИВАЮТ СЛЕДУЮЩИЕ ХАРАКТЕРИСТИКИ: </a:t>
            </a:r>
            <a:endParaRPr sz="2300">
              <a:solidFill>
                <a:schemeClr val="dk1"/>
              </a:solidFill>
            </a:endParaRPr>
          </a:p>
          <a:p>
            <a:pPr marL="914400" lvl="0" indent="0" algn="l" rtl="0">
              <a:lnSpc>
                <a:spcPct val="100000"/>
              </a:lnSpc>
              <a:spcBef>
                <a:spcPts val="0"/>
              </a:spcBef>
              <a:spcAft>
                <a:spcPts val="0"/>
              </a:spcAft>
              <a:buSzPts val="1800"/>
              <a:buNone/>
            </a:pPr>
            <a:r>
              <a:rPr lang="en-US" sz="2300">
                <a:solidFill>
                  <a:schemeClr val="dk1"/>
                </a:solidFill>
              </a:rPr>
              <a:t>      - ТОЛЩИНУ СТЕНКИ</a:t>
            </a:r>
            <a:endParaRPr sz="2300">
              <a:solidFill>
                <a:schemeClr val="dk1"/>
              </a:solidFill>
            </a:endParaRPr>
          </a:p>
          <a:p>
            <a:pPr marL="914400" lvl="0" indent="0" algn="l" rtl="0">
              <a:lnSpc>
                <a:spcPct val="100000"/>
              </a:lnSpc>
              <a:spcBef>
                <a:spcPts val="0"/>
              </a:spcBef>
              <a:spcAft>
                <a:spcPts val="0"/>
              </a:spcAft>
              <a:buSzPts val="1800"/>
              <a:buNone/>
            </a:pPr>
            <a:r>
              <a:rPr lang="en-US" sz="2300">
                <a:solidFill>
                  <a:schemeClr val="dk1"/>
                </a:solidFill>
              </a:rPr>
              <a:t>      - НАЛИЧИЕ И ТОЛЩИНУ ПЕРЕГОРОДОК</a:t>
            </a:r>
            <a:endParaRPr sz="2300">
              <a:solidFill>
                <a:schemeClr val="dk1"/>
              </a:solidFill>
            </a:endParaRPr>
          </a:p>
          <a:p>
            <a:pPr marL="0" lvl="0" indent="0" algn="l" rtl="0">
              <a:lnSpc>
                <a:spcPct val="100000"/>
              </a:lnSpc>
              <a:spcBef>
                <a:spcPts val="0"/>
              </a:spcBef>
              <a:spcAft>
                <a:spcPts val="0"/>
              </a:spcAft>
              <a:buSzPts val="1800"/>
              <a:buNone/>
            </a:pPr>
            <a:r>
              <a:rPr lang="en-US" sz="2300">
                <a:solidFill>
                  <a:schemeClr val="dk1"/>
                </a:solidFill>
              </a:rPr>
              <a:t>                 - ЗАТУХАНИЕ(КТ) И ИНТЕНСИВНОСТЬ            </a:t>
            </a:r>
            <a:endParaRPr sz="2300">
              <a:solidFill>
                <a:schemeClr val="dk1"/>
              </a:solidFill>
            </a:endParaRPr>
          </a:p>
          <a:p>
            <a:pPr marL="0" lvl="0" indent="0" algn="l" rtl="0">
              <a:lnSpc>
                <a:spcPct val="100000"/>
              </a:lnSpc>
              <a:spcBef>
                <a:spcPts val="0"/>
              </a:spcBef>
              <a:spcAft>
                <a:spcPts val="0"/>
              </a:spcAft>
              <a:buSzPts val="1800"/>
              <a:buNone/>
            </a:pPr>
            <a:r>
              <a:rPr lang="en-US" sz="2300">
                <a:solidFill>
                  <a:schemeClr val="dk1"/>
                </a:solidFill>
              </a:rPr>
              <a:t>                   СИГНАЛА (МРТ)                                                                                                             </a:t>
            </a:r>
            <a:endParaRPr sz="2300">
              <a:solidFill>
                <a:schemeClr val="dk1"/>
              </a:solidFill>
            </a:endParaRPr>
          </a:p>
          <a:p>
            <a:pPr marL="0" lvl="0" indent="0" algn="l" rtl="0">
              <a:lnSpc>
                <a:spcPct val="100000"/>
              </a:lnSpc>
              <a:spcBef>
                <a:spcPts val="0"/>
              </a:spcBef>
              <a:spcAft>
                <a:spcPts val="0"/>
              </a:spcAft>
              <a:buSzPts val="1800"/>
              <a:buNone/>
            </a:pPr>
            <a:r>
              <a:rPr lang="en-US" sz="2300">
                <a:solidFill>
                  <a:schemeClr val="dk1"/>
                </a:solidFill>
              </a:rPr>
              <a:t>                 - НАЛИЧИЕ МЯГКОТКАННОГО</a:t>
            </a:r>
            <a:endParaRPr sz="2300">
              <a:solidFill>
                <a:schemeClr val="dk1"/>
              </a:solidFill>
            </a:endParaRPr>
          </a:p>
          <a:p>
            <a:pPr marL="0" lvl="0" indent="0" algn="l" rtl="0">
              <a:lnSpc>
                <a:spcPct val="100000"/>
              </a:lnSpc>
              <a:spcBef>
                <a:spcPts val="0"/>
              </a:spcBef>
              <a:spcAft>
                <a:spcPts val="0"/>
              </a:spcAft>
              <a:buSzPts val="1800"/>
              <a:buNone/>
            </a:pPr>
            <a:r>
              <a:rPr lang="en-US" sz="2300">
                <a:solidFill>
                  <a:schemeClr val="dk1"/>
                </a:solidFill>
              </a:rPr>
              <a:t>                   КОМПОНЕНТА</a:t>
            </a:r>
            <a:endParaRPr sz="2300">
              <a:solidFill>
                <a:schemeClr val="dk1"/>
              </a:solidFill>
            </a:endParaRPr>
          </a:p>
          <a:p>
            <a:pPr marL="0" lvl="0" indent="0" algn="l" rtl="0">
              <a:lnSpc>
                <a:spcPct val="100000"/>
              </a:lnSpc>
              <a:spcBef>
                <a:spcPts val="0"/>
              </a:spcBef>
              <a:spcAft>
                <a:spcPts val="0"/>
              </a:spcAft>
              <a:buSzPts val="1800"/>
              <a:buNone/>
            </a:pPr>
            <a:endParaRPr sz="2300">
              <a:solidFill>
                <a:schemeClr val="dk1"/>
              </a:solidFill>
            </a:endParaRPr>
          </a:p>
          <a:p>
            <a:pPr marL="457200" lvl="0" indent="-374650" algn="l" rtl="0">
              <a:lnSpc>
                <a:spcPct val="100000"/>
              </a:lnSpc>
              <a:spcBef>
                <a:spcPts val="0"/>
              </a:spcBef>
              <a:spcAft>
                <a:spcPts val="0"/>
              </a:spcAft>
              <a:buClr>
                <a:schemeClr val="dk1"/>
              </a:buClr>
              <a:buSzPts val="2300"/>
              <a:buChar char="•"/>
            </a:pPr>
            <a:r>
              <a:rPr lang="en-US" sz="2300">
                <a:solidFill>
                  <a:schemeClr val="dk1"/>
                </a:solidFill>
              </a:rPr>
              <a:t>ВВЕДЕНИЕ КОНТРАСТНОГО ВЕЩЕСТВА НЕОБХОДИМО ДЛЯ БОЛЕЕ ТОЧНОЙ ОЦЕНКИ</a:t>
            </a:r>
            <a:endParaRPr sz="2300">
              <a:solidFill>
                <a:schemeClr val="dk1"/>
              </a:solidFill>
            </a:endParaRPr>
          </a:p>
        </p:txBody>
      </p:sp>
      <p:sp>
        <p:nvSpPr>
          <p:cNvPr id="159" name="Google Shape;159;g115fac4370c_0_10"/>
          <p:cNvSpPr/>
          <p:nvPr/>
        </p:nvSpPr>
        <p:spPr>
          <a:xfrm>
            <a:off x="123300" y="5711350"/>
            <a:ext cx="8896800" cy="960900"/>
          </a:xfrm>
          <a:prstGeom prst="bevel">
            <a:avLst>
              <a:gd name="adj" fmla="val 12500"/>
            </a:avLst>
          </a:prstGeom>
          <a:gradFill>
            <a:gsLst>
              <a:gs pos="0">
                <a:srgbClr val="DBD4EB">
                  <a:alpha val="0"/>
                </a:srgbClr>
              </a:gs>
              <a:gs pos="100000">
                <a:srgbClr val="9180BB"/>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800" b="1" i="0" u="none" strike="noStrike" cap="none">
                <a:solidFill>
                  <a:schemeClr val="dk1"/>
                </a:solidFill>
                <a:latin typeface="Arial"/>
                <a:ea typeface="Arial"/>
                <a:cs typeface="Arial"/>
                <a:sym typeface="Arial"/>
              </a:rPr>
              <a:t>ПОСТВОСПАЛИТЕЛЬНЫЕ КИСТЫ, КИСТЫ ИНФЕКЦИОННОЙ ИЛИ СОСУДИСТОЙ ЭТИОЛОГИИ НЕ КЛАССИФИЦИРУЮТСЯ ПО BOSNIAK</a:t>
            </a:r>
            <a:endParaRPr sz="1200" b="1" i="0" u="none" strike="noStrike" cap="none">
              <a:solidFill>
                <a:srgbClr val="0D0D0D"/>
              </a:solidFill>
              <a:latin typeface="Arial"/>
              <a:ea typeface="Arial"/>
              <a:cs typeface="Arial"/>
              <a:sym typeface="Arial"/>
            </a:endParaRPr>
          </a:p>
        </p:txBody>
      </p:sp>
      <p:sp>
        <p:nvSpPr>
          <p:cNvPr id="160" name="Google Shape;160;g115fac4370c_0_10"/>
          <p:cNvSpPr/>
          <p:nvPr/>
        </p:nvSpPr>
        <p:spPr>
          <a:xfrm>
            <a:off x="1206450" y="948050"/>
            <a:ext cx="6730500" cy="876300"/>
          </a:xfrm>
          <a:prstGeom prst="bevel">
            <a:avLst>
              <a:gd name="adj" fmla="val 12500"/>
            </a:avLst>
          </a:prstGeom>
          <a:gradFill>
            <a:gsLst>
              <a:gs pos="0">
                <a:srgbClr val="4E29AA"/>
              </a:gs>
              <a:gs pos="100000">
                <a:srgbClr val="1E123D"/>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1" i="0" u="none" strike="noStrike" cap="none">
                <a:solidFill>
                  <a:srgbClr val="FFFCF0"/>
                </a:solidFill>
                <a:latin typeface="Arial"/>
                <a:ea typeface="Arial"/>
                <a:cs typeface="Arial"/>
                <a:sym typeface="Arial"/>
              </a:rPr>
              <a:t>КЛАССИФИКАЦИЯ BOSNIAK БЫЛА СОЗДАНА В 1986Г, ОБНОВЛЕНА В 2019 Г</a:t>
            </a:r>
            <a:endParaRPr sz="1000" b="1" i="0" u="none" strike="noStrike" cap="none">
              <a:solidFill>
                <a:srgbClr val="FFFCF0"/>
              </a:solidFill>
              <a:latin typeface="Arial"/>
              <a:ea typeface="Arial"/>
              <a:cs typeface="Arial"/>
              <a:sym typeface="Aria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5fac4370c_0_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solidFill>
                  <a:schemeClr val="dk1"/>
                </a:solidFill>
              </a:rPr>
              <a:t>КЛАССИФИКАЦИЯ BOSNIAK</a:t>
            </a:r>
            <a:endParaRPr/>
          </a:p>
        </p:txBody>
      </p:sp>
      <p:pic>
        <p:nvPicPr>
          <p:cNvPr id="166" name="Google Shape;166;g115fac4370c_0_15"/>
          <p:cNvPicPr preferRelativeResize="0"/>
          <p:nvPr/>
        </p:nvPicPr>
        <p:blipFill>
          <a:blip r:embed="rId3">
            <a:alphaModFix/>
          </a:blip>
          <a:stretch>
            <a:fillRect/>
          </a:stretch>
        </p:blipFill>
        <p:spPr>
          <a:xfrm>
            <a:off x="1543425" y="1417637"/>
            <a:ext cx="6057141" cy="5135564"/>
          </a:xfrm>
          <a:prstGeom prst="rect">
            <a:avLst/>
          </a:prstGeom>
          <a:noFill/>
          <a:ln>
            <a:noFill/>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Kidney-PowerPoint-Template">
  <a:themeElements>
    <a:clrScheme name="Аспект">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1510</Words>
  <Application>Microsoft Office PowerPoint</Application>
  <PresentationFormat>Экран (4:3)</PresentationFormat>
  <Paragraphs>155</Paragraphs>
  <Slides>20</Slides>
  <Notes>20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Kidney-PowerPoint-Template</vt:lpstr>
      <vt:lpstr>Презентация PowerPoint</vt:lpstr>
      <vt:lpstr>ЦЕЛЬ</vt:lpstr>
      <vt:lpstr>ВВЕДЕНИЕ</vt:lpstr>
      <vt:lpstr>МЕТОДЫ ВИЗУАЛИЗАЦИИ ОБЪЕМНЫХ ОБРАЗОВАНИЙ</vt:lpstr>
      <vt:lpstr>КТ, МРТ ИЛИ УЗИ?</vt:lpstr>
      <vt:lpstr>КИСТЫ</vt:lpstr>
      <vt:lpstr>АЛГОРИТМ ДИАГНОСТИКИ КИСТ, КЛАССИФИКАЦИЯ BOSNIAK</vt:lpstr>
      <vt:lpstr>КЛАССИФИКАЦИЯ BOSNIAK</vt:lpstr>
      <vt:lpstr>КЛАССИФИКАЦИЯ BOSNIAK</vt:lpstr>
      <vt:lpstr>КЛАССИФИКАЦИЯ BOSNIAK</vt:lpstr>
      <vt:lpstr>КЛАССИФИКАЦИЯ BOSNIAK</vt:lpstr>
      <vt:lpstr>КЛАССИФИКАЦИЯ BOSNIAK</vt:lpstr>
      <vt:lpstr>МР ВИ В РАЗЛИЧНЫХ ПЛОСКОСТИ И ПОСЛЕДОВАТЕЛЬНОСТЯХ</vt:lpstr>
      <vt:lpstr>СРЕЗ КТ В АКСИАЛЬНОЙ ПЛОСКОСТИ, УЗИ+КУ ИЗОБРАЖЕНИЕ</vt:lpstr>
      <vt:lpstr>УЗИ ИЗОБРАЖЕНИЯ ДО И ПОСЛЕ КОНТРАСТА</vt:lpstr>
      <vt:lpstr>ОБЪЕМНЫЕ ОБРАЗОВАНИЯ</vt:lpstr>
      <vt:lpstr>АЛГОРИТМ ДИАГНОСТИКИ ОБЪЕМНЫХ ОБРАЗОВАНИЙ ПОЧКИ</vt:lpstr>
      <vt:lpstr>ПОЧЕЧНО-КЛЕТОЧНЫЙ РАК</vt:lpstr>
      <vt:lpstr>АНГИОМИОЛИПОМА</vt:lpstr>
      <vt:lpstr>АКСИАЛЬНЫЕ МР ВИ В РАЗЛИЧНЫХ ПОСЛЕДОВАТЕЛЬНОСТЯХ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Виталий</cp:lastModifiedBy>
  <cp:revision>20</cp:revision>
  <dcterms:created xsi:type="dcterms:W3CDTF">2014-06-04T14:41:47Z</dcterms:created>
  <dcterms:modified xsi:type="dcterms:W3CDTF">2022-05-29T07:51:08Z</dcterms:modified>
</cp:coreProperties>
</file>