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9"/>
  </p:notesMasterIdLst>
  <p:sldIdLst>
    <p:sldId id="338" r:id="rId2"/>
    <p:sldId id="284" r:id="rId3"/>
    <p:sldId id="337" r:id="rId4"/>
    <p:sldId id="265" r:id="rId5"/>
    <p:sldId id="285" r:id="rId6"/>
    <p:sldId id="266" r:id="rId7"/>
    <p:sldId id="283" r:id="rId8"/>
    <p:sldId id="286" r:id="rId9"/>
    <p:sldId id="289" r:id="rId10"/>
    <p:sldId id="291" r:id="rId11"/>
    <p:sldId id="288" r:id="rId12"/>
    <p:sldId id="292" r:id="rId13"/>
    <p:sldId id="287" r:id="rId14"/>
    <p:sldId id="294" r:id="rId15"/>
    <p:sldId id="295" r:id="rId16"/>
    <p:sldId id="296" r:id="rId17"/>
    <p:sldId id="297" r:id="rId18"/>
    <p:sldId id="299" r:id="rId19"/>
    <p:sldId id="298" r:id="rId20"/>
    <p:sldId id="300" r:id="rId21"/>
    <p:sldId id="301" r:id="rId22"/>
    <p:sldId id="302" r:id="rId23"/>
    <p:sldId id="303" r:id="rId24"/>
    <p:sldId id="304" r:id="rId25"/>
    <p:sldId id="306" r:id="rId26"/>
    <p:sldId id="308" r:id="rId27"/>
    <p:sldId id="309" r:id="rId28"/>
    <p:sldId id="311" r:id="rId29"/>
    <p:sldId id="313" r:id="rId30"/>
    <p:sldId id="312" r:id="rId31"/>
    <p:sldId id="314" r:id="rId32"/>
    <p:sldId id="317" r:id="rId33"/>
    <p:sldId id="305" r:id="rId34"/>
    <p:sldId id="315" r:id="rId35"/>
    <p:sldId id="316" r:id="rId36"/>
    <p:sldId id="318" r:id="rId37"/>
    <p:sldId id="319" r:id="rId38"/>
    <p:sldId id="326" r:id="rId39"/>
    <p:sldId id="320" r:id="rId40"/>
    <p:sldId id="328" r:id="rId41"/>
    <p:sldId id="321" r:id="rId42"/>
    <p:sldId id="333" r:id="rId43"/>
    <p:sldId id="334" r:id="rId44"/>
    <p:sldId id="335" r:id="rId45"/>
    <p:sldId id="336" r:id="rId46"/>
    <p:sldId id="325" r:id="rId47"/>
    <p:sldId id="26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6EE82-02BC-4DE1-8540-2547B693D523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0830E-B3A0-412D-8DEC-04305AA1F7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167DF5A-55DD-47CF-861C-87821AC9AAD0}" type="datetime1">
              <a:rPr lang="ru-RU" smtClean="0"/>
              <a:t>21.04.2022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89063-7509-48FE-8C83-A0F44137369E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F9D4-D527-4FF7-8D90-A93098362BBF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CAEEC2-ADCE-4C48-A814-5BEF5FAB6678}" type="datetime1">
              <a:rPr lang="ru-RU" smtClean="0"/>
              <a:t>21.04.2022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62367CB-4BF4-4D60-921E-CDCC924C7A08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465D0-7E02-4195-9BEA-635B03F6A5E0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D207E-CF23-43F0-B3F8-FD2268453862}" type="datetime1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760FFA-D0BF-493C-8FF8-2CC61EF51616}" type="datetime1">
              <a:rPr lang="ru-RU" smtClean="0"/>
              <a:t>21.04.2022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93FB5-6510-4F80-9665-8A42A83A292F}" type="datetime1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40E9914-04FE-4D41-B99E-09B69BF42067}" type="datetime1">
              <a:rPr lang="ru-RU" smtClean="0"/>
              <a:t>21.04.2022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1438CB2-8F4C-4AC1-B3EF-3247739F2519}" type="datetime1">
              <a:rPr lang="ru-RU" smtClean="0"/>
              <a:t>21.04.2022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C411248-BB26-40D3-9DAD-05AEF3E92386}" type="datetime1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4693A90-24B4-44F2-97FE-79ED49CFE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armshop-spb.ru/imgprod/f02477_full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hyperlink" Target="http://www.farmshop-spb.ru/imgprod/f01595_full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armshop-spb.ru/imgprod/f02477_ful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4.jpeg"/><Relationship Id="rId4" Type="http://schemas.openxmlformats.org/officeDocument/2006/relationships/hyperlink" Target="http://apteka91.primapteka.ru/img/medicus/kodelak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info.dovgolit.com/PackShots/stoptussin-drop.jpg" TargetMode="External"/><Relationship Id="rId3" Type="http://schemas.openxmlformats.org/officeDocument/2006/relationships/image" Target="../media/image42.jpeg"/><Relationship Id="rId7" Type="http://schemas.openxmlformats.org/officeDocument/2006/relationships/image" Target="../media/image48.jpeg"/><Relationship Id="rId2" Type="http://schemas.openxmlformats.org/officeDocument/2006/relationships/hyperlink" Target="http://www.farmshop-spb.ru/imgprod/f01595_ful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462.photobucket.com/albums/qq345/ebanulsa_na_5/f02946_full.jpg" TargetMode="External"/><Relationship Id="rId5" Type="http://schemas.openxmlformats.org/officeDocument/2006/relationships/image" Target="../media/image47.jpeg"/><Relationship Id="rId4" Type="http://schemas.openxmlformats.org/officeDocument/2006/relationships/hyperlink" Target="http://www.farmshop-spb.ru/imgprod/f02479_full.jpg" TargetMode="External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farmshop-spb.ru/imgprod/f02479_full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img0.liveinternet.ru/images/attach/c/0/48/304/48304612_tabletki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5" y="944166"/>
            <a:ext cx="8280400" cy="428503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им.проф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В.Ф. </a:t>
            </a:r>
            <a:r>
              <a:rPr lang="ru-RU" sz="2000" b="0" cap="none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Минздрава России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25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ОСНОВЫ ФАРМАКОЛОГИИ</a:t>
            </a:r>
            <a:r>
              <a:rPr lang="ru-RU" sz="27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ЛЕКАРСТВЕННЫЕ СРЕДСТВА, ВЛИЯЮЩИЕ </a:t>
            </a:r>
            <a:b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ФУНКЦИИ ОРГАНОВ ДЫХАНИЯ</a:t>
            </a:r>
            <a: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видео-лекция 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студентов 1 курса,</a:t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обучающихся по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специальности </a:t>
            </a: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31.02.03 Лабораторная </a:t>
            </a: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диагностика</a:t>
            </a:r>
            <a:b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221088"/>
            <a:ext cx="3097079" cy="5760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sz="19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eaLnBrk="1" hangingPunct="1">
              <a:defRPr/>
            </a:pPr>
            <a:r>
              <a:rPr lang="ru-RU" sz="19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Анисимова М.В. </a:t>
            </a:r>
            <a:endParaRPr lang="ru-RU" sz="19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1425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1425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86000" y="5481696"/>
            <a:ext cx="4572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Красноярск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3341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4464496" cy="6473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Аналогичное действие оказывает активный метаболит </a:t>
            </a:r>
            <a:r>
              <a:rPr lang="ru-RU" dirty="0" err="1" smtClean="0"/>
              <a:t>бромгексина</a:t>
            </a:r>
            <a:r>
              <a:rPr lang="ru-RU" dirty="0" smtClean="0"/>
              <a:t> – </a:t>
            </a:r>
          </a:p>
          <a:p>
            <a:pPr>
              <a:buNone/>
            </a:pPr>
            <a:r>
              <a:rPr lang="ru-RU" b="1" dirty="0" err="1" smtClean="0"/>
              <a:t>Амброксол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 (</a:t>
            </a:r>
            <a:r>
              <a:rPr lang="ru-RU" b="1" dirty="0" err="1" smtClean="0"/>
              <a:t>Амбробене</a:t>
            </a:r>
            <a:r>
              <a:rPr lang="ru-RU" b="1" dirty="0" smtClean="0"/>
              <a:t>, </a:t>
            </a:r>
            <a:r>
              <a:rPr lang="ru-RU" b="1" dirty="0" err="1" smtClean="0"/>
              <a:t>Лазолван</a:t>
            </a:r>
            <a:r>
              <a:rPr lang="ru-RU" b="1" dirty="0" smtClean="0"/>
              <a:t>, </a:t>
            </a:r>
            <a:r>
              <a:rPr lang="ru-RU" b="1" dirty="0" err="1" smtClean="0"/>
              <a:t>Амброксол</a:t>
            </a:r>
            <a:r>
              <a:rPr lang="ru-RU" b="1" dirty="0" smtClean="0"/>
              <a:t>, </a:t>
            </a:r>
            <a:r>
              <a:rPr lang="ru-RU" b="1" dirty="0" err="1" smtClean="0"/>
              <a:t>Халиксол</a:t>
            </a:r>
            <a:r>
              <a:rPr lang="ru-RU" b="1" dirty="0" smtClean="0"/>
              <a:t>) – </a:t>
            </a:r>
            <a:r>
              <a:rPr lang="ru-RU" dirty="0" smtClean="0"/>
              <a:t>таблетки, сиропы, раствор для ингаляций, раствор для инъекций.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Побочные эффекты немногочисленны:</a:t>
            </a:r>
            <a:r>
              <a:rPr lang="ru-RU" dirty="0" smtClean="0"/>
              <a:t> аллергические реакции, диспепсические расстройства при длительном применении.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28316" b="8672"/>
          <a:stretch>
            <a:fillRect/>
          </a:stretch>
        </p:blipFill>
        <p:spPr bwMode="auto">
          <a:xfrm>
            <a:off x="4572000" y="188640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Documents and Settings\Наташа\Рабочий стол\ambroks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509120"/>
            <a:ext cx="3600400" cy="2348880"/>
          </a:xfrm>
          <a:prstGeom prst="rect">
            <a:avLst/>
          </a:prstGeom>
          <a:noFill/>
        </p:spPr>
      </p:pic>
      <p:pic>
        <p:nvPicPr>
          <p:cNvPr id="6" name="Picture 4" descr="C:\Documents and Settings\Наташа\Рабочий стол\ambroksol_003_n20_tabl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852936"/>
            <a:ext cx="3960440" cy="186010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64488" cy="306896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Эффективными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муколитическими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препаратами являются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Ацетилцистеин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Карбоцистеин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быстро разжижающие  мокроту.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Ацетилцистеин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(АЦЦ) ЛФ:  </a:t>
            </a:r>
            <a:r>
              <a:rPr lang="ru-RU" dirty="0" smtClean="0"/>
              <a:t>шипучие </a:t>
            </a:r>
            <a:r>
              <a:rPr lang="ru-RU" dirty="0" err="1" smtClean="0"/>
              <a:t>табетки</a:t>
            </a:r>
            <a:r>
              <a:rPr lang="ru-RU" dirty="0" smtClean="0"/>
              <a:t>, порошок в саше,20% раствор для ингаляций, назальные капли и </a:t>
            </a:r>
            <a:r>
              <a:rPr lang="ru-RU" dirty="0" err="1" smtClean="0"/>
              <a:t>спрей</a:t>
            </a:r>
            <a:r>
              <a:rPr lang="ru-RU" dirty="0" smtClean="0"/>
              <a:t> (</a:t>
            </a:r>
            <a:r>
              <a:rPr lang="ru-RU" dirty="0" err="1" smtClean="0"/>
              <a:t>ринофлуимуцил</a:t>
            </a:r>
            <a:r>
              <a:rPr lang="ru-RU" dirty="0" smtClean="0"/>
              <a:t>)</a:t>
            </a:r>
          </a:p>
          <a:p>
            <a:r>
              <a:rPr lang="ru-RU" b="1" dirty="0" smtClean="0"/>
              <a:t>Побочные эффекты: </a:t>
            </a:r>
            <a:r>
              <a:rPr lang="ru-RU" dirty="0" smtClean="0"/>
              <a:t>диспепсические расстройства,</a:t>
            </a:r>
          </a:p>
          <a:p>
            <a:r>
              <a:rPr lang="ru-RU" dirty="0" smtClean="0"/>
              <a:t>аллергические реакции, </a:t>
            </a:r>
            <a:r>
              <a:rPr lang="ru-RU" dirty="0" err="1" smtClean="0"/>
              <a:t>бронхоспазм</a:t>
            </a:r>
            <a:r>
              <a:rPr lang="ru-RU" dirty="0" smtClean="0"/>
              <a:t>, удушье.</a:t>
            </a:r>
          </a:p>
          <a:p>
            <a:pPr algn="ctr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Наташа\Рабочий стол\1952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140968"/>
            <a:ext cx="7215206" cy="3717032"/>
          </a:xfrm>
          <a:prstGeom prst="rect">
            <a:avLst/>
          </a:prstGeom>
          <a:noFill/>
        </p:spPr>
      </p:pic>
      <p:pic>
        <p:nvPicPr>
          <p:cNvPr id="4" name="Рисунок 3" descr="рино.jpg"/>
          <p:cNvPicPr>
            <a:picLocks noChangeAspect="1"/>
          </p:cNvPicPr>
          <p:nvPr/>
        </p:nvPicPr>
        <p:blipFill>
          <a:blip r:embed="rId3" cstate="print"/>
          <a:srcRect l="24107" r="23660"/>
          <a:stretch>
            <a:fillRect/>
          </a:stretch>
        </p:blipFill>
        <p:spPr>
          <a:xfrm>
            <a:off x="285720" y="3284984"/>
            <a:ext cx="2071702" cy="327297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496944" cy="28803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Карбоцистеин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Флюдитек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Бронхобосс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Флуифорт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выпускается в форме сиропов для взрослых и детей, гранул и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капсул.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отличие от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ацетилцистеина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вызывает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бронхоспазм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цисте.jpg"/>
          <p:cNvPicPr>
            <a:picLocks noChangeAspect="1"/>
          </p:cNvPicPr>
          <p:nvPr/>
        </p:nvPicPr>
        <p:blipFill>
          <a:blip r:embed="rId2" cstate="print"/>
          <a:srcRect l="11162" t="12820" r="7514" b="12821"/>
          <a:stretch>
            <a:fillRect/>
          </a:stretch>
        </p:blipFill>
        <p:spPr>
          <a:xfrm>
            <a:off x="4427984" y="2132856"/>
            <a:ext cx="3744416" cy="1939073"/>
          </a:xfrm>
          <a:prstGeom prst="rect">
            <a:avLst/>
          </a:prstGeom>
        </p:spPr>
      </p:pic>
      <p:pic>
        <p:nvPicPr>
          <p:cNvPr id="6" name="Содержимое 3" descr="флуи.jpg"/>
          <p:cNvPicPr>
            <a:picLocks noChangeAspect="1"/>
          </p:cNvPicPr>
          <p:nvPr/>
        </p:nvPicPr>
        <p:blipFill>
          <a:blip r:embed="rId3" cstate="print"/>
          <a:srcRect t="9587"/>
          <a:stretch>
            <a:fillRect/>
          </a:stretch>
        </p:blipFill>
        <p:spPr>
          <a:xfrm>
            <a:off x="5364088" y="4198986"/>
            <a:ext cx="3456384" cy="2659014"/>
          </a:xfrm>
          <a:prstGeom prst="rect">
            <a:avLst/>
          </a:prstGeom>
        </p:spPr>
      </p:pic>
      <p:pic>
        <p:nvPicPr>
          <p:cNvPr id="7" name="Рисунок 6" descr="флюд.jpg"/>
          <p:cNvPicPr>
            <a:picLocks noChangeAspect="1"/>
          </p:cNvPicPr>
          <p:nvPr/>
        </p:nvPicPr>
        <p:blipFill>
          <a:blip r:embed="rId4" cstate="print"/>
          <a:srcRect l="14337" t="8333" r="12184" b="7291"/>
          <a:stretch>
            <a:fillRect/>
          </a:stretch>
        </p:blipFill>
        <p:spPr>
          <a:xfrm>
            <a:off x="1043608" y="2348880"/>
            <a:ext cx="2520280" cy="424847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¤Ð°ÑÐ¼Ð°ÐºÐ¾Ð»Ð¾Ð³Ð¸ÑÐµÑÐºÐ¾Ðµ Ð´ÐµÐ¹ÑÑÐ²Ð¸Ðµ ÐÐ²Ð°Ð¹ÑÐµÐ½ÐµÐ·Ð¸Ð½Ð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26276"/>
          <a:stretch>
            <a:fillRect/>
          </a:stretch>
        </p:blipFill>
        <p:spPr bwMode="auto">
          <a:xfrm>
            <a:off x="323528" y="2060848"/>
            <a:ext cx="6192688" cy="4464496"/>
          </a:xfrm>
          <a:prstGeom prst="rect">
            <a:avLst/>
          </a:prstGeom>
          <a:noFill/>
        </p:spPr>
      </p:pic>
      <p:pic>
        <p:nvPicPr>
          <p:cNvPr id="7" name="Содержимое 3" descr="гвайф.jpg"/>
          <p:cNvPicPr>
            <a:picLocks noChangeAspect="1"/>
          </p:cNvPicPr>
          <p:nvPr/>
        </p:nvPicPr>
        <p:blipFill>
          <a:blip r:embed="rId3" cstate="print"/>
          <a:srcRect l="15178" r="51786"/>
          <a:stretch>
            <a:fillRect/>
          </a:stretch>
        </p:blipFill>
        <p:spPr>
          <a:xfrm>
            <a:off x="7236296" y="2060848"/>
            <a:ext cx="1224136" cy="2232248"/>
          </a:xfrm>
          <a:prstGeom prst="rect">
            <a:avLst/>
          </a:prstGeom>
        </p:spPr>
      </p:pic>
      <p:pic>
        <p:nvPicPr>
          <p:cNvPr id="8" name="Содержимое 3" descr="аск.jpg"/>
          <p:cNvPicPr>
            <a:picLocks noChangeAspect="1"/>
          </p:cNvPicPr>
          <p:nvPr/>
        </p:nvPicPr>
        <p:blipFill>
          <a:blip r:embed="rId4" cstate="print"/>
          <a:srcRect l="11313" r="14493"/>
          <a:stretch>
            <a:fillRect/>
          </a:stretch>
        </p:blipFill>
        <p:spPr>
          <a:xfrm>
            <a:off x="6948264" y="4553744"/>
            <a:ext cx="1728192" cy="23042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0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Гвайфенезин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Туссин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 составе комбинированного ЛП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Аскорил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выпускается в форме сиропа, входит в состав комбинированных отхаркивающих препаратов, например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Аскорил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сироп и таблетки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обладает широким спектром фармакологических эффектов: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075240" cy="6926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/>
              <a:t>Противокашлевые средства.</a:t>
            </a:r>
            <a:endParaRPr lang="ru-RU" b="1" i="1" dirty="0" smtClean="0"/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764705"/>
            <a:ext cx="4752528" cy="60932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/>
              <a:t>Это вещества, способные угнетать кашлевой рефлекс в ЦНС. 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Выделяют 2 основные группы :</a:t>
            </a:r>
          </a:p>
          <a:p>
            <a:pPr eaLnBrk="1" hangingPunct="1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1) Наркотические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протитвокашлевые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препараты</a:t>
            </a:r>
          </a:p>
          <a:p>
            <a:pPr eaLnBrk="1" hangingPunct="1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коделак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терпинкод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коделак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фито</a:t>
            </a:r>
          </a:p>
          <a:p>
            <a:pPr eaLnBrk="1" hangingPunct="1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туссин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плюс</a:t>
            </a:r>
          </a:p>
          <a:p>
            <a:pPr eaLnBrk="1" hangingPunct="1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2) Ненаркотические противокашлевые препараты</a:t>
            </a:r>
          </a:p>
          <a:p>
            <a:pPr eaLnBrk="1" hangingPunct="1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преноксдиазин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либексин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бутамират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синекод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бронхолитин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dirty="0" smtClean="0"/>
          </a:p>
        </p:txBody>
      </p:sp>
      <p:pic>
        <p:nvPicPr>
          <p:cNvPr id="9220" name="Picture 2" descr="Картинка 1 из 15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6875" r="15623" b="36250"/>
          <a:stretch>
            <a:fillRect/>
          </a:stretch>
        </p:blipFill>
        <p:spPr bwMode="auto">
          <a:xfrm>
            <a:off x="5220072" y="908720"/>
            <a:ext cx="32146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Картинка 2 из 6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5633" y="3068960"/>
            <a:ext cx="37703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251520" y="113384"/>
            <a:ext cx="5688632" cy="5632311"/>
          </a:xfr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marL="0" indent="0" algn="ctr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Наркотические противокашлевые средства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оказывают центральное неизбирательное противокашлевое действие -  активируют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опиатные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тормозные рецепторы на нейронах кашлевого центра, что вызывает снижение его чувствительности к различным раздражителям и подавлению кашлевого рефлекса. Вместе с этим угнетают и дыхательный центр.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настоящее время основным представителем является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Метилморфин  «Кодеин».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алкалоид опия,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обладает выраженной противокашлевой  активностью, угнетает кашлевой центр,  в дозе 15-20 мг полностью подавляет  или резко ослабляет приступ сухого мучительного кашля  у 70 % больных,  эффект длится 3-4 часа после однократного приема. А так же   оказывает слабое болеутоляющее действие. </a:t>
            </a:r>
            <a:endParaRPr lang="ru-RU" sz="2000" dirty="0" smtClean="0">
              <a:solidFill>
                <a:srgbClr val="4E4E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4" descr="фито.jpg"/>
          <p:cNvPicPr>
            <a:picLocks noChangeAspect="1"/>
          </p:cNvPicPr>
          <p:nvPr/>
        </p:nvPicPr>
        <p:blipFill>
          <a:blip r:embed="rId2" cstate="print"/>
          <a:srcRect l="25330" r="22862"/>
          <a:stretch>
            <a:fillRect/>
          </a:stretch>
        </p:blipFill>
        <p:spPr bwMode="auto">
          <a:xfrm>
            <a:off x="6156176" y="476672"/>
            <a:ext cx="2712899" cy="615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sz="quarter" idx="1"/>
          </p:nvPr>
        </p:nvSpPr>
        <p:spPr>
          <a:xfrm>
            <a:off x="179512" y="142205"/>
            <a:ext cx="5760640" cy="5940088"/>
          </a:xfr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связи с побочными эффектами в  настоящее время его используют только в составе комбинированных  препаратов : 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Коделак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таблетки  содержат 0.015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кодеина+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натрия гидрокарбонат +Солодки корней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экстракт+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экстр Термопсиса травы. Принимают внутрь, по 1 таблетке 2-3 раза в день.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Терпинкод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таблетки содержат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Кодеин+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Натрия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гидрокарбонат+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терпингидрат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Принимают внутрь, по 1 таблетке 2-3 раза в день. Максимальная продолжительность лечения без консультации врача - 5 суток.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Коделак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фито»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сироп 125 мл </a:t>
            </a:r>
            <a:r>
              <a:rPr lang="ru-RU" sz="2000" dirty="0" smtClean="0">
                <a:solidFill>
                  <a:srgbClr val="4E4E50"/>
                </a:solidFill>
                <a:latin typeface="Times New Roman" pitchFamily="18" charset="0"/>
                <a:cs typeface="Times New Roman" pitchFamily="18" charset="0"/>
              </a:rPr>
              <a:t> (кодеина фосфат 90 мг, солодки корней экстракт 4 мг, термопсиса экстракт 200 мг, чабреца травы экстракт 20 г, Назначают детям от 2-5 лет – 5 мл в сутки; 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solidFill>
                  <a:srgbClr val="4E4E50"/>
                </a:solidFill>
                <a:latin typeface="Times New Roman" pitchFamily="18" charset="0"/>
                <a:cs typeface="Times New Roman" pitchFamily="18" charset="0"/>
              </a:rPr>
              <a:t>детям 5-8 лет – 10 мл в сутки; 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solidFill>
                  <a:srgbClr val="4E4E50"/>
                </a:solidFill>
                <a:latin typeface="Times New Roman" pitchFamily="18" charset="0"/>
                <a:cs typeface="Times New Roman" pitchFamily="18" charset="0"/>
              </a:rPr>
              <a:t>детям 8-12 лет – 10-15 мл в сутки; 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tabLst>
                <a:tab pos="238125" algn="l"/>
              </a:tabLst>
            </a:pPr>
            <a:r>
              <a:rPr lang="ru-RU" sz="2000" dirty="0" smtClean="0">
                <a:solidFill>
                  <a:srgbClr val="4E4E50"/>
                </a:solidFill>
                <a:latin typeface="Times New Roman" pitchFamily="18" charset="0"/>
                <a:cs typeface="Times New Roman" pitchFamily="18" charset="0"/>
              </a:rPr>
              <a:t>детям 12-15 лет и взрослым – 15-20 мл в сутки</a:t>
            </a:r>
          </a:p>
        </p:txBody>
      </p:sp>
      <p:pic>
        <p:nvPicPr>
          <p:cNvPr id="3" name="Picture 2" descr="Картинка 1 из 15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6875" r="15623" b="36250"/>
          <a:stretch>
            <a:fillRect/>
          </a:stretch>
        </p:blipFill>
        <p:spPr bwMode="auto">
          <a:xfrm>
            <a:off x="5868144" y="5013176"/>
            <a:ext cx="2782840" cy="151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Картинка 7 из 9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8170" t="14362" r="10143" b="15958"/>
          <a:stretch>
            <a:fillRect/>
          </a:stretch>
        </p:blipFill>
        <p:spPr>
          <a:xfrm>
            <a:off x="5868144" y="2852936"/>
            <a:ext cx="2952328" cy="2007797"/>
          </a:xfrm>
          <a:prstGeom prst="rect">
            <a:avLst/>
          </a:prstGeom>
        </p:spPr>
      </p:pic>
      <p:pic>
        <p:nvPicPr>
          <p:cNvPr id="5" name="Рисунок 4" descr="фито.jpg"/>
          <p:cNvPicPr>
            <a:picLocks noChangeAspect="1"/>
          </p:cNvPicPr>
          <p:nvPr/>
        </p:nvPicPr>
        <p:blipFill>
          <a:blip r:embed="rId6" cstate="print"/>
          <a:srcRect l="25330" r="22862"/>
          <a:stretch>
            <a:fillRect/>
          </a:stretch>
        </p:blipFill>
        <p:spPr bwMode="auto">
          <a:xfrm>
            <a:off x="6876256" y="116632"/>
            <a:ext cx="16561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6084168" cy="6598493"/>
          </a:xfrm>
        </p:spPr>
        <p:txBody>
          <a:bodyPr>
            <a:noAutofit/>
          </a:bodyPr>
          <a:lstStyle/>
          <a:p>
            <a:r>
              <a:rPr lang="ru-RU" sz="1800" b="1" dirty="0" err="1" smtClean="0">
                <a:solidFill>
                  <a:srgbClr val="4E4E50"/>
                </a:solidFill>
                <a:latin typeface="Times New Roman" pitchFamily="18" charset="0"/>
                <a:cs typeface="Times New Roman" pitchFamily="18" charset="0"/>
              </a:rPr>
              <a:t>Дектрометорфан</a:t>
            </a:r>
            <a:r>
              <a:rPr lang="ru-RU" sz="1800" dirty="0" smtClean="0">
                <a:solidFill>
                  <a:srgbClr val="4E4E5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оптический левовращающий изомер морфиноподобного вещества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меторфана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Несмотря на свое сходство с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морфином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средство не обладает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опиатными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эффектами. Используется  в комбинации с др. лекарствами в качестве замены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кодеина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виде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декстрометорфана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 smtClean="0">
                <a:latin typeface="Times New Roman" pitchFamily="18" charset="0"/>
                <a:cs typeface="Times New Roman" pitchFamily="18" charset="0"/>
              </a:rPr>
              <a:t>гидробромида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.. Благодаря угнетению возбудимости кашлевого центра,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декстрометорфан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способен подавить кашель любого происхождения. При этом вещество в терапевтических дозировках не оказывает анальгезирующего, наркотического и снотворного эффектов.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составе сиропа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Туссин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+»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применяется в комплексе  с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гвайфенезином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который оказывает отхаркивающее 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муколитическое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действие. 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Показан к применению при простудных заболеваниях, гриппе, острых респираторных вирусных инфекциях, сопровождающихся кашлем. взрослые и дети старше 12 лет: по две чайные ложки каждые 4 часа; дети от 6 до 12 лет: по одной чайной ложке каждые 4 часа. </a:t>
            </a:r>
            <a:r>
              <a:rPr lang="ru-RU" sz="1800" b="1" dirty="0" err="1" smtClean="0"/>
              <a:t>Кодеинсодержащие</a:t>
            </a:r>
            <a:r>
              <a:rPr lang="ru-RU" sz="1800" b="1" dirty="0" smtClean="0"/>
              <a:t> и </a:t>
            </a:r>
            <a:r>
              <a:rPr lang="ru-RU" sz="1800" b="1" dirty="0" err="1" smtClean="0"/>
              <a:t>декстрометорфан</a:t>
            </a:r>
            <a:r>
              <a:rPr lang="ru-RU" sz="1800" b="1" dirty="0" smtClean="0"/>
              <a:t> содержащие (</a:t>
            </a:r>
            <a:r>
              <a:rPr lang="ru-RU" sz="1800" b="1" dirty="0" err="1" smtClean="0"/>
              <a:t>туссин</a:t>
            </a:r>
            <a:r>
              <a:rPr lang="ru-RU" sz="1800" b="1" dirty="0" smtClean="0"/>
              <a:t> плюс) препараты отпускаются из аптеки строго по рецепту врача, 148-1/у-88  форма бланк.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3" name="Содержимое 3" descr="тусс.jpg"/>
          <p:cNvPicPr>
            <a:picLocks noChangeAspect="1"/>
          </p:cNvPicPr>
          <p:nvPr/>
        </p:nvPicPr>
        <p:blipFill>
          <a:blip r:embed="rId2" cstate="print"/>
          <a:srcRect l="3892" t="23269" r="74590" b="4148"/>
          <a:stretch>
            <a:fillRect/>
          </a:stretch>
        </p:blipFill>
        <p:spPr bwMode="auto">
          <a:xfrm>
            <a:off x="6156176" y="548680"/>
            <a:ext cx="2714625" cy="582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8367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smtClean="0"/>
              <a:t>Ненаркотические противокашлевые препараты</a:t>
            </a:r>
            <a:endParaRPr lang="ru-RU" sz="2800" b="1" i="1" dirty="0"/>
          </a:p>
        </p:txBody>
      </p:sp>
      <p:sp>
        <p:nvSpPr>
          <p:cNvPr id="14339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4344" name="Содержимое 3" descr="бронх.jpg"/>
          <p:cNvPicPr>
            <a:picLocks/>
          </p:cNvPicPr>
          <p:nvPr/>
        </p:nvPicPr>
        <p:blipFill>
          <a:blip r:embed="rId2" cstate="print"/>
          <a:srcRect l="12756" t="5000" r="25629" b="7187"/>
          <a:stretch>
            <a:fillRect/>
          </a:stretch>
        </p:blipFill>
        <p:spPr bwMode="auto">
          <a:xfrm>
            <a:off x="6372200" y="1196752"/>
            <a:ext cx="236599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836712"/>
            <a:ext cx="59766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Более широко применяются и подлежат безрецептурному отпуску.</a:t>
            </a:r>
          </a:p>
          <a:p>
            <a:r>
              <a:rPr lang="ru-RU" dirty="0" smtClean="0"/>
              <a:t>Противокашлевые ненаркотические препараты частично действуют на ЦНС, избирательно подавляя кашлевой центр,  не угнетая при этом дыхательный центр, но основное действие направлено на периферические звенья кашлевого рефлекса: блокируют чувствительные к раздражителям  рецепторы слизистой оболочки дыхательных путей и подавляют кашлевой рефлекс.</a:t>
            </a:r>
            <a:endParaRPr lang="ru-RU" b="1" dirty="0" smtClean="0"/>
          </a:p>
          <a:p>
            <a:pPr>
              <a:buFont typeface="Wingdings" pitchFamily="2" charset="2"/>
              <a:buNone/>
            </a:pPr>
            <a:r>
              <a:rPr lang="ru-RU" dirty="0" smtClean="0"/>
              <a:t>Первым эффективным противокашлевым  ненаркотическим  средством  является </a:t>
            </a:r>
            <a:r>
              <a:rPr lang="ru-RU" b="1" dirty="0" err="1" smtClean="0"/>
              <a:t>Глауцина</a:t>
            </a:r>
            <a:r>
              <a:rPr lang="ru-RU" b="1" dirty="0" smtClean="0"/>
              <a:t> гидрохлорид «</a:t>
            </a:r>
            <a:r>
              <a:rPr lang="ru-RU" b="1" dirty="0" err="1" smtClean="0"/>
              <a:t>Глаувент</a:t>
            </a:r>
            <a:r>
              <a:rPr lang="ru-RU" b="1" dirty="0" smtClean="0"/>
              <a:t>»  </a:t>
            </a:r>
            <a:r>
              <a:rPr lang="ru-RU" dirty="0" smtClean="0"/>
              <a:t>таблетки по  20, 40, мг № 50 </a:t>
            </a:r>
            <a:endParaRPr lang="ru-RU" b="1" dirty="0" smtClean="0"/>
          </a:p>
          <a:p>
            <a:pPr>
              <a:buFont typeface="Wingdings" pitchFamily="2" charset="2"/>
              <a:buNone/>
            </a:pPr>
            <a:r>
              <a:rPr lang="ru-RU" dirty="0" smtClean="0"/>
              <a:t>входит в состав сиропа (</a:t>
            </a:r>
            <a:r>
              <a:rPr lang="ru-RU" dirty="0" err="1" smtClean="0"/>
              <a:t>Бронхолитин</a:t>
            </a:r>
            <a:r>
              <a:rPr lang="ru-RU" dirty="0" smtClean="0"/>
              <a:t>) с эфедрина  гидрохлоридом - альфа, бета - </a:t>
            </a:r>
            <a:r>
              <a:rPr lang="ru-RU" dirty="0" err="1" smtClean="0"/>
              <a:t>адреномиметиком</a:t>
            </a:r>
            <a:r>
              <a:rPr lang="ru-RU" dirty="0" smtClean="0"/>
              <a:t> непрямого действия который  применяется  в качестве </a:t>
            </a:r>
            <a:r>
              <a:rPr lang="ru-RU" dirty="0" err="1" smtClean="0"/>
              <a:t>бронходилататора</a:t>
            </a:r>
            <a:r>
              <a:rPr lang="ru-RU" dirty="0" smtClean="0"/>
              <a:t>. 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/>
              <a:t>Отпускается по рецепту врача, 107-1/у  форма бланка.</a:t>
            </a:r>
            <a:endParaRPr lang="ru-RU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3212976"/>
            <a:ext cx="7467600" cy="32608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4340" name="Picture 2" descr="Картинка 2 из 6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924944"/>
            <a:ext cx="2816335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Картинка 1 из 5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18182" b="16928"/>
          <a:stretch>
            <a:fillRect/>
          </a:stretch>
        </p:blipFill>
        <p:spPr bwMode="auto">
          <a:xfrm>
            <a:off x="2915816" y="2348880"/>
            <a:ext cx="30243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4" descr="Картинка 1 из 7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20531" r="12821" b="19867"/>
          <a:stretch>
            <a:fillRect/>
          </a:stretch>
        </p:blipFill>
        <p:spPr bwMode="auto">
          <a:xfrm>
            <a:off x="2915816" y="4509120"/>
            <a:ext cx="2916832" cy="212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Картинка 11 из 78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14092" t="9170" r="8400" b="8298"/>
          <a:stretch>
            <a:fillRect/>
          </a:stretch>
        </p:blipFill>
        <p:spPr bwMode="auto">
          <a:xfrm>
            <a:off x="323528" y="3212976"/>
            <a:ext cx="23762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5536" y="33265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Безрецептурному отпуску подлежат противокашлевые препараты: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Преноксдиазин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Либексин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таблетки, 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Бутамират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Синекод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Стоптуссин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), капли для приема внутрь, сироп, таблетки.</a:t>
            </a:r>
            <a:endParaRPr lang="ru-RU" sz="2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План лекции: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435280" cy="556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1) Отхаркивающие лекарственные средства (</a:t>
            </a:r>
            <a:r>
              <a:rPr lang="ru-RU" sz="2800" dirty="0" err="1" smtClean="0"/>
              <a:t>секретомоторные</a:t>
            </a:r>
            <a:r>
              <a:rPr lang="ru-RU" sz="2800" dirty="0" smtClean="0"/>
              <a:t>).</a:t>
            </a:r>
          </a:p>
          <a:p>
            <a:pPr marL="0" indent="0">
              <a:buNone/>
            </a:pPr>
            <a:r>
              <a:rPr lang="ru-RU" sz="2800" dirty="0" smtClean="0"/>
              <a:t>2) </a:t>
            </a:r>
            <a:r>
              <a:rPr lang="ru-RU" sz="2800" dirty="0" err="1" smtClean="0"/>
              <a:t>Муколитики</a:t>
            </a:r>
            <a:r>
              <a:rPr lang="ru-RU" sz="2800" dirty="0" smtClean="0"/>
              <a:t> ( </a:t>
            </a:r>
            <a:r>
              <a:rPr lang="ru-RU" sz="2800" dirty="0" err="1" smtClean="0"/>
              <a:t>секретолитические</a:t>
            </a:r>
            <a:r>
              <a:rPr lang="ru-RU" sz="2800" dirty="0" smtClean="0"/>
              <a:t>) лекарственные средства.</a:t>
            </a:r>
          </a:p>
          <a:p>
            <a:pPr marL="0" indent="0">
              <a:buNone/>
            </a:pPr>
            <a:r>
              <a:rPr lang="ru-RU" sz="2800" dirty="0" smtClean="0"/>
              <a:t>3) Противокашлевые лекарственные средства (наркотические и ненаркотические).</a:t>
            </a:r>
          </a:p>
          <a:p>
            <a:pPr marL="0" indent="0">
              <a:buNone/>
            </a:pPr>
            <a:r>
              <a:rPr lang="ru-RU" sz="2800" dirty="0" smtClean="0"/>
              <a:t>4) </a:t>
            </a:r>
            <a:r>
              <a:rPr lang="ru-RU" sz="2800" dirty="0" err="1" smtClean="0"/>
              <a:t>Бронхолитики</a:t>
            </a:r>
            <a:r>
              <a:rPr lang="ru-RU" sz="2800" dirty="0" smtClean="0"/>
              <a:t> (</a:t>
            </a:r>
            <a:r>
              <a:rPr lang="ru-RU" sz="2800" dirty="0" err="1" smtClean="0"/>
              <a:t>бронхорасширяющие</a:t>
            </a:r>
            <a:r>
              <a:rPr lang="ru-RU" sz="2800" dirty="0" smtClean="0"/>
              <a:t>) лекарственные средства.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42875"/>
            <a:ext cx="8568952" cy="60388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err="1" smtClean="0"/>
              <a:t>Преноксдиазин</a:t>
            </a:r>
            <a:r>
              <a:rPr lang="ru-RU" b="1" dirty="0" smtClean="0"/>
              <a:t> (</a:t>
            </a:r>
            <a:r>
              <a:rPr lang="ru-RU" b="1" dirty="0" err="1" smtClean="0"/>
              <a:t>Либексин</a:t>
            </a:r>
            <a:r>
              <a:rPr lang="ru-RU" b="1" dirty="0" smtClean="0"/>
              <a:t>) </a:t>
            </a:r>
            <a:r>
              <a:rPr lang="ru-RU" dirty="0" smtClean="0"/>
              <a:t>оказывает местно-анестезирующее действие, вызывает онемение полости рта, поэтому таблетки  рекомендуют принимать не разжевывая. </a:t>
            </a:r>
          </a:p>
          <a:p>
            <a:pPr>
              <a:buNone/>
            </a:pPr>
            <a:r>
              <a:rPr lang="ru-RU" dirty="0" smtClean="0"/>
              <a:t>Средняя доза для взрослых составляет 100 мг три или четыре раза в день (по 1 таблетке 3-4 раза в день).  </a:t>
            </a:r>
          </a:p>
          <a:p>
            <a:pPr>
              <a:buNone/>
            </a:pPr>
            <a:r>
              <a:rPr lang="ru-RU" sz="2000" dirty="0" smtClean="0"/>
              <a:t>Детям в зависимости от возраста и массы тела назначают по 25-50 мг три или четыре раза в день (по 1/4 – 1/2 таблетки 3-4 раза в день).</a:t>
            </a:r>
          </a:p>
          <a:p>
            <a:pPr>
              <a:buNone/>
            </a:pPr>
            <a:r>
              <a:rPr lang="ru-RU" dirty="0" smtClean="0"/>
              <a:t>Максимальная разовая доза для детей – 50 мг (1/2 таблетки), для взрослых – 300 мг (3 таблетки) </a:t>
            </a:r>
          </a:p>
          <a:p>
            <a:pPr>
              <a:buNone/>
            </a:pPr>
            <a:r>
              <a:rPr lang="ru-RU" dirty="0" smtClean="0"/>
              <a:t>Максимальная </a:t>
            </a:r>
          </a:p>
          <a:p>
            <a:pPr>
              <a:buNone/>
            </a:pPr>
            <a:r>
              <a:rPr lang="ru-RU" dirty="0" smtClean="0"/>
              <a:t>суточная доза для детей</a:t>
            </a:r>
          </a:p>
          <a:p>
            <a:pPr>
              <a:buNone/>
            </a:pPr>
            <a:r>
              <a:rPr lang="ru-RU" dirty="0" smtClean="0"/>
              <a:t> – 200 мг (2 таблетки), </a:t>
            </a:r>
          </a:p>
          <a:p>
            <a:pPr>
              <a:buNone/>
            </a:pPr>
            <a:r>
              <a:rPr lang="ru-RU" dirty="0" smtClean="0"/>
              <a:t>для взрослых – 900 мг</a:t>
            </a:r>
          </a:p>
          <a:p>
            <a:pPr>
              <a:buNone/>
            </a:pPr>
            <a:r>
              <a:rPr lang="ru-RU" dirty="0" smtClean="0"/>
              <a:t> (9 таблеток).</a:t>
            </a:r>
          </a:p>
        </p:txBody>
      </p:sp>
      <p:pic>
        <p:nvPicPr>
          <p:cNvPr id="3" name="Picture 8" descr="Картинка 1 из 5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182" b="16928"/>
          <a:stretch>
            <a:fillRect/>
          </a:stretch>
        </p:blipFill>
        <p:spPr bwMode="auto">
          <a:xfrm>
            <a:off x="4067944" y="4005064"/>
            <a:ext cx="475252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7092280" cy="68579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err="1" smtClean="0"/>
              <a:t>Бутамирата</a:t>
            </a:r>
            <a:r>
              <a:rPr lang="ru-RU" sz="1600" b="1" dirty="0" smtClean="0"/>
              <a:t> цитрат (</a:t>
            </a:r>
            <a:r>
              <a:rPr lang="ru-RU" sz="1600" b="1" dirty="0" err="1" smtClean="0"/>
              <a:t>Синекод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Коделак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нео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Стоптуссин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Омнитус</a:t>
            </a:r>
            <a:r>
              <a:rPr lang="ru-RU" sz="1600" b="1" dirty="0" smtClean="0"/>
              <a:t> )  </a:t>
            </a:r>
            <a:r>
              <a:rPr lang="ru-RU" sz="1600" dirty="0" smtClean="0"/>
              <a:t>обладает прямым влиянием на кашлевой центр, оказывает отхаркивающее, умеренное </a:t>
            </a:r>
            <a:r>
              <a:rPr lang="ru-RU" sz="1600" dirty="0" err="1" smtClean="0"/>
              <a:t>бронходилатирующее</a:t>
            </a:r>
            <a:r>
              <a:rPr lang="ru-RU" sz="1600" dirty="0" smtClean="0"/>
              <a:t> и противовоспалительное действие, улучшает показатели спирометрии и </a:t>
            </a:r>
            <a:r>
              <a:rPr lang="ru-RU" sz="1600" dirty="0" err="1" smtClean="0"/>
              <a:t>оксигенацию</a:t>
            </a:r>
            <a:r>
              <a:rPr lang="ru-RU" sz="1600" dirty="0" smtClean="0"/>
              <a:t> крови.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Показания:</a:t>
            </a:r>
            <a:r>
              <a:rPr lang="ru-RU" sz="1600" dirty="0" smtClean="0"/>
              <a:t> Сухой кашель любой этиологии: кашель в предоперационный и послеоперационный период, во время проведения хирургических вмешательств, бронхоскопии, коклюш. </a:t>
            </a:r>
          </a:p>
          <a:p>
            <a:pPr>
              <a:buNone/>
            </a:pPr>
            <a:r>
              <a:rPr lang="ru-RU" sz="1600" dirty="0" smtClean="0"/>
              <a:t>Таблетки принимают перед едой, не разжевывая.  </a:t>
            </a:r>
          </a:p>
          <a:p>
            <a:pPr>
              <a:buNone/>
            </a:pPr>
            <a:r>
              <a:rPr lang="ru-RU" sz="1600" dirty="0" smtClean="0"/>
              <a:t>Назначают взрослым и детям с 12 лет По 1 таблетке каждые 8-12 часов. </a:t>
            </a:r>
          </a:p>
          <a:p>
            <a:pPr>
              <a:buNone/>
            </a:pPr>
            <a:r>
              <a:rPr lang="ru-RU" sz="1600" dirty="0" smtClean="0"/>
              <a:t>Капли: детям 6-12 </a:t>
            </a:r>
            <a:r>
              <a:rPr lang="ru-RU" sz="1600" dirty="0" err="1" smtClean="0"/>
              <a:t>мес</a:t>
            </a:r>
            <a:r>
              <a:rPr lang="ru-RU" sz="1600" dirty="0" smtClean="0"/>
              <a:t> (8 кг) - по 10 кап 4 раза в день; 1-3 лет (10-15 кг) - по 15 кап 4 раза в день; старше 3 лет - по 25 кап 4 раза в день.</a:t>
            </a:r>
          </a:p>
          <a:p>
            <a:pPr>
              <a:buNone/>
            </a:pPr>
            <a:r>
              <a:rPr lang="ru-RU" sz="1600" dirty="0" smtClean="0"/>
              <a:t>Сироп принимают внутрь, перед едой. </a:t>
            </a:r>
            <a:br>
              <a:rPr lang="ru-RU" sz="1600" dirty="0" smtClean="0"/>
            </a:br>
            <a:r>
              <a:rPr lang="ru-RU" sz="1600" dirty="0" smtClean="0"/>
              <a:t>Детям от 3 до 6 лет - по 5 мл 3 раза в день; </a:t>
            </a:r>
            <a:br>
              <a:rPr lang="ru-RU" sz="1600" dirty="0" smtClean="0"/>
            </a:br>
            <a:r>
              <a:rPr lang="ru-RU" sz="1600" dirty="0" smtClean="0"/>
              <a:t>6-12 лет - по 10 мл 3 раза в день; </a:t>
            </a:r>
            <a:br>
              <a:rPr lang="ru-RU" sz="1600" dirty="0" smtClean="0"/>
            </a:br>
            <a:r>
              <a:rPr lang="ru-RU" sz="1600" dirty="0" smtClean="0"/>
              <a:t>12 лет и старше - по 15 мл 3 раза в день; </a:t>
            </a:r>
            <a:br>
              <a:rPr lang="ru-RU" sz="1600" dirty="0" smtClean="0"/>
            </a:br>
            <a:r>
              <a:rPr lang="ru-RU" sz="1600" dirty="0" smtClean="0"/>
              <a:t>взрослым - по 15 мл 4 раза в день.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Противопоказания: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Гиперчувствительность, </a:t>
            </a:r>
          </a:p>
          <a:p>
            <a:pPr>
              <a:buNone/>
            </a:pPr>
            <a:r>
              <a:rPr lang="ru-RU" sz="1600" dirty="0" smtClean="0"/>
              <a:t>беременность (I триместр), период лактации. Детский возраст до 2 мес. - капли, до 3 лет - сироп, до 12 лет - таблетки депо.</a:t>
            </a:r>
          </a:p>
          <a:p>
            <a:pPr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Побочные действия: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Экзантема, тошнота, диарея, головокружение, аллергические реакции.</a:t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" name="Рисунок 6" descr="омн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16632"/>
            <a:ext cx="2016224" cy="17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бут.png"/>
          <p:cNvPicPr>
            <a:picLocks noChangeAspect="1"/>
          </p:cNvPicPr>
          <p:nvPr/>
        </p:nvPicPr>
        <p:blipFill>
          <a:blip r:embed="rId3" cstate="print"/>
          <a:srcRect l="25000" r="24998"/>
          <a:stretch>
            <a:fillRect/>
          </a:stretch>
        </p:blipFill>
        <p:spPr bwMode="auto">
          <a:xfrm>
            <a:off x="7596336" y="1772816"/>
            <a:ext cx="923471" cy="221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т.png"/>
          <p:cNvPicPr>
            <a:picLocks noChangeAspect="1"/>
          </p:cNvPicPr>
          <p:nvPr/>
        </p:nvPicPr>
        <p:blipFill>
          <a:blip r:embed="rId4" cstate="print"/>
          <a:srcRect l="29167" r="27083"/>
          <a:stretch>
            <a:fillRect/>
          </a:stretch>
        </p:blipFill>
        <p:spPr bwMode="auto">
          <a:xfrm>
            <a:off x="7668344" y="4149080"/>
            <a:ext cx="1012025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352839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 err="1" smtClean="0"/>
              <a:t>Бронхолитики</a:t>
            </a:r>
            <a:r>
              <a:rPr lang="ru-RU" sz="2400" b="1" dirty="0" smtClean="0"/>
              <a:t> или </a:t>
            </a:r>
            <a:r>
              <a:rPr lang="ru-RU" sz="2400" b="1" dirty="0" err="1" smtClean="0"/>
              <a:t>бронхорасширяющие</a:t>
            </a:r>
            <a:r>
              <a:rPr lang="ru-RU" sz="2400" b="1" dirty="0" smtClean="0"/>
              <a:t> ЛС </a:t>
            </a:r>
            <a:br>
              <a:rPr lang="ru-RU" sz="24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Выделяют 4 основные группы </a:t>
            </a:r>
            <a:r>
              <a:rPr lang="ru-RU" sz="2000" b="1" dirty="0" err="1" smtClean="0"/>
              <a:t>бронхолитиков</a:t>
            </a:r>
            <a:r>
              <a:rPr lang="ru-RU" sz="2000" b="1" dirty="0" smtClean="0"/>
              <a:t>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1.бета-адреномиметики</a:t>
            </a:r>
            <a:br>
              <a:rPr lang="ru-RU" sz="2400" b="1" dirty="0" smtClean="0"/>
            </a:br>
            <a:r>
              <a:rPr lang="ru-RU" sz="2400" b="1" dirty="0" smtClean="0"/>
              <a:t>2.М-холиноблокаторы</a:t>
            </a:r>
            <a:br>
              <a:rPr lang="ru-RU" sz="2400" b="1" dirty="0" smtClean="0"/>
            </a:br>
            <a:r>
              <a:rPr lang="ru-RU" sz="2400" b="1" dirty="0" smtClean="0"/>
              <a:t>3.Ингибиторы ФДЭ</a:t>
            </a:r>
            <a:br>
              <a:rPr lang="ru-RU" sz="2400" b="1" dirty="0" smtClean="0"/>
            </a:br>
            <a:r>
              <a:rPr lang="ru-RU" sz="2400" b="1" dirty="0" smtClean="0"/>
              <a:t>4.ГКС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Picture 4" descr="17_565_1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3573016"/>
            <a:ext cx="2735263" cy="3024634"/>
          </a:xfrm>
        </p:spPr>
      </p:pic>
      <p:pic>
        <p:nvPicPr>
          <p:cNvPr id="5" name="Picture 7" descr="Photo_L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645025"/>
            <a:ext cx="2520975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atrov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573016"/>
            <a:ext cx="2879748" cy="3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teopek_1051-megain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16832"/>
            <a:ext cx="1944216" cy="181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quarter" idx="1"/>
          </p:nvPr>
        </p:nvSpPr>
        <p:spPr>
          <a:xfrm>
            <a:off x="107951" y="116632"/>
            <a:ext cx="4752081" cy="635719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Препараты группы </a:t>
            </a:r>
            <a:r>
              <a:rPr lang="ru-RU" b="1" dirty="0" err="1" smtClean="0">
                <a:solidFill>
                  <a:srgbClr val="FF0000"/>
                </a:solidFill>
              </a:rPr>
              <a:t>бета-адреномиметиков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Возбуждают B</a:t>
            </a:r>
            <a:r>
              <a:rPr lang="ru-RU" baseline="-25000" dirty="0" smtClean="0"/>
              <a:t>2</a:t>
            </a:r>
            <a:r>
              <a:rPr lang="ru-RU" dirty="0" smtClean="0"/>
              <a:t>-адренорецепторы бронхов, в результате мышцы бронхов расслабляются, бронхи расширяются.</a:t>
            </a:r>
          </a:p>
          <a:p>
            <a:r>
              <a:rPr lang="ru-RU" dirty="0" smtClean="0"/>
              <a:t>Применяются </a:t>
            </a:r>
            <a:r>
              <a:rPr lang="ru-RU" dirty="0" err="1" smtClean="0"/>
              <a:t>ингаляционно</a:t>
            </a:r>
            <a:r>
              <a:rPr lang="en-US" dirty="0" smtClean="0"/>
              <a:t> </a:t>
            </a:r>
            <a:r>
              <a:rPr lang="ru-RU" dirty="0" smtClean="0"/>
              <a:t> в терапии бронхиальной астмы и других </a:t>
            </a:r>
            <a:r>
              <a:rPr lang="ru-RU" dirty="0" err="1" smtClean="0"/>
              <a:t>обструктивных</a:t>
            </a:r>
            <a:r>
              <a:rPr lang="ru-RU" dirty="0" smtClean="0"/>
              <a:t> заболеваний органов дыхания. </a:t>
            </a:r>
          </a:p>
          <a:p>
            <a:r>
              <a:rPr lang="ru-RU" dirty="0" smtClean="0"/>
              <a:t>Основное практическое значение в медицинской практике имеют бета2-адреномиметики  селективного действия.</a:t>
            </a:r>
          </a:p>
          <a:p>
            <a:r>
              <a:rPr lang="ru-RU" dirty="0" err="1" smtClean="0"/>
              <a:t>Сальбутамол</a:t>
            </a:r>
            <a:r>
              <a:rPr lang="ru-RU" dirty="0" smtClean="0"/>
              <a:t> является препаратом выбора при купировании приступов удушья.</a:t>
            </a:r>
          </a:p>
          <a:p>
            <a:endParaRPr lang="ru-RU" sz="2000" dirty="0" smtClean="0"/>
          </a:p>
        </p:txBody>
      </p:sp>
      <p:pic>
        <p:nvPicPr>
          <p:cNvPr id="3" name="Picture 5" descr="1233563444"/>
          <p:cNvPicPr>
            <a:picLocks noChangeAspect="1" noChangeArrowheads="1"/>
          </p:cNvPicPr>
          <p:nvPr/>
        </p:nvPicPr>
        <p:blipFill>
          <a:blip r:embed="rId2" cstate="print"/>
          <a:srcRect l="25200" r="21040"/>
          <a:stretch>
            <a:fillRect/>
          </a:stretch>
        </p:blipFill>
        <p:spPr bwMode="auto">
          <a:xfrm>
            <a:off x="5868144" y="116632"/>
            <a:ext cx="2808313" cy="299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3" descr="эко.jpg"/>
          <p:cNvPicPr>
            <a:picLocks noChangeAspect="1" noChangeArrowheads="1"/>
          </p:cNvPicPr>
          <p:nvPr/>
        </p:nvPicPr>
        <p:blipFill>
          <a:blip r:embed="rId3" cstate="print"/>
          <a:srcRect l="13396" r="18617"/>
          <a:stretch>
            <a:fillRect/>
          </a:stretch>
        </p:blipFill>
        <p:spPr bwMode="auto">
          <a:xfrm>
            <a:off x="6732240" y="3429000"/>
            <a:ext cx="1944216" cy="292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венто.png"/>
          <p:cNvPicPr>
            <a:picLocks noChangeAspect="1" noChangeArrowheads="1"/>
          </p:cNvPicPr>
          <p:nvPr/>
        </p:nvPicPr>
        <p:blipFill>
          <a:blip r:embed="rId4" cstate="print"/>
          <a:srcRect l="24138" t="1479" r="23276" b="1846"/>
          <a:stretch>
            <a:fillRect/>
          </a:stretch>
        </p:blipFill>
        <p:spPr bwMode="auto">
          <a:xfrm>
            <a:off x="4860032" y="3356992"/>
            <a:ext cx="1579562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707904" y="5877272"/>
            <a:ext cx="93610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quarter" idx="1"/>
          </p:nvPr>
        </p:nvSpPr>
        <p:spPr>
          <a:xfrm>
            <a:off x="107951" y="115888"/>
            <a:ext cx="4968105" cy="635793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err="1" smtClean="0"/>
              <a:t>Бронхолитические</a:t>
            </a:r>
            <a:r>
              <a:rPr lang="ru-RU" dirty="0" smtClean="0"/>
              <a:t> ЛС группы бета2 - </a:t>
            </a:r>
            <a:r>
              <a:rPr lang="ru-RU" dirty="0" err="1" smtClean="0"/>
              <a:t>адреномиметики</a:t>
            </a:r>
            <a:r>
              <a:rPr lang="ru-RU" dirty="0" smtClean="0"/>
              <a:t> классифицируют по длительности </a:t>
            </a:r>
            <a:r>
              <a:rPr lang="ru-RU" dirty="0" err="1" smtClean="0"/>
              <a:t>бронхорасщиряющего</a:t>
            </a:r>
            <a:r>
              <a:rPr lang="ru-RU" dirty="0" smtClean="0"/>
              <a:t> эффекта. </a:t>
            </a:r>
          </a:p>
          <a:p>
            <a:pPr>
              <a:buNone/>
            </a:pPr>
            <a:r>
              <a:rPr lang="ru-RU" b="1" dirty="0" smtClean="0"/>
              <a:t>Препараты короткого действия: </a:t>
            </a:r>
            <a:endParaRPr lang="ru-RU" dirty="0" smtClean="0"/>
          </a:p>
          <a:p>
            <a:r>
              <a:rPr lang="ru-RU" dirty="0" err="1" smtClean="0"/>
              <a:t>сальбутамол</a:t>
            </a:r>
            <a:r>
              <a:rPr lang="ru-RU" dirty="0" smtClean="0"/>
              <a:t> (</a:t>
            </a:r>
            <a:r>
              <a:rPr lang="ru-RU" dirty="0" err="1" smtClean="0"/>
              <a:t>саламол</a:t>
            </a:r>
            <a:r>
              <a:rPr lang="ru-RU" dirty="0" smtClean="0"/>
              <a:t>, </a:t>
            </a:r>
            <a:r>
              <a:rPr lang="ru-RU" dirty="0" err="1" smtClean="0"/>
              <a:t>асталин</a:t>
            </a:r>
            <a:r>
              <a:rPr lang="ru-RU" dirty="0" smtClean="0"/>
              <a:t>, </a:t>
            </a:r>
            <a:r>
              <a:rPr lang="ru-RU" dirty="0" err="1" smtClean="0"/>
              <a:t>вентолин</a:t>
            </a:r>
            <a:r>
              <a:rPr lang="ru-RU" dirty="0" smtClean="0"/>
              <a:t>) - 4-5 часов</a:t>
            </a:r>
          </a:p>
          <a:p>
            <a:r>
              <a:rPr lang="ru-RU" dirty="0" err="1" smtClean="0"/>
              <a:t>фенотерол</a:t>
            </a:r>
            <a:r>
              <a:rPr lang="ru-RU" dirty="0" smtClean="0"/>
              <a:t> (</a:t>
            </a:r>
            <a:r>
              <a:rPr lang="ru-RU" dirty="0" err="1" smtClean="0"/>
              <a:t>беротек</a:t>
            </a:r>
            <a:r>
              <a:rPr lang="ru-RU" dirty="0" smtClean="0"/>
              <a:t>, </a:t>
            </a:r>
            <a:r>
              <a:rPr lang="ru-RU" dirty="0" err="1" smtClean="0"/>
              <a:t>беродуал</a:t>
            </a:r>
            <a:r>
              <a:rPr lang="ru-RU" dirty="0" smtClean="0"/>
              <a:t>) - 7-8 часов.</a:t>
            </a:r>
          </a:p>
          <a:p>
            <a:pPr>
              <a:buNone/>
            </a:pPr>
            <a:r>
              <a:rPr lang="ru-RU" b="1" dirty="0" smtClean="0"/>
              <a:t>Препараты длительного действия (10-12 часов):</a:t>
            </a:r>
            <a:endParaRPr lang="ru-RU" dirty="0" smtClean="0"/>
          </a:p>
          <a:p>
            <a:r>
              <a:rPr lang="ru-RU" dirty="0" err="1" smtClean="0"/>
              <a:t>сальметерол</a:t>
            </a:r>
            <a:r>
              <a:rPr lang="ru-RU" dirty="0" smtClean="0"/>
              <a:t> (</a:t>
            </a:r>
            <a:r>
              <a:rPr lang="ru-RU" dirty="0" err="1" smtClean="0"/>
              <a:t>серетид</a:t>
            </a:r>
            <a:r>
              <a:rPr lang="ru-RU" dirty="0" smtClean="0"/>
              <a:t>,  </a:t>
            </a:r>
            <a:r>
              <a:rPr lang="ru-RU" dirty="0" err="1" smtClean="0"/>
              <a:t>серевент</a:t>
            </a:r>
            <a:r>
              <a:rPr lang="ru-RU" dirty="0" smtClean="0"/>
              <a:t>)    </a:t>
            </a:r>
            <a:r>
              <a:rPr lang="ru-RU" dirty="0" err="1" smtClean="0"/>
              <a:t>формотерол</a:t>
            </a:r>
            <a:r>
              <a:rPr lang="ru-RU" dirty="0" smtClean="0"/>
              <a:t>  (</a:t>
            </a:r>
            <a:r>
              <a:rPr lang="ru-RU" dirty="0" err="1" smtClean="0"/>
              <a:t>форадил</a:t>
            </a:r>
            <a:r>
              <a:rPr lang="ru-RU" dirty="0" smtClean="0"/>
              <a:t>). </a:t>
            </a:r>
          </a:p>
          <a:p>
            <a:pPr>
              <a:buNone/>
            </a:pPr>
            <a:r>
              <a:rPr lang="ru-RU" b="1" dirty="0" smtClean="0"/>
              <a:t>Препараты 24-часового действия:</a:t>
            </a:r>
            <a:endParaRPr lang="ru-RU" dirty="0" smtClean="0"/>
          </a:p>
          <a:p>
            <a:r>
              <a:rPr lang="ru-RU" dirty="0" err="1" smtClean="0"/>
              <a:t>олодатерол</a:t>
            </a:r>
            <a:r>
              <a:rPr lang="ru-RU" dirty="0" smtClean="0"/>
              <a:t> (</a:t>
            </a:r>
            <a:r>
              <a:rPr lang="ru-RU" dirty="0" err="1" smtClean="0"/>
              <a:t>стриверди</a:t>
            </a:r>
            <a:r>
              <a:rPr lang="ru-RU" dirty="0" smtClean="0"/>
              <a:t> </a:t>
            </a:r>
            <a:r>
              <a:rPr lang="ru-RU" dirty="0" err="1" smtClean="0"/>
              <a:t>респимат</a:t>
            </a:r>
            <a:r>
              <a:rPr lang="ru-RU" dirty="0" smtClean="0"/>
              <a:t>, </a:t>
            </a:r>
            <a:r>
              <a:rPr lang="ru-RU" dirty="0" err="1" smtClean="0"/>
              <a:t>спиолто</a:t>
            </a:r>
            <a:r>
              <a:rPr lang="ru-RU" dirty="0" smtClean="0"/>
              <a:t> </a:t>
            </a:r>
            <a:r>
              <a:rPr lang="ru-RU" dirty="0" err="1" smtClean="0"/>
              <a:t>респимат</a:t>
            </a:r>
            <a:r>
              <a:rPr lang="ru-RU" dirty="0" smtClean="0"/>
              <a:t>).</a:t>
            </a:r>
          </a:p>
          <a:p>
            <a:endParaRPr lang="ru-RU" sz="1600" dirty="0" smtClean="0"/>
          </a:p>
          <a:p>
            <a:endParaRPr lang="ru-RU" sz="1800" dirty="0" smtClean="0"/>
          </a:p>
        </p:txBody>
      </p:sp>
      <p:pic>
        <p:nvPicPr>
          <p:cNvPr id="4" name="Picture 6" descr="Photo_Load"/>
          <p:cNvPicPr>
            <a:picLocks noChangeAspect="1" noChangeArrowheads="1"/>
          </p:cNvPicPr>
          <p:nvPr/>
        </p:nvPicPr>
        <p:blipFill>
          <a:blip r:embed="rId2" cstate="print"/>
          <a:srcRect l="7372" t="6818" r="4391" b="9099"/>
          <a:stretch>
            <a:fillRect/>
          </a:stretch>
        </p:blipFill>
        <p:spPr bwMode="auto">
          <a:xfrm>
            <a:off x="6660232" y="476672"/>
            <a:ext cx="19797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венто.png"/>
          <p:cNvPicPr>
            <a:picLocks noChangeAspect="1" noChangeArrowheads="1"/>
          </p:cNvPicPr>
          <p:nvPr/>
        </p:nvPicPr>
        <p:blipFill>
          <a:blip r:embed="rId3" cstate="print"/>
          <a:srcRect l="24138" t="1479" r="23276" b="1846"/>
          <a:stretch>
            <a:fillRect/>
          </a:stretch>
        </p:blipFill>
        <p:spPr bwMode="auto">
          <a:xfrm>
            <a:off x="5220072" y="332656"/>
            <a:ext cx="1294538" cy="261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0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8E9FB"/>
              </a:clrFrom>
              <a:clrTo>
                <a:srgbClr val="D8E9FB">
                  <a:alpha val="0"/>
                </a:srgbClr>
              </a:clrTo>
            </a:clrChange>
          </a:blip>
          <a:srcRect l="2237" t="2913" r="2664" b="2913"/>
          <a:stretch>
            <a:fillRect/>
          </a:stretch>
        </p:blipFill>
        <p:spPr bwMode="auto">
          <a:xfrm>
            <a:off x="5004048" y="3429000"/>
            <a:ext cx="214349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000.jpeg"/>
          <p:cNvPicPr>
            <a:picLocks noChangeAspect="1" noChangeArrowheads="1"/>
          </p:cNvPicPr>
          <p:nvPr/>
        </p:nvPicPr>
        <p:blipFill>
          <a:blip r:embed="rId5" cstate="print"/>
          <a:srcRect l="21556" t="4634" r="22627" b="6052"/>
          <a:stretch>
            <a:fillRect/>
          </a:stretch>
        </p:blipFill>
        <p:spPr bwMode="auto">
          <a:xfrm>
            <a:off x="7308304" y="4293096"/>
            <a:ext cx="138829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5688632" cy="666936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solidFill>
                  <a:srgbClr val="FF0000"/>
                </a:solidFill>
              </a:rPr>
              <a:t>Препараты группы </a:t>
            </a:r>
            <a:r>
              <a:rPr lang="ru-RU" sz="3800" b="1" dirty="0" err="1" smtClean="0">
                <a:solidFill>
                  <a:srgbClr val="FF0000"/>
                </a:solidFill>
              </a:rPr>
              <a:t>М-холинолитиков</a:t>
            </a:r>
            <a:endParaRPr lang="ru-RU" sz="3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3800" dirty="0" smtClean="0"/>
              <a:t>В терапии бронхиальной астмы и других </a:t>
            </a:r>
            <a:r>
              <a:rPr lang="ru-RU" sz="3800" dirty="0" err="1" smtClean="0"/>
              <a:t>обструктивных</a:t>
            </a:r>
            <a:r>
              <a:rPr lang="ru-RU" sz="3800" dirty="0" smtClean="0"/>
              <a:t> заболеваний органов дыхания в настоящее время широко применяют </a:t>
            </a:r>
            <a:r>
              <a:rPr lang="ru-RU" sz="3800" b="1" dirty="0" smtClean="0"/>
              <a:t>неселективные </a:t>
            </a:r>
            <a:r>
              <a:rPr lang="ru-RU" sz="3800" b="1" dirty="0" err="1" smtClean="0"/>
              <a:t>М-холинолитики</a:t>
            </a:r>
            <a:r>
              <a:rPr lang="ru-RU" sz="3800" b="1" dirty="0" smtClean="0"/>
              <a:t> </a:t>
            </a:r>
            <a:r>
              <a:rPr lang="ru-RU" sz="3800" dirty="0" smtClean="0"/>
              <a:t>синтетического происхождения для ингаляционного применения: </a:t>
            </a:r>
          </a:p>
          <a:p>
            <a:r>
              <a:rPr lang="ru-RU" sz="3800" b="1" dirty="0" err="1" smtClean="0"/>
              <a:t>ипратропия</a:t>
            </a:r>
            <a:r>
              <a:rPr lang="ru-RU" sz="3800" b="1" dirty="0" smtClean="0"/>
              <a:t> бромид  </a:t>
            </a:r>
          </a:p>
          <a:p>
            <a:r>
              <a:rPr lang="ru-RU" sz="3800" b="1" dirty="0" err="1" smtClean="0"/>
              <a:t>тиотропия</a:t>
            </a:r>
            <a:r>
              <a:rPr lang="ru-RU" sz="3800" b="1" dirty="0" smtClean="0"/>
              <a:t> бромид. </a:t>
            </a:r>
          </a:p>
          <a:p>
            <a:pPr>
              <a:buNone/>
            </a:pPr>
            <a:r>
              <a:rPr lang="ru-RU" sz="3800" dirty="0" smtClean="0"/>
              <a:t>Блокируют </a:t>
            </a:r>
            <a:r>
              <a:rPr lang="ru-RU" sz="3800" dirty="0" err="1" smtClean="0"/>
              <a:t>М-холинорецепторы</a:t>
            </a:r>
            <a:r>
              <a:rPr lang="ru-RU" sz="3800" dirty="0" smtClean="0"/>
              <a:t> гладкой мускулатуры трахеобронхиального дерева (преимущественно на уровне крупных и средних бронхов) и подавляют рефлекторную </a:t>
            </a:r>
            <a:r>
              <a:rPr lang="ru-RU" sz="3800" dirty="0" err="1" smtClean="0"/>
              <a:t>бронхоконстрикцию</a:t>
            </a:r>
            <a:r>
              <a:rPr lang="ru-RU" sz="3800" dirty="0" smtClean="0"/>
              <a:t>. </a:t>
            </a:r>
          </a:p>
          <a:p>
            <a:pPr>
              <a:buNone/>
            </a:pPr>
            <a:r>
              <a:rPr lang="ru-RU" sz="3800" dirty="0" smtClean="0"/>
              <a:t>Эффективно предупреждают сужение бронхов, возникающее в результате действия различных </a:t>
            </a:r>
            <a:r>
              <a:rPr lang="ru-RU" sz="3800" dirty="0" err="1" smtClean="0"/>
              <a:t>бронхоспазмирующих</a:t>
            </a:r>
            <a:r>
              <a:rPr lang="ru-RU" sz="3800" dirty="0" smtClean="0"/>
              <a:t> агентов, а также устраняют спазм бронхов, связанный с влиянием блуждающего нерва</a:t>
            </a:r>
          </a:p>
          <a:p>
            <a:pPr>
              <a:buNone/>
            </a:pPr>
            <a:r>
              <a:rPr lang="ru-RU" sz="3800" dirty="0" smtClean="0"/>
              <a:t>При ингаляционном пути введения влияют только на </a:t>
            </a:r>
            <a:r>
              <a:rPr lang="ru-RU" sz="3800" dirty="0" err="1" smtClean="0"/>
              <a:t>М-холинорецепторы</a:t>
            </a:r>
            <a:r>
              <a:rPr lang="ru-RU" sz="3800" dirty="0" smtClean="0"/>
              <a:t> бронхов, почти не всасываются через слизистую бронхов в кровь, поэтому и не оказывают резорбтивного действия на организм, не вызывают характерных «</a:t>
            </a:r>
            <a:r>
              <a:rPr lang="ru-RU" sz="3800" dirty="0" err="1" smtClean="0"/>
              <a:t>атропиноподобных</a:t>
            </a:r>
            <a:r>
              <a:rPr lang="ru-RU" sz="3800" dirty="0" smtClean="0"/>
              <a:t>» побочных эффектов.   </a:t>
            </a:r>
          </a:p>
          <a:p>
            <a:endParaRPr lang="ru-RU" dirty="0" smtClean="0"/>
          </a:p>
        </p:txBody>
      </p:sp>
      <p:pic>
        <p:nvPicPr>
          <p:cNvPr id="3" name="Рисунок 4" descr="ипр.jpg"/>
          <p:cNvPicPr>
            <a:picLocks noChangeAspect="1" noChangeArrowheads="1"/>
          </p:cNvPicPr>
          <p:nvPr/>
        </p:nvPicPr>
        <p:blipFill>
          <a:blip r:embed="rId2" cstate="print"/>
          <a:srcRect l="32320" t="9077" r="33261" b="10184"/>
          <a:stretch>
            <a:fillRect/>
          </a:stretch>
        </p:blipFill>
        <p:spPr bwMode="auto">
          <a:xfrm>
            <a:off x="7164288" y="188640"/>
            <a:ext cx="156288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 descr="ига.jpg"/>
          <p:cNvPicPr>
            <a:picLocks noChangeAspect="1" noChangeArrowheads="1"/>
          </p:cNvPicPr>
          <p:nvPr/>
        </p:nvPicPr>
        <p:blipFill>
          <a:blip r:embed="rId3" cstate="print"/>
          <a:srcRect l="13538" t="17786" r="13058" b="19463"/>
          <a:stretch>
            <a:fillRect/>
          </a:stretch>
        </p:blipFill>
        <p:spPr bwMode="auto">
          <a:xfrm>
            <a:off x="6156176" y="4077072"/>
            <a:ext cx="2592288" cy="256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нт.jpg"/>
          <p:cNvPicPr>
            <a:picLocks noChangeAspect="1" noChangeArrowheads="1"/>
          </p:cNvPicPr>
          <p:nvPr/>
        </p:nvPicPr>
        <p:blipFill>
          <a:blip r:embed="rId4" cstate="print"/>
          <a:srcRect l="31088" t="6406" r="30527" b="4774"/>
          <a:stretch>
            <a:fillRect/>
          </a:stretch>
        </p:blipFill>
        <p:spPr bwMode="auto">
          <a:xfrm>
            <a:off x="5652120" y="332656"/>
            <a:ext cx="136310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4752528" cy="6858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Первым представителем группы является </a:t>
            </a:r>
            <a:r>
              <a:rPr lang="ru-RU" b="1" dirty="0" err="1" smtClean="0"/>
              <a:t>ипратропиум</a:t>
            </a:r>
            <a:r>
              <a:rPr lang="ru-RU" b="1" dirty="0" smtClean="0"/>
              <a:t> (</a:t>
            </a:r>
            <a:r>
              <a:rPr lang="ru-RU" b="1" dirty="0" err="1" smtClean="0"/>
              <a:t>ипратропия</a:t>
            </a:r>
            <a:r>
              <a:rPr lang="ru-RU" b="1" dirty="0" smtClean="0"/>
              <a:t> бромид) </a:t>
            </a:r>
            <a:r>
              <a:rPr lang="ru-RU" dirty="0" smtClean="0"/>
              <a:t>применяется в форме аэрозоля и раствора для ингаляций </a:t>
            </a:r>
            <a:r>
              <a:rPr lang="ru-RU" b="1" dirty="0" smtClean="0"/>
              <a:t>(</a:t>
            </a:r>
            <a:r>
              <a:rPr lang="ru-RU" b="1" dirty="0" err="1" smtClean="0"/>
              <a:t>атровент</a:t>
            </a:r>
            <a:r>
              <a:rPr lang="ru-RU" b="1" dirty="0" smtClean="0"/>
              <a:t>). </a:t>
            </a:r>
            <a:r>
              <a:rPr lang="ru-RU" dirty="0" err="1" smtClean="0"/>
              <a:t>Ипратропиум</a:t>
            </a:r>
            <a:r>
              <a:rPr lang="ru-RU" dirty="0" smtClean="0"/>
              <a:t> входит в состав комбинированного препарата </a:t>
            </a:r>
            <a:r>
              <a:rPr lang="ru-RU" b="1" dirty="0" err="1" smtClean="0"/>
              <a:t>Беродуал</a:t>
            </a:r>
            <a:r>
              <a:rPr lang="ru-RU" b="1" dirty="0" smtClean="0"/>
              <a:t>, </a:t>
            </a:r>
            <a:r>
              <a:rPr lang="ru-RU" b="1" dirty="0" err="1" smtClean="0"/>
              <a:t>Ипратерол</a:t>
            </a:r>
            <a:r>
              <a:rPr lang="ru-RU" b="1" dirty="0" smtClean="0"/>
              <a:t> </a:t>
            </a:r>
            <a:r>
              <a:rPr lang="ru-RU" dirty="0" smtClean="0"/>
              <a:t>в сочетании с бета2-адреномиметиком </a:t>
            </a:r>
            <a:r>
              <a:rPr lang="ru-RU" dirty="0" err="1" smtClean="0"/>
              <a:t>фенотеролом</a:t>
            </a:r>
            <a:r>
              <a:rPr lang="ru-RU" dirty="0" smtClean="0"/>
              <a:t>. </a:t>
            </a:r>
            <a:r>
              <a:rPr lang="ru-RU" dirty="0" err="1" smtClean="0"/>
              <a:t>Бронходилатирующий</a:t>
            </a:r>
            <a:r>
              <a:rPr lang="ru-RU" dirty="0" smtClean="0"/>
              <a:t> эффект развивается через 5-15 минут, достигает максимума через 1-2 часа и продолжается до 6 часов, иногда - до 8 часов. Назначают дл профилактики приступов удушья, терапии ХОБЛ, бронхиальной астмы легкой и средней степени тяжести, эмфиземы легких, </a:t>
            </a:r>
            <a:r>
              <a:rPr lang="ru-RU" dirty="0" err="1" smtClean="0"/>
              <a:t>обструктивного</a:t>
            </a:r>
            <a:r>
              <a:rPr lang="ru-RU" dirty="0" smtClean="0"/>
              <a:t> бронхита. Для подготовки дыхательных путей к введению аэрозольных антибиотиков, </a:t>
            </a:r>
            <a:r>
              <a:rPr lang="ru-RU" dirty="0" err="1" smtClean="0"/>
              <a:t>муколитиков</a:t>
            </a:r>
            <a:r>
              <a:rPr lang="ru-RU" dirty="0" smtClean="0"/>
              <a:t>,  </a:t>
            </a:r>
            <a:r>
              <a:rPr lang="ru-RU" dirty="0" err="1" smtClean="0"/>
              <a:t>глюкокортикоидов</a:t>
            </a:r>
            <a:r>
              <a:rPr lang="ru-RU" dirty="0" smtClean="0"/>
              <a:t>, </a:t>
            </a:r>
            <a:r>
              <a:rPr lang="ru-RU" dirty="0" err="1" smtClean="0"/>
              <a:t>кромолина</a:t>
            </a:r>
            <a:r>
              <a:rPr lang="ru-RU" dirty="0" smtClean="0"/>
              <a:t> - натрия в порошке. </a:t>
            </a:r>
          </a:p>
          <a:p>
            <a:endParaRPr lang="ru-RU" dirty="0" smtClean="0"/>
          </a:p>
        </p:txBody>
      </p:sp>
      <p:pic>
        <p:nvPicPr>
          <p:cNvPr id="3" name="Рисунок 4" descr="ипр.jpg"/>
          <p:cNvPicPr>
            <a:picLocks noChangeAspect="1" noChangeArrowheads="1"/>
          </p:cNvPicPr>
          <p:nvPr/>
        </p:nvPicPr>
        <p:blipFill>
          <a:blip r:embed="rId2" cstate="print"/>
          <a:srcRect l="32320" t="9077" r="33261" b="10184"/>
          <a:stretch>
            <a:fillRect/>
          </a:stretch>
        </p:blipFill>
        <p:spPr bwMode="auto">
          <a:xfrm>
            <a:off x="5004048" y="4293096"/>
            <a:ext cx="116059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нт.jpg"/>
          <p:cNvPicPr>
            <a:picLocks noChangeAspect="1" noChangeArrowheads="1"/>
          </p:cNvPicPr>
          <p:nvPr/>
        </p:nvPicPr>
        <p:blipFill>
          <a:blip r:embed="rId3" cstate="print"/>
          <a:srcRect l="31088" t="6406" r="30527" b="4774"/>
          <a:stretch>
            <a:fillRect/>
          </a:stretch>
        </p:blipFill>
        <p:spPr bwMode="auto">
          <a:xfrm>
            <a:off x="5076056" y="692696"/>
            <a:ext cx="156048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ат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60648"/>
            <a:ext cx="18444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17_565_1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717032"/>
            <a:ext cx="2118659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5868144" cy="6473825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Его аналог </a:t>
            </a:r>
            <a:r>
              <a:rPr lang="ru-RU" b="1" dirty="0" err="1" smtClean="0"/>
              <a:t>тиотропия</a:t>
            </a:r>
            <a:r>
              <a:rPr lang="ru-RU" b="1" dirty="0" smtClean="0"/>
              <a:t> бромид </a:t>
            </a:r>
            <a:r>
              <a:rPr lang="ru-RU" dirty="0" smtClean="0"/>
              <a:t>оказывает пролонгированное (24 часовое) </a:t>
            </a:r>
            <a:r>
              <a:rPr lang="ru-RU" dirty="0" err="1" smtClean="0"/>
              <a:t>бронхорасширяющее</a:t>
            </a:r>
            <a:r>
              <a:rPr lang="ru-RU" dirty="0" smtClean="0"/>
              <a:t> действие, применяется в форме порошка в капсулах для ингаляций </a:t>
            </a:r>
            <a:r>
              <a:rPr lang="ru-RU" b="1" dirty="0" err="1" smtClean="0"/>
              <a:t>Спирива</a:t>
            </a:r>
            <a:r>
              <a:rPr lang="ru-RU" dirty="0" smtClean="0"/>
              <a:t> с использованием прилагающегося к упаковке ингалятора </a:t>
            </a:r>
            <a:r>
              <a:rPr lang="ru-RU" dirty="0" err="1" smtClean="0"/>
              <a:t>ХандиХалер</a:t>
            </a:r>
            <a:r>
              <a:rPr lang="ru-RU" dirty="0" smtClean="0"/>
              <a:t> и раствора для ингаляций </a:t>
            </a:r>
            <a:r>
              <a:rPr lang="ru-RU" b="1" dirty="0" err="1" smtClean="0"/>
              <a:t>Спирива</a:t>
            </a:r>
            <a:r>
              <a:rPr lang="ru-RU" b="1" dirty="0" smtClean="0"/>
              <a:t> </a:t>
            </a:r>
            <a:r>
              <a:rPr lang="ru-RU" b="1" dirty="0" err="1" smtClean="0"/>
              <a:t>Респимат</a:t>
            </a:r>
            <a:r>
              <a:rPr lang="ru-RU" b="1" dirty="0" smtClean="0"/>
              <a:t> </a:t>
            </a:r>
            <a:r>
              <a:rPr lang="ru-RU" dirty="0" smtClean="0"/>
              <a:t>с использованием прилагающегося к упаковке ингалятора </a:t>
            </a:r>
            <a:r>
              <a:rPr lang="ru-RU" dirty="0" err="1" smtClean="0"/>
              <a:t>Респимат</a:t>
            </a:r>
            <a:r>
              <a:rPr lang="ru-RU" dirty="0" smtClean="0"/>
              <a:t>. Ингаляцию (2 вдоха) осуществляют только 1 раз в сутки.</a:t>
            </a:r>
          </a:p>
          <a:p>
            <a:r>
              <a:rPr lang="ru-RU" dirty="0" smtClean="0"/>
              <a:t>При ингаляционном введении </a:t>
            </a:r>
            <a:r>
              <a:rPr lang="ru-RU" dirty="0" err="1" smtClean="0"/>
              <a:t>тиотропия</a:t>
            </a:r>
            <a:r>
              <a:rPr lang="ru-RU" dirty="0" smtClean="0"/>
              <a:t> бромид оказывает местное избирательное действие, при этом в терапевтических дозах не вызывает системных антихолинергических побочных эффектов. </a:t>
            </a:r>
          </a:p>
          <a:p>
            <a:r>
              <a:rPr lang="ru-RU" dirty="0" err="1" smtClean="0"/>
              <a:t>Тиотропий</a:t>
            </a:r>
            <a:r>
              <a:rPr lang="ru-RU" dirty="0" smtClean="0"/>
              <a:t> значительно снижает частоту обострений ХОБЛ и значительно улучшает качество жизни, что наблюдается в течение всего периода лечения; существенно снижает количество случаев госпитализации, связанной с обострением ХОБЛ. Применяется в качестве поддерживающей терапии у пациентов с ХОБЛ, включая хронический бронхит и эмфизему (поддерживающая терапия при сохраняющейся одышке и для предупреждения обострений). </a:t>
            </a:r>
          </a:p>
          <a:p>
            <a:endParaRPr lang="ru-RU" dirty="0" smtClean="0"/>
          </a:p>
        </p:txBody>
      </p:sp>
      <p:pic>
        <p:nvPicPr>
          <p:cNvPr id="3" name="Рисунок 2" descr="ига.jpg"/>
          <p:cNvPicPr>
            <a:picLocks noChangeAspect="1" noChangeArrowheads="1"/>
          </p:cNvPicPr>
          <p:nvPr/>
        </p:nvPicPr>
        <p:blipFill>
          <a:blip r:embed="rId2" cstate="print"/>
          <a:srcRect l="13538" t="17786" r="13058" b="19463"/>
          <a:stretch>
            <a:fillRect/>
          </a:stretch>
        </p:blipFill>
        <p:spPr bwMode="auto">
          <a:xfrm>
            <a:off x="6066822" y="404664"/>
            <a:ext cx="2768889" cy="232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спир.png"/>
          <p:cNvPicPr>
            <a:picLocks noChangeAspect="1" noChangeArrowheads="1"/>
          </p:cNvPicPr>
          <p:nvPr/>
        </p:nvPicPr>
        <p:blipFill>
          <a:blip r:embed="rId3" cstate="print"/>
          <a:srcRect l="17734" t="3079" r="16321" b="3323"/>
          <a:stretch>
            <a:fillRect/>
          </a:stretch>
        </p:blipFill>
        <p:spPr bwMode="auto">
          <a:xfrm>
            <a:off x="6084168" y="2996952"/>
            <a:ext cx="2741618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6156176" cy="6858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Комбинированные препараты</a:t>
            </a:r>
          </a:p>
          <a:p>
            <a:pPr>
              <a:buNone/>
            </a:pPr>
            <a:r>
              <a:rPr lang="ru-RU" sz="1600" b="1" dirty="0" smtClean="0"/>
              <a:t>С</a:t>
            </a:r>
            <a:r>
              <a:rPr lang="ru-RU" sz="1600" dirty="0" smtClean="0"/>
              <a:t>одержащие бета2-адреномиметик и  </a:t>
            </a:r>
            <a:r>
              <a:rPr lang="ru-RU" sz="1600" dirty="0" err="1" smtClean="0"/>
              <a:t>М-холинолитик</a:t>
            </a:r>
            <a:r>
              <a:rPr lang="ru-RU" sz="1600" dirty="0" smtClean="0"/>
              <a:t>:</a:t>
            </a:r>
          </a:p>
          <a:p>
            <a:pPr>
              <a:buNone/>
            </a:pPr>
            <a:r>
              <a:rPr lang="ru-RU" sz="1600" b="1" dirty="0" err="1" smtClean="0"/>
              <a:t>Беродуал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Ипратерол</a:t>
            </a:r>
            <a:r>
              <a:rPr lang="ru-RU" sz="1600" b="1" dirty="0" smtClean="0"/>
              <a:t> </a:t>
            </a:r>
            <a:r>
              <a:rPr lang="ru-RU" sz="1600" dirty="0" smtClean="0"/>
              <a:t> содержат </a:t>
            </a:r>
            <a:r>
              <a:rPr lang="ru-RU" sz="1600" dirty="0" err="1" smtClean="0"/>
              <a:t>фенотерол</a:t>
            </a:r>
            <a:r>
              <a:rPr lang="ru-RU" sz="1600" dirty="0" smtClean="0"/>
              <a:t> и </a:t>
            </a:r>
            <a:r>
              <a:rPr lang="ru-RU" sz="1600" dirty="0" err="1" smtClean="0"/>
              <a:t>ипратропия</a:t>
            </a:r>
            <a:r>
              <a:rPr lang="ru-RU" sz="1600" dirty="0" smtClean="0"/>
              <a:t> бромид; </a:t>
            </a:r>
          </a:p>
          <a:p>
            <a:pPr>
              <a:buNone/>
            </a:pPr>
            <a:r>
              <a:rPr lang="ru-RU" sz="1600" b="1" dirty="0" err="1" smtClean="0"/>
              <a:t>Спиолто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респимат</a:t>
            </a:r>
            <a:r>
              <a:rPr lang="ru-RU" sz="1600" b="1" dirty="0" smtClean="0"/>
              <a:t>  </a:t>
            </a:r>
            <a:r>
              <a:rPr lang="ru-RU" sz="1600" dirty="0" smtClean="0"/>
              <a:t>содержит </a:t>
            </a:r>
            <a:r>
              <a:rPr lang="ru-RU" sz="1600" dirty="0" err="1" smtClean="0"/>
              <a:t>олодатерол</a:t>
            </a:r>
            <a:r>
              <a:rPr lang="ru-RU" sz="1600" dirty="0" smtClean="0"/>
              <a:t> и </a:t>
            </a:r>
            <a:r>
              <a:rPr lang="ru-RU" sz="1600" dirty="0" err="1" smtClean="0"/>
              <a:t>тиотропия</a:t>
            </a:r>
            <a:r>
              <a:rPr lang="ru-RU" sz="1600" dirty="0" smtClean="0"/>
              <a:t> бромид</a:t>
            </a:r>
          </a:p>
          <a:p>
            <a:pPr>
              <a:buNone/>
            </a:pPr>
            <a:r>
              <a:rPr lang="ru-RU" sz="1600" dirty="0" err="1" smtClean="0"/>
              <a:t>М-холиноблокаторы</a:t>
            </a:r>
            <a:r>
              <a:rPr lang="ru-RU" sz="1600" dirty="0" smtClean="0"/>
              <a:t> блокируют </a:t>
            </a:r>
            <a:r>
              <a:rPr lang="ru-RU" sz="1600" dirty="0" err="1" smtClean="0"/>
              <a:t>М-холинорецепторы</a:t>
            </a:r>
            <a:r>
              <a:rPr lang="ru-RU" sz="1600" dirty="0" smtClean="0"/>
              <a:t> слизистой бронхов и тормозят рефлексы, вызываемые блуждающим нервом (</a:t>
            </a:r>
            <a:r>
              <a:rPr lang="ru-RU" sz="1600" dirty="0" err="1" smtClean="0"/>
              <a:t>вагусом</a:t>
            </a:r>
            <a:r>
              <a:rPr lang="ru-RU" sz="1600" dirty="0" smtClean="0"/>
              <a:t>), противодействуя влияниям ацетилхолина - медиатора, высвобождающегося из окончаний блуждающего нерва что и приводит к </a:t>
            </a:r>
            <a:r>
              <a:rPr lang="ru-RU" sz="1600" dirty="0" err="1" smtClean="0"/>
              <a:t>бронходилатации</a:t>
            </a:r>
            <a:r>
              <a:rPr lang="ru-RU" sz="1600" dirty="0" smtClean="0"/>
              <a:t>. </a:t>
            </a:r>
          </a:p>
          <a:p>
            <a:pPr>
              <a:buNone/>
            </a:pPr>
            <a:r>
              <a:rPr lang="ru-RU" sz="1600" dirty="0" smtClean="0"/>
              <a:t>Бета2-адреномиметики возбуждают бета2-адренорецепторы, расслабляют гладкую мускулатуру бронхов и сосудов и противодействует развитию бронхоспастических реакций, обусловленных влиянием гистамина, </a:t>
            </a:r>
            <a:r>
              <a:rPr lang="ru-RU" sz="1600" dirty="0" err="1" smtClean="0"/>
              <a:t>метахолина</a:t>
            </a:r>
            <a:r>
              <a:rPr lang="ru-RU" sz="1600" dirty="0" smtClean="0"/>
              <a:t>, холодного воздуха и аллергенов (реакции гиперчувствительности немедленного типа). Сразу после введения </a:t>
            </a:r>
            <a:r>
              <a:rPr lang="ru-RU" sz="1600" dirty="0" err="1" smtClean="0"/>
              <a:t>адреномиметики</a:t>
            </a:r>
            <a:r>
              <a:rPr lang="ru-RU" sz="1600" dirty="0" smtClean="0"/>
              <a:t> блокируют высвобождение медиаторов воспаления и </a:t>
            </a:r>
            <a:r>
              <a:rPr lang="ru-RU" sz="1600" dirty="0" err="1" smtClean="0"/>
              <a:t>бронхообструкции</a:t>
            </a:r>
            <a:r>
              <a:rPr lang="ru-RU" sz="1600" dirty="0" smtClean="0"/>
              <a:t> из тучных клеток </a:t>
            </a:r>
          </a:p>
          <a:p>
            <a:pPr>
              <a:buNone/>
            </a:pPr>
            <a:r>
              <a:rPr lang="ru-RU" sz="1600" dirty="0" smtClean="0"/>
              <a:t>Комбинация бета2-адреномиметика и </a:t>
            </a:r>
            <a:r>
              <a:rPr lang="ru-RU" sz="1600" dirty="0" err="1" smtClean="0"/>
              <a:t>М-холинолитика</a:t>
            </a:r>
            <a:r>
              <a:rPr lang="ru-RU" sz="1600" dirty="0" smtClean="0"/>
              <a:t> оказывает однонаправленное </a:t>
            </a:r>
            <a:r>
              <a:rPr lang="ru-RU" sz="1600" dirty="0" err="1" smtClean="0"/>
              <a:t>бронхорасширяющее</a:t>
            </a:r>
            <a:r>
              <a:rPr lang="ru-RU" sz="1600" dirty="0" smtClean="0"/>
              <a:t> действие, посредством влияния на иннервацию бронхов симпатической и парасимпатической нервных систем</a:t>
            </a:r>
          </a:p>
        </p:txBody>
      </p:sp>
      <p:pic>
        <p:nvPicPr>
          <p:cNvPr id="3" name="Рисунок 4" descr="ипр.jpg"/>
          <p:cNvPicPr>
            <a:picLocks noChangeAspect="1" noChangeArrowheads="1"/>
          </p:cNvPicPr>
          <p:nvPr/>
        </p:nvPicPr>
        <p:blipFill>
          <a:blip r:embed="rId2" cstate="print"/>
          <a:srcRect l="32320" t="9077" r="33261" b="10184"/>
          <a:stretch>
            <a:fillRect/>
          </a:stretch>
        </p:blipFill>
        <p:spPr bwMode="auto">
          <a:xfrm>
            <a:off x="6084168" y="836712"/>
            <a:ext cx="13321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17_565_197"/>
          <p:cNvPicPr>
            <a:picLocks noChangeAspect="1" noChangeArrowheads="1"/>
          </p:cNvPicPr>
          <p:nvPr/>
        </p:nvPicPr>
        <p:blipFill>
          <a:blip r:embed="rId3" cstate="print"/>
          <a:srcRect l="5714" t="7143" r="45714" b="7143"/>
          <a:stretch>
            <a:fillRect/>
          </a:stretch>
        </p:blipFill>
        <p:spPr bwMode="auto">
          <a:xfrm>
            <a:off x="7536116" y="548680"/>
            <a:ext cx="142837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" descr="спиолто.jpeg"/>
          <p:cNvPicPr>
            <a:picLocks noChangeAspect="1" noChangeArrowheads="1"/>
          </p:cNvPicPr>
          <p:nvPr/>
        </p:nvPicPr>
        <p:blipFill>
          <a:blip r:embed="rId4" cstate="print"/>
          <a:srcRect l="5766" t="2187" r="6062" b="2914"/>
          <a:stretch>
            <a:fillRect/>
          </a:stretch>
        </p:blipFill>
        <p:spPr bwMode="auto">
          <a:xfrm>
            <a:off x="6156176" y="4149080"/>
            <a:ext cx="211000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 descr="респи.jpg"/>
          <p:cNvPicPr>
            <a:picLocks noChangeAspect="1"/>
          </p:cNvPicPr>
          <p:nvPr/>
        </p:nvPicPr>
        <p:blipFill>
          <a:blip r:embed="rId5" cstate="print"/>
          <a:srcRect l="35368" r="34149"/>
          <a:stretch>
            <a:fillRect/>
          </a:stretch>
        </p:blipFill>
        <p:spPr bwMode="auto">
          <a:xfrm>
            <a:off x="8087885" y="4725144"/>
            <a:ext cx="105611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sz="quarter" idx="1"/>
          </p:nvPr>
        </p:nvSpPr>
        <p:spPr>
          <a:xfrm>
            <a:off x="1" y="115888"/>
            <a:ext cx="5436095" cy="635793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При совместном применении </a:t>
            </a:r>
            <a:r>
              <a:rPr lang="ru-RU" dirty="0" err="1" smtClean="0"/>
              <a:t>холинолитиков</a:t>
            </a:r>
            <a:r>
              <a:rPr lang="ru-RU" dirty="0" smtClean="0"/>
              <a:t> и </a:t>
            </a:r>
            <a:r>
              <a:rPr lang="ru-RU" dirty="0" err="1" smtClean="0"/>
              <a:t>адреномиметиков</a:t>
            </a:r>
            <a:r>
              <a:rPr lang="ru-RU" dirty="0" smtClean="0"/>
              <a:t>  </a:t>
            </a:r>
            <a:r>
              <a:rPr lang="ru-RU" dirty="0" err="1" smtClean="0"/>
              <a:t>бронхорасширяющий</a:t>
            </a:r>
            <a:r>
              <a:rPr lang="ru-RU" dirty="0" smtClean="0"/>
              <a:t> эффект достигается путем воздействия на различные фармакологические мишени. Указанные вещества дополняют друг друга, в результате усиливается спазмолитический эффект на мышцы бронхов и обеспечивается большая широта терапевтического действия при </a:t>
            </a:r>
            <a:r>
              <a:rPr lang="ru-RU" dirty="0" err="1" smtClean="0"/>
              <a:t>бронхолегочных</a:t>
            </a:r>
            <a:r>
              <a:rPr lang="ru-RU" dirty="0" smtClean="0"/>
              <a:t> заболеваниях, сопровождающихся </a:t>
            </a:r>
            <a:r>
              <a:rPr lang="ru-RU" dirty="0" err="1" smtClean="0"/>
              <a:t>констрикцией</a:t>
            </a:r>
            <a:r>
              <a:rPr lang="ru-RU" dirty="0" smtClean="0"/>
              <a:t> дыхательных путей. </a:t>
            </a:r>
          </a:p>
          <a:p>
            <a:r>
              <a:rPr lang="ru-RU" dirty="0" smtClean="0"/>
              <a:t>Кроме того, требуется более низкая доза </a:t>
            </a:r>
            <a:r>
              <a:rPr lang="ru-RU" dirty="0" err="1" smtClean="0"/>
              <a:t>бета-адренергического</a:t>
            </a:r>
            <a:r>
              <a:rPr lang="ru-RU" dirty="0" smtClean="0"/>
              <a:t> компонента, что позволяет снизить выраженность  побочных эффектов на </a:t>
            </a:r>
            <a:r>
              <a:rPr lang="ru-RU" dirty="0" err="1" smtClean="0"/>
              <a:t>сердечно-сосудистую</a:t>
            </a:r>
            <a:r>
              <a:rPr lang="ru-RU" dirty="0" smtClean="0"/>
              <a:t> систему (повышение частоты и силы сердечных сокращений, увеличение отрезка </a:t>
            </a:r>
            <a:r>
              <a:rPr lang="en-US" dirty="0" smtClean="0"/>
              <a:t>QT</a:t>
            </a:r>
            <a:r>
              <a:rPr lang="ru-RU" dirty="0" smtClean="0"/>
              <a:t>).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3" name="Рисунок 1" descr="спиолто.jpeg"/>
          <p:cNvPicPr>
            <a:picLocks noChangeAspect="1" noChangeArrowheads="1"/>
          </p:cNvPicPr>
          <p:nvPr/>
        </p:nvPicPr>
        <p:blipFill>
          <a:blip r:embed="rId2" cstate="print"/>
          <a:srcRect l="5766" t="2187" r="6062" b="2914"/>
          <a:stretch>
            <a:fillRect/>
          </a:stretch>
        </p:blipFill>
        <p:spPr bwMode="auto">
          <a:xfrm>
            <a:off x="5580112" y="116632"/>
            <a:ext cx="2808312" cy="341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 descr="респи.jpg"/>
          <p:cNvPicPr>
            <a:picLocks noChangeAspect="1"/>
          </p:cNvPicPr>
          <p:nvPr/>
        </p:nvPicPr>
        <p:blipFill>
          <a:blip r:embed="rId3" cstate="print"/>
          <a:srcRect l="35368" r="38750"/>
          <a:stretch>
            <a:fillRect/>
          </a:stretch>
        </p:blipFill>
        <p:spPr bwMode="auto">
          <a:xfrm>
            <a:off x="7740352" y="1412776"/>
            <a:ext cx="108012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7_565_197"/>
          <p:cNvPicPr>
            <a:picLocks noChangeAspect="1" noChangeArrowheads="1"/>
          </p:cNvPicPr>
          <p:nvPr/>
        </p:nvPicPr>
        <p:blipFill>
          <a:blip r:embed="rId4" cstate="print"/>
          <a:srcRect l="4082" t="4585"/>
          <a:stretch>
            <a:fillRect/>
          </a:stretch>
        </p:blipFill>
        <p:spPr bwMode="auto">
          <a:xfrm>
            <a:off x="5796136" y="4005064"/>
            <a:ext cx="297779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3284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 smtClean="0">
                <a:solidFill>
                  <a:srgbClr val="FF0000"/>
                </a:solidFill>
              </a:rPr>
              <a:t>Отхаркивающ</a:t>
            </a:r>
            <a:r>
              <a:rPr lang="ru-RU" sz="2700" b="1" dirty="0" smtClean="0">
                <a:solidFill>
                  <a:srgbClr val="FF0000"/>
                </a:solidFill>
              </a:rPr>
              <a:t> средства (</a:t>
            </a:r>
            <a:r>
              <a:rPr lang="ru-RU" sz="2700" b="1" dirty="0" err="1" smtClean="0">
                <a:solidFill>
                  <a:srgbClr val="FF0000"/>
                </a:solidFill>
              </a:rPr>
              <a:t>секретомоторные</a:t>
            </a:r>
            <a:r>
              <a:rPr lang="ru-RU" sz="2700" b="1" dirty="0" smtClean="0">
                <a:solidFill>
                  <a:srgbClr val="FF0000"/>
                </a:solidFill>
              </a:rPr>
              <a:t>)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Это большая группа препаратов, преимущественно растительного происхождения, а так же синтетические вещества, разжижающие мокроту и облегчающие ее откашливание.</a:t>
            </a:r>
            <a:br>
              <a:rPr lang="ru-RU" sz="1800" b="1" dirty="0" smtClean="0"/>
            </a:br>
            <a:r>
              <a:rPr lang="ru-RU" sz="1800" b="1" dirty="0" smtClean="0"/>
              <a:t>Они необходимы для симптоматической терапии мучительного кашля с вязкой и  трудно отделяемой мокротой. </a:t>
            </a:r>
            <a:br>
              <a:rPr lang="ru-RU" sz="1800" b="1" dirty="0" smtClean="0"/>
            </a:br>
            <a:r>
              <a:rPr lang="ru-RU" sz="1800" b="1" dirty="0" smtClean="0">
                <a:solidFill>
                  <a:srgbClr val="FF0000"/>
                </a:solidFill>
              </a:rPr>
              <a:t>Оказывают основные Фармакологические эффекты: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1.Понижение вязкости мокроты и улучшение ее отделения.</a:t>
            </a:r>
            <a:br>
              <a:rPr lang="ru-RU" sz="1800" b="1" dirty="0" smtClean="0"/>
            </a:br>
            <a:r>
              <a:rPr lang="ru-RU" sz="1800" b="1" dirty="0" smtClean="0"/>
              <a:t>2.Повышение активности эпителия слизистой бронхов.</a:t>
            </a:r>
            <a:br>
              <a:rPr lang="ru-RU" sz="1800" b="1" dirty="0" smtClean="0"/>
            </a:br>
            <a:r>
              <a:rPr lang="ru-RU" sz="1800" b="1" dirty="0" smtClean="0"/>
              <a:t>3.Ослабление воспалительных явлений  и раздражения чувствительных  нервных окончаний в слизистой.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отх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8475" t="32270" r="32203" b="15051"/>
          <a:stretch>
            <a:fillRect/>
          </a:stretch>
        </p:blipFill>
        <p:spPr>
          <a:xfrm>
            <a:off x="251520" y="2852936"/>
            <a:ext cx="5472608" cy="4005064"/>
          </a:xfrm>
        </p:spPr>
      </p:pic>
      <p:sp>
        <p:nvSpPr>
          <p:cNvPr id="10" name="Прямоугольник 9"/>
          <p:cNvSpPr/>
          <p:nvPr/>
        </p:nvSpPr>
        <p:spPr>
          <a:xfrm>
            <a:off x="6660232" y="3645024"/>
            <a:ext cx="230425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660232" y="4725144"/>
            <a:ext cx="2304256" cy="720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7" name="Рисунок 6" descr="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2564904"/>
            <a:ext cx="1656184" cy="2232248"/>
          </a:xfrm>
          <a:prstGeom prst="rect">
            <a:avLst/>
          </a:prstGeom>
        </p:spPr>
      </p:pic>
      <p:pic>
        <p:nvPicPr>
          <p:cNvPr id="8" name="Содержимое 3" descr="душ.png"/>
          <p:cNvPicPr>
            <a:picLocks noChangeAspect="1"/>
          </p:cNvPicPr>
          <p:nvPr/>
        </p:nvPicPr>
        <p:blipFill>
          <a:blip r:embed="rId4" cstate="print"/>
          <a:srcRect l="25118" r="23170"/>
          <a:stretch>
            <a:fillRect/>
          </a:stretch>
        </p:blipFill>
        <p:spPr>
          <a:xfrm>
            <a:off x="5724128" y="2924944"/>
            <a:ext cx="1656184" cy="2316779"/>
          </a:xfrm>
          <a:prstGeom prst="rect">
            <a:avLst/>
          </a:prstGeom>
        </p:spPr>
      </p:pic>
      <p:pic>
        <p:nvPicPr>
          <p:cNvPr id="9" name="Рисунок 8" descr="чабр.jpg"/>
          <p:cNvPicPr>
            <a:picLocks noChangeAspect="1"/>
          </p:cNvPicPr>
          <p:nvPr/>
        </p:nvPicPr>
        <p:blipFill>
          <a:blip r:embed="rId5" cstate="print"/>
          <a:srcRect l="22680" r="23141"/>
          <a:stretch>
            <a:fillRect/>
          </a:stretch>
        </p:blipFill>
        <p:spPr>
          <a:xfrm>
            <a:off x="5940152" y="5085184"/>
            <a:ext cx="1512168" cy="1772816"/>
          </a:xfrm>
          <a:prstGeom prst="rect">
            <a:avLst/>
          </a:prstGeom>
        </p:spPr>
      </p:pic>
      <p:pic>
        <p:nvPicPr>
          <p:cNvPr id="13" name="Рисунок 12" descr="багу.png"/>
          <p:cNvPicPr>
            <a:picLocks noChangeAspect="1"/>
          </p:cNvPicPr>
          <p:nvPr/>
        </p:nvPicPr>
        <p:blipFill>
          <a:blip r:embed="rId6" cstate="print"/>
          <a:srcRect l="22700" r="20600"/>
          <a:stretch>
            <a:fillRect/>
          </a:stretch>
        </p:blipFill>
        <p:spPr>
          <a:xfrm>
            <a:off x="7308304" y="4619796"/>
            <a:ext cx="1691680" cy="22382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sz="quarter" idx="1"/>
          </p:nvPr>
        </p:nvSpPr>
        <p:spPr>
          <a:xfrm>
            <a:off x="179389" y="260648"/>
            <a:ext cx="8497067" cy="12961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 smtClean="0"/>
              <a:t>Содержащие бета2-адреномиметик и </a:t>
            </a:r>
            <a:r>
              <a:rPr lang="ru-RU" dirty="0" err="1" smtClean="0"/>
              <a:t>глюкокортикоид</a:t>
            </a:r>
            <a:r>
              <a:rPr lang="ru-RU" dirty="0" smtClean="0"/>
              <a:t>:</a:t>
            </a:r>
          </a:p>
          <a:p>
            <a:pPr algn="just">
              <a:buNone/>
            </a:pPr>
            <a:r>
              <a:rPr lang="ru-RU" b="1" dirty="0" err="1" smtClean="0"/>
              <a:t>Серетид</a:t>
            </a:r>
            <a:r>
              <a:rPr lang="ru-RU" b="1" dirty="0" smtClean="0"/>
              <a:t>, </a:t>
            </a:r>
            <a:r>
              <a:rPr lang="ru-RU" b="1" dirty="0" err="1" smtClean="0"/>
              <a:t>серетид</a:t>
            </a:r>
            <a:r>
              <a:rPr lang="ru-RU" b="1" dirty="0" smtClean="0"/>
              <a:t> </a:t>
            </a:r>
            <a:r>
              <a:rPr lang="ru-RU" b="1" dirty="0" err="1" smtClean="0"/>
              <a:t>мультидиск</a:t>
            </a:r>
            <a:r>
              <a:rPr lang="ru-RU" b="1" dirty="0" smtClean="0"/>
              <a:t>, </a:t>
            </a:r>
            <a:r>
              <a:rPr lang="ru-RU" b="1" dirty="0" err="1" smtClean="0"/>
              <a:t>серетид</a:t>
            </a:r>
            <a:r>
              <a:rPr lang="ru-RU" b="1" dirty="0" smtClean="0"/>
              <a:t> </a:t>
            </a:r>
            <a:r>
              <a:rPr lang="ru-RU" b="1" dirty="0" err="1" smtClean="0"/>
              <a:t>эвохалер</a:t>
            </a:r>
            <a:r>
              <a:rPr lang="ru-RU" b="1" dirty="0" smtClean="0"/>
              <a:t>,</a:t>
            </a:r>
          </a:p>
          <a:p>
            <a:pPr algn="just">
              <a:buNone/>
            </a:pPr>
            <a:r>
              <a:rPr lang="ru-RU" b="1" dirty="0" err="1" smtClean="0"/>
              <a:t>тевакомб</a:t>
            </a:r>
            <a:r>
              <a:rPr lang="ru-RU" b="1" dirty="0" smtClean="0"/>
              <a:t> </a:t>
            </a:r>
            <a:r>
              <a:rPr lang="ru-RU" dirty="0" smtClean="0"/>
              <a:t>содержат </a:t>
            </a:r>
            <a:r>
              <a:rPr lang="ru-RU" dirty="0" err="1" smtClean="0"/>
              <a:t>сальметерол</a:t>
            </a:r>
            <a:r>
              <a:rPr lang="ru-RU" dirty="0" smtClean="0"/>
              <a:t> и </a:t>
            </a:r>
            <a:r>
              <a:rPr lang="ru-RU" dirty="0" err="1" smtClean="0"/>
              <a:t>флутиказон</a:t>
            </a:r>
            <a:r>
              <a:rPr lang="ru-RU" dirty="0" smtClean="0"/>
              <a:t> </a:t>
            </a:r>
          </a:p>
          <a:p>
            <a:pPr algn="just">
              <a:buNone/>
            </a:pPr>
            <a:r>
              <a:rPr lang="ru-RU" b="1" dirty="0" err="1" smtClean="0"/>
              <a:t>Симбикорт</a:t>
            </a:r>
            <a:r>
              <a:rPr lang="ru-RU" b="1" dirty="0" smtClean="0"/>
              <a:t>, </a:t>
            </a:r>
            <a:r>
              <a:rPr lang="ru-RU" b="1" dirty="0" err="1" smtClean="0"/>
              <a:t>форадил</a:t>
            </a:r>
            <a:r>
              <a:rPr lang="ru-RU" b="1" dirty="0" smtClean="0"/>
              <a:t> </a:t>
            </a:r>
            <a:r>
              <a:rPr lang="ru-RU" b="1" dirty="0" err="1" smtClean="0"/>
              <a:t>комби</a:t>
            </a:r>
            <a:r>
              <a:rPr lang="ru-RU" b="1" dirty="0" smtClean="0"/>
              <a:t> </a:t>
            </a:r>
            <a:r>
              <a:rPr lang="ru-RU" dirty="0" smtClean="0"/>
              <a:t>содержат </a:t>
            </a:r>
            <a:r>
              <a:rPr lang="ru-RU" dirty="0" err="1" smtClean="0"/>
              <a:t>формотерол</a:t>
            </a:r>
            <a:r>
              <a:rPr lang="ru-RU" dirty="0" smtClean="0"/>
              <a:t> и</a:t>
            </a:r>
          </a:p>
          <a:p>
            <a:pPr algn="just">
              <a:buNone/>
            </a:pPr>
            <a:r>
              <a:rPr lang="ru-RU" dirty="0" err="1" smtClean="0"/>
              <a:t>будесонид</a:t>
            </a:r>
            <a:r>
              <a:rPr lang="ru-RU" dirty="0" smtClean="0"/>
              <a:t> </a:t>
            </a:r>
          </a:p>
        </p:txBody>
      </p:sp>
      <p:pic>
        <p:nvPicPr>
          <p:cNvPr id="5" name="Рисунок 6" descr="комб.jpg"/>
          <p:cNvPicPr>
            <a:picLocks noChangeAspect="1" noChangeArrowheads="1"/>
          </p:cNvPicPr>
          <p:nvPr/>
        </p:nvPicPr>
        <p:blipFill>
          <a:blip r:embed="rId2" cstate="print"/>
          <a:srcRect l="22350" t="13300" r="24178" b="57078"/>
          <a:stretch>
            <a:fillRect/>
          </a:stretch>
        </p:blipFill>
        <p:spPr bwMode="auto">
          <a:xfrm>
            <a:off x="2915816" y="2420888"/>
            <a:ext cx="33843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 descr="00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8E9FB"/>
              </a:clrFrom>
              <a:clrTo>
                <a:srgbClr val="D8E9FB">
                  <a:alpha val="0"/>
                </a:srgbClr>
              </a:clrTo>
            </a:clrChange>
          </a:blip>
          <a:srcRect l="2237" t="2913" r="2664" b="2913"/>
          <a:stretch>
            <a:fillRect/>
          </a:stretch>
        </p:blipFill>
        <p:spPr bwMode="auto">
          <a:xfrm>
            <a:off x="251520" y="3789040"/>
            <a:ext cx="3312368" cy="289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 descr="хал.png"/>
          <p:cNvPicPr>
            <a:picLocks noChangeAspect="1" noChangeArrowheads="1"/>
          </p:cNvPicPr>
          <p:nvPr/>
        </p:nvPicPr>
        <p:blipFill>
          <a:blip r:embed="rId4" cstate="print"/>
          <a:srcRect l="20857" t="5627" r="16495" b="25612"/>
          <a:stretch>
            <a:fillRect/>
          </a:stretch>
        </p:blipFill>
        <p:spPr bwMode="auto">
          <a:xfrm>
            <a:off x="6276188" y="2924944"/>
            <a:ext cx="2472275" cy="37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6012159" cy="6858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Комбинированные препараты обладают кроме </a:t>
            </a:r>
            <a:r>
              <a:rPr lang="ru-RU" dirty="0" err="1" smtClean="0"/>
              <a:t>бронхорасширяющего</a:t>
            </a:r>
            <a:r>
              <a:rPr lang="ru-RU" dirty="0" smtClean="0"/>
              <a:t> действия (за счет </a:t>
            </a:r>
            <a:r>
              <a:rPr lang="ru-RU" dirty="0" err="1" smtClean="0"/>
              <a:t>адреномиметика</a:t>
            </a:r>
            <a:r>
              <a:rPr lang="ru-RU" dirty="0" smtClean="0"/>
              <a:t>),  выраженным противовоспалительным и противоаллергическим эффектом за счет действия  ГК – </a:t>
            </a:r>
            <a:r>
              <a:rPr lang="ru-RU" dirty="0" err="1" smtClean="0"/>
              <a:t>будесонида</a:t>
            </a:r>
            <a:r>
              <a:rPr lang="ru-RU" dirty="0" smtClean="0"/>
              <a:t> или  </a:t>
            </a:r>
            <a:r>
              <a:rPr lang="ru-RU" dirty="0" err="1" smtClean="0"/>
              <a:t>флутиказона</a:t>
            </a:r>
            <a:r>
              <a:rPr lang="ru-RU" dirty="0" smtClean="0"/>
              <a:t>.  </a:t>
            </a:r>
          </a:p>
          <a:p>
            <a:r>
              <a:rPr lang="ru-RU" dirty="0" smtClean="0"/>
              <a:t>Кроме того, ГК повышают чувствительность бета2-адренорецепторов к </a:t>
            </a:r>
            <a:r>
              <a:rPr lang="ru-RU" dirty="0" err="1" smtClean="0"/>
              <a:t>бронходилататорам</a:t>
            </a:r>
            <a:r>
              <a:rPr lang="ru-RU" dirty="0" smtClean="0"/>
              <a:t>, увеличивают количество «активных» </a:t>
            </a:r>
            <a:r>
              <a:rPr lang="ru-RU" dirty="0" err="1" smtClean="0"/>
              <a:t>бета-адренорецепторов</a:t>
            </a:r>
            <a:r>
              <a:rPr lang="ru-RU" dirty="0" smtClean="0"/>
              <a:t>, восстанавливают реакцию больного на </a:t>
            </a:r>
            <a:r>
              <a:rPr lang="ru-RU" dirty="0" err="1" smtClean="0"/>
              <a:t>бронходилататоры</a:t>
            </a:r>
            <a:r>
              <a:rPr lang="ru-RU" dirty="0" smtClean="0"/>
              <a:t>,  позволяя уменьшить частоту их применения,  уменьшают отек слизистой оболочки бронхов, продукцию слизи,  образование мокроты и уменьшают </a:t>
            </a:r>
            <a:r>
              <a:rPr lang="ru-RU" dirty="0" err="1" smtClean="0"/>
              <a:t>гиперреактивность</a:t>
            </a:r>
            <a:r>
              <a:rPr lang="ru-RU" dirty="0" smtClean="0"/>
              <a:t> дыхательных путей. </a:t>
            </a:r>
          </a:p>
          <a:p>
            <a:r>
              <a:rPr lang="ru-RU" dirty="0" smtClean="0"/>
              <a:t>При регулярном применении у пациентов с бронхиальной астмой ГК уменьшают выраженность хронического воспаления в легких, и таким образом, улучшают легочную функцию, облегчают течение бронхиальной астмы, снижают </a:t>
            </a:r>
            <a:r>
              <a:rPr lang="ru-RU" dirty="0" err="1" smtClean="0"/>
              <a:t>гиперреактивность</a:t>
            </a:r>
            <a:r>
              <a:rPr lang="ru-RU" dirty="0" smtClean="0"/>
              <a:t> бронхов и предупреждают обострение заболевания.</a:t>
            </a:r>
          </a:p>
          <a:p>
            <a:endParaRPr lang="ru-RU" dirty="0" smtClean="0"/>
          </a:p>
        </p:txBody>
      </p:sp>
      <p:pic>
        <p:nvPicPr>
          <p:cNvPr id="3" name="Рисунок 1" descr="хал.png"/>
          <p:cNvPicPr>
            <a:picLocks noChangeAspect="1" noChangeArrowheads="1"/>
          </p:cNvPicPr>
          <p:nvPr/>
        </p:nvPicPr>
        <p:blipFill>
          <a:blip r:embed="rId2" cstate="print"/>
          <a:srcRect l="20857" t="5627" r="16495" b="25612"/>
          <a:stretch>
            <a:fillRect/>
          </a:stretch>
        </p:blipFill>
        <p:spPr bwMode="auto">
          <a:xfrm>
            <a:off x="6084168" y="188640"/>
            <a:ext cx="2376264" cy="30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 descr="00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8E9FB"/>
              </a:clrFrom>
              <a:clrTo>
                <a:srgbClr val="D8E9FB">
                  <a:alpha val="0"/>
                </a:srgbClr>
              </a:clrTo>
            </a:clrChange>
          </a:blip>
          <a:srcRect l="2237" t="2913" r="2664" b="2913"/>
          <a:stretch>
            <a:fillRect/>
          </a:stretch>
        </p:blipFill>
        <p:spPr bwMode="auto">
          <a:xfrm>
            <a:off x="6300192" y="3750266"/>
            <a:ext cx="2592288" cy="299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5688632" cy="674136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Новыми </a:t>
            </a:r>
            <a:r>
              <a:rPr lang="ru-RU" dirty="0" err="1" smtClean="0"/>
              <a:t>холинолитиками</a:t>
            </a:r>
            <a:r>
              <a:rPr lang="ru-RU" dirty="0" smtClean="0"/>
              <a:t> селективного действия являются препараты для ингаляционного применения </a:t>
            </a:r>
            <a:r>
              <a:rPr lang="ru-RU" dirty="0" err="1" smtClean="0"/>
              <a:t>гликопиррония</a:t>
            </a:r>
            <a:r>
              <a:rPr lang="ru-RU" dirty="0" smtClean="0"/>
              <a:t> бромид и  </a:t>
            </a:r>
            <a:r>
              <a:rPr lang="ru-RU" dirty="0" err="1" smtClean="0"/>
              <a:t>аклидиния</a:t>
            </a:r>
            <a:r>
              <a:rPr lang="ru-RU" dirty="0" smtClean="0"/>
              <a:t> бромид. Оказывают 24-часовое </a:t>
            </a:r>
            <a:r>
              <a:rPr lang="ru-RU" dirty="0" err="1" smtClean="0"/>
              <a:t>бронхорасширяющее</a:t>
            </a:r>
            <a:r>
              <a:rPr lang="ru-RU" dirty="0" smtClean="0"/>
              <a:t> действие.</a:t>
            </a:r>
          </a:p>
          <a:p>
            <a:r>
              <a:rPr lang="ru-RU" dirty="0" smtClean="0"/>
              <a:t> </a:t>
            </a:r>
            <a:r>
              <a:rPr lang="ru-RU" b="1" dirty="0" err="1" smtClean="0"/>
              <a:t>Гликопиррония</a:t>
            </a:r>
            <a:r>
              <a:rPr lang="ru-RU" b="1" dirty="0" smtClean="0"/>
              <a:t> бромид (</a:t>
            </a:r>
            <a:r>
              <a:rPr lang="ru-RU" b="1" dirty="0" err="1" smtClean="0"/>
              <a:t>Сибри</a:t>
            </a:r>
            <a:r>
              <a:rPr lang="ru-RU" b="1" dirty="0" smtClean="0"/>
              <a:t>) </a:t>
            </a:r>
            <a:r>
              <a:rPr lang="ru-RU" dirty="0" smtClean="0"/>
              <a:t>применяется в форме порошка в капсулах для ингаляций с использованием </a:t>
            </a:r>
            <a:r>
              <a:rPr lang="ru-RU" dirty="0" err="1" smtClean="0"/>
              <a:t>прилогающегося</a:t>
            </a:r>
            <a:r>
              <a:rPr lang="ru-RU" dirty="0" smtClean="0"/>
              <a:t> к упаковке препарата ингалятора (</a:t>
            </a:r>
            <a:r>
              <a:rPr lang="ru-RU" dirty="0" err="1" smtClean="0"/>
              <a:t>Бризхалер</a:t>
            </a:r>
            <a:r>
              <a:rPr lang="ru-RU" dirty="0" smtClean="0"/>
              <a:t>) и в составе </a:t>
            </a:r>
            <a:r>
              <a:rPr lang="ru-RU" dirty="0" err="1" smtClean="0"/>
              <a:t>коминированного</a:t>
            </a:r>
            <a:r>
              <a:rPr lang="ru-RU" dirty="0" smtClean="0"/>
              <a:t> препарата </a:t>
            </a:r>
            <a:r>
              <a:rPr lang="ru-RU" b="1" dirty="0" err="1" smtClean="0"/>
              <a:t>Ультибро</a:t>
            </a:r>
            <a:r>
              <a:rPr lang="ru-RU" dirty="0" smtClean="0"/>
              <a:t> с </a:t>
            </a:r>
            <a:r>
              <a:rPr lang="ru-RU" dirty="0" err="1" smtClean="0"/>
              <a:t>индакатеролом</a:t>
            </a:r>
            <a:r>
              <a:rPr lang="ru-RU" dirty="0" smtClean="0"/>
              <a:t> – бета2-адреномиметиком.</a:t>
            </a:r>
          </a:p>
          <a:p>
            <a:r>
              <a:rPr lang="ru-RU" b="1" dirty="0" err="1" smtClean="0"/>
              <a:t>Аклидиния</a:t>
            </a:r>
            <a:r>
              <a:rPr lang="ru-RU" b="1" dirty="0" smtClean="0"/>
              <a:t> бромид (</a:t>
            </a:r>
            <a:r>
              <a:rPr lang="ru-RU" b="1" dirty="0" err="1" smtClean="0"/>
              <a:t>БретарисДженуэйр</a:t>
            </a:r>
            <a:r>
              <a:rPr lang="ru-RU" b="1" dirty="0" smtClean="0"/>
              <a:t>) </a:t>
            </a:r>
            <a:r>
              <a:rPr lang="ru-RU" dirty="0" smtClean="0"/>
              <a:t>применяется в форме порошка в капсулах для ингаляций с использованием </a:t>
            </a:r>
            <a:r>
              <a:rPr lang="ru-RU" dirty="0" err="1" smtClean="0"/>
              <a:t>прилогающегося</a:t>
            </a:r>
            <a:r>
              <a:rPr lang="ru-RU" dirty="0" smtClean="0"/>
              <a:t> к упаковке ингалятора (</a:t>
            </a:r>
            <a:r>
              <a:rPr lang="ru-RU" dirty="0" err="1" smtClean="0"/>
              <a:t>Дженуэйр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Входит в состав </a:t>
            </a:r>
            <a:r>
              <a:rPr lang="ru-RU" dirty="0" err="1" smtClean="0"/>
              <a:t>коминированного</a:t>
            </a:r>
            <a:r>
              <a:rPr lang="ru-RU" dirty="0" smtClean="0"/>
              <a:t> препарата </a:t>
            </a:r>
            <a:r>
              <a:rPr lang="ru-RU" b="1" dirty="0" err="1" smtClean="0"/>
              <a:t>БримикаДженуэйр</a:t>
            </a:r>
            <a:r>
              <a:rPr lang="ru-RU" b="1" dirty="0" smtClean="0"/>
              <a:t>, </a:t>
            </a:r>
            <a:r>
              <a:rPr lang="ru-RU" b="1" dirty="0" err="1" smtClean="0"/>
              <a:t>Дуаклир</a:t>
            </a:r>
            <a:r>
              <a:rPr lang="ru-RU" b="1" dirty="0" smtClean="0"/>
              <a:t> </a:t>
            </a:r>
            <a:r>
              <a:rPr lang="ru-RU" b="1" dirty="0" err="1" smtClean="0"/>
              <a:t>Дженуэйр</a:t>
            </a:r>
            <a:r>
              <a:rPr lang="ru-RU" dirty="0" smtClean="0"/>
              <a:t> с </a:t>
            </a:r>
            <a:r>
              <a:rPr lang="ru-RU" dirty="0" err="1" smtClean="0"/>
              <a:t>формотеролом</a:t>
            </a:r>
            <a:r>
              <a:rPr lang="ru-RU" dirty="0" smtClean="0"/>
              <a:t> – бета2-адреномиметиком. 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8255" r="8038" b="32032"/>
          <a:stretch/>
        </p:blipFill>
        <p:spPr bwMode="auto">
          <a:xfrm>
            <a:off x="6084168" y="5301208"/>
            <a:ext cx="2592288" cy="1556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4" t="20520" r="18457" b="19142"/>
          <a:stretch/>
        </p:blipFill>
        <p:spPr bwMode="auto">
          <a:xfrm>
            <a:off x="5868144" y="188640"/>
            <a:ext cx="2520280" cy="1642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20701" r="8121" b="31593"/>
          <a:stretch/>
        </p:blipFill>
        <p:spPr bwMode="auto">
          <a:xfrm>
            <a:off x="6084168" y="1916832"/>
            <a:ext cx="2520280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23767" r="7004" b="21125"/>
          <a:stretch/>
        </p:blipFill>
        <p:spPr bwMode="auto">
          <a:xfrm>
            <a:off x="6012160" y="3645024"/>
            <a:ext cx="2552131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88913"/>
            <a:ext cx="8424936" cy="62849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err="1" smtClean="0"/>
              <a:t>Бронходилататоры</a:t>
            </a:r>
            <a:r>
              <a:rPr lang="ru-RU" sz="1800" dirty="0" smtClean="0"/>
              <a:t> применяют при бронхиальной астме, </a:t>
            </a:r>
            <a:r>
              <a:rPr lang="ru-RU" sz="1800" dirty="0" err="1" smtClean="0"/>
              <a:t>обструктивных</a:t>
            </a:r>
            <a:r>
              <a:rPr lang="ru-RU" sz="1800" dirty="0" smtClean="0"/>
              <a:t> бронхитах, </a:t>
            </a:r>
            <a:r>
              <a:rPr lang="ru-RU" sz="1800" dirty="0" err="1" smtClean="0"/>
              <a:t>бронхолегочных</a:t>
            </a:r>
            <a:r>
              <a:rPr lang="ru-RU" sz="1800" dirty="0" smtClean="0"/>
              <a:t> заболеваниях, сопровождающихся удушьем, ХОБЛ (хроническое </a:t>
            </a:r>
            <a:r>
              <a:rPr lang="ru-RU" sz="1800" dirty="0" err="1" smtClean="0"/>
              <a:t>обструктивное</a:t>
            </a:r>
            <a:r>
              <a:rPr lang="ru-RU" sz="1800" dirty="0" smtClean="0"/>
              <a:t> заболевание легких),  с целью купирования приступов удушья. Для чего используют преимущественно препараты короткого действия в форме аэрозолей-ингаляторов Для предупреждения </a:t>
            </a:r>
            <a:r>
              <a:rPr lang="ru-RU" sz="1800" dirty="0" err="1" smtClean="0"/>
              <a:t>бронхоспазма</a:t>
            </a:r>
            <a:r>
              <a:rPr lang="ru-RU" sz="1800" dirty="0" smtClean="0"/>
              <a:t>, </a:t>
            </a:r>
            <a:r>
              <a:rPr lang="ru-RU" sz="1800" dirty="0" err="1" smtClean="0"/>
              <a:t>урежения</a:t>
            </a:r>
            <a:r>
              <a:rPr lang="ru-RU" sz="1800" dirty="0" smtClean="0"/>
              <a:t> частоты и тяжести приступов удушья применяют </a:t>
            </a:r>
            <a:r>
              <a:rPr lang="ru-RU" sz="1800" dirty="0" err="1" smtClean="0"/>
              <a:t>адреномиметики</a:t>
            </a:r>
            <a:r>
              <a:rPr lang="ru-RU" sz="1800" dirty="0" smtClean="0"/>
              <a:t> в форме порошков для ингаляций в капсулах с использованием </a:t>
            </a:r>
            <a:r>
              <a:rPr lang="ru-RU" sz="1800" dirty="0" err="1" smtClean="0"/>
              <a:t>турбухалера</a:t>
            </a:r>
            <a:r>
              <a:rPr lang="ru-RU" sz="1800" dirty="0" smtClean="0"/>
              <a:t> (</a:t>
            </a:r>
            <a:r>
              <a:rPr lang="ru-RU" sz="1800" dirty="0" err="1" smtClean="0"/>
              <a:t>форадил</a:t>
            </a:r>
            <a:r>
              <a:rPr lang="ru-RU" sz="1800" dirty="0" smtClean="0"/>
              <a:t>), или </a:t>
            </a:r>
            <a:r>
              <a:rPr lang="ru-RU" sz="1800" dirty="0" err="1" smtClean="0"/>
              <a:t>турбухалеров</a:t>
            </a:r>
            <a:r>
              <a:rPr lang="ru-RU" sz="1800" dirty="0" smtClean="0"/>
              <a:t>, </a:t>
            </a:r>
            <a:r>
              <a:rPr lang="ru-RU" sz="1800" dirty="0" err="1" smtClean="0"/>
              <a:t>мультидисков</a:t>
            </a:r>
            <a:r>
              <a:rPr lang="ru-RU" sz="1800" dirty="0" smtClean="0"/>
              <a:t> заводского изготовления - </a:t>
            </a:r>
            <a:r>
              <a:rPr lang="ru-RU" sz="1800" dirty="0" err="1" smtClean="0"/>
              <a:t>симбикорт</a:t>
            </a:r>
            <a:r>
              <a:rPr lang="ru-RU" sz="1800" dirty="0" smtClean="0"/>
              <a:t>, </a:t>
            </a:r>
            <a:r>
              <a:rPr lang="ru-RU" sz="1800" dirty="0" err="1" smtClean="0"/>
              <a:t>серетид</a:t>
            </a:r>
            <a:r>
              <a:rPr lang="ru-RU" sz="1800" dirty="0" smtClean="0"/>
              <a:t> </a:t>
            </a:r>
            <a:r>
              <a:rPr lang="ru-RU" sz="1800" dirty="0" err="1" smtClean="0"/>
              <a:t>мультидиск</a:t>
            </a:r>
            <a:r>
              <a:rPr lang="ru-RU" sz="1800" dirty="0" smtClean="0"/>
              <a:t> Растворы для ингаляций (</a:t>
            </a:r>
            <a:r>
              <a:rPr lang="ru-RU" sz="1800" dirty="0" err="1" smtClean="0"/>
              <a:t>беротек</a:t>
            </a:r>
            <a:r>
              <a:rPr lang="ru-RU" sz="1800" dirty="0" smtClean="0"/>
              <a:t>, </a:t>
            </a:r>
            <a:r>
              <a:rPr lang="ru-RU" sz="1800" dirty="0" err="1" smtClean="0"/>
              <a:t>беродуал</a:t>
            </a:r>
            <a:r>
              <a:rPr lang="ru-RU" sz="1800" dirty="0" smtClean="0"/>
              <a:t>, </a:t>
            </a:r>
            <a:r>
              <a:rPr lang="ru-RU" sz="1800" dirty="0" err="1" smtClean="0"/>
              <a:t>вентолин</a:t>
            </a:r>
            <a:r>
              <a:rPr lang="ru-RU" sz="1800" dirty="0" smtClean="0"/>
              <a:t> </a:t>
            </a:r>
            <a:r>
              <a:rPr lang="ru-RU" sz="1800" dirty="0" err="1" smtClean="0"/>
              <a:t>небулы</a:t>
            </a:r>
            <a:r>
              <a:rPr lang="ru-RU" sz="1800" dirty="0" smtClean="0"/>
              <a:t> и др.) применяют с использованием </a:t>
            </a:r>
            <a:r>
              <a:rPr lang="ru-RU" sz="1800" dirty="0" err="1" smtClean="0"/>
              <a:t>небулайзеров</a:t>
            </a:r>
            <a:r>
              <a:rPr lang="ru-RU" sz="1800" dirty="0" smtClean="0"/>
              <a:t>. Для курсового лечения предпочтительнее препараты пролонгированного действия (</a:t>
            </a:r>
            <a:r>
              <a:rPr lang="ru-RU" sz="1800" dirty="0" err="1" smtClean="0"/>
              <a:t>олодотерол</a:t>
            </a:r>
            <a:r>
              <a:rPr lang="ru-RU" sz="1800" dirty="0" smtClean="0"/>
              <a:t>, </a:t>
            </a:r>
            <a:r>
              <a:rPr lang="ru-RU" sz="1800" dirty="0" err="1" smtClean="0"/>
              <a:t>форадил</a:t>
            </a:r>
            <a:r>
              <a:rPr lang="ru-RU" sz="1800" dirty="0" smtClean="0"/>
              <a:t>). </a:t>
            </a:r>
          </a:p>
        </p:txBody>
      </p:sp>
      <p:pic>
        <p:nvPicPr>
          <p:cNvPr id="6" name="Рисунок 6" descr="1000.jpeg"/>
          <p:cNvPicPr>
            <a:picLocks noChangeAspect="1" noChangeArrowheads="1"/>
          </p:cNvPicPr>
          <p:nvPr/>
        </p:nvPicPr>
        <p:blipFill>
          <a:blip r:embed="rId2" cstate="print"/>
          <a:srcRect l="21556" t="4634" r="22627" b="6052"/>
          <a:stretch>
            <a:fillRect/>
          </a:stretch>
        </p:blipFill>
        <p:spPr bwMode="auto">
          <a:xfrm>
            <a:off x="6588224" y="3861048"/>
            <a:ext cx="223224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неб.jpg"/>
          <p:cNvPicPr>
            <a:picLocks noChangeAspect="1" noChangeArrowheads="1"/>
          </p:cNvPicPr>
          <p:nvPr/>
        </p:nvPicPr>
        <p:blipFill>
          <a:blip r:embed="rId3" cstate="print"/>
          <a:srcRect b="9389"/>
          <a:stretch>
            <a:fillRect/>
          </a:stretch>
        </p:blipFill>
        <p:spPr bwMode="auto">
          <a:xfrm>
            <a:off x="251520" y="3942786"/>
            <a:ext cx="4464496" cy="265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5364087" cy="6473825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Ингибиторы </a:t>
            </a:r>
            <a:r>
              <a:rPr lang="ru-RU" sz="1800" b="1" dirty="0" err="1" smtClean="0"/>
              <a:t>фосфодиэстеразы</a:t>
            </a:r>
            <a:r>
              <a:rPr lang="ru-RU" sz="1800" b="1" dirty="0" smtClean="0"/>
              <a:t> </a:t>
            </a:r>
            <a:r>
              <a:rPr lang="ru-RU" sz="1800" dirty="0" smtClean="0"/>
              <a:t>применяются уже более 70 лет. В эту группу входят пуриновые производные, близкие по химической структуре, но отличающиеся по фармакологическому действию: кофеин, теобромин, </a:t>
            </a:r>
            <a:r>
              <a:rPr lang="ru-RU" sz="1800" dirty="0" err="1" smtClean="0"/>
              <a:t>теофиллин</a:t>
            </a:r>
            <a:r>
              <a:rPr lang="ru-RU" sz="1800" dirty="0" smtClean="0"/>
              <a:t>, </a:t>
            </a:r>
            <a:r>
              <a:rPr lang="ru-RU" sz="1800" dirty="0" err="1" smtClean="0"/>
              <a:t>аминофиллин</a:t>
            </a:r>
            <a:r>
              <a:rPr lang="ru-RU" sz="1800" dirty="0" smtClean="0"/>
              <a:t>. </a:t>
            </a:r>
          </a:p>
          <a:p>
            <a:r>
              <a:rPr lang="ru-RU" sz="1800" dirty="0" smtClean="0"/>
              <a:t>Кофеина натрия </a:t>
            </a:r>
            <a:r>
              <a:rPr lang="ru-RU" sz="1800" dirty="0" err="1" smtClean="0"/>
              <a:t>бензоат</a:t>
            </a:r>
            <a:r>
              <a:rPr lang="ru-RU" sz="1800" dirty="0" smtClean="0"/>
              <a:t> оказывает выраженный психостимулирующий эффект, другие </a:t>
            </a:r>
            <a:r>
              <a:rPr lang="ru-RU" sz="1800" dirty="0" err="1" smtClean="0"/>
              <a:t>метилксантины</a:t>
            </a:r>
            <a:r>
              <a:rPr lang="ru-RU" sz="1800" dirty="0" smtClean="0"/>
              <a:t> - </a:t>
            </a:r>
            <a:r>
              <a:rPr lang="ru-RU" sz="1800" dirty="0" err="1" smtClean="0"/>
              <a:t>бронхорасширяющий</a:t>
            </a:r>
            <a:r>
              <a:rPr lang="ru-RU" sz="1800" dirty="0" smtClean="0"/>
              <a:t>. </a:t>
            </a:r>
          </a:p>
          <a:p>
            <a:r>
              <a:rPr lang="ru-RU" sz="1800" dirty="0" smtClean="0"/>
              <a:t>Теобромин потерял свое значение в медицинской практике.  </a:t>
            </a:r>
          </a:p>
          <a:p>
            <a:r>
              <a:rPr lang="ru-RU" sz="1800" dirty="0" smtClean="0"/>
              <a:t>На сегодняшний день, по прежнему, в качестве </a:t>
            </a:r>
            <a:r>
              <a:rPr lang="ru-RU" sz="1800" dirty="0" err="1" smtClean="0"/>
              <a:t>бронходилататоров</a:t>
            </a:r>
            <a:r>
              <a:rPr lang="ru-RU" sz="1800" dirty="0" smtClean="0"/>
              <a:t> актуально применение </a:t>
            </a:r>
            <a:r>
              <a:rPr lang="ru-RU" sz="1800" dirty="0" err="1" smtClean="0"/>
              <a:t>метилксантинов</a:t>
            </a:r>
            <a:r>
              <a:rPr lang="ru-RU" sz="1800" dirty="0" smtClean="0"/>
              <a:t> :</a:t>
            </a:r>
          </a:p>
          <a:p>
            <a:r>
              <a:rPr lang="ru-RU" sz="1800" b="1" dirty="0" err="1" smtClean="0"/>
              <a:t>теофиллина</a:t>
            </a:r>
            <a:r>
              <a:rPr lang="ru-RU" sz="1800" b="1" dirty="0" smtClean="0"/>
              <a:t> и </a:t>
            </a:r>
            <a:r>
              <a:rPr lang="ru-RU" sz="1800" b="1" dirty="0" err="1" smtClean="0"/>
              <a:t>аминофиллина</a:t>
            </a:r>
            <a:r>
              <a:rPr lang="ru-RU" sz="1800" b="1" dirty="0" smtClean="0"/>
              <a:t> (</a:t>
            </a:r>
            <a:r>
              <a:rPr lang="ru-RU" sz="1800" b="1" dirty="0" err="1" smtClean="0"/>
              <a:t>эуфиллина</a:t>
            </a:r>
            <a:r>
              <a:rPr lang="ru-RU" sz="1800" b="1" dirty="0" smtClean="0"/>
              <a:t>). </a:t>
            </a:r>
          </a:p>
          <a:p>
            <a:r>
              <a:rPr lang="ru-RU" sz="1800" dirty="0" smtClean="0"/>
              <a:t>Эти препараты оказывают ряд фармакологических эффектов, обусловленных механизмом действия.  </a:t>
            </a:r>
          </a:p>
        </p:txBody>
      </p:sp>
      <p:pic>
        <p:nvPicPr>
          <p:cNvPr id="5" name="Рисунок 2" descr="фили.jpg"/>
          <p:cNvPicPr>
            <a:picLocks noChangeAspect="1" noChangeArrowheads="1"/>
          </p:cNvPicPr>
          <p:nvPr/>
        </p:nvPicPr>
        <p:blipFill>
          <a:blip r:embed="rId2" cstate="print"/>
          <a:srcRect l="5927" t="14409" r="10768" b="12799"/>
          <a:stretch>
            <a:fillRect/>
          </a:stretch>
        </p:blipFill>
        <p:spPr bwMode="auto">
          <a:xfrm>
            <a:off x="5508104" y="2132856"/>
            <a:ext cx="33123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теоф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725144"/>
            <a:ext cx="3096344" cy="195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эуфил.jpg"/>
          <p:cNvPicPr>
            <a:picLocks noChangeAspect="1" noChangeArrowheads="1"/>
          </p:cNvPicPr>
          <p:nvPr/>
        </p:nvPicPr>
        <p:blipFill>
          <a:blip r:embed="rId4" cstate="print"/>
          <a:srcRect l="1897" t="23164" r="2031" b="2063"/>
          <a:stretch>
            <a:fillRect/>
          </a:stretch>
        </p:blipFill>
        <p:spPr bwMode="auto">
          <a:xfrm>
            <a:off x="5508104" y="260648"/>
            <a:ext cx="3006837" cy="192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sz="quarter" idx="1"/>
          </p:nvPr>
        </p:nvSpPr>
        <p:spPr>
          <a:xfrm>
            <a:off x="179389" y="188640"/>
            <a:ext cx="5112691" cy="628518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МД: </a:t>
            </a:r>
            <a:r>
              <a:rPr lang="ru-RU" dirty="0" err="1" smtClean="0"/>
              <a:t>Метилксантины</a:t>
            </a:r>
            <a:r>
              <a:rPr lang="ru-RU" dirty="0" smtClean="0"/>
              <a:t> ингибируют </a:t>
            </a:r>
            <a:r>
              <a:rPr lang="ru-RU" dirty="0" err="1" smtClean="0"/>
              <a:t>фосфодиэстеразу</a:t>
            </a:r>
            <a:r>
              <a:rPr lang="ru-RU" dirty="0" smtClean="0"/>
              <a:t> (ФДЭ) – фермент, участвующий в расщеплении циклического </a:t>
            </a:r>
            <a:r>
              <a:rPr lang="ru-RU" dirty="0" err="1" smtClean="0"/>
              <a:t>аденозинмонофосфата</a:t>
            </a:r>
            <a:r>
              <a:rPr lang="ru-RU" dirty="0" smtClean="0"/>
              <a:t> (</a:t>
            </a:r>
            <a:r>
              <a:rPr lang="ru-RU" dirty="0" err="1" smtClean="0"/>
              <a:t>цАМФ</a:t>
            </a:r>
            <a:r>
              <a:rPr lang="ru-RU" dirty="0" smtClean="0"/>
              <a:t>) до АМФ, в результате чего происходит накопление </a:t>
            </a:r>
            <a:r>
              <a:rPr lang="ru-RU" dirty="0" err="1" smtClean="0"/>
              <a:t>цАМФ</a:t>
            </a:r>
            <a:r>
              <a:rPr lang="ru-RU" dirty="0" smtClean="0"/>
              <a:t> в тканях, в частности гладких мышцах внутренних органов, бронхах, сосудах (периферических, коронарных, мозговых, почечных). Накопление </a:t>
            </a:r>
            <a:r>
              <a:rPr lang="ru-RU" dirty="0" err="1" smtClean="0"/>
              <a:t>цАМФ</a:t>
            </a:r>
            <a:r>
              <a:rPr lang="ru-RU" dirty="0" smtClean="0"/>
              <a:t>  ведет к снижению поступления ионов кальция</a:t>
            </a:r>
            <a:r>
              <a:rPr lang="ru-RU" baseline="30000" dirty="0" smtClean="0"/>
              <a:t> </a:t>
            </a:r>
            <a:r>
              <a:rPr lang="ru-RU" dirty="0" smtClean="0"/>
              <a:t>через каналы клеточных мембран, уменьшает сократительную активность гладкой мускулатуры,  расширению бронхов и сосудов, снижению АД, улучшению почечного кровотока, мозгового кровообращения.</a:t>
            </a:r>
            <a:r>
              <a:rPr lang="ru-RU" b="1" dirty="0" smtClean="0"/>
              <a:t> </a:t>
            </a:r>
            <a:r>
              <a:rPr lang="ru-RU" dirty="0" smtClean="0"/>
              <a:t>Уменьшают легочное сосудистое сопротивление, понижают давление в малом круге кровообращения. Увеличивают почечный кровоток, оказывают умеренный диуретический эффект.  </a:t>
            </a:r>
          </a:p>
        </p:txBody>
      </p:sp>
      <p:pic>
        <p:nvPicPr>
          <p:cNvPr id="3" name="Рисунок 2" descr="эуфил.jpg"/>
          <p:cNvPicPr>
            <a:picLocks noChangeAspect="1" noChangeArrowheads="1"/>
          </p:cNvPicPr>
          <p:nvPr/>
        </p:nvPicPr>
        <p:blipFill>
          <a:blip r:embed="rId2" cstate="print"/>
          <a:srcRect l="1897" t="23164" r="2031" b="2063"/>
          <a:stretch>
            <a:fillRect/>
          </a:stretch>
        </p:blipFill>
        <p:spPr bwMode="auto">
          <a:xfrm>
            <a:off x="5580112" y="548680"/>
            <a:ext cx="3024336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теоф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32403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sz="quarter" idx="1"/>
          </p:nvPr>
        </p:nvSpPr>
        <p:spPr>
          <a:xfrm>
            <a:off x="323850" y="260350"/>
            <a:ext cx="5472286" cy="6213475"/>
          </a:xfrm>
        </p:spPr>
        <p:txBody>
          <a:bodyPr/>
          <a:lstStyle/>
          <a:p>
            <a:r>
              <a:rPr lang="ru-RU" b="1" dirty="0" err="1" smtClean="0"/>
              <a:t>Теофиллин</a:t>
            </a:r>
            <a:r>
              <a:rPr lang="ru-RU" b="1" dirty="0" smtClean="0"/>
              <a:t> </a:t>
            </a:r>
            <a:r>
              <a:rPr lang="ru-RU" dirty="0" smtClean="0"/>
              <a:t> применяется в форме таблеток (</a:t>
            </a:r>
            <a:r>
              <a:rPr lang="ru-RU" dirty="0" err="1" smtClean="0"/>
              <a:t>спофиллин</a:t>
            </a:r>
            <a:r>
              <a:rPr lang="ru-RU" dirty="0" smtClean="0"/>
              <a:t>, </a:t>
            </a:r>
            <a:r>
              <a:rPr lang="ru-RU" dirty="0" err="1" smtClean="0"/>
              <a:t>теофил</a:t>
            </a:r>
            <a:r>
              <a:rPr lang="ru-RU" dirty="0" smtClean="0"/>
              <a:t>) короткого действия –принимают 3-4 раза в сутки; </a:t>
            </a:r>
          </a:p>
          <a:p>
            <a:r>
              <a:rPr lang="ru-RU" dirty="0" smtClean="0"/>
              <a:t>таблеток и капсул пролонгированного действия:  </a:t>
            </a:r>
          </a:p>
          <a:p>
            <a:r>
              <a:rPr lang="ru-RU" b="1" dirty="0" err="1" smtClean="0"/>
              <a:t>Теопек</a:t>
            </a:r>
            <a:r>
              <a:rPr lang="ru-RU" b="1" dirty="0" smtClean="0"/>
              <a:t>, </a:t>
            </a:r>
            <a:r>
              <a:rPr lang="ru-RU" b="1" dirty="0" err="1" smtClean="0"/>
              <a:t>Теотард</a:t>
            </a:r>
            <a:r>
              <a:rPr lang="ru-RU" dirty="0" smtClean="0"/>
              <a:t> - принимают 1-2 раза в сутки </a:t>
            </a:r>
          </a:p>
          <a:p>
            <a:endParaRPr lang="ru-RU" dirty="0" smtClean="0"/>
          </a:p>
        </p:txBody>
      </p:sp>
      <p:pic>
        <p:nvPicPr>
          <p:cNvPr id="4" name="Рисунок 2" descr="тео.jpg"/>
          <p:cNvPicPr>
            <a:picLocks noChangeAspect="1" noChangeArrowheads="1"/>
          </p:cNvPicPr>
          <p:nvPr/>
        </p:nvPicPr>
        <p:blipFill>
          <a:blip r:embed="rId2" cstate="print"/>
          <a:srcRect l="23209" t="18227" r="20004" b="15434"/>
          <a:stretch>
            <a:fillRect/>
          </a:stretch>
        </p:blipFill>
        <p:spPr bwMode="auto">
          <a:xfrm>
            <a:off x="899592" y="3789040"/>
            <a:ext cx="3456384" cy="271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экэ.png"/>
          <p:cNvPicPr>
            <a:picLocks noChangeAspect="1" noChangeArrowheads="1"/>
          </p:cNvPicPr>
          <p:nvPr/>
        </p:nvPicPr>
        <p:blipFill>
          <a:blip r:embed="rId3" cstate="print"/>
          <a:srcRect l="3079" t="9236" r="3325" b="10591"/>
          <a:stretch>
            <a:fillRect/>
          </a:stretch>
        </p:blipFill>
        <p:spPr bwMode="auto">
          <a:xfrm>
            <a:off x="5953244" y="2204864"/>
            <a:ext cx="2866261" cy="187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teopek_1051-megainf"/>
          <p:cNvPicPr>
            <a:picLocks noChangeAspect="1" noChangeArrowheads="1"/>
          </p:cNvPicPr>
          <p:nvPr/>
        </p:nvPicPr>
        <p:blipFill>
          <a:blip r:embed="rId4" cstate="print"/>
          <a:srcRect t="16072" b="17853"/>
          <a:stretch>
            <a:fillRect/>
          </a:stretch>
        </p:blipFill>
        <p:spPr bwMode="auto">
          <a:xfrm>
            <a:off x="5724128" y="4455170"/>
            <a:ext cx="3023691" cy="214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теоф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32656"/>
            <a:ext cx="2808312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"/>
            <a:ext cx="8568952" cy="386104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err="1" smtClean="0"/>
              <a:t>Аминофиллин</a:t>
            </a:r>
            <a:r>
              <a:rPr lang="ru-RU" b="1" dirty="0" smtClean="0"/>
              <a:t> (</a:t>
            </a:r>
            <a:r>
              <a:rPr lang="ru-RU" b="1" dirty="0" err="1" smtClean="0"/>
              <a:t>эуфиллин</a:t>
            </a:r>
            <a:r>
              <a:rPr lang="ru-RU" b="1" dirty="0" smtClean="0"/>
              <a:t>) </a:t>
            </a:r>
            <a:r>
              <a:rPr lang="ru-RU" dirty="0" smtClean="0"/>
              <a:t>– это </a:t>
            </a:r>
            <a:r>
              <a:rPr lang="ru-RU" dirty="0" err="1" smtClean="0"/>
              <a:t>водорастворимая</a:t>
            </a:r>
            <a:r>
              <a:rPr lang="ru-RU" dirty="0" smtClean="0"/>
              <a:t> форма </a:t>
            </a:r>
            <a:r>
              <a:rPr lang="ru-RU" dirty="0" err="1" smtClean="0"/>
              <a:t>теофиллина</a:t>
            </a:r>
            <a:r>
              <a:rPr lang="ru-RU" dirty="0" smtClean="0"/>
              <a:t>, оказывает такие же фармакологические эффекты. Применяется в форме таблеток №30 короткого действия, принимают по 1 таблетке 3-4 раза в день; раствора 2,4% в ампулах по 10 мл для в/</a:t>
            </a:r>
            <a:r>
              <a:rPr lang="ru-RU" dirty="0" err="1" smtClean="0"/>
              <a:t>в</a:t>
            </a:r>
            <a:r>
              <a:rPr lang="ru-RU" dirty="0" smtClean="0"/>
              <a:t> медленного введения    </a:t>
            </a:r>
          </a:p>
          <a:p>
            <a:pPr>
              <a:buNone/>
            </a:pPr>
            <a:r>
              <a:rPr lang="ru-RU" dirty="0" smtClean="0"/>
              <a:t>Оба препарата </a:t>
            </a:r>
            <a:r>
              <a:rPr lang="ru-RU" b="1" dirty="0" smtClean="0"/>
              <a:t>(</a:t>
            </a:r>
            <a:r>
              <a:rPr lang="ru-RU" b="1" dirty="0" err="1" smtClean="0"/>
              <a:t>теофиллин</a:t>
            </a:r>
            <a:r>
              <a:rPr lang="ru-RU" b="1" dirty="0" smtClean="0"/>
              <a:t>, </a:t>
            </a:r>
            <a:r>
              <a:rPr lang="ru-RU" b="1" dirty="0" err="1" smtClean="0"/>
              <a:t>эуфиллин</a:t>
            </a:r>
            <a:r>
              <a:rPr lang="ru-RU" b="1" dirty="0" smtClean="0"/>
              <a:t>) </a:t>
            </a:r>
            <a:r>
              <a:rPr lang="ru-RU" dirty="0" smtClean="0"/>
              <a:t>применяют внутрь в форме таблеток при </a:t>
            </a:r>
            <a:r>
              <a:rPr lang="ru-RU" dirty="0" err="1" smtClean="0"/>
              <a:t>бронхообструктивном</a:t>
            </a:r>
            <a:r>
              <a:rPr lang="ru-RU" dirty="0" smtClean="0"/>
              <a:t> синдроме различного генеза: бронхиальная астма (это препараты выбора при астме физического напряжения и как дополнительные средства при других формах бронхиальной астмы); ХОБЛ; хронический </a:t>
            </a:r>
            <a:r>
              <a:rPr lang="ru-RU" dirty="0" err="1" smtClean="0"/>
              <a:t>обструктивный</a:t>
            </a:r>
            <a:r>
              <a:rPr lang="ru-RU" dirty="0" smtClean="0"/>
              <a:t> бронхит;  эмфизема легких. В кардиологии: гипертензия в малом круге кровообращения; легочное сердце; острая и хроническая сердечная недостаточность (в составе комбинированной терапии).  </a:t>
            </a:r>
          </a:p>
        </p:txBody>
      </p:sp>
      <p:pic>
        <p:nvPicPr>
          <p:cNvPr id="6" name="Рисунок 5" descr="эуфил.jpg"/>
          <p:cNvPicPr>
            <a:picLocks noChangeAspect="1" noChangeArrowheads="1"/>
          </p:cNvPicPr>
          <p:nvPr/>
        </p:nvPicPr>
        <p:blipFill>
          <a:blip r:embed="rId2" cstate="print"/>
          <a:srcRect l="1897" t="23164" r="2031" b="2063"/>
          <a:stretch>
            <a:fillRect/>
          </a:stretch>
        </p:blipFill>
        <p:spPr bwMode="auto">
          <a:xfrm>
            <a:off x="539552" y="3861048"/>
            <a:ext cx="4032448" cy="263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экэ.png"/>
          <p:cNvPicPr>
            <a:picLocks noChangeAspect="1" noChangeArrowheads="1"/>
          </p:cNvPicPr>
          <p:nvPr/>
        </p:nvPicPr>
        <p:blipFill>
          <a:blip r:embed="rId3" cstate="print"/>
          <a:srcRect l="3079" t="9236" r="3325" b="10591"/>
          <a:stretch>
            <a:fillRect/>
          </a:stretch>
        </p:blipFill>
        <p:spPr bwMode="auto">
          <a:xfrm>
            <a:off x="4932040" y="3977680"/>
            <a:ext cx="38884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332656"/>
            <a:ext cx="5616178" cy="652534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Раствор </a:t>
            </a:r>
            <a:r>
              <a:rPr lang="ru-RU" b="1" dirty="0" err="1" smtClean="0"/>
              <a:t>эуфиллина</a:t>
            </a:r>
            <a:r>
              <a:rPr lang="ru-RU" b="1" dirty="0" smtClean="0"/>
              <a:t> для инъекций </a:t>
            </a:r>
            <a:r>
              <a:rPr lang="ru-RU" dirty="0" smtClean="0"/>
              <a:t>применяют при тяжелых состояниях: астматический статус (дополнительная терапия); апноэ новорожденных;  нарушение мозгового кровообращения по ишемическому типу (в составе комбинированной терапии); левожелудочковая недостаточность с </a:t>
            </a:r>
            <a:r>
              <a:rPr lang="ru-RU" dirty="0" err="1" smtClean="0"/>
              <a:t>бронхоспазмом</a:t>
            </a:r>
            <a:r>
              <a:rPr lang="ru-RU" dirty="0" smtClean="0"/>
              <a:t> и нарушением дыхания по типу </a:t>
            </a:r>
            <a:r>
              <a:rPr lang="ru-RU" dirty="0" err="1" smtClean="0"/>
              <a:t>Чейна-Стокса</a:t>
            </a:r>
            <a:r>
              <a:rPr lang="ru-RU" dirty="0" smtClean="0"/>
              <a:t>; отечный синдром почечного генеза (в составе комплексной терапии); острая и хроническая сердечная недостаточность (в составе комбинированной терапии).  </a:t>
            </a:r>
          </a:p>
          <a:p>
            <a:pPr>
              <a:buNone/>
            </a:pPr>
            <a:r>
              <a:rPr lang="ru-RU" b="1" dirty="0" smtClean="0"/>
              <a:t>Побочные эффекты ИФДЭ:</a:t>
            </a:r>
            <a:r>
              <a:rPr lang="ru-RU" dirty="0" smtClean="0"/>
              <a:t> при приеме внутрь возникают раздражение слизистой оболочки желудка, боли в </a:t>
            </a:r>
            <a:r>
              <a:rPr lang="ru-RU" dirty="0" err="1" smtClean="0"/>
              <a:t>эпигастрии</a:t>
            </a:r>
            <a:r>
              <a:rPr lang="ru-RU" dirty="0" smtClean="0"/>
              <a:t>, тошнота, рвота, понос, головные боли, бессонница, тахикардия, аритмия. При в/</a:t>
            </a:r>
            <a:r>
              <a:rPr lang="ru-RU" dirty="0" err="1" smtClean="0"/>
              <a:t>в</a:t>
            </a:r>
            <a:r>
              <a:rPr lang="ru-RU" dirty="0" smtClean="0"/>
              <a:t> введении – артериальная  гипотензия. </a:t>
            </a:r>
          </a:p>
          <a:p>
            <a:pPr>
              <a:buNone/>
            </a:pPr>
            <a:r>
              <a:rPr lang="ru-RU" b="1" dirty="0" smtClean="0"/>
              <a:t>Противопоказания</a:t>
            </a:r>
            <a:r>
              <a:rPr lang="ru-RU" dirty="0" smtClean="0"/>
              <a:t>: постинфарктное состояние, артериальная гипотензия, тахикардия, эпилепсия, тяжелые нарушения функций почек и печени, детский возраст до 3 лет, беременность, период лактации</a:t>
            </a:r>
          </a:p>
        </p:txBody>
      </p:sp>
      <p:pic>
        <p:nvPicPr>
          <p:cNvPr id="3" name="Рисунок 2" descr="фили.jpg"/>
          <p:cNvPicPr>
            <a:picLocks noChangeAspect="1" noChangeArrowheads="1"/>
          </p:cNvPicPr>
          <p:nvPr/>
        </p:nvPicPr>
        <p:blipFill>
          <a:blip r:embed="rId2" cstate="print"/>
          <a:srcRect l="24789" t="28128" r="17055" b="27059"/>
          <a:stretch>
            <a:fillRect/>
          </a:stretch>
        </p:blipFill>
        <p:spPr bwMode="auto">
          <a:xfrm>
            <a:off x="5868144" y="4509120"/>
            <a:ext cx="291581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эу.jpg"/>
          <p:cNvPicPr>
            <a:picLocks noChangeAspect="1"/>
          </p:cNvPicPr>
          <p:nvPr/>
        </p:nvPicPr>
        <p:blipFill>
          <a:blip r:embed="rId3" cstate="print"/>
          <a:srcRect l="11206" t="5871" r="8112" b="6723"/>
          <a:stretch>
            <a:fillRect/>
          </a:stretch>
        </p:blipFill>
        <p:spPr>
          <a:xfrm>
            <a:off x="5724128" y="116632"/>
            <a:ext cx="2968945" cy="2592288"/>
          </a:xfrm>
          <a:prstGeom prst="rect">
            <a:avLst/>
          </a:prstGeom>
        </p:spPr>
      </p:pic>
      <p:pic>
        <p:nvPicPr>
          <p:cNvPr id="5" name="Рисунок 4" descr="эуфил.jpg"/>
          <p:cNvPicPr>
            <a:picLocks noChangeAspect="1" noChangeArrowheads="1"/>
          </p:cNvPicPr>
          <p:nvPr/>
        </p:nvPicPr>
        <p:blipFill>
          <a:blip r:embed="rId4" cstate="print"/>
          <a:srcRect l="1897" t="23164" r="2031" b="2063"/>
          <a:stretch>
            <a:fillRect/>
          </a:stretch>
        </p:blipFill>
        <p:spPr bwMode="auto">
          <a:xfrm>
            <a:off x="5940152" y="2852936"/>
            <a:ext cx="2650272" cy="149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sz="quarter" idx="1"/>
          </p:nvPr>
        </p:nvSpPr>
        <p:spPr>
          <a:xfrm>
            <a:off x="0" y="260649"/>
            <a:ext cx="5508104" cy="659735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err="1" smtClean="0"/>
              <a:t>Теофедрин</a:t>
            </a:r>
            <a:r>
              <a:rPr lang="ru-RU" b="1" dirty="0" smtClean="0"/>
              <a:t> - Н </a:t>
            </a:r>
            <a:r>
              <a:rPr lang="ru-RU" dirty="0" smtClean="0"/>
              <a:t>комбинированный препарат содержит </a:t>
            </a:r>
            <a:r>
              <a:rPr lang="ru-RU" dirty="0" err="1" smtClean="0"/>
              <a:t>теофиллин</a:t>
            </a:r>
            <a:r>
              <a:rPr lang="ru-RU" dirty="0" smtClean="0"/>
              <a:t>, кофеин, парацетамол, эфедрина гидрохлорид, </a:t>
            </a:r>
            <a:r>
              <a:rPr lang="ru-RU" dirty="0" err="1" smtClean="0"/>
              <a:t>фенобарбитал</a:t>
            </a:r>
            <a:r>
              <a:rPr lang="ru-RU" dirty="0" smtClean="0"/>
              <a:t>, густой экстракт красавки, </a:t>
            </a:r>
            <a:r>
              <a:rPr lang="ru-RU" dirty="0" err="1" smtClean="0"/>
              <a:t>цитизин</a:t>
            </a:r>
            <a:r>
              <a:rPr lang="ru-RU" dirty="0" smtClean="0"/>
              <a:t>. Оказывает выраженное </a:t>
            </a:r>
            <a:r>
              <a:rPr lang="ru-RU" dirty="0" err="1" smtClean="0"/>
              <a:t>бронхорасширяющее</a:t>
            </a:r>
            <a:r>
              <a:rPr lang="ru-RU" dirty="0" smtClean="0"/>
              <a:t> и спазмолитическое действие. </a:t>
            </a:r>
          </a:p>
          <a:p>
            <a:pPr>
              <a:buNone/>
            </a:pPr>
            <a:r>
              <a:rPr lang="ru-RU" dirty="0" smtClean="0"/>
              <a:t>Применяется в форме таблеток (по ½-1 таблетке) один раз в день, для профилактики приступов удушья, лечения бронхиальной астмы, </a:t>
            </a:r>
            <a:r>
              <a:rPr lang="ru-RU" dirty="0" err="1" smtClean="0"/>
              <a:t>обструктивного</a:t>
            </a:r>
            <a:r>
              <a:rPr lang="ru-RU" dirty="0" smtClean="0"/>
              <a:t> бронхита, эмфиземы легких.</a:t>
            </a:r>
            <a:r>
              <a:rPr lang="ru-RU" b="1" dirty="0" smtClean="0"/>
              <a:t> </a:t>
            </a:r>
            <a:r>
              <a:rPr lang="ru-RU" dirty="0" smtClean="0"/>
              <a:t>При сильных приступах удушья возможен прием 2 таблеток, но не более 4 таблеток в сутки.</a:t>
            </a:r>
          </a:p>
          <a:p>
            <a:pPr>
              <a:buNone/>
            </a:pPr>
            <a:r>
              <a:rPr lang="ru-RU" dirty="0" smtClean="0"/>
              <a:t>Принимают в первой половине дня (утром или в обед), но не вечером т.к. может вызывать бессонницу за счет содержания кофеина и эфедрина. </a:t>
            </a:r>
          </a:p>
          <a:p>
            <a:pPr>
              <a:buNone/>
            </a:pPr>
            <a:r>
              <a:rPr lang="ru-RU" dirty="0" smtClean="0"/>
              <a:t>Отпускают из аптеки по рецепту форма бланка </a:t>
            </a:r>
            <a:r>
              <a:rPr lang="ru-RU" b="1" dirty="0" smtClean="0"/>
              <a:t>148-1/у-88</a:t>
            </a:r>
            <a:r>
              <a:rPr lang="ru-RU" dirty="0" smtClean="0"/>
              <a:t>, в связи с содержанием в препарате психотропных веществ эфедрина гидрохлорида и </a:t>
            </a:r>
            <a:r>
              <a:rPr lang="ru-RU" dirty="0" err="1" smtClean="0"/>
              <a:t>фенобарбитала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b="1" dirty="0" smtClean="0"/>
              <a:t>Противопоказан</a:t>
            </a:r>
            <a:r>
              <a:rPr lang="ru-RU" dirty="0" smtClean="0"/>
              <a:t> при глаукоме, ИБС, гипертензии, бессоннице, Базедовой болезни.</a:t>
            </a:r>
          </a:p>
          <a:p>
            <a:endParaRPr lang="ru-RU" sz="1800" dirty="0" smtClean="0"/>
          </a:p>
          <a:p>
            <a:endParaRPr lang="ru-RU" dirty="0" smtClean="0"/>
          </a:p>
        </p:txBody>
      </p:sp>
      <p:pic>
        <p:nvPicPr>
          <p:cNvPr id="3" name="Рисунок 2" descr="те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620688"/>
            <a:ext cx="3336458" cy="2353004"/>
          </a:xfrm>
          <a:prstGeom prst="rect">
            <a:avLst/>
          </a:prstGeom>
        </p:spPr>
      </p:pic>
      <p:pic>
        <p:nvPicPr>
          <p:cNvPr id="4" name="Рисунок 3" descr="ф.jpg"/>
          <p:cNvPicPr>
            <a:picLocks noChangeAspect="1"/>
          </p:cNvPicPr>
          <p:nvPr/>
        </p:nvPicPr>
        <p:blipFill>
          <a:blip r:embed="rId3" cstate="print"/>
          <a:srcRect l="8820" r="23141"/>
          <a:stretch>
            <a:fillRect/>
          </a:stretch>
        </p:blipFill>
        <p:spPr>
          <a:xfrm>
            <a:off x="5508104" y="3356992"/>
            <a:ext cx="3240360" cy="330594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4355976" cy="66247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Из лекарственного растительного сырья готовят настои отвары и включают в  составе </a:t>
            </a:r>
            <a:r>
              <a:rPr lang="ru-RU" b="1" dirty="0" smtClean="0"/>
              <a:t>Грудных сборов № 1, </a:t>
            </a:r>
          </a:p>
          <a:p>
            <a:pPr>
              <a:buNone/>
            </a:pPr>
            <a:r>
              <a:rPr lang="ru-RU" b="1" dirty="0" smtClean="0"/>
              <a:t>    № 2, № 3, № 4. </a:t>
            </a:r>
          </a:p>
          <a:p>
            <a:pPr>
              <a:buNone/>
            </a:pPr>
            <a:r>
              <a:rPr lang="ru-RU" dirty="0" smtClean="0"/>
              <a:t>   А также препараты растительного происхождения:</a:t>
            </a:r>
          </a:p>
          <a:p>
            <a:pPr>
              <a:buNone/>
            </a:pPr>
            <a:r>
              <a:rPr lang="ru-RU" b="1" dirty="0" smtClean="0"/>
              <a:t>Сироп корня Алтея, </a:t>
            </a:r>
            <a:r>
              <a:rPr lang="ru-RU" dirty="0" smtClean="0"/>
              <a:t>таблетки </a:t>
            </a:r>
            <a:r>
              <a:rPr lang="ru-RU" b="1" dirty="0" smtClean="0"/>
              <a:t>«Мукалтин» </a:t>
            </a:r>
            <a:r>
              <a:rPr lang="ru-RU" dirty="0" smtClean="0"/>
              <a:t>с экстрактом травы  Алтея</a:t>
            </a:r>
          </a:p>
          <a:p>
            <a:pPr>
              <a:buNone/>
            </a:pPr>
            <a:r>
              <a:rPr lang="ru-RU" dirty="0" smtClean="0"/>
              <a:t>сироп </a:t>
            </a:r>
            <a:r>
              <a:rPr lang="ru-RU" b="1" dirty="0" smtClean="0"/>
              <a:t>«</a:t>
            </a:r>
            <a:r>
              <a:rPr lang="ru-RU" b="1" dirty="0" err="1" smtClean="0"/>
              <a:t>Пертуссин-Ч</a:t>
            </a:r>
            <a:r>
              <a:rPr lang="ru-RU" b="1" dirty="0" smtClean="0"/>
              <a:t>» </a:t>
            </a:r>
            <a:r>
              <a:rPr lang="ru-RU" dirty="0" smtClean="0"/>
              <a:t>с экстрактом Чабреца, </a:t>
            </a:r>
          </a:p>
          <a:p>
            <a:pPr>
              <a:buNone/>
            </a:pPr>
            <a:r>
              <a:rPr lang="ru-RU" b="1" dirty="0" smtClean="0"/>
              <a:t>Сироп солодки </a:t>
            </a:r>
          </a:p>
          <a:p>
            <a:pPr>
              <a:buNone/>
            </a:pPr>
            <a:r>
              <a:rPr lang="ru-RU" dirty="0" smtClean="0"/>
              <a:t>из корней солодки </a:t>
            </a:r>
          </a:p>
          <a:p>
            <a:pPr>
              <a:buNone/>
            </a:pPr>
            <a:r>
              <a:rPr lang="ru-RU" b="1" dirty="0" smtClean="0"/>
              <a:t>Сироп </a:t>
            </a:r>
            <a:r>
              <a:rPr lang="ru-RU" b="1" dirty="0" err="1" smtClean="0"/>
              <a:t>Гербион</a:t>
            </a:r>
            <a:r>
              <a:rPr lang="ru-RU" b="1" dirty="0" smtClean="0"/>
              <a:t> </a:t>
            </a:r>
            <a:r>
              <a:rPr lang="ru-RU" dirty="0" smtClean="0"/>
              <a:t>из листьев Подорожника большого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гр2.jpg"/>
          <p:cNvPicPr>
            <a:picLocks noChangeAspect="1"/>
          </p:cNvPicPr>
          <p:nvPr/>
        </p:nvPicPr>
        <p:blipFill>
          <a:blip r:embed="rId2" cstate="print"/>
          <a:srcRect l="8894" t="19577" r="61785" b="4724"/>
          <a:stretch>
            <a:fillRect/>
          </a:stretch>
        </p:blipFill>
        <p:spPr>
          <a:xfrm>
            <a:off x="4644008" y="116632"/>
            <a:ext cx="1325695" cy="1854968"/>
          </a:xfrm>
          <a:prstGeom prst="rect">
            <a:avLst/>
          </a:prstGeom>
        </p:spPr>
      </p:pic>
      <p:pic>
        <p:nvPicPr>
          <p:cNvPr id="5" name="Рисунок 4" descr="сбор.jpg"/>
          <p:cNvPicPr>
            <a:picLocks noChangeAspect="1"/>
          </p:cNvPicPr>
          <p:nvPr/>
        </p:nvPicPr>
        <p:blipFill>
          <a:blip r:embed="rId3" cstate="print"/>
          <a:srcRect l="61025" t="7114" r="6688" b="7114"/>
          <a:stretch>
            <a:fillRect/>
          </a:stretch>
        </p:blipFill>
        <p:spPr>
          <a:xfrm>
            <a:off x="6156176" y="0"/>
            <a:ext cx="1224136" cy="2204864"/>
          </a:xfrm>
          <a:prstGeom prst="rect">
            <a:avLst/>
          </a:prstGeom>
        </p:spPr>
      </p:pic>
      <p:pic>
        <p:nvPicPr>
          <p:cNvPr id="6" name="Рисунок 5" descr="алте.png"/>
          <p:cNvPicPr>
            <a:picLocks noChangeAspect="1"/>
          </p:cNvPicPr>
          <p:nvPr/>
        </p:nvPicPr>
        <p:blipFill>
          <a:blip r:embed="rId4" cstate="print"/>
          <a:srcRect l="27950" r="26900"/>
          <a:stretch>
            <a:fillRect/>
          </a:stretch>
        </p:blipFill>
        <p:spPr>
          <a:xfrm>
            <a:off x="4716016" y="1988840"/>
            <a:ext cx="1152128" cy="2189043"/>
          </a:xfrm>
          <a:prstGeom prst="rect">
            <a:avLst/>
          </a:prstGeom>
        </p:spPr>
      </p:pic>
      <p:pic>
        <p:nvPicPr>
          <p:cNvPr id="7" name="Содержимое 3" descr="мука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2492896"/>
            <a:ext cx="2447498" cy="1433057"/>
          </a:xfrm>
          <a:prstGeom prst="rect">
            <a:avLst/>
          </a:prstGeom>
        </p:spPr>
      </p:pic>
      <p:pic>
        <p:nvPicPr>
          <p:cNvPr id="8" name="Содержимое 3" descr="сол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4293096"/>
            <a:ext cx="1800200" cy="2460273"/>
          </a:xfrm>
          <a:prstGeom prst="rect">
            <a:avLst/>
          </a:prstGeom>
        </p:spPr>
      </p:pic>
      <p:pic>
        <p:nvPicPr>
          <p:cNvPr id="10" name="Содержимое 3" descr="герб.png"/>
          <p:cNvPicPr>
            <a:picLocks noChangeAspect="1"/>
          </p:cNvPicPr>
          <p:nvPr/>
        </p:nvPicPr>
        <p:blipFill>
          <a:blip r:embed="rId7" cstate="print"/>
          <a:srcRect l="29666" r="29280"/>
          <a:stretch>
            <a:fillRect/>
          </a:stretch>
        </p:blipFill>
        <p:spPr>
          <a:xfrm>
            <a:off x="4572000" y="4293096"/>
            <a:ext cx="994469" cy="2276872"/>
          </a:xfrm>
          <a:prstGeom prst="rect">
            <a:avLst/>
          </a:prstGeom>
        </p:spPr>
      </p:pic>
      <p:pic>
        <p:nvPicPr>
          <p:cNvPr id="11" name="Рисунок 10" descr="перт.jpg"/>
          <p:cNvPicPr>
            <a:picLocks noChangeAspect="1"/>
          </p:cNvPicPr>
          <p:nvPr/>
        </p:nvPicPr>
        <p:blipFill>
          <a:blip r:embed="rId8" cstate="print"/>
          <a:srcRect l="44118"/>
          <a:stretch>
            <a:fillRect/>
          </a:stretch>
        </p:blipFill>
        <p:spPr>
          <a:xfrm>
            <a:off x="5796136" y="4077072"/>
            <a:ext cx="1098696" cy="2348880"/>
          </a:xfrm>
          <a:prstGeom prst="rect">
            <a:avLst/>
          </a:prstGeom>
        </p:spPr>
      </p:pic>
      <p:pic>
        <p:nvPicPr>
          <p:cNvPr id="12" name="Содержимое 3" descr="дорож.jpg"/>
          <p:cNvPicPr>
            <a:picLocks noChangeAspect="1"/>
          </p:cNvPicPr>
          <p:nvPr/>
        </p:nvPicPr>
        <p:blipFill>
          <a:blip r:embed="rId9" cstate="print"/>
          <a:srcRect l="24000" r="23000"/>
          <a:stretch>
            <a:fillRect/>
          </a:stretch>
        </p:blipFill>
        <p:spPr>
          <a:xfrm>
            <a:off x="7524328" y="116632"/>
            <a:ext cx="1152128" cy="2016224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68313" y="333375"/>
            <a:ext cx="8247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i="1">
                <a:latin typeface="Times New Roman" pitchFamily="18" charset="0"/>
                <a:cs typeface="Times New Roman" pitchFamily="18" charset="0"/>
              </a:rPr>
              <a:t>Глюкокортикоидные препараты.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95288" y="908050"/>
            <a:ext cx="8172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Беклометазон (бекотид), Будесонид (пульмикорт), Флутиказон (фликсотид),  Флунизолид (ингакорт)</a:t>
            </a:r>
          </a:p>
        </p:txBody>
      </p:sp>
      <p:pic>
        <p:nvPicPr>
          <p:cNvPr id="14342" name="Picture 6" descr="becotide"/>
          <p:cNvPicPr>
            <a:picLocks noChangeAspect="1" noChangeArrowheads="1"/>
          </p:cNvPicPr>
          <p:nvPr/>
        </p:nvPicPr>
        <p:blipFill>
          <a:blip r:embed="rId2" cstate="print"/>
          <a:srcRect l="30312" t="11023" r="25598" b="9062"/>
          <a:stretch>
            <a:fillRect/>
          </a:stretch>
        </p:blipFill>
        <p:spPr bwMode="auto">
          <a:xfrm>
            <a:off x="285750" y="1714500"/>
            <a:ext cx="207168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pulmikort_7473-megain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50"/>
            <a:ext cx="444500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ingako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5072063"/>
            <a:ext cx="22145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6" descr="https://aptekagmc.ru/image/cache/data/43872-500x500.jpg"/>
          <p:cNvPicPr>
            <a:picLocks noChangeAspect="1" noChangeArrowheads="1"/>
          </p:cNvPicPr>
          <p:nvPr/>
        </p:nvPicPr>
        <p:blipFill>
          <a:blip r:embed="rId5" cstate="print"/>
          <a:srcRect l="23105" t="4338" r="21381" b="7079"/>
          <a:stretch>
            <a:fillRect/>
          </a:stretch>
        </p:blipFill>
        <p:spPr bwMode="auto">
          <a:xfrm>
            <a:off x="2428875" y="1785938"/>
            <a:ext cx="26463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14313" y="0"/>
            <a:ext cx="8786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Препараты ГКС выпускают в форме дозированных аэрозолей, порошковых ингаляторов, растворов для ингаляций через </a:t>
            </a:r>
            <a:r>
              <a:rPr lang="ru-RU" dirty="0" err="1" smtClean="0"/>
              <a:t>небулайзер</a:t>
            </a:r>
            <a:r>
              <a:rPr lang="ru-RU" dirty="0" smtClean="0"/>
              <a:t>.</a:t>
            </a:r>
            <a:endParaRPr lang="ru-RU" b="1" dirty="0" smtClean="0">
              <a:solidFill>
                <a:srgbClr val="CC0000"/>
              </a:solidFill>
            </a:endParaRPr>
          </a:p>
          <a:p>
            <a:r>
              <a:rPr lang="ru-RU" dirty="0" smtClean="0"/>
              <a:t> ГКС  оказывают выраженное противовоспалительное и противоаллергическое действие, обусловленное их механизмом. ГКС активируют синтез</a:t>
            </a:r>
            <a:r>
              <a:rPr lang="ru-RU" b="1" dirty="0" smtClean="0"/>
              <a:t> </a:t>
            </a:r>
            <a:r>
              <a:rPr lang="ru-RU" dirty="0" smtClean="0"/>
              <a:t>пептидного фермента </a:t>
            </a:r>
            <a:r>
              <a:rPr lang="ru-RU" dirty="0" err="1" smtClean="0"/>
              <a:t>липокортина</a:t>
            </a:r>
            <a:r>
              <a:rPr lang="ru-RU" dirty="0" smtClean="0"/>
              <a:t>, который подавляет </a:t>
            </a:r>
            <a:r>
              <a:rPr lang="ru-RU" dirty="0" err="1" smtClean="0"/>
              <a:t>фосфолипазу</a:t>
            </a:r>
            <a:r>
              <a:rPr lang="ru-RU" dirty="0" smtClean="0"/>
              <a:t> А2 – фермент, запускающий «каскад </a:t>
            </a:r>
            <a:r>
              <a:rPr lang="ru-RU" dirty="0" err="1" smtClean="0"/>
              <a:t>арахидоновой</a:t>
            </a:r>
            <a:r>
              <a:rPr lang="ru-RU" dirty="0" smtClean="0"/>
              <a:t> кислоты». Таким образом, прерывается цепочка превращений из </a:t>
            </a:r>
            <a:r>
              <a:rPr lang="ru-RU" dirty="0" err="1" smtClean="0"/>
              <a:t>арахидоновой</a:t>
            </a:r>
            <a:r>
              <a:rPr lang="ru-RU" dirty="0" smtClean="0"/>
              <a:t> кислоты химических медиаторов воспаления простагландинов и </a:t>
            </a:r>
            <a:r>
              <a:rPr lang="ru-RU" dirty="0" err="1" smtClean="0"/>
              <a:t>лейкотриенов</a:t>
            </a:r>
            <a:r>
              <a:rPr lang="ru-RU" dirty="0" smtClean="0"/>
              <a:t> – медиаторов аллергии (ЛТ–С4, </a:t>
            </a:r>
            <a:r>
              <a:rPr lang="en-US" dirty="0" smtClean="0"/>
              <a:t>D</a:t>
            </a:r>
            <a:r>
              <a:rPr lang="ru-RU" dirty="0" smtClean="0"/>
              <a:t>4, Е4, (МРС–А и др.), вызывающих спазм бронхов, отек тканей и другие проявления аллергической реакции. </a:t>
            </a:r>
          </a:p>
          <a:p>
            <a:r>
              <a:rPr lang="ru-RU" dirty="0" smtClean="0"/>
              <a:t>В терапии бронхиальной астмы – заболевания, определяемого как хроническое воспалительное заболевание дыхательных путей, ингаляционные </a:t>
            </a:r>
            <a:r>
              <a:rPr lang="ru-RU" dirty="0" err="1" smtClean="0"/>
              <a:t>глюкокортикостероиды</a:t>
            </a:r>
            <a:r>
              <a:rPr lang="ru-RU" dirty="0" smtClean="0"/>
              <a:t> (ИГКС) применяются в качестве базисных противовоспалительных препаратов. </a:t>
            </a:r>
            <a:endParaRPr lang="ru-RU" dirty="0"/>
          </a:p>
        </p:txBody>
      </p:sp>
      <p:pic>
        <p:nvPicPr>
          <p:cNvPr id="3" name="Рисунок 2" descr="http://ebae.net/pics/Becodisk.jpg"/>
          <p:cNvPicPr>
            <a:picLocks noChangeAspect="1" noChangeArrowheads="1"/>
          </p:cNvPicPr>
          <p:nvPr/>
        </p:nvPicPr>
        <p:blipFill>
          <a:blip r:embed="rId2" cstate="print"/>
          <a:srcRect l="4189" t="20345" r="8549" b="8023"/>
          <a:stretch>
            <a:fillRect/>
          </a:stretch>
        </p:blipFill>
        <p:spPr bwMode="auto">
          <a:xfrm>
            <a:off x="5796136" y="3933056"/>
            <a:ext cx="2883620" cy="267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becotide"/>
          <p:cNvPicPr>
            <a:picLocks noChangeAspect="1" noChangeArrowheads="1"/>
          </p:cNvPicPr>
          <p:nvPr/>
        </p:nvPicPr>
        <p:blipFill>
          <a:blip r:embed="rId3" cstate="print"/>
          <a:srcRect l="30312" t="11023" r="25598" b="9062"/>
          <a:stretch>
            <a:fillRect/>
          </a:stretch>
        </p:blipFill>
        <p:spPr bwMode="auto">
          <a:xfrm>
            <a:off x="3995936" y="4005064"/>
            <a:ext cx="1656184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" descr="беклоз.jpg"/>
          <p:cNvPicPr>
            <a:picLocks noChangeAspect="1" noChangeArrowheads="1"/>
          </p:cNvPicPr>
          <p:nvPr/>
        </p:nvPicPr>
        <p:blipFill>
          <a:blip r:embed="rId4" cstate="print"/>
          <a:srcRect l="9119" t="3082" r="11278" b="6323"/>
          <a:stretch>
            <a:fillRect/>
          </a:stretch>
        </p:blipFill>
        <p:spPr bwMode="auto">
          <a:xfrm>
            <a:off x="2411760" y="4077072"/>
            <a:ext cx="15121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неб.jpg"/>
          <p:cNvPicPr>
            <a:picLocks noChangeAspect="1" noChangeArrowheads="1"/>
          </p:cNvPicPr>
          <p:nvPr/>
        </p:nvPicPr>
        <p:blipFill>
          <a:blip r:embed="rId5" cstate="print"/>
          <a:srcRect r="36986" b="9389"/>
          <a:stretch>
            <a:fillRect/>
          </a:stretch>
        </p:blipFill>
        <p:spPr bwMode="auto">
          <a:xfrm>
            <a:off x="0" y="4077072"/>
            <a:ext cx="23397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14313" y="1"/>
            <a:ext cx="839013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ГКС при ингаляционном пути введения практически не всасываются через слизистую бронхов в общий кровоток, оказывают местный выраженный противовоспалительный эффект. Разрушаются непосредственно в бронхиальном дереве, оказывая минимум осложнений системного характера. Благодаря </a:t>
            </a:r>
            <a:r>
              <a:rPr lang="ru-RU" dirty="0" err="1" smtClean="0"/>
              <a:t>липофильности</a:t>
            </a:r>
            <a:r>
              <a:rPr lang="ru-RU" dirty="0" smtClean="0"/>
              <a:t> ИГКС накапливаются в дыхательных путях и длительно задерживаются в тканях дыхательных путей. </a:t>
            </a:r>
          </a:p>
          <a:p>
            <a:r>
              <a:rPr lang="ru-RU" dirty="0" smtClean="0">
                <a:cs typeface="Times New Roman" pitchFamily="18" charset="0"/>
              </a:rPr>
              <a:t>ГКС не купируют </a:t>
            </a:r>
            <a:r>
              <a:rPr lang="ru-RU" dirty="0" err="1" smtClean="0">
                <a:cs typeface="Times New Roman" pitchFamily="18" charset="0"/>
              </a:rPr>
              <a:t>бронхоспазм</a:t>
            </a:r>
            <a:r>
              <a:rPr lang="ru-RU" dirty="0" smtClean="0">
                <a:cs typeface="Times New Roman" pitchFamily="18" charset="0"/>
              </a:rPr>
              <a:t>, но значительно </a:t>
            </a:r>
            <a:r>
              <a:rPr lang="ru-RU" dirty="0" err="1" smtClean="0">
                <a:cs typeface="Times New Roman" pitchFamily="18" charset="0"/>
              </a:rPr>
              <a:t>урежают</a:t>
            </a:r>
            <a:r>
              <a:rPr lang="ru-RU" dirty="0" smtClean="0">
                <a:cs typeface="Times New Roman" pitchFamily="18" charset="0"/>
              </a:rPr>
              <a:t> частоту и тяжесть приступов удушья. Кроме того, увеличивают количество активных </a:t>
            </a:r>
            <a:r>
              <a:rPr lang="ru-RU" dirty="0" err="1" smtClean="0">
                <a:cs typeface="Times New Roman" pitchFamily="18" charset="0"/>
              </a:rPr>
              <a:t>бета-адренорецепторов</a:t>
            </a:r>
            <a:r>
              <a:rPr lang="ru-RU" dirty="0" smtClean="0">
                <a:cs typeface="Times New Roman" pitchFamily="18" charset="0"/>
              </a:rPr>
              <a:t>, восстанавливают реакцию больного на </a:t>
            </a:r>
            <a:r>
              <a:rPr lang="ru-RU" dirty="0" err="1" smtClean="0">
                <a:cs typeface="Times New Roman" pitchFamily="18" charset="0"/>
              </a:rPr>
              <a:t>бронходилататоры</a:t>
            </a:r>
            <a:r>
              <a:rPr lang="ru-RU" dirty="0" smtClean="0">
                <a:cs typeface="Times New Roman" pitchFamily="18" charset="0"/>
              </a:rPr>
              <a:t> – </a:t>
            </a:r>
            <a:r>
              <a:rPr lang="ru-RU" dirty="0" err="1" smtClean="0">
                <a:cs typeface="Times New Roman" pitchFamily="18" charset="0"/>
              </a:rPr>
              <a:t>адреномиметики</a:t>
            </a:r>
            <a:r>
              <a:rPr lang="ru-RU" dirty="0" smtClean="0">
                <a:cs typeface="Times New Roman" pitchFamily="18" charset="0"/>
              </a:rPr>
              <a:t>; позволяют уменьшить частоту их применения, а в составе комбинированных препаратов и дозировку, что снижает проявления побочных эффектов со стороны сердечнососудистой системы таких как, тахикардия, аритмия,  увеличение кислородного запроса сердца.</a:t>
            </a:r>
            <a:r>
              <a:rPr lang="ru-RU" b="1" dirty="0" smtClean="0"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3" name="Рисунок 3" descr="буд.jpg"/>
          <p:cNvPicPr>
            <a:picLocks noChangeAspect="1" noChangeArrowheads="1"/>
          </p:cNvPicPr>
          <p:nvPr/>
        </p:nvPicPr>
        <p:blipFill>
          <a:blip r:embed="rId2" cstate="print"/>
          <a:srcRect l="5466" t="4684" r="7686" b="3529"/>
          <a:stretch>
            <a:fillRect/>
          </a:stretch>
        </p:blipFill>
        <p:spPr bwMode="auto">
          <a:xfrm>
            <a:off x="6084168" y="3984201"/>
            <a:ext cx="1872208" cy="287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 descr="http://farmdirect.ru/uploads/drugs/b/budesonid_izixejler.jpg"/>
          <p:cNvPicPr>
            <a:picLocks noChangeAspect="1" noChangeArrowheads="1"/>
          </p:cNvPicPr>
          <p:nvPr/>
        </p:nvPicPr>
        <p:blipFill>
          <a:blip r:embed="rId3" cstate="print"/>
          <a:srcRect l="14011" r="16927"/>
          <a:stretch>
            <a:fillRect/>
          </a:stretch>
        </p:blipFill>
        <p:spPr bwMode="auto">
          <a:xfrm>
            <a:off x="3923928" y="4077072"/>
            <a:ext cx="151216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ulmikort_7473-megainf"/>
          <p:cNvPicPr>
            <a:picLocks noChangeAspect="1" noChangeArrowheads="1"/>
          </p:cNvPicPr>
          <p:nvPr/>
        </p:nvPicPr>
        <p:blipFill>
          <a:blip r:embed="rId4" cstate="print"/>
          <a:srcRect l="9859"/>
          <a:stretch>
            <a:fillRect/>
          </a:stretch>
        </p:blipFill>
        <p:spPr bwMode="auto">
          <a:xfrm>
            <a:off x="467544" y="4365104"/>
            <a:ext cx="252028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51520" y="171431"/>
            <a:ext cx="511256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eaLnBrk="0" hangingPunct="0">
              <a:tabLst>
                <a:tab pos="449263" algn="l"/>
              </a:tabLst>
            </a:pPr>
            <a:r>
              <a:rPr lang="ru-RU" sz="2000" b="1" dirty="0" err="1" smtClean="0">
                <a:cs typeface="Calibri" pitchFamily="34" charset="0"/>
              </a:rPr>
              <a:t>Беклометазон</a:t>
            </a:r>
            <a:r>
              <a:rPr lang="ru-RU" sz="2000" b="1" dirty="0" smtClean="0">
                <a:cs typeface="Calibri" pitchFamily="34" charset="0"/>
              </a:rPr>
              <a:t> </a:t>
            </a:r>
            <a:r>
              <a:rPr lang="ru-RU" sz="2000" dirty="0" err="1" smtClean="0">
                <a:cs typeface="Calibri" pitchFamily="34" charset="0"/>
              </a:rPr>
              <a:t>дипропионат</a:t>
            </a:r>
            <a:r>
              <a:rPr lang="ru-RU" sz="2000" dirty="0" smtClean="0">
                <a:cs typeface="Calibri" pitchFamily="34" charset="0"/>
              </a:rPr>
              <a:t> (</a:t>
            </a:r>
            <a:r>
              <a:rPr lang="ru-RU" sz="2000" dirty="0" err="1" smtClean="0">
                <a:cs typeface="Calibri" pitchFamily="34" charset="0"/>
              </a:rPr>
              <a:t>бекотид</a:t>
            </a:r>
            <a:r>
              <a:rPr lang="ru-RU" sz="2000" dirty="0" smtClean="0">
                <a:cs typeface="Calibri" pitchFamily="34" charset="0"/>
              </a:rPr>
              <a:t>, </a:t>
            </a:r>
            <a:r>
              <a:rPr lang="ru-RU" sz="2000" dirty="0" err="1" smtClean="0">
                <a:cs typeface="Calibri" pitchFamily="34" charset="0"/>
              </a:rPr>
              <a:t>беклазон</a:t>
            </a:r>
            <a:r>
              <a:rPr lang="ru-RU" sz="2000" dirty="0" smtClean="0">
                <a:cs typeface="Calibri" pitchFamily="34" charset="0"/>
              </a:rPr>
              <a:t> эко легкое дыхание – аэрозоли ингалятор, </a:t>
            </a:r>
            <a:r>
              <a:rPr lang="ru-RU" sz="2000" dirty="0" err="1" smtClean="0">
                <a:cs typeface="Calibri" pitchFamily="34" charset="0"/>
              </a:rPr>
              <a:t>бекодиск</a:t>
            </a:r>
            <a:r>
              <a:rPr lang="ru-RU" sz="2000" dirty="0" smtClean="0">
                <a:cs typeface="Calibri" pitchFamily="34" charset="0"/>
              </a:rPr>
              <a:t> –порошок для ингаляций  Успешно применяется в терапии бронхиальной астмы уже 20 лет и сегодня является одним из самых эффективных и назначаемых препаратов. </a:t>
            </a:r>
          </a:p>
          <a:p>
            <a:pPr indent="449263" eaLnBrk="0" hangingPunct="0">
              <a:tabLst>
                <a:tab pos="449263" algn="l"/>
              </a:tabLst>
            </a:pPr>
            <a:r>
              <a:rPr lang="ru-RU" sz="2000" dirty="0" smtClean="0">
                <a:cs typeface="Calibri" pitchFamily="34" charset="0"/>
              </a:rPr>
              <a:t>Разрешен к применению у беременных женщин и в детском возрасте с 4 лет.</a:t>
            </a:r>
            <a:r>
              <a:rPr lang="ru-RU" sz="2000" dirty="0" smtClean="0">
                <a:cs typeface="Times New Roman" pitchFamily="18" charset="0"/>
              </a:rPr>
              <a:t> </a:t>
            </a:r>
          </a:p>
          <a:p>
            <a:pPr indent="449263" eaLnBrk="0" hangingPunct="0">
              <a:tabLst>
                <a:tab pos="449263" algn="l"/>
              </a:tabLst>
            </a:pPr>
            <a:r>
              <a:rPr lang="ru-RU" sz="2000" dirty="0" smtClean="0">
                <a:cs typeface="Times New Roman" pitchFamily="18" charset="0"/>
              </a:rPr>
              <a:t>Практически не оказывает резорбтивного действия после ингаляционного введения. Терапевтический эффект развивается постепенно, обычно через 5-7 дней курсового применения.</a:t>
            </a:r>
            <a:endParaRPr lang="ru-RU" sz="2000" dirty="0"/>
          </a:p>
        </p:txBody>
      </p:sp>
      <p:pic>
        <p:nvPicPr>
          <p:cNvPr id="3" name="Рисунок 2" descr="http://ebae.net/pics/Becodisk.jpg"/>
          <p:cNvPicPr>
            <a:picLocks noChangeAspect="1" noChangeArrowheads="1"/>
          </p:cNvPicPr>
          <p:nvPr/>
        </p:nvPicPr>
        <p:blipFill>
          <a:blip r:embed="rId2" cstate="print"/>
          <a:srcRect l="4189" t="20345" r="8549" b="8023"/>
          <a:stretch>
            <a:fillRect/>
          </a:stretch>
        </p:blipFill>
        <p:spPr bwMode="auto">
          <a:xfrm>
            <a:off x="5148064" y="3933056"/>
            <a:ext cx="3600400" cy="268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 descr="беклоз.jpg"/>
          <p:cNvPicPr>
            <a:picLocks noChangeAspect="1" noChangeArrowheads="1"/>
          </p:cNvPicPr>
          <p:nvPr/>
        </p:nvPicPr>
        <p:blipFill>
          <a:blip r:embed="rId3" cstate="print"/>
          <a:srcRect l="9119" t="3082" r="11278" b="6323"/>
          <a:stretch>
            <a:fillRect/>
          </a:stretch>
        </p:blipFill>
        <p:spPr bwMode="auto">
          <a:xfrm>
            <a:off x="6948264" y="332656"/>
            <a:ext cx="1725219" cy="31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ecotide"/>
          <p:cNvPicPr>
            <a:picLocks noChangeAspect="1" noChangeArrowheads="1"/>
          </p:cNvPicPr>
          <p:nvPr/>
        </p:nvPicPr>
        <p:blipFill>
          <a:blip r:embed="rId4" cstate="print"/>
          <a:srcRect l="30312" t="11023" r="25598" b="9062"/>
          <a:stretch>
            <a:fillRect/>
          </a:stretch>
        </p:blipFill>
        <p:spPr bwMode="auto">
          <a:xfrm>
            <a:off x="5364088" y="404664"/>
            <a:ext cx="153939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14313" y="121526"/>
            <a:ext cx="5941863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449263" algn="l"/>
              </a:tabLst>
            </a:pPr>
            <a:r>
              <a:rPr lang="ru-RU" b="1" dirty="0" err="1" smtClean="0">
                <a:cs typeface="Calibri" pitchFamily="34" charset="0"/>
              </a:rPr>
              <a:t>Будесонид</a:t>
            </a:r>
            <a:r>
              <a:rPr lang="ru-RU" b="1" dirty="0" smtClean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(</a:t>
            </a:r>
            <a:r>
              <a:rPr lang="ru-RU" dirty="0" err="1" smtClean="0">
                <a:cs typeface="Calibri" pitchFamily="34" charset="0"/>
              </a:rPr>
              <a:t>пульмикорт</a:t>
            </a:r>
            <a:r>
              <a:rPr lang="ru-RU" dirty="0" smtClean="0">
                <a:cs typeface="Calibri" pitchFamily="34" charset="0"/>
              </a:rPr>
              <a:t> – раствор для ингаляций, </a:t>
            </a:r>
            <a:r>
              <a:rPr lang="ru-RU" dirty="0" err="1" smtClean="0">
                <a:cs typeface="Calibri" pitchFamily="34" charset="0"/>
              </a:rPr>
              <a:t>пульмикорт</a:t>
            </a: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 err="1" smtClean="0">
                <a:cs typeface="Calibri" pitchFamily="34" charset="0"/>
              </a:rPr>
              <a:t>турбухалер</a:t>
            </a:r>
            <a:r>
              <a:rPr lang="ru-RU" dirty="0" smtClean="0">
                <a:cs typeface="Calibri" pitchFamily="34" charset="0"/>
              </a:rPr>
              <a:t>, , </a:t>
            </a:r>
            <a:r>
              <a:rPr lang="ru-RU" dirty="0" err="1" smtClean="0">
                <a:cs typeface="Calibri" pitchFamily="34" charset="0"/>
              </a:rPr>
              <a:t>будесонид</a:t>
            </a: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 err="1" smtClean="0">
                <a:cs typeface="Calibri" pitchFamily="34" charset="0"/>
              </a:rPr>
              <a:t>изихейлер</a:t>
            </a:r>
            <a:r>
              <a:rPr lang="ru-RU" dirty="0" smtClean="0">
                <a:cs typeface="Calibri" pitchFamily="34" charset="0"/>
              </a:rPr>
              <a:t> – порошок для </a:t>
            </a:r>
            <a:r>
              <a:rPr lang="ru-RU" dirty="0" err="1" smtClean="0">
                <a:cs typeface="Calibri" pitchFamily="34" charset="0"/>
              </a:rPr>
              <a:t>ингал</a:t>
            </a:r>
            <a:r>
              <a:rPr lang="ru-RU" dirty="0" smtClean="0">
                <a:cs typeface="Calibri" pitchFamily="34" charset="0"/>
              </a:rPr>
              <a:t>, </a:t>
            </a:r>
            <a:r>
              <a:rPr lang="ru-RU" dirty="0" err="1" smtClean="0">
                <a:cs typeface="Calibri" pitchFamily="34" charset="0"/>
              </a:rPr>
              <a:t>буденит</a:t>
            </a: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 err="1" smtClean="0">
                <a:cs typeface="Calibri" pitchFamily="34" charset="0"/>
              </a:rPr>
              <a:t>стери</a:t>
            </a:r>
            <a:r>
              <a:rPr lang="ru-RU" dirty="0" smtClean="0">
                <a:cs typeface="Calibri" pitchFamily="34" charset="0"/>
              </a:rPr>
              <a:t> неб – суспензия для </a:t>
            </a:r>
            <a:r>
              <a:rPr lang="ru-RU" dirty="0" err="1" smtClean="0">
                <a:cs typeface="Calibri" pitchFamily="34" charset="0"/>
              </a:rPr>
              <a:t>ингаляци</a:t>
            </a:r>
            <a:r>
              <a:rPr lang="ru-RU" dirty="0" smtClean="0">
                <a:cs typeface="Calibri" pitchFamily="34" charset="0"/>
              </a:rPr>
              <a:t>), является единственным ИГКС, эффективным при однократном использовании </a:t>
            </a:r>
            <a:r>
              <a:rPr lang="ru-RU" dirty="0" smtClean="0">
                <a:cs typeface="Times New Roman" pitchFamily="18" charset="0"/>
              </a:rPr>
              <a:t>–</a:t>
            </a:r>
            <a:r>
              <a:rPr lang="ru-RU" dirty="0" smtClean="0">
                <a:cs typeface="Calibri" pitchFamily="34" charset="0"/>
              </a:rPr>
              <a:t> 1 раз в сутки. Препарат создает внутриклеточное депо в дыхательных путях и оказывает пролонгированное действие в течение суток. </a:t>
            </a:r>
          </a:p>
          <a:p>
            <a:pPr eaLnBrk="0" hangingPunct="0">
              <a:tabLst>
                <a:tab pos="449263" algn="l"/>
              </a:tabLst>
            </a:pPr>
            <a:r>
              <a:rPr lang="ru-RU" dirty="0" smtClean="0">
                <a:cs typeface="Calibri" pitchFamily="34" charset="0"/>
              </a:rPr>
              <a:t>Не всасывается в общий кровоток, оказывает местное действие на бронхи, показан к применению у детей с 12 лет; не вызывает нарушений внутриутробного развития плода, разрешен к применению в период беременности (</a:t>
            </a:r>
            <a:r>
              <a:rPr lang="ru-RU" dirty="0" err="1" smtClean="0">
                <a:cs typeface="Calibri" pitchFamily="34" charset="0"/>
              </a:rPr>
              <a:t>пульмикорт</a:t>
            </a: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 err="1" smtClean="0">
                <a:cs typeface="Calibri" pitchFamily="34" charset="0"/>
              </a:rPr>
              <a:t>турбухалер</a:t>
            </a:r>
            <a:r>
              <a:rPr lang="ru-RU" dirty="0" smtClean="0">
                <a:cs typeface="Calibri" pitchFamily="34" charset="0"/>
              </a:rPr>
              <a:t>).</a:t>
            </a:r>
            <a:r>
              <a:rPr lang="ru-RU" dirty="0" smtClean="0">
                <a:cs typeface="Times New Roman" pitchFamily="18" charset="0"/>
              </a:rPr>
              <a:t> </a:t>
            </a:r>
          </a:p>
          <a:p>
            <a:pPr eaLnBrk="0" hangingPunct="0">
              <a:tabLst>
                <a:tab pos="449263" algn="l"/>
              </a:tabLst>
            </a:pPr>
            <a:r>
              <a:rPr lang="ru-RU" dirty="0" smtClean="0">
                <a:cs typeface="Times New Roman" pitchFamily="18" charset="0"/>
              </a:rPr>
              <a:t>Терапевтический эффект начинается через несколько часов после ингаляции. Максимальный терапевтический эффект развивается лишь через несколько дней после введения терапевтических доз ингаляционного </a:t>
            </a:r>
            <a:r>
              <a:rPr lang="ru-RU" dirty="0" err="1" smtClean="0">
                <a:cs typeface="Times New Roman" pitchFamily="18" charset="0"/>
              </a:rPr>
              <a:t>будесонида</a:t>
            </a:r>
            <a:r>
              <a:rPr lang="ru-RU" dirty="0" smtClean="0">
                <a:cs typeface="Times New Roman" pitchFamily="18" charset="0"/>
              </a:rPr>
              <a:t>, в среднем через 5-7 дней. </a:t>
            </a:r>
          </a:p>
          <a:p>
            <a:pPr eaLnBrk="0" hangingPunct="0">
              <a:tabLst>
                <a:tab pos="449263" algn="l"/>
              </a:tabLst>
            </a:pPr>
            <a:r>
              <a:rPr lang="ru-RU" dirty="0" smtClean="0">
                <a:cs typeface="Times New Roman" pitchFamily="18" charset="0"/>
              </a:rPr>
              <a:t>Ингаляция </a:t>
            </a:r>
            <a:r>
              <a:rPr lang="ru-RU" dirty="0" err="1" smtClean="0">
                <a:cs typeface="Times New Roman" pitchFamily="18" charset="0"/>
              </a:rPr>
              <a:t>будесонида</a:t>
            </a:r>
            <a:r>
              <a:rPr lang="ru-RU" dirty="0" smtClean="0">
                <a:cs typeface="Times New Roman" pitchFamily="18" charset="0"/>
              </a:rPr>
              <a:t> способна предотвратить приступ бронхиальной астмы, но не купирует острый </a:t>
            </a:r>
            <a:r>
              <a:rPr lang="ru-RU" dirty="0" err="1" smtClean="0">
                <a:cs typeface="Times New Roman" pitchFamily="18" charset="0"/>
              </a:rPr>
              <a:t>бронхоспазм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3" name="Рисунок 3" descr="буд.jpg"/>
          <p:cNvPicPr>
            <a:picLocks noChangeAspect="1" noChangeArrowheads="1"/>
          </p:cNvPicPr>
          <p:nvPr/>
        </p:nvPicPr>
        <p:blipFill>
          <a:blip r:embed="rId2" cstate="print"/>
          <a:srcRect l="5466" t="4684" r="7686" b="3529"/>
          <a:stretch>
            <a:fillRect/>
          </a:stretch>
        </p:blipFill>
        <p:spPr bwMode="auto">
          <a:xfrm>
            <a:off x="6156176" y="188640"/>
            <a:ext cx="137401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 descr="http://farmdirect.ru/uploads/drugs/b/budesonid_izixejler.jpg"/>
          <p:cNvPicPr>
            <a:picLocks noChangeAspect="1" noChangeArrowheads="1"/>
          </p:cNvPicPr>
          <p:nvPr/>
        </p:nvPicPr>
        <p:blipFill>
          <a:blip r:embed="rId3" cstate="print"/>
          <a:srcRect l="14011" r="16927"/>
          <a:stretch>
            <a:fillRect/>
          </a:stretch>
        </p:blipFill>
        <p:spPr bwMode="auto">
          <a:xfrm>
            <a:off x="7740352" y="188640"/>
            <a:ext cx="1080120" cy="26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суспе.jpg"/>
          <p:cNvPicPr>
            <a:picLocks noChangeAspect="1"/>
          </p:cNvPicPr>
          <p:nvPr/>
        </p:nvPicPr>
        <p:blipFill>
          <a:blip r:embed="rId4" cstate="print"/>
          <a:srcRect b="17421"/>
          <a:stretch>
            <a:fillRect/>
          </a:stretch>
        </p:blipFill>
        <p:spPr bwMode="auto">
          <a:xfrm>
            <a:off x="6228184" y="5301208"/>
            <a:ext cx="273574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ulmikort_7473-megainf"/>
          <p:cNvPicPr>
            <a:picLocks noChangeAspect="1" noChangeArrowheads="1"/>
          </p:cNvPicPr>
          <p:nvPr/>
        </p:nvPicPr>
        <p:blipFill>
          <a:blip r:embed="rId5" cstate="print"/>
          <a:srcRect l="9859"/>
          <a:stretch>
            <a:fillRect/>
          </a:stretch>
        </p:blipFill>
        <p:spPr bwMode="auto">
          <a:xfrm>
            <a:off x="6588224" y="2780928"/>
            <a:ext cx="2232248" cy="230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79512" y="338704"/>
            <a:ext cx="583264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449263" algn="l"/>
              </a:tabLst>
            </a:pPr>
            <a:r>
              <a:rPr lang="ru-RU" b="1" dirty="0" err="1" smtClean="0">
                <a:cs typeface="Calibri" pitchFamily="34" charset="0"/>
              </a:rPr>
              <a:t>Флютиказон</a:t>
            </a:r>
            <a:r>
              <a:rPr lang="ru-RU" b="1" dirty="0" smtClean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(</a:t>
            </a:r>
            <a:r>
              <a:rPr lang="ru-RU" dirty="0" err="1" smtClean="0">
                <a:cs typeface="Calibri" pitchFamily="34" charset="0"/>
              </a:rPr>
              <a:t>фликсотид</a:t>
            </a:r>
            <a:r>
              <a:rPr lang="ru-RU" dirty="0" smtClean="0">
                <a:cs typeface="Calibri" pitchFamily="34" charset="0"/>
              </a:rPr>
              <a:t> аэрозоль ингалятор, </a:t>
            </a:r>
            <a:r>
              <a:rPr lang="ru-RU" dirty="0" err="1" smtClean="0">
                <a:cs typeface="Calibri" pitchFamily="34" charset="0"/>
              </a:rPr>
              <a:t>фликсотид</a:t>
            </a:r>
            <a:r>
              <a:rPr lang="ru-RU" dirty="0" smtClean="0">
                <a:cs typeface="Calibri" pitchFamily="34" charset="0"/>
              </a:rPr>
              <a:t>  - </a:t>
            </a:r>
            <a:r>
              <a:rPr lang="ru-RU" dirty="0" err="1" smtClean="0">
                <a:cs typeface="Calibri" pitchFamily="34" charset="0"/>
              </a:rPr>
              <a:t>мультидиск</a:t>
            </a:r>
            <a:r>
              <a:rPr lang="ru-RU" dirty="0" smtClean="0">
                <a:cs typeface="Calibri" pitchFamily="34" charset="0"/>
              </a:rPr>
              <a:t> порошок для ингаляций) отличается высокой активностью в терапевтических дозах в два раза меньших, чем </a:t>
            </a:r>
            <a:r>
              <a:rPr lang="ru-RU" dirty="0" err="1" smtClean="0">
                <a:cs typeface="Calibri" pitchFamily="34" charset="0"/>
              </a:rPr>
              <a:t>будесонид</a:t>
            </a:r>
            <a:r>
              <a:rPr lang="ru-RU" dirty="0" smtClean="0">
                <a:cs typeface="Calibri" pitchFamily="34" charset="0"/>
              </a:rPr>
              <a:t> и </a:t>
            </a:r>
            <a:r>
              <a:rPr lang="ru-RU" dirty="0" err="1" smtClean="0">
                <a:cs typeface="Calibri" pitchFamily="34" charset="0"/>
              </a:rPr>
              <a:t>беклометазон</a:t>
            </a:r>
            <a:r>
              <a:rPr lang="ru-RU" dirty="0" smtClean="0">
                <a:cs typeface="Calibri" pitchFamily="34" charset="0"/>
              </a:rPr>
              <a:t>.</a:t>
            </a:r>
            <a:r>
              <a:rPr lang="ru-RU" dirty="0" smtClean="0">
                <a:cs typeface="Times New Roman" pitchFamily="18" charset="0"/>
              </a:rPr>
              <a:t> </a:t>
            </a:r>
          </a:p>
          <a:p>
            <a:pPr eaLnBrk="0" hangingPunct="0">
              <a:tabLst>
                <a:tab pos="449263" algn="l"/>
              </a:tabLst>
            </a:pPr>
            <a:r>
              <a:rPr lang="ru-RU" dirty="0" smtClean="0">
                <a:cs typeface="Times New Roman" pitchFamily="18" charset="0"/>
              </a:rPr>
              <a:t>При ХОБЛ подтверждена эффективность действия ингаляционного </a:t>
            </a:r>
            <a:r>
              <a:rPr lang="ru-RU" dirty="0" err="1" smtClean="0">
                <a:cs typeface="Times New Roman" pitchFamily="18" charset="0"/>
              </a:rPr>
              <a:t>флутиказона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 err="1" smtClean="0">
                <a:cs typeface="Times New Roman" pitchFamily="18" charset="0"/>
              </a:rPr>
              <a:t>пропионата</a:t>
            </a:r>
            <a:r>
              <a:rPr lang="ru-RU" dirty="0" smtClean="0">
                <a:cs typeface="Times New Roman" pitchFamily="18" charset="0"/>
              </a:rPr>
              <a:t> в комбинации с </a:t>
            </a:r>
            <a:r>
              <a:rPr lang="ru-RU" dirty="0" err="1" smtClean="0">
                <a:cs typeface="Times New Roman" pitchFamily="18" charset="0"/>
              </a:rPr>
              <a:t>бронходилататорами</a:t>
            </a:r>
            <a:r>
              <a:rPr lang="ru-RU" dirty="0" smtClean="0">
                <a:cs typeface="Times New Roman" pitchFamily="18" charset="0"/>
              </a:rPr>
              <a:t> длительного действия (</a:t>
            </a:r>
            <a:r>
              <a:rPr lang="ru-RU" dirty="0" err="1" smtClean="0">
                <a:cs typeface="Times New Roman" pitchFamily="18" charset="0"/>
              </a:rPr>
              <a:t>серетид</a:t>
            </a:r>
            <a:r>
              <a:rPr lang="ru-RU" dirty="0" smtClean="0">
                <a:cs typeface="Times New Roman" pitchFamily="18" charset="0"/>
              </a:rPr>
              <a:t>, </a:t>
            </a:r>
            <a:r>
              <a:rPr lang="ru-RU" dirty="0" err="1" smtClean="0">
                <a:cs typeface="Times New Roman" pitchFamily="18" charset="0"/>
              </a:rPr>
              <a:t>тевакомб</a:t>
            </a:r>
            <a:r>
              <a:rPr lang="ru-RU" dirty="0" smtClean="0">
                <a:cs typeface="Times New Roman" pitchFamily="18" charset="0"/>
              </a:rPr>
              <a:t>) на функцию легких, что характеризуется уменьшением выраженности симптомов заболевания, частоты и тяжести обострений, снижением необходимости назначения дополнительных курсов </a:t>
            </a:r>
            <a:r>
              <a:rPr lang="ru-RU" dirty="0" err="1" smtClean="0">
                <a:cs typeface="Times New Roman" pitchFamily="18" charset="0"/>
              </a:rPr>
              <a:t>таблетированных</a:t>
            </a:r>
            <a:r>
              <a:rPr lang="ru-RU" dirty="0" smtClean="0">
                <a:cs typeface="Times New Roman" pitchFamily="18" charset="0"/>
              </a:rPr>
              <a:t> ГКС и повышением качества жизни пациентов. Показан взрослым и в детском возрасте с 1 года.</a:t>
            </a:r>
          </a:p>
          <a:p>
            <a:pPr eaLnBrk="0" hangingPunct="0">
              <a:tabLst>
                <a:tab pos="449263" algn="l"/>
              </a:tabLst>
            </a:pPr>
            <a:r>
              <a:rPr lang="ru-RU" dirty="0" smtClean="0">
                <a:cs typeface="Times New Roman" pitchFamily="18" charset="0"/>
              </a:rPr>
              <a:t>Терапевтический эффект после ингаляционного применения </a:t>
            </a:r>
            <a:r>
              <a:rPr lang="ru-RU" dirty="0" err="1" smtClean="0">
                <a:cs typeface="Times New Roman" pitchFamily="18" charset="0"/>
              </a:rPr>
              <a:t>флутиказона</a:t>
            </a:r>
            <a:r>
              <a:rPr lang="ru-RU" dirty="0" smtClean="0">
                <a:cs typeface="Times New Roman" pitchFamily="18" charset="0"/>
              </a:rPr>
              <a:t> начинается в течение 24 часов, достигает максимума в течение 1-2 недель и более после начала лечения и сохраняется в течение нескольких дней после отмены.</a:t>
            </a:r>
            <a:endParaRPr lang="ru-RU" dirty="0"/>
          </a:p>
        </p:txBody>
      </p:sp>
      <p:pic>
        <p:nvPicPr>
          <p:cNvPr id="3" name="Рисунок 1" descr="https://aptekagmc.ru/image/cache/data/43872-500x500.jpg"/>
          <p:cNvPicPr>
            <a:picLocks noChangeAspect="1" noChangeArrowheads="1"/>
          </p:cNvPicPr>
          <p:nvPr/>
        </p:nvPicPr>
        <p:blipFill>
          <a:blip r:embed="rId2" cstate="print"/>
          <a:srcRect l="23105" t="4338" r="21381" b="7079"/>
          <a:stretch>
            <a:fillRect/>
          </a:stretch>
        </p:blipFill>
        <p:spPr bwMode="auto">
          <a:xfrm>
            <a:off x="6084168" y="1268760"/>
            <a:ext cx="123798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диска.jpg"/>
          <p:cNvPicPr>
            <a:picLocks noChangeAspect="1" noChangeArrowheads="1"/>
          </p:cNvPicPr>
          <p:nvPr/>
        </p:nvPicPr>
        <p:blipFill>
          <a:blip r:embed="rId3" cstate="print"/>
          <a:srcRect l="25041" t="30911" r="23070" b="24747"/>
          <a:stretch>
            <a:fillRect/>
          </a:stretch>
        </p:blipFill>
        <p:spPr bwMode="auto">
          <a:xfrm>
            <a:off x="5972658" y="4437112"/>
            <a:ext cx="281130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тид.jpg"/>
          <p:cNvPicPr>
            <a:picLocks noChangeAspect="1"/>
          </p:cNvPicPr>
          <p:nvPr/>
        </p:nvPicPr>
        <p:blipFill>
          <a:blip r:embed="rId4" cstate="print"/>
          <a:srcRect l="8089" t="5882" r="46690" b="12500"/>
          <a:stretch>
            <a:fillRect/>
          </a:stretch>
        </p:blipFill>
        <p:spPr bwMode="auto">
          <a:xfrm>
            <a:off x="7308304" y="188640"/>
            <a:ext cx="123192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 descr="омб.jpeg"/>
          <p:cNvPicPr>
            <a:picLocks noChangeAspect="1" noChangeArrowheads="1"/>
          </p:cNvPicPr>
          <p:nvPr/>
        </p:nvPicPr>
        <p:blipFill>
          <a:blip r:embed="rId5" cstate="print"/>
          <a:srcRect l="22569" t="5995" r="25467" b="4768"/>
          <a:stretch>
            <a:fillRect/>
          </a:stretch>
        </p:blipFill>
        <p:spPr bwMode="auto">
          <a:xfrm>
            <a:off x="7452320" y="2492896"/>
            <a:ext cx="123049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1" y="-54540"/>
            <a:ext cx="6588223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eaLnBrk="0" hangingPunct="0">
              <a:tabLst>
                <a:tab pos="450850" algn="l"/>
              </a:tabLst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Флунизолид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ингакорт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- препарат с низкой глюкокортикоидной активностью. Даже в высоких терапевтических дозах не оказывает системного действия, так как уже при первом прохождении через печень превращается в неактивное вещество. В настоящее время используется достаточно редко. </a:t>
            </a:r>
          </a:p>
          <a:p>
            <a:pPr indent="449263" algn="ctr" eaLnBrk="0" hangingPunct="0">
              <a:tabLst>
                <a:tab pos="45085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Показания ГКС: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49263" eaLnBrk="0" hangingPunct="0">
              <a:tabLst>
                <a:tab pos="45085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базисная терапия различных форм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бронхиальной астмы с острым течением,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требующая поддерживающей терапии ГКС; астматический статус;  хроническая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обструктивная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болезнь легких (ХОБЛ).   </a:t>
            </a:r>
          </a:p>
          <a:p>
            <a:pPr indent="449263" algn="ctr" eaLnBrk="0" hangingPunct="0">
              <a:tabLst>
                <a:tab pos="45085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Побочные эффекты ГКС: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49263" eaLnBrk="0" hangingPunct="0">
              <a:tabLst>
                <a:tab pos="45085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кашель, сухость во рту, охриплость голоса,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дисфония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раздражение слизистой оболочки полости рта и глотки,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кандидозный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стоматит, головная боль, тошнота. </a:t>
            </a:r>
          </a:p>
          <a:p>
            <a:pPr indent="449263" algn="ctr" eaLnBrk="0" hangingPunct="0">
              <a:tabLst>
                <a:tab pos="45085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Редко возможен парадоксальный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бронхоспазм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который необходимо немедленно купировать с помощью ингаляционного бета</a:t>
            </a:r>
            <a:r>
              <a:rPr lang="ru-RU" baseline="-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-адреностимулятора короткого действия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Сальбутамола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глюкокортикостероиды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 том числе ингаляционные, оказывают выраженный иммунодепрессивный эффект, поэтому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ГКС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противопоказаны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49263" eaLnBrk="0" hangingPunct="0">
              <a:tabLst>
                <a:tab pos="45085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активной и неактивной формах туберкулеза, грибковых, бактериальных и вирусных инфекциях органов дыхания. А также при беременности, в период лактации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ingak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0"/>
            <a:ext cx="17127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 descr="https://aptekagmc.ru/image/cache/data/43872-500x500.jpg"/>
          <p:cNvPicPr>
            <a:picLocks noChangeAspect="1" noChangeArrowheads="1"/>
          </p:cNvPicPr>
          <p:nvPr/>
        </p:nvPicPr>
        <p:blipFill>
          <a:blip r:embed="rId3" cstate="print"/>
          <a:srcRect l="23105" t="4338" r="21381" b="7079"/>
          <a:stretch>
            <a:fillRect/>
          </a:stretch>
        </p:blipFill>
        <p:spPr bwMode="auto">
          <a:xfrm>
            <a:off x="6300192" y="1412776"/>
            <a:ext cx="112391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3" descr="буд.jpg"/>
          <p:cNvPicPr>
            <a:picLocks noChangeAspect="1" noChangeArrowheads="1"/>
          </p:cNvPicPr>
          <p:nvPr/>
        </p:nvPicPr>
        <p:blipFill>
          <a:blip r:embed="rId4" cstate="print"/>
          <a:srcRect l="5466" t="4684" r="7686" b="3529"/>
          <a:stretch>
            <a:fillRect/>
          </a:stretch>
        </p:blipFill>
        <p:spPr bwMode="auto">
          <a:xfrm>
            <a:off x="7524328" y="1484784"/>
            <a:ext cx="1296144" cy="244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becotide"/>
          <p:cNvPicPr>
            <a:picLocks noChangeAspect="1" noChangeArrowheads="1"/>
          </p:cNvPicPr>
          <p:nvPr/>
        </p:nvPicPr>
        <p:blipFill>
          <a:blip r:embed="rId5" cstate="print"/>
          <a:srcRect l="30312" t="11023" r="25598" b="9062"/>
          <a:stretch>
            <a:fillRect/>
          </a:stretch>
        </p:blipFill>
        <p:spPr bwMode="auto">
          <a:xfrm>
            <a:off x="7740352" y="4581128"/>
            <a:ext cx="1190648" cy="20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pulmikort_7473-megainf"/>
          <p:cNvPicPr>
            <a:picLocks noChangeAspect="1" noChangeArrowheads="1"/>
          </p:cNvPicPr>
          <p:nvPr/>
        </p:nvPicPr>
        <p:blipFill>
          <a:blip r:embed="rId6" cstate="print"/>
          <a:srcRect l="12434" t="2769" r="41207" b="5841"/>
          <a:stretch>
            <a:fillRect/>
          </a:stretch>
        </p:blipFill>
        <p:spPr bwMode="auto">
          <a:xfrm>
            <a:off x="6588224" y="3933056"/>
            <a:ext cx="1114006" cy="189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Картинка 11 из 13464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</a:rPr>
              <a:t>Спасибо  за внимание</a:t>
            </a:r>
            <a:r>
              <a:rPr lang="ru-RU" sz="5400" b="1" dirty="0" smtClean="0">
                <a:solidFill>
                  <a:schemeClr val="bg2">
                    <a:lumMod val="25000"/>
                  </a:schemeClr>
                </a:solidFill>
                <a:sym typeface="Wingdings" pitchFamily="2" charset="2"/>
              </a:rPr>
              <a:t></a:t>
            </a:r>
            <a:endParaRPr lang="ru-RU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4139952" cy="68580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Экстракты и эфирные масла лекарственного растительного сырья широко применяются в  составе комбинированных отхаркивающих препаратов в форме сиропов, таблеток, капель для приема внутрь:</a:t>
            </a:r>
          </a:p>
          <a:p>
            <a:r>
              <a:rPr lang="ru-RU" dirty="0" smtClean="0"/>
              <a:t> «</a:t>
            </a:r>
            <a:r>
              <a:rPr lang="ru-RU" dirty="0" err="1" smtClean="0"/>
              <a:t>Стоптуссин</a:t>
            </a:r>
            <a:r>
              <a:rPr lang="ru-RU" dirty="0" smtClean="0"/>
              <a:t> фито», «</a:t>
            </a:r>
            <a:r>
              <a:rPr lang="ru-RU" dirty="0" err="1" smtClean="0"/>
              <a:t>Колдрекс</a:t>
            </a:r>
            <a:r>
              <a:rPr lang="ru-RU" dirty="0" smtClean="0"/>
              <a:t> </a:t>
            </a:r>
            <a:r>
              <a:rPr lang="ru-RU" dirty="0" err="1" smtClean="0"/>
              <a:t>бронхо</a:t>
            </a:r>
            <a:r>
              <a:rPr lang="ru-RU" dirty="0" smtClean="0"/>
              <a:t>», «</a:t>
            </a:r>
            <a:r>
              <a:rPr lang="ru-RU" dirty="0" err="1" smtClean="0"/>
              <a:t>Коделак</a:t>
            </a:r>
            <a:r>
              <a:rPr lang="ru-RU" dirty="0" smtClean="0"/>
              <a:t> </a:t>
            </a:r>
            <a:r>
              <a:rPr lang="ru-RU" dirty="0" err="1" smtClean="0"/>
              <a:t>бронхо</a:t>
            </a:r>
            <a:r>
              <a:rPr lang="ru-RU" dirty="0" smtClean="0"/>
              <a:t>», «</a:t>
            </a:r>
            <a:r>
              <a:rPr lang="ru-RU" dirty="0" err="1" smtClean="0"/>
              <a:t>Трависил</a:t>
            </a:r>
            <a:r>
              <a:rPr lang="ru-RU" dirty="0" smtClean="0"/>
              <a:t>», «</a:t>
            </a:r>
            <a:r>
              <a:rPr lang="ru-RU" dirty="0" err="1" smtClean="0"/>
              <a:t>Суприма</a:t>
            </a:r>
            <a:r>
              <a:rPr lang="ru-RU" dirty="0" smtClean="0"/>
              <a:t> </a:t>
            </a:r>
            <a:r>
              <a:rPr lang="ru-RU" dirty="0" err="1" smtClean="0"/>
              <a:t>бронхо</a:t>
            </a:r>
            <a:r>
              <a:rPr lang="ru-RU" dirty="0" smtClean="0"/>
              <a:t>», «</a:t>
            </a:r>
            <a:r>
              <a:rPr lang="ru-RU" dirty="0" err="1" smtClean="0"/>
              <a:t>Бронхикум</a:t>
            </a:r>
            <a:r>
              <a:rPr lang="ru-RU" dirty="0" smtClean="0"/>
              <a:t>», «</a:t>
            </a:r>
            <a:r>
              <a:rPr lang="ru-RU" dirty="0" err="1" smtClean="0"/>
              <a:t>Линкас</a:t>
            </a:r>
            <a:r>
              <a:rPr lang="ru-RU" dirty="0" smtClean="0"/>
              <a:t>», «Доктор Мом»</a:t>
            </a:r>
          </a:p>
          <a:p>
            <a:pPr>
              <a:buNone/>
            </a:pPr>
            <a:r>
              <a:rPr lang="ru-RU" dirty="0" smtClean="0"/>
              <a:t>  применяют в сочетании с </a:t>
            </a:r>
            <a:r>
              <a:rPr lang="ru-RU" dirty="0" err="1" smtClean="0"/>
              <a:t>муколитиками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(</a:t>
            </a:r>
            <a:r>
              <a:rPr lang="ru-RU" dirty="0" err="1" smtClean="0"/>
              <a:t>Бромгексином</a:t>
            </a:r>
            <a:r>
              <a:rPr lang="ru-RU" dirty="0" smtClean="0"/>
              <a:t>) в составе капель для приема внутрь «</a:t>
            </a:r>
            <a:r>
              <a:rPr lang="ru-RU" dirty="0" err="1" smtClean="0"/>
              <a:t>Бронхосан</a:t>
            </a:r>
            <a:r>
              <a:rPr lang="ru-RU" dirty="0" smtClean="0"/>
              <a:t>» </a:t>
            </a:r>
          </a:p>
        </p:txBody>
      </p:sp>
      <p:pic>
        <p:nvPicPr>
          <p:cNvPr id="6" name="Содержимое 3" descr="мом.jpg"/>
          <p:cNvPicPr>
            <a:picLocks noChangeAspect="1"/>
          </p:cNvPicPr>
          <p:nvPr/>
        </p:nvPicPr>
        <p:blipFill>
          <a:blip r:embed="rId2" cstate="print"/>
          <a:srcRect l="43182" b="8697"/>
          <a:stretch>
            <a:fillRect/>
          </a:stretch>
        </p:blipFill>
        <p:spPr>
          <a:xfrm>
            <a:off x="7092280" y="4149080"/>
            <a:ext cx="1763688" cy="2437722"/>
          </a:xfrm>
          <a:prstGeom prst="rect">
            <a:avLst/>
          </a:prstGeom>
        </p:spPr>
      </p:pic>
      <p:pic>
        <p:nvPicPr>
          <p:cNvPr id="8" name="Содержимое 3" descr="табе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420888"/>
            <a:ext cx="2315334" cy="1584176"/>
          </a:xfrm>
          <a:prstGeom prst="rect">
            <a:avLst/>
          </a:prstGeom>
        </p:spPr>
      </p:pic>
      <p:pic>
        <p:nvPicPr>
          <p:cNvPr id="9" name="Рисунок 8" descr="фито.jpg"/>
          <p:cNvPicPr>
            <a:picLocks noChangeAspect="1"/>
          </p:cNvPicPr>
          <p:nvPr/>
        </p:nvPicPr>
        <p:blipFill>
          <a:blip r:embed="rId4" cstate="print"/>
          <a:srcRect l="16520" t="11121" r="45680" b="11120"/>
          <a:stretch>
            <a:fillRect/>
          </a:stretch>
        </p:blipFill>
        <p:spPr>
          <a:xfrm>
            <a:off x="5148064" y="188640"/>
            <a:ext cx="1483440" cy="201622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l="14894" t="5703" r="14894"/>
          <a:stretch>
            <a:fillRect/>
          </a:stretch>
        </p:blipFill>
        <p:spPr bwMode="auto">
          <a:xfrm>
            <a:off x="6804248" y="188640"/>
            <a:ext cx="1909638" cy="216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Содержимое 5" descr="коо.jpg"/>
          <p:cNvPicPr>
            <a:picLocks noChangeAspect="1"/>
          </p:cNvPicPr>
          <p:nvPr/>
        </p:nvPicPr>
        <p:blipFill>
          <a:blip r:embed="rId6" cstate="print"/>
          <a:srcRect l="34412" t="7595" r="47962" b="26582"/>
          <a:stretch>
            <a:fillRect/>
          </a:stretch>
        </p:blipFill>
        <p:spPr>
          <a:xfrm>
            <a:off x="4427984" y="4149080"/>
            <a:ext cx="2492896" cy="2492896"/>
          </a:xfrm>
          <a:prstGeom prst="rect">
            <a:avLst/>
          </a:prstGeom>
        </p:spPr>
      </p:pic>
      <p:pic>
        <p:nvPicPr>
          <p:cNvPr id="12" name="Содержимое 3" descr="моо.png"/>
          <p:cNvPicPr>
            <a:picLocks noChangeAspect="1"/>
          </p:cNvPicPr>
          <p:nvPr/>
        </p:nvPicPr>
        <p:blipFill>
          <a:blip r:embed="rId7" cstate="print"/>
          <a:srcRect l="33913" t="40206" r="36522" b="31959"/>
          <a:stretch>
            <a:fillRect/>
          </a:stretch>
        </p:blipFill>
        <p:spPr>
          <a:xfrm>
            <a:off x="6948264" y="2492896"/>
            <a:ext cx="1813535" cy="1440160"/>
          </a:xfrm>
          <a:prstGeom prst="rect">
            <a:avLst/>
          </a:prstGeom>
        </p:spPr>
      </p:pic>
      <p:pic>
        <p:nvPicPr>
          <p:cNvPr id="13" name="Содержимое 3" descr="саан.jpg"/>
          <p:cNvPicPr>
            <a:picLocks noChangeAspect="1"/>
          </p:cNvPicPr>
          <p:nvPr/>
        </p:nvPicPr>
        <p:blipFill>
          <a:blip r:embed="rId8" cstate="print"/>
          <a:srcRect l="5455" t="22093" r="73636" b="5814"/>
          <a:stretch>
            <a:fillRect/>
          </a:stretch>
        </p:blipFill>
        <p:spPr>
          <a:xfrm>
            <a:off x="3851920" y="2420888"/>
            <a:ext cx="812994" cy="1800201"/>
          </a:xfrm>
          <a:prstGeom prst="rect">
            <a:avLst/>
          </a:prstGeom>
        </p:spPr>
      </p:pic>
      <p:pic>
        <p:nvPicPr>
          <p:cNvPr id="14" name="Рисунок 13" descr="бронх.png"/>
          <p:cNvPicPr>
            <a:picLocks noChangeAspect="1"/>
          </p:cNvPicPr>
          <p:nvPr/>
        </p:nvPicPr>
        <p:blipFill>
          <a:blip r:embed="rId9" cstate="print"/>
          <a:srcRect l="27950" r="26900"/>
          <a:stretch>
            <a:fillRect/>
          </a:stretch>
        </p:blipFill>
        <p:spPr>
          <a:xfrm>
            <a:off x="4067944" y="116632"/>
            <a:ext cx="993375" cy="2160240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9036496" cy="429309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Препараты рефлекторного действия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</a:p>
          <a:p>
            <a:pPr>
              <a:buNone/>
            </a:pPr>
            <a:r>
              <a:rPr lang="ru-RU" dirty="0" smtClean="0"/>
              <a:t>    при приеме внутрь оказывают умеренное раздражающее действие на рецепторы слизистой желудка и рефлекторно влияют на бронхи и бронхиальные  железы, а содержащиеся в растениях  эфирные масла после всасывания в кровь, выделяются через дыхательные пути и вызывают усиление секреции и разжижение мокроты.</a:t>
            </a:r>
            <a:r>
              <a:rPr lang="ru-RU" b="1" dirty="0" smtClean="0"/>
              <a:t> </a:t>
            </a:r>
          </a:p>
          <a:p>
            <a:pPr>
              <a:buNone/>
            </a:pPr>
            <a:r>
              <a:rPr lang="ru-RU" b="1" dirty="0" smtClean="0"/>
              <a:t>Трава термопсиса ланцетного- </a:t>
            </a:r>
            <a:r>
              <a:rPr lang="en-US" b="1" dirty="0" err="1" smtClean="0"/>
              <a:t>Herba</a:t>
            </a:r>
            <a:r>
              <a:rPr lang="en-US" b="1" dirty="0" smtClean="0"/>
              <a:t> </a:t>
            </a:r>
            <a:r>
              <a:rPr lang="en-US" b="1" dirty="0" err="1" smtClean="0"/>
              <a:t>Thermopsis</a:t>
            </a:r>
            <a:r>
              <a:rPr lang="en-US" b="1" dirty="0" smtClean="0"/>
              <a:t> </a:t>
            </a:r>
            <a:r>
              <a:rPr lang="en-US" b="1" dirty="0" err="1" smtClean="0"/>
              <a:t>lanceolata</a:t>
            </a:r>
            <a:r>
              <a:rPr lang="en-US" b="1" dirty="0" smtClean="0"/>
              <a:t> </a:t>
            </a:r>
            <a:r>
              <a:rPr lang="ru-RU" dirty="0" smtClean="0"/>
              <a:t>– содержит: алкалоиды </a:t>
            </a:r>
            <a:r>
              <a:rPr lang="ru-RU" dirty="0" err="1" smtClean="0"/>
              <a:t>цитизин</a:t>
            </a:r>
            <a:r>
              <a:rPr lang="ru-RU" dirty="0" smtClean="0"/>
              <a:t>, </a:t>
            </a:r>
            <a:r>
              <a:rPr lang="ru-RU" dirty="0" err="1" smtClean="0"/>
              <a:t>пахикарпин</a:t>
            </a:r>
            <a:r>
              <a:rPr lang="ru-RU" dirty="0" smtClean="0"/>
              <a:t>, </a:t>
            </a:r>
            <a:r>
              <a:rPr lang="ru-RU" dirty="0" err="1" smtClean="0"/>
              <a:t>термопсин</a:t>
            </a:r>
            <a:r>
              <a:rPr lang="ru-RU" dirty="0" smtClean="0"/>
              <a:t>, </a:t>
            </a:r>
            <a:r>
              <a:rPr lang="ru-RU" dirty="0" err="1" smtClean="0"/>
              <a:t>термопсидин</a:t>
            </a:r>
            <a:r>
              <a:rPr lang="ru-RU" dirty="0" smtClean="0"/>
              <a:t> и др.Оказывает отхаркивающее  действие, а в больших дозах- рвотное , используется  в форме сухого экстракта в порошке и таблетках, </a:t>
            </a:r>
          </a:p>
          <a:p>
            <a:pPr>
              <a:buNone/>
            </a:pPr>
            <a:r>
              <a:rPr lang="ru-RU" dirty="0" smtClean="0"/>
              <a:t> в составе </a:t>
            </a:r>
            <a:r>
              <a:rPr lang="ru-RU" b="1" dirty="0" smtClean="0"/>
              <a:t>таблеток  от кашля </a:t>
            </a:r>
            <a:r>
              <a:rPr lang="ru-RU" dirty="0" smtClean="0"/>
              <a:t>(экстракт  </a:t>
            </a:r>
            <a:r>
              <a:rPr lang="ru-RU" dirty="0" err="1" smtClean="0"/>
              <a:t>термопсиса+натрия</a:t>
            </a:r>
            <a:r>
              <a:rPr lang="ru-RU" dirty="0" smtClean="0"/>
              <a:t> гидрокарбонат). в составе </a:t>
            </a:r>
            <a:r>
              <a:rPr lang="ru-RU" b="1" dirty="0" smtClean="0"/>
              <a:t>микстуры от кашля</a:t>
            </a:r>
            <a:r>
              <a:rPr lang="ru-RU" dirty="0" smtClean="0"/>
              <a:t> для взрослых  и детей.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отка.jpg"/>
          <p:cNvPicPr>
            <a:picLocks noChangeAspect="1"/>
          </p:cNvPicPr>
          <p:nvPr/>
        </p:nvPicPr>
        <p:blipFill>
          <a:blip r:embed="rId2" cstate="print"/>
          <a:srcRect l="8263" t="20630" r="11413" b="23641"/>
          <a:stretch>
            <a:fillRect/>
          </a:stretch>
        </p:blipFill>
        <p:spPr>
          <a:xfrm>
            <a:off x="755576" y="4365104"/>
            <a:ext cx="3168352" cy="2133788"/>
          </a:xfrm>
          <a:prstGeom prst="rect">
            <a:avLst/>
          </a:prstGeom>
        </p:spPr>
      </p:pic>
      <p:pic>
        <p:nvPicPr>
          <p:cNvPr id="5" name="Содержимое 5" descr="микс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65094" y="4005064"/>
            <a:ext cx="2132774" cy="2852935"/>
          </a:xfrm>
          <a:prstGeom prst="rect">
            <a:avLst/>
          </a:prstGeom>
        </p:spPr>
      </p:pic>
      <p:pic>
        <p:nvPicPr>
          <p:cNvPr id="6" name="Рисунок 6" descr="микст.JPG"/>
          <p:cNvPicPr>
            <a:picLocks noChangeAspect="1"/>
          </p:cNvPicPr>
          <p:nvPr/>
        </p:nvPicPr>
        <p:blipFill>
          <a:blip r:embed="rId4" cstate="print"/>
          <a:srcRect l="14999" t="12500" r="12500" b="14999"/>
          <a:stretch>
            <a:fillRect/>
          </a:stretch>
        </p:blipFill>
        <p:spPr bwMode="auto">
          <a:xfrm>
            <a:off x="6862386" y="4149080"/>
            <a:ext cx="1860405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0"/>
            <a:ext cx="8784976" cy="30689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Показания: </a:t>
            </a:r>
            <a:r>
              <a:rPr lang="ru-RU" dirty="0" smtClean="0"/>
              <a:t>заболевания органов дыхания сопровождающиеся  кашлем с затрудненным отхождением мокроты. </a:t>
            </a:r>
          </a:p>
          <a:p>
            <a:pPr>
              <a:buNone/>
            </a:pPr>
            <a:r>
              <a:rPr lang="ru-RU" dirty="0" err="1" smtClean="0"/>
              <a:t>Фитопрепараты</a:t>
            </a:r>
            <a:r>
              <a:rPr lang="ru-RU" dirty="0" smtClean="0"/>
              <a:t> отхаркивающего действия переносятся хорошо, практически не вызывают побочных эффектов возможны только  аллергических реакций различной степени выраженности при индивидуальной  повышенной чувствительности к компонент препарата. Противопоказаны при индивидуальной непереносимости, а также имеют возрастные ограничения к приему.</a:t>
            </a:r>
            <a:endParaRPr lang="ru-RU" dirty="0"/>
          </a:p>
        </p:txBody>
      </p:sp>
      <p:pic>
        <p:nvPicPr>
          <p:cNvPr id="5" name="Содержимое 3" descr="ани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12976"/>
            <a:ext cx="2448272" cy="3496388"/>
          </a:xfrm>
          <a:prstGeom prst="rect">
            <a:avLst/>
          </a:prstGeom>
        </p:spPr>
      </p:pic>
      <p:pic>
        <p:nvPicPr>
          <p:cNvPr id="8" name="Рисунок 7" descr="багу.png"/>
          <p:cNvPicPr>
            <a:picLocks noChangeAspect="1"/>
          </p:cNvPicPr>
          <p:nvPr/>
        </p:nvPicPr>
        <p:blipFill>
          <a:blip r:embed="rId3" cstate="print"/>
          <a:srcRect l="22700" r="20600"/>
          <a:stretch>
            <a:fillRect/>
          </a:stretch>
        </p:blipFill>
        <p:spPr>
          <a:xfrm>
            <a:off x="2411760" y="3140968"/>
            <a:ext cx="2016224" cy="3717032"/>
          </a:xfrm>
          <a:prstGeom prst="rect">
            <a:avLst/>
          </a:prstGeom>
        </p:spPr>
      </p:pic>
      <p:pic>
        <p:nvPicPr>
          <p:cNvPr id="9" name="Содержимое 3" descr="душ.png"/>
          <p:cNvPicPr>
            <a:picLocks noChangeAspect="1"/>
          </p:cNvPicPr>
          <p:nvPr/>
        </p:nvPicPr>
        <p:blipFill>
          <a:blip r:embed="rId4" cstate="print"/>
          <a:srcRect l="25118" r="23170"/>
          <a:stretch>
            <a:fillRect/>
          </a:stretch>
        </p:blipFill>
        <p:spPr>
          <a:xfrm>
            <a:off x="4572000" y="3284984"/>
            <a:ext cx="1944216" cy="3573016"/>
          </a:xfrm>
          <a:prstGeom prst="rect">
            <a:avLst/>
          </a:prstGeom>
        </p:spPr>
      </p:pic>
      <p:pic>
        <p:nvPicPr>
          <p:cNvPr id="10" name="Рисунок 9" descr="н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3212976"/>
            <a:ext cx="2091618" cy="352839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48478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Муколитики</a:t>
            </a:r>
            <a:r>
              <a:rPr lang="ru-RU" b="1" dirty="0" smtClean="0">
                <a:solidFill>
                  <a:srgbClr val="FF0000"/>
                </a:solidFill>
              </a:rPr>
              <a:t> - </a:t>
            </a:r>
            <a:r>
              <a:rPr lang="ru-RU" b="1" dirty="0" err="1" smtClean="0">
                <a:solidFill>
                  <a:srgbClr val="FF0000"/>
                </a:solidFill>
              </a:rPr>
              <a:t>секретолитические</a:t>
            </a:r>
            <a:r>
              <a:rPr lang="ru-RU" b="1" dirty="0" smtClean="0">
                <a:solidFill>
                  <a:srgbClr val="FF0000"/>
                </a:solidFill>
              </a:rPr>
              <a:t> средства синтетического происхождения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6048672" cy="5904656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Основоположником группы является препарат </a:t>
            </a:r>
            <a:r>
              <a:rPr lang="ru-RU" b="1" dirty="0" err="1" smtClean="0"/>
              <a:t>Бромгексин</a:t>
            </a:r>
            <a:r>
              <a:rPr lang="ru-RU" b="1" dirty="0" smtClean="0"/>
              <a:t> (</a:t>
            </a:r>
            <a:r>
              <a:rPr lang="ru-RU" b="1" dirty="0" err="1" smtClean="0"/>
              <a:t>Солвин</a:t>
            </a:r>
            <a:r>
              <a:rPr lang="ru-RU" b="1" dirty="0" smtClean="0"/>
              <a:t>, </a:t>
            </a:r>
            <a:r>
              <a:rPr lang="ru-RU" b="1" dirty="0" err="1" smtClean="0"/>
              <a:t>Бисольвон</a:t>
            </a:r>
            <a:r>
              <a:rPr lang="ru-RU" b="1" dirty="0" smtClean="0"/>
              <a:t>, </a:t>
            </a:r>
            <a:r>
              <a:rPr lang="ru-RU" b="1" dirty="0" err="1" smtClean="0"/>
              <a:t>Бронхосан</a:t>
            </a:r>
            <a:r>
              <a:rPr lang="ru-RU" dirty="0" smtClean="0"/>
              <a:t>)</a:t>
            </a:r>
          </a:p>
          <a:p>
            <a:pPr>
              <a:buNone/>
            </a:pPr>
            <a:r>
              <a:rPr lang="ru-RU" dirty="0" smtClean="0"/>
              <a:t>    таблетки, сиропы, драже, растворы для аэрозольной ингаляции.</a:t>
            </a:r>
            <a:endParaRPr lang="ru-RU" b="1" dirty="0" smtClean="0"/>
          </a:p>
          <a:p>
            <a:r>
              <a:rPr lang="ru-RU" b="1" dirty="0" smtClean="0"/>
              <a:t>Механизм действия</a:t>
            </a:r>
            <a:r>
              <a:rPr lang="ru-RU" dirty="0" smtClean="0"/>
              <a:t>: способствуют разрыву </a:t>
            </a:r>
            <a:r>
              <a:rPr lang="ru-RU" dirty="0" err="1" smtClean="0"/>
              <a:t>дисульфидных</a:t>
            </a:r>
            <a:r>
              <a:rPr lang="ru-RU" dirty="0" smtClean="0"/>
              <a:t> связей кислых </a:t>
            </a:r>
            <a:r>
              <a:rPr lang="ru-RU" dirty="0" err="1" smtClean="0"/>
              <a:t>мукополисахаридов</a:t>
            </a:r>
            <a:r>
              <a:rPr lang="ru-RU" dirty="0" smtClean="0"/>
              <a:t> геля мокроты, </a:t>
            </a:r>
            <a:r>
              <a:rPr lang="ru-RU" dirty="0" err="1" smtClean="0"/>
              <a:t>бромгексин</a:t>
            </a:r>
            <a:r>
              <a:rPr lang="ru-RU" dirty="0" smtClean="0"/>
              <a:t> и </a:t>
            </a:r>
            <a:r>
              <a:rPr lang="ru-RU" dirty="0" err="1" smtClean="0"/>
              <a:t>амброксол</a:t>
            </a:r>
            <a:r>
              <a:rPr lang="ru-RU" dirty="0" smtClean="0"/>
              <a:t> еще и стимулируют выработку эндогенного </a:t>
            </a:r>
            <a:r>
              <a:rPr lang="ru-RU" b="1" dirty="0" err="1" smtClean="0"/>
              <a:t>сурфактанта-</a:t>
            </a:r>
            <a:r>
              <a:rPr lang="ru-RU" dirty="0" err="1" smtClean="0"/>
              <a:t>поверхностно-активного</a:t>
            </a:r>
            <a:r>
              <a:rPr lang="ru-RU" dirty="0" smtClean="0"/>
              <a:t> вещества. </a:t>
            </a:r>
          </a:p>
          <a:p>
            <a:r>
              <a:rPr lang="ru-RU" b="1" dirty="0" smtClean="0"/>
              <a:t>Показания к применению</a:t>
            </a:r>
            <a:r>
              <a:rPr lang="ru-RU" dirty="0" smtClean="0"/>
              <a:t>: заболевания органов </a:t>
            </a:r>
            <a:r>
              <a:rPr lang="ru-RU" dirty="0" err="1" smtClean="0"/>
              <a:t>дыхания,сопровождающихся</a:t>
            </a:r>
            <a:r>
              <a:rPr lang="ru-RU" dirty="0" smtClean="0"/>
              <a:t> влажным кашлем с трудно отделяемой мокротой</a:t>
            </a:r>
          </a:p>
        </p:txBody>
      </p:sp>
      <p:pic>
        <p:nvPicPr>
          <p:cNvPr id="5" name="Picture 2" descr="C:\Documents and Settings\Наташа\Рабочий стол\1297.gif"/>
          <p:cNvPicPr>
            <a:picLocks noChangeAspect="1" noChangeArrowheads="1"/>
          </p:cNvPicPr>
          <p:nvPr/>
        </p:nvPicPr>
        <p:blipFill>
          <a:blip r:embed="rId2" cstate="print"/>
          <a:srcRect t="18948" b="19590"/>
          <a:stretch>
            <a:fillRect/>
          </a:stretch>
        </p:blipFill>
        <p:spPr bwMode="auto">
          <a:xfrm>
            <a:off x="6084168" y="1268760"/>
            <a:ext cx="2664296" cy="1800200"/>
          </a:xfrm>
          <a:prstGeom prst="rect">
            <a:avLst/>
          </a:prstGeom>
          <a:noFill/>
        </p:spPr>
      </p:pic>
      <p:pic>
        <p:nvPicPr>
          <p:cNvPr id="7" name="Содержимое 3" descr="гексин.jpg"/>
          <p:cNvPicPr>
            <a:picLocks noChangeAspect="1"/>
          </p:cNvPicPr>
          <p:nvPr/>
        </p:nvPicPr>
        <p:blipFill>
          <a:blip r:embed="rId3" cstate="print"/>
          <a:srcRect l="11905"/>
          <a:stretch>
            <a:fillRect/>
          </a:stretch>
        </p:blipFill>
        <p:spPr>
          <a:xfrm>
            <a:off x="6156176" y="3284984"/>
            <a:ext cx="2664296" cy="328498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sz="quarter" idx="1"/>
          </p:nvPr>
        </p:nvSpPr>
        <p:spPr>
          <a:xfrm>
            <a:off x="0" y="116632"/>
            <a:ext cx="5436096" cy="61698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Бромгексин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стимулирует выработку эндогенного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сурфактанта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Сурфоктант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это поверхностно-активное вещество липидо-белково-мукополисахаридной природы, синтезирующееся в альвеолярных клетках и выстилает внутреннюю поверхность легких. Защищает от неблагоприятных факторов, улучшает скольжение бронхо-легочной секреции и облегчает ее выделение из дыхательных путей.</a:t>
            </a:r>
            <a:r>
              <a:rPr lang="ru-RU" b="1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Documents and Settings\Наташа\Рабочий стол\1297.gif"/>
          <p:cNvPicPr>
            <a:picLocks noChangeAspect="1" noChangeArrowheads="1"/>
          </p:cNvPicPr>
          <p:nvPr/>
        </p:nvPicPr>
        <p:blipFill>
          <a:blip r:embed="rId2" cstate="print"/>
          <a:srcRect l="6735" t="19276" r="3459" b="15926"/>
          <a:stretch>
            <a:fillRect/>
          </a:stretch>
        </p:blipFill>
        <p:spPr bwMode="auto">
          <a:xfrm>
            <a:off x="899592" y="4725144"/>
            <a:ext cx="3816424" cy="201622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2909" r="12802"/>
          <a:stretch>
            <a:fillRect/>
          </a:stretch>
        </p:blipFill>
        <p:spPr bwMode="auto">
          <a:xfrm>
            <a:off x="5796136" y="260648"/>
            <a:ext cx="2735164" cy="285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3" descr="гексин.jpg"/>
          <p:cNvPicPr>
            <a:picLocks noChangeAspect="1"/>
          </p:cNvPicPr>
          <p:nvPr/>
        </p:nvPicPr>
        <p:blipFill>
          <a:blip r:embed="rId4" cstate="print"/>
          <a:srcRect l="10638" r="6383"/>
          <a:stretch>
            <a:fillRect/>
          </a:stretch>
        </p:blipFill>
        <p:spPr>
          <a:xfrm>
            <a:off x="5652120" y="3356992"/>
            <a:ext cx="3096344" cy="328498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4693A90-24B4-44F2-97FE-79ED49CFE43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695</TotalTime>
  <Words>3684</Words>
  <Application>Microsoft Office PowerPoint</Application>
  <PresentationFormat>Экран (4:3)</PresentationFormat>
  <Paragraphs>246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Calibri</vt:lpstr>
      <vt:lpstr>Century Schoolbook</vt:lpstr>
      <vt:lpstr>Times New Roman</vt:lpstr>
      <vt:lpstr>Wingdings</vt:lpstr>
      <vt:lpstr>Wingdings 2</vt:lpstr>
      <vt:lpstr>Эркер</vt:lpstr>
      <vt:lpstr>                                   ФГБОУ ВО КрасГМУ им.проф. В.Ф. Войно-Ясенецкого Минздрава России  Фармацевтический колледж   ОСНОВЫ ФАРМАКОЛОГИИ ЛЕКАРСТВЕННЫЕ СРЕДСТВА, ВЛИЯЮЩИЕ  НА ФУНКЦИИ ОРГАНОВ ДЫХАНИЯ   видео-лекция для студентов 1 курса, обучающихся по специальности 31.02.03 Лабораторная диагностика     </vt:lpstr>
      <vt:lpstr>План лекции: </vt:lpstr>
      <vt:lpstr>Отхаркивающ средства (секретомоторные) Это большая группа препаратов, преимущественно растительного происхождения, а так же синтетические вещества, разжижающие мокроту и облегчающие ее откашливание. Они необходимы для симптоматической терапии мучительного кашля с вязкой и  трудно отделяемой мокротой.  Оказывают основные Фармакологические эффекты: 1.Понижение вязкости мокроты и улучшение ее отделения. 2.Повышение активности эпителия слизистой бронхов. 3.Ослабление воспалительных явлений  и раздражения чувствительных  нервных окончаний в слизистой. </vt:lpstr>
      <vt:lpstr>Презентация PowerPoint</vt:lpstr>
      <vt:lpstr>Презентация PowerPoint</vt:lpstr>
      <vt:lpstr>Презентация PowerPoint</vt:lpstr>
      <vt:lpstr>Презентация PowerPoint</vt:lpstr>
      <vt:lpstr>Муколитики - секретолитические средства синтетического происхождения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Противокашлевые средства.</vt:lpstr>
      <vt:lpstr>Презентация PowerPoint</vt:lpstr>
      <vt:lpstr>Презентация PowerPoint</vt:lpstr>
      <vt:lpstr>Презентация PowerPoint</vt:lpstr>
      <vt:lpstr>Ненаркотические противокашлевые препараты</vt:lpstr>
      <vt:lpstr>Презентация PowerPoint</vt:lpstr>
      <vt:lpstr>Презентация PowerPoint</vt:lpstr>
      <vt:lpstr>Презентация PowerPoint</vt:lpstr>
      <vt:lpstr>Бронхолитики или бронхорасширяющие ЛС   Выделяют 4 основные группы бронхолитиков: 1.бета-адреномиметики 2.М-холиноблокаторы 3.Ингибиторы ФДЭ 4.ГКС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внимание</vt:lpstr>
    </vt:vector>
  </TitlesOfParts>
  <Company>BEST_XP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Анисимова Марина Владимировна</cp:lastModifiedBy>
  <cp:revision>85</cp:revision>
  <dcterms:created xsi:type="dcterms:W3CDTF">2010-03-29T14:27:28Z</dcterms:created>
  <dcterms:modified xsi:type="dcterms:W3CDTF">2022-04-21T01:19:22Z</dcterms:modified>
</cp:coreProperties>
</file>