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83" r:id="rId3"/>
    <p:sldId id="284" r:id="rId4"/>
    <p:sldId id="285" r:id="rId5"/>
    <p:sldId id="286" r:id="rId6"/>
    <p:sldId id="293" r:id="rId7"/>
    <p:sldId id="294" r:id="rId8"/>
    <p:sldId id="295" r:id="rId9"/>
    <p:sldId id="287" r:id="rId10"/>
    <p:sldId id="288" r:id="rId11"/>
    <p:sldId id="289" r:id="rId12"/>
    <p:sldId id="290" r:id="rId13"/>
    <p:sldId id="291" r:id="rId14"/>
    <p:sldId id="292" r:id="rId15"/>
    <p:sldId id="282"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200" autoAdjust="0"/>
  </p:normalViewPr>
  <p:slideViewPr>
    <p:cSldViewPr>
      <p:cViewPr>
        <p:scale>
          <a:sx n="118" d="100"/>
          <a:sy n="118" d="100"/>
        </p:scale>
        <p:origin x="-143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21.05.2020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21.05.2020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21.05.2020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21.05.2020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21.05.2020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21.05.2020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21.05.2020</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21.05.2020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21.05.2020</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21.05.2020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21.05.2020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21.05.2020</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143000"/>
          </a:xfrm>
        </p:spPr>
        <p:txBody>
          <a:bodyPr>
            <a:noAutofit/>
          </a:bodyPr>
          <a:lstStyle/>
          <a:p>
            <a:r>
              <a:rPr lang="ru-RU" sz="1800" dirty="0">
                <a:latin typeface="Times New Roman" panose="02020603050405020304" pitchFamily="18" charset="0"/>
                <a:cs typeface="Times New Roman" panose="02020603050405020304" pitchFamily="18" charset="0"/>
              </a:rPr>
              <a:t>ФЕДЕРАЛЬНОЕ ГОСУДАРСТВЕННОЕ  БЮДЖЕТНОЕ ОБРАЗОВАТЕЛЬНОЕ УЧРЕЖДЕНИЕ</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ВЫСШЕГО  ОБРАЗОВАНИЯ «КРАСНОЯРСКИЙ  ГОСУДАРСТВЕННЫЙ  МЕДИЦИНСКИЙ  УНИВЕРСИТЕТ  ИМЕНИ ПРОФЕССОРА В.Ф. ВОЙНО-ЯСЕНЕЦКОГО»</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МИНИСТЕРСТВА  ЗДРАВООХРАНЕНИЯ РОССИЙСКОЙ ФЕДЕРАЦИИ</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ФАРМАЦЕВТИЧЕСКИЙ  КОЛЛЕДЖ.</a:t>
            </a:r>
            <a:endParaRPr lang="ru-RU" sz="2800" dirty="0">
              <a:latin typeface="Times New Roman" pitchFamily="18" charset="0"/>
              <a:cs typeface="Times New Roman" pitchFamily="18" charset="0"/>
            </a:endParaRPr>
          </a:p>
        </p:txBody>
      </p:sp>
      <p:sp>
        <p:nvSpPr>
          <p:cNvPr id="3" name="Объект 2"/>
          <p:cNvSpPr>
            <a:spLocks noGrp="1"/>
          </p:cNvSpPr>
          <p:nvPr>
            <p:ph idx="1"/>
          </p:nvPr>
        </p:nvSpPr>
        <p:spPr>
          <a:xfrm>
            <a:off x="755576" y="2276872"/>
            <a:ext cx="7931224" cy="3960440"/>
          </a:xfrm>
          <a:solidFill>
            <a:schemeClr val="bg1"/>
          </a:solidFill>
        </p:spPr>
        <p:txBody>
          <a:bodyPr>
            <a:normAutofit fontScale="92500" lnSpcReduction="20000"/>
          </a:bodyPr>
          <a:lstStyle/>
          <a:p>
            <a:pPr marL="0" indent="0" algn="ctr">
              <a:buNone/>
            </a:pPr>
            <a:r>
              <a:rPr lang="ru-RU" sz="1700" dirty="0">
                <a:latin typeface="Times New Roman" pitchFamily="18" charset="0"/>
                <a:cs typeface="Times New Roman" pitchFamily="18" charset="0"/>
              </a:rPr>
              <a:t>ОРГАНИЗАЦИЯ РАБОЧЕГО МЕСТА ПО ПРИЕМУ РЕЦЕПТОВ И ОТПУСКУ </a:t>
            </a:r>
            <a:r>
              <a:rPr lang="ru-RU" sz="1700" dirty="0" smtClean="0">
                <a:latin typeface="Times New Roman" pitchFamily="18" charset="0"/>
                <a:cs typeface="Times New Roman" pitchFamily="18" charset="0"/>
              </a:rPr>
              <a:t>ЛЕКАРСТВЕННЫХ ПРЕПАРАТОВ.</a:t>
            </a:r>
            <a:endParaRPr lang="ru-RU" sz="1700" dirty="0" smtClean="0">
              <a:latin typeface="Times New Roman" pitchFamily="18" charset="0"/>
              <a:cs typeface="Times New Roman" pitchFamily="18" charset="0"/>
            </a:endParaRPr>
          </a:p>
          <a:p>
            <a:pPr marL="0" indent="0" algn="r">
              <a:buNone/>
            </a:pPr>
            <a:endParaRPr lang="ru-RU" sz="2000" dirty="0" smtClean="0">
              <a:latin typeface="Times New Roman" pitchFamily="18" charset="0"/>
              <a:cs typeface="Times New Roman" pitchFamily="18" charset="0"/>
            </a:endParaRPr>
          </a:p>
          <a:p>
            <a:pPr marL="0" indent="0" algn="r">
              <a:buNone/>
            </a:pPr>
            <a:endParaRPr lang="ru-RU" sz="2000" dirty="0">
              <a:latin typeface="Times New Roman" pitchFamily="18" charset="0"/>
              <a:cs typeface="Times New Roman" pitchFamily="18" charset="0"/>
            </a:endParaRPr>
          </a:p>
          <a:p>
            <a:pPr marL="0" indent="0" algn="r">
              <a:buNone/>
            </a:pPr>
            <a:endParaRPr lang="ru-RU" sz="2000" dirty="0" smtClean="0">
              <a:latin typeface="Times New Roman" pitchFamily="18" charset="0"/>
              <a:cs typeface="Times New Roman" pitchFamily="18" charset="0"/>
            </a:endParaRPr>
          </a:p>
          <a:p>
            <a:pPr marL="0" indent="0" algn="r">
              <a:buNone/>
            </a:pPr>
            <a:r>
              <a:rPr lang="ru-RU" sz="2000" dirty="0" smtClean="0">
                <a:latin typeface="Times New Roman" pitchFamily="18" charset="0"/>
                <a:cs typeface="Times New Roman" pitchFamily="18" charset="0"/>
              </a:rPr>
              <a:t>Выполнила: Сафариева С.Д.</a:t>
            </a:r>
          </a:p>
          <a:p>
            <a:pPr marL="0" indent="0" algn="r">
              <a:buNone/>
            </a:pPr>
            <a:r>
              <a:rPr lang="ru-RU" sz="2000" dirty="0" smtClean="0">
                <a:latin typeface="Times New Roman" pitchFamily="18" charset="0"/>
                <a:cs typeface="Times New Roman" pitchFamily="18" charset="0"/>
              </a:rPr>
              <a:t>Преподаватель: Тюльпанова М.В .</a:t>
            </a:r>
          </a:p>
          <a:p>
            <a:pPr marL="0" indent="0" algn="r">
              <a:buNone/>
            </a:pPr>
            <a:endParaRPr lang="ru-RU" sz="2000" dirty="0">
              <a:latin typeface="Times New Roman" pitchFamily="18" charset="0"/>
              <a:cs typeface="Times New Roman" pitchFamily="18" charset="0"/>
            </a:endParaRPr>
          </a:p>
          <a:p>
            <a:pPr marL="0" indent="0" algn="r">
              <a:buNone/>
            </a:pPr>
            <a:endParaRPr lang="ru-RU" sz="2000" dirty="0" smtClean="0">
              <a:latin typeface="Times New Roman" pitchFamily="18" charset="0"/>
              <a:cs typeface="Times New Roman" pitchFamily="18" charset="0"/>
            </a:endParaRPr>
          </a:p>
          <a:p>
            <a:pPr marL="0" indent="0" algn="r">
              <a:buNone/>
            </a:pPr>
            <a:endParaRPr lang="ru-RU" sz="2000" dirty="0">
              <a:latin typeface="Times New Roman" pitchFamily="18" charset="0"/>
              <a:cs typeface="Times New Roman" pitchFamily="18" charset="0"/>
            </a:endParaRPr>
          </a:p>
          <a:p>
            <a:pPr marL="0" indent="0" algn="ctr">
              <a:buNone/>
            </a:pPr>
            <a:endParaRPr lang="ru-RU" sz="2000" dirty="0" smtClean="0">
              <a:latin typeface="Times New Roman" pitchFamily="18" charset="0"/>
              <a:cs typeface="Times New Roman" pitchFamily="18" charset="0"/>
            </a:endParaRPr>
          </a:p>
          <a:p>
            <a:pPr marL="0" indent="0" algn="ctr">
              <a:buNone/>
            </a:pPr>
            <a:endParaRPr lang="ru-RU" sz="2000" dirty="0">
              <a:latin typeface="Times New Roman" pitchFamily="18" charset="0"/>
              <a:cs typeface="Times New Roman" pitchFamily="18" charset="0"/>
            </a:endParaRPr>
          </a:p>
          <a:p>
            <a:pPr marL="0" indent="0" algn="ctr">
              <a:buNone/>
            </a:pPr>
            <a:r>
              <a:rPr lang="ru-RU" sz="2000" dirty="0" smtClean="0">
                <a:latin typeface="Times New Roman" pitchFamily="18" charset="0"/>
                <a:cs typeface="Times New Roman" pitchFamily="18" charset="0"/>
              </a:rPr>
              <a:t>Красноярск 2020.</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228137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706090"/>
          </a:xfrm>
        </p:spPr>
        <p:txBody>
          <a:bodyPr>
            <a:normAutofit fontScale="90000"/>
          </a:bodyPr>
          <a:lstStyle/>
          <a:p>
            <a:r>
              <a:rPr lang="ru-RU" sz="3200" dirty="0">
                <a:latin typeface="Times New Roman" panose="02020603050405020304" pitchFamily="18" charset="0"/>
                <a:cs typeface="Times New Roman" panose="02020603050405020304" pitchFamily="18" charset="0"/>
              </a:rPr>
              <a:t>3.2 Особенности отпуска лекарственных средств онкологическим больным и хроническим больным</a:t>
            </a:r>
          </a:p>
        </p:txBody>
      </p:sp>
      <p:sp>
        <p:nvSpPr>
          <p:cNvPr id="3" name="Объект 2"/>
          <p:cNvSpPr>
            <a:spLocks noGrp="1"/>
          </p:cNvSpPr>
          <p:nvPr>
            <p:ph idx="1"/>
          </p:nvPr>
        </p:nvSpPr>
        <p:spPr>
          <a:xfrm>
            <a:off x="179512" y="908720"/>
            <a:ext cx="8856984" cy="5832648"/>
          </a:xfrm>
        </p:spPr>
        <p:txBody>
          <a:bodyPr>
            <a:noAutofit/>
          </a:bodyPr>
          <a:lstStyle/>
          <a:p>
            <a:pPr marL="0" indent="360000">
              <a:spcBef>
                <a:spcPts val="0"/>
              </a:spcBef>
              <a:buNone/>
            </a:pPr>
            <a:r>
              <a:rPr lang="ru-RU" sz="1600" dirty="0">
                <a:latin typeface="Times New Roman" panose="02020603050405020304" pitchFamily="18" charset="0"/>
                <a:cs typeface="Times New Roman" panose="02020603050405020304" pitchFamily="18" charset="0"/>
              </a:rPr>
              <a:t>Для лечения </a:t>
            </a:r>
            <a:r>
              <a:rPr lang="ru-RU" sz="1600" dirty="0" err="1">
                <a:latin typeface="Times New Roman" panose="02020603050405020304" pitchFamily="18" charset="0"/>
                <a:cs typeface="Times New Roman" panose="02020603050405020304" pitchFamily="18" charset="0"/>
              </a:rPr>
              <a:t>инкурабельных</a:t>
            </a:r>
            <a:r>
              <a:rPr lang="ru-RU" sz="1600" dirty="0">
                <a:latin typeface="Times New Roman" panose="02020603050405020304" pitchFamily="18" charset="0"/>
                <a:cs typeface="Times New Roman" panose="02020603050405020304" pitchFamily="18" charset="0"/>
              </a:rPr>
              <a:t> онкологических и гематологических больных норму выписывания и отпуска лекарственных средств, подлежащих предметно-количественному учету, а также наркотических средств Списка II и производных барбитуровой кислоты разрешается увеличивать в 2 раза по сравнению с количеством, указанным в приложении №1 Инструкции, утвержденной приказом </a:t>
            </a:r>
            <a:r>
              <a:rPr lang="ru-RU" sz="1600" dirty="0" err="1">
                <a:latin typeface="Times New Roman" panose="02020603050405020304" pitchFamily="18" charset="0"/>
                <a:cs typeface="Times New Roman" panose="02020603050405020304" pitchFamily="18" charset="0"/>
              </a:rPr>
              <a:t>Минздравсоцразвития</a:t>
            </a:r>
            <a:r>
              <a:rPr lang="ru-RU" sz="1600" dirty="0">
                <a:latin typeface="Times New Roman" panose="02020603050405020304" pitchFamily="18" charset="0"/>
                <a:cs typeface="Times New Roman" panose="02020603050405020304" pitchFamily="18" charset="0"/>
              </a:rPr>
              <a:t> № 110 от 12.02.07 г. [6]</a:t>
            </a:r>
          </a:p>
          <a:p>
            <a:pPr marL="0" indent="360000">
              <a:spcBef>
                <a:spcPts val="0"/>
              </a:spcBef>
              <a:buNone/>
            </a:pPr>
            <a:r>
              <a:rPr lang="ru-RU" sz="1600" dirty="0" smtClean="0">
                <a:latin typeface="Times New Roman" panose="02020603050405020304" pitchFamily="18" charset="0"/>
                <a:cs typeface="Times New Roman" panose="02020603050405020304" pitchFamily="18" charset="0"/>
              </a:rPr>
              <a:t>Хроническим </a:t>
            </a:r>
            <a:r>
              <a:rPr lang="ru-RU" sz="1600" dirty="0">
                <a:latin typeface="Times New Roman" panose="02020603050405020304" pitchFamily="18" charset="0"/>
                <a:cs typeface="Times New Roman" panose="02020603050405020304" pitchFamily="18" charset="0"/>
              </a:rPr>
              <a:t>больным на готовые лекарственные средства и средства индивидуального изготовления разрешается устанавливать срок действия рецепта до 1 года, за исключением:</a:t>
            </a:r>
          </a:p>
          <a:p>
            <a:pPr indent="0">
              <a:spcBef>
                <a:spcPts val="0"/>
              </a:spcBef>
              <a:buNone/>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лекарственных средств, подлежащих предметно-количественному учету;</a:t>
            </a:r>
          </a:p>
          <a:p>
            <a:pPr indent="0">
              <a:spcBef>
                <a:spcPts val="0"/>
              </a:spcBef>
              <a:buNone/>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анаболических средств;</a:t>
            </a:r>
          </a:p>
          <a:p>
            <a:pPr indent="0">
              <a:spcBef>
                <a:spcPts val="0"/>
              </a:spcBef>
              <a:buNone/>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лекарственных средств, отпускаемых из аптечной организации на льготных условиях (бесплатно или со скидкой);</a:t>
            </a:r>
          </a:p>
          <a:p>
            <a:pPr indent="0">
              <a:spcBef>
                <a:spcPts val="0"/>
              </a:spcBef>
              <a:buNone/>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спиртосодержащих лекарственных средств индивидуального изготовления.</a:t>
            </a:r>
          </a:p>
          <a:p>
            <a:pPr marL="0" indent="360000">
              <a:spcBef>
                <a:spcPts val="0"/>
              </a:spcBef>
              <a:buNone/>
            </a:pPr>
            <a:r>
              <a:rPr lang="ru-RU" sz="1600" dirty="0" smtClean="0">
                <a:latin typeface="Times New Roman" panose="02020603050405020304" pitchFamily="18" charset="0"/>
                <a:cs typeface="Times New Roman" panose="02020603050405020304" pitchFamily="18" charset="0"/>
              </a:rPr>
              <a:t>В </a:t>
            </a:r>
            <a:r>
              <a:rPr lang="ru-RU" sz="1600" dirty="0">
                <a:latin typeface="Times New Roman" panose="02020603050405020304" pitchFamily="18" charset="0"/>
                <a:cs typeface="Times New Roman" panose="02020603050405020304" pitchFamily="18" charset="0"/>
              </a:rPr>
              <a:t>этом случае врач на рецепте делает пометку «Хроническому больному» и указывает срок действия рецепта, периодичность отпуска лекарств из аптечного учреждения (ежемесячно или еженедельно), заверяет это указание своей подписью и личной печатью, а также печатью ЛПУ «Для рецептов».</a:t>
            </a:r>
          </a:p>
        </p:txBody>
      </p:sp>
    </p:spTree>
    <p:extLst>
      <p:ext uri="{BB962C8B-B14F-4D97-AF65-F5344CB8AC3E}">
        <p14:creationId xmlns:p14="http://schemas.microsoft.com/office/powerpoint/2010/main" val="597983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720080"/>
          </a:xfrm>
        </p:spPr>
        <p:txBody>
          <a:bodyPr>
            <a:normAutofit fontScale="90000"/>
          </a:bodyPr>
          <a:lstStyle/>
          <a:p>
            <a:r>
              <a:rPr lang="ru-RU" sz="3200" dirty="0">
                <a:latin typeface="Times New Roman" panose="02020603050405020304" pitchFamily="18" charset="0"/>
                <a:cs typeface="Times New Roman" panose="02020603050405020304" pitchFamily="18" charset="0"/>
              </a:rPr>
              <a:t>3.3 Порядок отпуска лекарственных средств, осуществляемых бесплатно или со скидкой</a:t>
            </a:r>
          </a:p>
        </p:txBody>
      </p:sp>
      <p:sp>
        <p:nvSpPr>
          <p:cNvPr id="3" name="Объект 2"/>
          <p:cNvSpPr>
            <a:spLocks noGrp="1"/>
          </p:cNvSpPr>
          <p:nvPr>
            <p:ph idx="1"/>
          </p:nvPr>
        </p:nvSpPr>
        <p:spPr>
          <a:xfrm>
            <a:off x="179512" y="980728"/>
            <a:ext cx="8784976" cy="5760640"/>
          </a:xfrm>
        </p:spPr>
        <p:txBody>
          <a:bodyPr>
            <a:normAutofit/>
          </a:bodyPr>
          <a:lstStyle/>
          <a:p>
            <a:pPr marL="0" indent="360000">
              <a:lnSpc>
                <a:spcPct val="120000"/>
              </a:lnSpc>
              <a:spcBef>
                <a:spcPts val="0"/>
              </a:spcBef>
              <a:buNone/>
            </a:pPr>
            <a:r>
              <a:rPr lang="ru-RU" sz="1600" dirty="0">
                <a:latin typeface="Times New Roman" panose="02020603050405020304" pitchFamily="18" charset="0"/>
                <a:cs typeface="Times New Roman" panose="02020603050405020304" pitchFamily="18" charset="0"/>
              </a:rPr>
              <a:t>Одна из основных задач государственной политики в области здравоохранения - это обеспечение лекарственными средствами категории граждан, пользующихся льготами в области обеспечения лекарственных средств.</a:t>
            </a:r>
          </a:p>
          <a:p>
            <a:pPr marL="0" indent="360000">
              <a:lnSpc>
                <a:spcPct val="120000"/>
              </a:lnSpc>
              <a:spcBef>
                <a:spcPts val="0"/>
              </a:spcBef>
              <a:buNone/>
            </a:pPr>
            <a:r>
              <a:rPr lang="ru-RU" sz="1600" dirty="0" smtClean="0">
                <a:latin typeface="Times New Roman" panose="02020603050405020304" pitchFamily="18" charset="0"/>
                <a:cs typeface="Times New Roman" panose="02020603050405020304" pitchFamily="18" charset="0"/>
              </a:rPr>
              <a:t>В </a:t>
            </a:r>
            <a:r>
              <a:rPr lang="ru-RU" sz="1600" dirty="0">
                <a:latin typeface="Times New Roman" panose="02020603050405020304" pitchFamily="18" charset="0"/>
                <a:cs typeface="Times New Roman" panose="02020603050405020304" pitchFamily="18" charset="0"/>
              </a:rPr>
              <a:t>настоящее время льготами пользуются 30 млн. человек. финансирование осуществляется за счет федерального бюджета, бюджетов субъектов РФ, местных бюджетов и средств фонда обязательного медицинского страхования.</a:t>
            </a:r>
          </a:p>
          <a:p>
            <a:pPr marL="0" indent="360000">
              <a:lnSpc>
                <a:spcPct val="120000"/>
              </a:lnSpc>
              <a:spcBef>
                <a:spcPts val="0"/>
              </a:spcBef>
              <a:buNone/>
            </a:pPr>
            <a:r>
              <a:rPr lang="ru-RU" sz="1600" dirty="0" smtClean="0">
                <a:latin typeface="Times New Roman" panose="02020603050405020304" pitchFamily="18" charset="0"/>
                <a:cs typeface="Times New Roman" panose="02020603050405020304" pitchFamily="18" charset="0"/>
              </a:rPr>
              <a:t>Право </a:t>
            </a:r>
            <a:r>
              <a:rPr lang="ru-RU" sz="1600" dirty="0">
                <a:latin typeface="Times New Roman" panose="02020603050405020304" pitchFamily="18" charset="0"/>
                <a:cs typeface="Times New Roman" panose="02020603050405020304" pitchFamily="18" charset="0"/>
              </a:rPr>
              <a:t>на получение бесплатных лекарственных препаратов имеют:</a:t>
            </a:r>
          </a:p>
          <a:p>
            <a:pPr marL="0" indent="360000">
              <a:lnSpc>
                <a:spcPct val="120000"/>
              </a:lnSpc>
              <a:spcBef>
                <a:spcPts val="0"/>
              </a:spcBef>
              <a:buNone/>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дети до 3-х лет;</a:t>
            </a:r>
          </a:p>
          <a:p>
            <a:pPr marL="0" indent="360000">
              <a:lnSpc>
                <a:spcPct val="120000"/>
              </a:lnSpc>
              <a:spcBef>
                <a:spcPts val="0"/>
              </a:spcBef>
              <a:buNone/>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инвалиды, участники ВОВ и лица, приравненные к ним;</a:t>
            </a:r>
          </a:p>
          <a:p>
            <a:pPr marL="0" indent="360000">
              <a:lnSpc>
                <a:spcPct val="120000"/>
              </a:lnSpc>
              <a:spcBef>
                <a:spcPts val="0"/>
              </a:spcBef>
              <a:buNone/>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граждане, подвергшиеся воздействию радиации на атомных объектах;</a:t>
            </a:r>
          </a:p>
          <a:p>
            <a:pPr marL="0" indent="360000">
              <a:lnSpc>
                <a:spcPct val="120000"/>
              </a:lnSpc>
              <a:spcBef>
                <a:spcPts val="0"/>
              </a:spcBef>
              <a:buNone/>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герои Советского Союза, Герои Российской Федерации, кавалеры ордена Славы;</a:t>
            </a:r>
          </a:p>
          <a:p>
            <a:pPr marL="0" indent="360000">
              <a:lnSpc>
                <a:spcPct val="120000"/>
              </a:lnSpc>
              <a:spcBef>
                <a:spcPts val="0"/>
              </a:spcBef>
              <a:buNone/>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герои Социалистического Труда, полные кавалеры ордена Трудовой Славы;</a:t>
            </a:r>
          </a:p>
          <a:p>
            <a:pPr marL="0" indent="360000">
              <a:lnSpc>
                <a:spcPct val="120000"/>
              </a:lnSpc>
              <a:spcBef>
                <a:spcPts val="0"/>
              </a:spcBef>
              <a:buNone/>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онкологические больные, больные психическими заболеваниями, диабетом, лепрой и др.</a:t>
            </a:r>
          </a:p>
          <a:p>
            <a:pPr marL="0" indent="360000">
              <a:lnSpc>
                <a:spcPct val="120000"/>
              </a:lnSpc>
              <a:spcBef>
                <a:spcPts val="0"/>
              </a:spcBef>
              <a:buNone/>
            </a:pPr>
            <a:r>
              <a:rPr lang="ru-RU" sz="1600" dirty="0" smtClean="0">
                <a:latin typeface="Times New Roman" panose="02020603050405020304" pitchFamily="18" charset="0"/>
                <a:cs typeface="Times New Roman" panose="02020603050405020304" pitchFamily="18" charset="0"/>
              </a:rPr>
              <a:t>Все </a:t>
            </a:r>
            <a:r>
              <a:rPr lang="ru-RU" sz="1600" dirty="0">
                <a:latin typeface="Times New Roman" panose="02020603050405020304" pitchFamily="18" charset="0"/>
                <a:cs typeface="Times New Roman" panose="02020603050405020304" pitchFamily="18" charset="0"/>
              </a:rPr>
              <a:t>указанные категории больных получают бесплатно все лекарственные средства и изделия медицинского назначения, которые ежегодно утверждаются органами власти субъектов РФ. Также правительством определены категории заболеваний, при которых бесплатно выдаются определенные лекарственные средства. К таким заболеваниям относятся туберкулез, сифилис, бронхиальная астма, болезнь Паркинсона, инфаркт миокарда и другие</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0036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624736"/>
          </a:xfrm>
        </p:spPr>
        <p:txBody>
          <a:bodyPr>
            <a:normAutofit/>
          </a:bodyPr>
          <a:lstStyle/>
          <a:p>
            <a:pPr marL="0" indent="360000">
              <a:spcBef>
                <a:spcPts val="0"/>
              </a:spcBef>
              <a:buNone/>
            </a:pPr>
            <a:r>
              <a:rPr lang="ru-RU" sz="1600" dirty="0">
                <a:latin typeface="Times New Roman" panose="02020603050405020304" pitchFamily="18" charset="0"/>
                <a:cs typeface="Times New Roman" panose="02020603050405020304" pitchFamily="18" charset="0"/>
              </a:rPr>
              <a:t>Некоторые группы населения получают лекарственные средства с 50% скидкой. К ним относятся:</a:t>
            </a:r>
          </a:p>
          <a:p>
            <a:pPr marL="0" indent="360000">
              <a:spcBef>
                <a:spcPts val="0"/>
              </a:spcBef>
              <a:buNone/>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пенсионеры, получающие минимальную пенсию;</a:t>
            </a:r>
          </a:p>
          <a:p>
            <a:pPr marL="0" indent="360000">
              <a:spcBef>
                <a:spcPts val="0"/>
              </a:spcBef>
              <a:buNone/>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работающие инвалиды 2-й группы и безработные инвалиды 3-ей группы;</a:t>
            </a:r>
          </a:p>
          <a:p>
            <a:pPr marL="0" indent="360000">
              <a:spcBef>
                <a:spcPts val="0"/>
              </a:spcBef>
              <a:buNone/>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лица, принимавшие участие в ликвидации последствий аварии на Чернобыльской АЭС;</a:t>
            </a:r>
          </a:p>
          <a:p>
            <a:pPr marL="0" indent="360000">
              <a:spcBef>
                <a:spcPts val="0"/>
              </a:spcBef>
              <a:buNone/>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граждане, награжденные медалями за самоотверженный труд в годы ВОВ;</a:t>
            </a:r>
          </a:p>
          <a:p>
            <a:pPr marL="0" indent="360000">
              <a:spcBef>
                <a:spcPts val="0"/>
              </a:spcBef>
              <a:buNone/>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почетные доноры РФ и другие.</a:t>
            </a:r>
          </a:p>
          <a:p>
            <a:pPr marL="0" indent="360000">
              <a:spcBef>
                <a:spcPts val="0"/>
              </a:spcBef>
              <a:buNone/>
            </a:pPr>
            <a:r>
              <a:rPr lang="ru-RU" sz="1600" dirty="0" smtClean="0">
                <a:latin typeface="Times New Roman" panose="02020603050405020304" pitchFamily="18" charset="0"/>
                <a:cs typeface="Times New Roman" panose="02020603050405020304" pitchFamily="18" charset="0"/>
              </a:rPr>
              <a:t>Для </a:t>
            </a:r>
            <a:r>
              <a:rPr lang="ru-RU" sz="1600" dirty="0">
                <a:latin typeface="Times New Roman" panose="02020603050405020304" pitchFamily="18" charset="0"/>
                <a:cs typeface="Times New Roman" panose="02020603050405020304" pitchFamily="18" charset="0"/>
              </a:rPr>
              <a:t>льготного обеспечения создается система распределения лекарственных средств и контроля за назначением лекарственных средств. Отпуск лекарств по льготным и бесплатным рецептам осуществляется из аптечных организаций, которые имеют договор с территориальным органом управления здравоохранения. </a:t>
            </a:r>
          </a:p>
          <a:p>
            <a:pPr marL="0" indent="360000">
              <a:spcBef>
                <a:spcPts val="0"/>
              </a:spcBef>
              <a:buNone/>
            </a:pPr>
            <a:r>
              <a:rPr lang="ru-RU" sz="1600" dirty="0" smtClean="0">
                <a:latin typeface="Times New Roman" panose="02020603050405020304" pitchFamily="18" charset="0"/>
                <a:cs typeface="Times New Roman" panose="02020603050405020304" pitchFamily="18" charset="0"/>
              </a:rPr>
              <a:t>Для </a:t>
            </a:r>
            <a:r>
              <a:rPr lang="ru-RU" sz="1600" dirty="0">
                <a:latin typeface="Times New Roman" panose="02020603050405020304" pitchFamily="18" charset="0"/>
                <a:cs typeface="Times New Roman" panose="02020603050405020304" pitchFamily="18" charset="0"/>
              </a:rPr>
              <a:t>упорядочения лекарственного обеспечения населения и осуществления контроля в некоторых регионах внедряются иные модели обеспечения декретированных групп. Потребность в лекарственных средствах определяется Управлением здравоохранения округов совместно с уполномоченными фармацевтическими фирмами, между которыми заключаются тарифные соглашения</a:t>
            </a:r>
            <a:r>
              <a:rPr lang="ru-RU" sz="1600" dirty="0" smtClean="0">
                <a:latin typeface="Times New Roman" panose="02020603050405020304" pitchFamily="18" charset="0"/>
                <a:cs typeface="Times New Roman" panose="02020603050405020304" pitchFamily="18" charset="0"/>
              </a:rPr>
              <a:t>.</a:t>
            </a:r>
          </a:p>
          <a:p>
            <a:pPr marL="0" indent="360000">
              <a:spcBef>
                <a:spcPts val="0"/>
              </a:spcBef>
              <a:buNone/>
            </a:pPr>
            <a:endParaRPr lang="ru-RU" sz="1600" dirty="0" smtClean="0">
              <a:latin typeface="Times New Roman" panose="02020603050405020304" pitchFamily="18" charset="0"/>
              <a:cs typeface="Times New Roman" panose="02020603050405020304" pitchFamily="18" charset="0"/>
            </a:endParaRPr>
          </a:p>
          <a:p>
            <a:pPr marL="0" indent="360000">
              <a:spcBef>
                <a:spcPts val="0"/>
              </a:spcBef>
              <a:buNone/>
            </a:pPr>
            <a:r>
              <a:rPr lang="ru-RU" sz="1600" dirty="0" smtClean="0">
                <a:latin typeface="Times New Roman" panose="02020603050405020304" pitchFamily="18" charset="0"/>
                <a:cs typeface="Times New Roman" panose="02020603050405020304" pitchFamily="18" charset="0"/>
              </a:rPr>
              <a:t>Срок </a:t>
            </a:r>
            <a:r>
              <a:rPr lang="ru-RU" sz="1600" dirty="0">
                <a:latin typeface="Times New Roman" panose="02020603050405020304" pitchFamily="18" charset="0"/>
                <a:cs typeface="Times New Roman" panose="02020603050405020304" pitchFamily="18" charset="0"/>
              </a:rPr>
              <a:t>обеспечения льготных рецептов из аптечных пунктов составляет:</a:t>
            </a:r>
          </a:p>
          <a:p>
            <a:pPr marL="0" indent="360000">
              <a:spcBef>
                <a:spcPts val="0"/>
              </a:spcBef>
              <a:buNone/>
            </a:pPr>
            <a:r>
              <a:rPr lang="ru-RU" sz="1600" dirty="0" smtClean="0">
                <a:latin typeface="Times New Roman" panose="02020603050405020304" pitchFamily="18" charset="0"/>
                <a:cs typeface="Times New Roman" panose="02020603050405020304" pitchFamily="18" charset="0"/>
              </a:rPr>
              <a:t>- в </a:t>
            </a:r>
            <a:r>
              <a:rPr lang="ru-RU" sz="1600" dirty="0">
                <a:latin typeface="Times New Roman" panose="02020603050405020304" pitchFamily="18" charset="0"/>
                <a:cs typeface="Times New Roman" panose="02020603050405020304" pitchFamily="18" charset="0"/>
              </a:rPr>
              <a:t>течение 1 суток на льготные рецепты, обозначенные </a:t>
            </a:r>
            <a:r>
              <a:rPr lang="ru-RU" sz="1600" dirty="0" err="1" smtClean="0">
                <a:latin typeface="Times New Roman" panose="02020603050405020304" pitchFamily="18" charset="0"/>
                <a:cs typeface="Times New Roman" panose="02020603050405020304" pitchFamily="18" charset="0"/>
              </a:rPr>
              <a:t>cito</a:t>
            </a:r>
            <a:r>
              <a:rPr lang="ru-RU" sz="1600" dirty="0" smtClean="0">
                <a:latin typeface="Times New Roman" panose="02020603050405020304" pitchFamily="18" charset="0"/>
                <a:cs typeface="Times New Roman" panose="02020603050405020304" pitchFamily="18" charset="0"/>
              </a:rPr>
              <a:t>;</a:t>
            </a:r>
          </a:p>
          <a:p>
            <a:pPr marL="0" indent="360000">
              <a:spcBef>
                <a:spcPts val="0"/>
              </a:spcBef>
              <a:buNone/>
            </a:pPr>
            <a:r>
              <a:rPr lang="ru-RU" sz="1600" dirty="0" smtClean="0">
                <a:latin typeface="Times New Roman" panose="02020603050405020304" pitchFamily="18" charset="0"/>
                <a:cs typeface="Times New Roman" panose="02020603050405020304" pitchFamily="18" charset="0"/>
              </a:rPr>
              <a:t>- не </a:t>
            </a:r>
            <a:r>
              <a:rPr lang="ru-RU" sz="1600" dirty="0">
                <a:latin typeface="Times New Roman" panose="02020603050405020304" pitchFamily="18" charset="0"/>
                <a:cs typeface="Times New Roman" panose="02020603050405020304" pitchFamily="18" charset="0"/>
              </a:rPr>
              <a:t>более 3-х суток на лекарственные средства, включенные в </a:t>
            </a:r>
            <a:r>
              <a:rPr lang="ru-RU" sz="1600" dirty="0" smtClean="0">
                <a:latin typeface="Times New Roman" panose="02020603050405020304" pitchFamily="18" charset="0"/>
                <a:cs typeface="Times New Roman" panose="02020603050405020304" pitchFamily="18" charset="0"/>
              </a:rPr>
              <a:t>Перечень;</a:t>
            </a:r>
          </a:p>
          <a:p>
            <a:pPr marL="0" indent="360000">
              <a:spcBef>
                <a:spcPts val="0"/>
              </a:spcBef>
              <a:buNone/>
            </a:pPr>
            <a:r>
              <a:rPr lang="ru-RU" sz="1600" dirty="0" smtClean="0">
                <a:latin typeface="Times New Roman" panose="02020603050405020304" pitchFamily="18" charset="0"/>
                <a:cs typeface="Times New Roman" panose="02020603050405020304" pitchFamily="18" charset="0"/>
              </a:rPr>
              <a:t>- в </a:t>
            </a:r>
            <a:r>
              <a:rPr lang="ru-RU" sz="1600" dirty="0">
                <a:latin typeface="Times New Roman" panose="02020603050405020304" pitchFamily="18" charset="0"/>
                <a:cs typeface="Times New Roman" panose="02020603050405020304" pitchFamily="18" charset="0"/>
              </a:rPr>
              <a:t>течение 5-и суток на льготные рецепты, выписанные по заключению КЭК</a:t>
            </a:r>
            <a:r>
              <a:rPr lang="ru-RU" sz="1600" dirty="0" smtClean="0">
                <a:latin typeface="Times New Roman" panose="02020603050405020304" pitchFamily="18" charset="0"/>
                <a:cs typeface="Times New Roman" panose="02020603050405020304" pitchFamily="18" charset="0"/>
              </a:rPr>
              <a:t>.</a:t>
            </a:r>
          </a:p>
          <a:p>
            <a:pPr marL="0" indent="360000">
              <a:spcBef>
                <a:spcPts val="0"/>
              </a:spcBef>
              <a:buNone/>
            </a:pP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9956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7887"/>
            <a:ext cx="8229600" cy="890833"/>
          </a:xfrm>
        </p:spPr>
        <p:txBody>
          <a:bodyPr>
            <a:normAutofit fontScale="90000"/>
          </a:bodyPr>
          <a:lstStyle/>
          <a:p>
            <a:r>
              <a:rPr lang="ru-RU" sz="3200" dirty="0">
                <a:latin typeface="Times New Roman" panose="02020603050405020304" pitchFamily="18" charset="0"/>
                <a:cs typeface="Times New Roman" panose="02020603050405020304" pitchFamily="18" charset="0"/>
              </a:rPr>
              <a:t>4. Нормы единовременного отпуска отдельных лекарственных </a:t>
            </a:r>
            <a:r>
              <a:rPr lang="ru-RU" sz="3200" dirty="0" smtClean="0">
                <a:latin typeface="Times New Roman" panose="02020603050405020304" pitchFamily="18" charset="0"/>
                <a:cs typeface="Times New Roman" panose="02020603050405020304" pitchFamily="18" charset="0"/>
              </a:rPr>
              <a:t>средств.</a:t>
            </a:r>
            <a:endParaRPr lang="ru-RU"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7504" y="980728"/>
            <a:ext cx="8928992" cy="5760640"/>
          </a:xfrm>
        </p:spPr>
        <p:txBody>
          <a:bodyPr>
            <a:normAutofit fontScale="47500" lnSpcReduction="20000"/>
          </a:bodyPr>
          <a:lstStyle/>
          <a:p>
            <a:pPr marL="0" indent="360000">
              <a:lnSpc>
                <a:spcPct val="120000"/>
              </a:lnSpc>
              <a:spcBef>
                <a:spcPts val="0"/>
              </a:spcBef>
              <a:buNone/>
            </a:pPr>
            <a:r>
              <a:rPr lang="ru-RU" dirty="0">
                <a:latin typeface="Times New Roman" panose="02020603050405020304" pitchFamily="18" charset="0"/>
                <a:cs typeface="Times New Roman" panose="02020603050405020304" pitchFamily="18" charset="0"/>
              </a:rPr>
              <a:t>Предельно допустимое количество лекарственных средств для выписывания на один рецепт дано в приложении №1 к Инструкции о порядке выписывания лекарственных средств и оформления рецептов и накладных, утвержденных приказом Министерства здравоохранения и социального развития РФ от 12.02.07г. № 110:</a:t>
            </a:r>
          </a:p>
          <a:p>
            <a:pPr marL="0" indent="360000">
              <a:lnSpc>
                <a:spcPct val="120000"/>
              </a:lnSpc>
              <a:spcBef>
                <a:spcPts val="0"/>
              </a:spcBef>
              <a:buNone/>
            </a:pPr>
            <a:r>
              <a:rPr lang="ru-RU" dirty="0" smtClean="0">
                <a:latin typeface="Times New Roman" panose="02020603050405020304" pitchFamily="18" charset="0"/>
                <a:cs typeface="Times New Roman" panose="02020603050405020304" pitchFamily="18" charset="0"/>
              </a:rPr>
              <a:t>Согласно </a:t>
            </a:r>
            <a:r>
              <a:rPr lang="ru-RU" dirty="0">
                <a:latin typeface="Times New Roman" panose="02020603050405020304" pitchFamily="18" charset="0"/>
                <a:cs typeface="Times New Roman" panose="02020603050405020304" pitchFamily="18" charset="0"/>
              </a:rPr>
              <a:t>этого же приложения приказа № 110 «при выписывании наркотических лекарственных средств, не предусмотренных настоящим приложением, их предельно допустимое количество для выписывания в одном рецепте может в пять раз превышать дозу, указанную в инструкции по медицинскому применению выписываемого лекарственного средства». [11]</a:t>
            </a:r>
          </a:p>
          <a:p>
            <a:pPr marL="0" indent="360000">
              <a:lnSpc>
                <a:spcPct val="120000"/>
              </a:lnSpc>
              <a:spcBef>
                <a:spcPts val="0"/>
              </a:spcBef>
              <a:buNone/>
            </a:pPr>
            <a:r>
              <a:rPr lang="ru-RU" dirty="0" smtClean="0">
                <a:latin typeface="Times New Roman" panose="02020603050405020304" pitchFamily="18" charset="0"/>
                <a:cs typeface="Times New Roman" panose="02020603050405020304" pitchFamily="18" charset="0"/>
              </a:rPr>
              <a:t>Правила </a:t>
            </a:r>
            <a:r>
              <a:rPr lang="ru-RU" dirty="0">
                <a:latin typeface="Times New Roman" panose="02020603050405020304" pitchFamily="18" charset="0"/>
                <a:cs typeface="Times New Roman" panose="02020603050405020304" pitchFamily="18" charset="0"/>
              </a:rPr>
              <a:t>таксировки рецептов и требований ЛПУ следующие:</a:t>
            </a:r>
          </a:p>
          <a:p>
            <a:pPr marL="0" indent="360000">
              <a:lnSpc>
                <a:spcPct val="120000"/>
              </a:lnSpc>
              <a:spcBef>
                <a:spcPts val="0"/>
              </a:spcBef>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после проведения фармацевтической экспертизы рецепт таксируется, то есть определяется розничная цена рецепта и требования;</a:t>
            </a:r>
          </a:p>
          <a:p>
            <a:pPr marL="0" indent="360000">
              <a:lnSpc>
                <a:spcPct val="120000"/>
              </a:lnSpc>
              <a:spcBef>
                <a:spcPts val="0"/>
              </a:spcBef>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розничная цена на </a:t>
            </a:r>
            <a:r>
              <a:rPr lang="ru-RU" dirty="0" err="1">
                <a:latin typeface="Times New Roman" panose="02020603050405020304" pitchFamily="18" charset="0"/>
                <a:cs typeface="Times New Roman" panose="02020603050405020304" pitchFamily="18" charset="0"/>
              </a:rPr>
              <a:t>экстемпоральные</a:t>
            </a:r>
            <a:r>
              <a:rPr lang="ru-RU" dirty="0">
                <a:latin typeface="Times New Roman" panose="02020603050405020304" pitchFamily="18" charset="0"/>
                <a:cs typeface="Times New Roman" panose="02020603050405020304" pitchFamily="18" charset="0"/>
              </a:rPr>
              <a:t> лекарственные формы и внутриаптечную заготовку складывается из следующих составляющих:</a:t>
            </a:r>
          </a:p>
          <a:p>
            <a:pPr marL="0" indent="360000">
              <a:lnSpc>
                <a:spcPct val="120000"/>
              </a:lnSpc>
              <a:spcBef>
                <a:spcPts val="0"/>
              </a:spcBef>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из стоимости исходных ингредиентов;</a:t>
            </a:r>
          </a:p>
          <a:p>
            <a:pPr marL="0" indent="360000">
              <a:lnSpc>
                <a:spcPct val="120000"/>
              </a:lnSpc>
              <a:spcBef>
                <a:spcPts val="0"/>
              </a:spcBef>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из стоимости аптечной посуды;</a:t>
            </a:r>
          </a:p>
          <a:p>
            <a:pPr marL="0" indent="360000">
              <a:lnSpc>
                <a:spcPct val="120000"/>
              </a:lnSpc>
              <a:spcBef>
                <a:spcPts val="0"/>
              </a:spcBef>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из тарифа на изготовление лекарства.</a:t>
            </a:r>
          </a:p>
          <a:p>
            <a:pPr marL="0" indent="360000">
              <a:lnSpc>
                <a:spcPct val="120000"/>
              </a:lnSpc>
              <a:spcBef>
                <a:spcPts val="0"/>
              </a:spcBef>
              <a:buNone/>
            </a:pPr>
            <a:r>
              <a:rPr lang="ru-RU" dirty="0" smtClean="0">
                <a:latin typeface="Times New Roman" panose="02020603050405020304" pitchFamily="18" charset="0"/>
                <a:cs typeface="Times New Roman" panose="02020603050405020304" pitchFamily="18" charset="0"/>
              </a:rPr>
              <a:t>Аптека</a:t>
            </a:r>
            <a:r>
              <a:rPr lang="ru-RU" dirty="0">
                <a:latin typeface="Times New Roman" panose="02020603050405020304" pitchFamily="18" charset="0"/>
                <a:cs typeface="Times New Roman" panose="02020603050405020304" pitchFamily="18" charset="0"/>
              </a:rPr>
              <a:t>, как юридическое лицо, самостоятельно разрабатывает тарифы на изготовление и расфасовку лекарственных средств, после чего они утверждаются приказом по аптеке.</a:t>
            </a:r>
          </a:p>
          <a:p>
            <a:pPr marL="0" indent="360000">
              <a:lnSpc>
                <a:spcPct val="120000"/>
              </a:lnSpc>
              <a:spcBef>
                <a:spcPts val="0"/>
              </a:spcBef>
              <a:buNone/>
            </a:pPr>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основу тарификации положены:</a:t>
            </a:r>
          </a:p>
          <a:p>
            <a:pPr marL="0" indent="360000">
              <a:lnSpc>
                <a:spcPct val="120000"/>
              </a:lnSpc>
              <a:spcBef>
                <a:spcPts val="0"/>
              </a:spcBef>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нормативы затрат времени на отдельные операции по изготовлению, контролю, фасовке и отпуску </a:t>
            </a:r>
            <a:r>
              <a:rPr lang="ru-RU" dirty="0" err="1">
                <a:latin typeface="Times New Roman" panose="02020603050405020304" pitchFamily="18" charset="0"/>
                <a:cs typeface="Times New Roman" panose="02020603050405020304" pitchFamily="18" charset="0"/>
              </a:rPr>
              <a:t>экстемпоральных</a:t>
            </a:r>
            <a:r>
              <a:rPr lang="ru-RU" dirty="0">
                <a:latin typeface="Times New Roman" panose="02020603050405020304" pitchFamily="18" charset="0"/>
                <a:cs typeface="Times New Roman" panose="02020603050405020304" pitchFamily="18" charset="0"/>
              </a:rPr>
              <a:t> форм и внутриаптечной заготовки, которые были ранее разработаны еще ВНИИФ;</a:t>
            </a:r>
          </a:p>
          <a:p>
            <a:pPr marL="0" indent="360000">
              <a:lnSpc>
                <a:spcPct val="120000"/>
              </a:lnSpc>
              <a:spcBef>
                <a:spcPts val="0"/>
              </a:spcBef>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стоимость 1 минуты рабочего времени, рассчитанной с учетом средней заработной платы.</a:t>
            </a:r>
          </a:p>
        </p:txBody>
      </p:sp>
    </p:spTree>
    <p:extLst>
      <p:ext uri="{BB962C8B-B14F-4D97-AF65-F5344CB8AC3E}">
        <p14:creationId xmlns:p14="http://schemas.microsoft.com/office/powerpoint/2010/main" val="3393069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706090"/>
          </a:xfrm>
        </p:spPr>
        <p:txBody>
          <a:bodyPr>
            <a:normAutofit/>
          </a:bodyPr>
          <a:lstStyle/>
          <a:p>
            <a:r>
              <a:rPr lang="ru-RU" sz="3200" dirty="0">
                <a:latin typeface="Times New Roman" panose="02020603050405020304" pitchFamily="18" charset="0"/>
                <a:cs typeface="Times New Roman" panose="02020603050405020304" pitchFamily="18" charset="0"/>
              </a:rPr>
              <a:t>Заключение</a:t>
            </a:r>
          </a:p>
        </p:txBody>
      </p:sp>
      <p:sp>
        <p:nvSpPr>
          <p:cNvPr id="3" name="Объект 2"/>
          <p:cNvSpPr>
            <a:spLocks noGrp="1"/>
          </p:cNvSpPr>
          <p:nvPr>
            <p:ph idx="1"/>
          </p:nvPr>
        </p:nvSpPr>
        <p:spPr>
          <a:xfrm>
            <a:off x="107504" y="764704"/>
            <a:ext cx="8928992" cy="5976664"/>
          </a:xfrm>
        </p:spPr>
        <p:txBody>
          <a:bodyPr>
            <a:normAutofit/>
          </a:bodyPr>
          <a:lstStyle/>
          <a:p>
            <a:pPr marL="0" indent="360000">
              <a:lnSpc>
                <a:spcPct val="120000"/>
              </a:lnSpc>
              <a:spcBef>
                <a:spcPts val="0"/>
              </a:spcBef>
              <a:buNone/>
            </a:pPr>
            <a:r>
              <a:rPr lang="ru-RU" sz="1600" dirty="0">
                <a:latin typeface="Times New Roman" panose="02020603050405020304" pitchFamily="18" charset="0"/>
                <a:cs typeface="Times New Roman" panose="02020603050405020304" pitchFamily="18" charset="0"/>
              </a:rPr>
              <a:t>Для того, чтобы любая аптечная организация выполняла свою основную задачу - обеспечение лекарственными средствами население, необходимо:</a:t>
            </a:r>
          </a:p>
          <a:p>
            <a:pPr marL="0" indent="360000">
              <a:lnSpc>
                <a:spcPct val="120000"/>
              </a:lnSpc>
              <a:spcBef>
                <a:spcPts val="0"/>
              </a:spcBef>
              <a:buNone/>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организовать рабочее место фармацевта по приему рецептов и отпуску лекарственных средств, для чего надо оборудовать и оснастить рабочие места в рецептурно-производственном отделе;</a:t>
            </a:r>
          </a:p>
          <a:p>
            <a:pPr marL="0" indent="360000">
              <a:lnSpc>
                <a:spcPct val="120000"/>
              </a:lnSpc>
              <a:spcBef>
                <a:spcPts val="0"/>
              </a:spcBef>
              <a:buNone/>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фармацевт, принимающий рецепты и отпускающий по ним лекарственные средства, должен руководствоваться законами РФ, действующими приказами, нормативными документами, этическим кодексом фармацевта;</a:t>
            </a:r>
          </a:p>
          <a:p>
            <a:pPr marL="0" indent="360000">
              <a:lnSpc>
                <a:spcPct val="120000"/>
              </a:lnSpc>
              <a:spcBef>
                <a:spcPts val="0"/>
              </a:spcBef>
              <a:buNone/>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при приеме рецептов работник аптеки должен соблюдать правила и порядок приема рецептов, следить за тем, чтобы рецепты отвечали установленным Минздравом России формам;</a:t>
            </a:r>
          </a:p>
          <a:p>
            <a:pPr marL="0" indent="360000">
              <a:lnSpc>
                <a:spcPct val="120000"/>
              </a:lnSpc>
              <a:spcBef>
                <a:spcPts val="0"/>
              </a:spcBef>
              <a:buNone/>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провизор - технолог обязан при приеме рецептов проверяет правильность их оформления, наличие, помимо наименования лекарственного препарата, обязательных и дополнительных реквизитов;</a:t>
            </a:r>
          </a:p>
          <a:p>
            <a:pPr marL="0" indent="360000">
              <a:lnSpc>
                <a:spcPct val="120000"/>
              </a:lnSpc>
              <a:spcBef>
                <a:spcPts val="0"/>
              </a:spcBef>
              <a:buNone/>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фармацевт должен проверить рецепт на совместимость ингредиентов, высшие разовых и суточные доз лекарственного средства, проверить соответствия количества выписанного лекарственного средства установленным приказами МЗ РФ от 12.02.2007 № 110;</a:t>
            </a:r>
          </a:p>
          <a:p>
            <a:pPr marL="0" indent="360000">
              <a:lnSpc>
                <a:spcPct val="120000"/>
              </a:lnSpc>
              <a:spcBef>
                <a:spcPts val="0"/>
              </a:spcBef>
              <a:buNone/>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при отпуске лекарственных препаратов фармацевт руководствуется приказом МЗ и </a:t>
            </a:r>
            <a:r>
              <a:rPr lang="ru-RU" sz="1600" dirty="0" err="1">
                <a:latin typeface="Times New Roman" panose="02020603050405020304" pitchFamily="18" charset="0"/>
                <a:cs typeface="Times New Roman" panose="02020603050405020304" pitchFamily="18" charset="0"/>
              </a:rPr>
              <a:t>соцразвития</a:t>
            </a:r>
            <a:r>
              <a:rPr lang="ru-RU" sz="1600" dirty="0">
                <a:latin typeface="Times New Roman" panose="02020603050405020304" pitchFamily="18" charset="0"/>
                <a:cs typeface="Times New Roman" panose="02020603050405020304" pitchFamily="18" charset="0"/>
              </a:rPr>
              <a:t> РФ от 12.02.07г №110, «Правилами отпуска лекарственных средств в аптечных организациях», Стандартами ОСТ 91500.05.0007-2003.</a:t>
            </a:r>
          </a:p>
        </p:txBody>
      </p:sp>
    </p:spTree>
    <p:extLst>
      <p:ext uri="{BB962C8B-B14F-4D97-AF65-F5344CB8AC3E}">
        <p14:creationId xmlns:p14="http://schemas.microsoft.com/office/powerpoint/2010/main" val="3768354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29600" cy="634082"/>
          </a:xfrm>
        </p:spPr>
        <p:txBody>
          <a:bodyPr>
            <a:normAutofit fontScale="90000"/>
          </a:bodyPr>
          <a:lstStyle/>
          <a:p>
            <a:r>
              <a:rPr lang="ru-RU" dirty="0" smtClean="0">
                <a:latin typeface="Times New Roman" panose="02020603050405020304" pitchFamily="18" charset="0"/>
                <a:cs typeface="Times New Roman" panose="02020603050405020304" pitchFamily="18" charset="0"/>
              </a:rPr>
              <a:t>Спасибо за внимание!</a:t>
            </a:r>
            <a:endParaRPr lang="ru-RU" dirty="0">
              <a:latin typeface="Times New Roman" panose="02020603050405020304" pitchFamily="18" charset="0"/>
              <a:cs typeface="Times New Roman" panose="02020603050405020304" pitchFamily="18" charset="0"/>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124744"/>
            <a:ext cx="8280920" cy="4658018"/>
          </a:xfrm>
        </p:spPr>
      </p:pic>
    </p:spTree>
    <p:extLst>
      <p:ext uri="{BB962C8B-B14F-4D97-AF65-F5344CB8AC3E}">
        <p14:creationId xmlns:p14="http://schemas.microsoft.com/office/powerpoint/2010/main" val="1357406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457200" y="404664"/>
            <a:ext cx="8229600" cy="5721499"/>
          </a:xfrm>
        </p:spPr>
        <p:txBody>
          <a:bodyPr>
            <a:normAutofit/>
          </a:bodyPr>
          <a:lstStyle/>
          <a:p>
            <a:pPr marL="0" indent="0" algn="ctr">
              <a:buNone/>
            </a:pPr>
            <a:r>
              <a:rPr lang="ru-RU" sz="1600" b="1" dirty="0" smtClean="0">
                <a:latin typeface="Times New Roman" panose="02020603050405020304" pitchFamily="18" charset="0"/>
                <a:cs typeface="Times New Roman" panose="02020603050405020304" pitchFamily="18" charset="0"/>
              </a:rPr>
              <a:t>План:</a:t>
            </a:r>
          </a:p>
          <a:p>
            <a:pPr indent="360000">
              <a:spcBef>
                <a:spcPts val="0"/>
              </a:spcBef>
            </a:pPr>
            <a:endParaRPr lang="ru-RU" sz="1600" dirty="0" smtClean="0">
              <a:latin typeface="Times New Roman" panose="02020603050405020304" pitchFamily="18" charset="0"/>
              <a:cs typeface="Times New Roman" panose="02020603050405020304" pitchFamily="18" charset="0"/>
            </a:endParaRPr>
          </a:p>
          <a:p>
            <a:pPr marL="628650" indent="-285750">
              <a:spcBef>
                <a:spcPts val="0"/>
              </a:spcBef>
              <a:buFont typeface="Wingdings" panose="05000000000000000000" pitchFamily="2" charset="2"/>
              <a:buChar char="v"/>
            </a:pPr>
            <a:r>
              <a:rPr lang="ru-RU" sz="1600" dirty="0" smtClean="0">
                <a:latin typeface="Times New Roman" panose="02020603050405020304" pitchFamily="18" charset="0"/>
                <a:cs typeface="Times New Roman" panose="02020603050405020304" pitchFamily="18" charset="0"/>
              </a:rPr>
              <a:t>Введение.</a:t>
            </a:r>
          </a:p>
          <a:p>
            <a:pPr marL="0" indent="360000">
              <a:spcBef>
                <a:spcPts val="0"/>
              </a:spcBef>
              <a:buNone/>
            </a:pPr>
            <a:r>
              <a:rPr lang="ru-RU" sz="1600" dirty="0" smtClean="0">
                <a:latin typeface="Times New Roman" panose="02020603050405020304" pitchFamily="18" charset="0"/>
                <a:cs typeface="Times New Roman" panose="02020603050405020304" pitchFamily="18" charset="0"/>
              </a:rPr>
              <a:t>1</a:t>
            </a:r>
            <a:r>
              <a:rPr lang="ru-RU" sz="1600" dirty="0">
                <a:latin typeface="Times New Roman" panose="02020603050405020304" pitchFamily="18" charset="0"/>
                <a:cs typeface="Times New Roman" panose="02020603050405020304" pitchFamily="18" charset="0"/>
              </a:rPr>
              <a:t>. Организация рабочего места по приему рецептов и отпуску </a:t>
            </a:r>
            <a:r>
              <a:rPr lang="ru-RU" sz="1600" dirty="0" smtClean="0">
                <a:latin typeface="Times New Roman" panose="02020603050405020304" pitchFamily="18" charset="0"/>
                <a:cs typeface="Times New Roman" panose="02020603050405020304" pitchFamily="18" charset="0"/>
              </a:rPr>
              <a:t>лекарств.</a:t>
            </a:r>
          </a:p>
          <a:p>
            <a:pPr marL="0" indent="360000">
              <a:spcBef>
                <a:spcPts val="0"/>
              </a:spcBef>
              <a:buNone/>
            </a:pPr>
            <a:r>
              <a:rPr lang="ru-RU" sz="1600" dirty="0" smtClean="0">
                <a:latin typeface="Times New Roman" panose="02020603050405020304" pitchFamily="18" charset="0"/>
                <a:cs typeface="Times New Roman" panose="02020603050405020304" pitchFamily="18" charset="0"/>
              </a:rPr>
              <a:t>2</a:t>
            </a:r>
            <a:r>
              <a:rPr lang="ru-RU" sz="1600" dirty="0">
                <a:latin typeface="Times New Roman" panose="02020603050405020304" pitchFamily="18" charset="0"/>
                <a:cs typeface="Times New Roman" panose="02020603050405020304" pitchFamily="18" charset="0"/>
              </a:rPr>
              <a:t>. Основные обязанности фармацевта по приему </a:t>
            </a:r>
            <a:r>
              <a:rPr lang="ru-RU" sz="1600" dirty="0" smtClean="0">
                <a:latin typeface="Times New Roman" panose="02020603050405020304" pitchFamily="18" charset="0"/>
                <a:cs typeface="Times New Roman" panose="02020603050405020304" pitchFamily="18" charset="0"/>
              </a:rPr>
              <a:t>рецептов.</a:t>
            </a:r>
          </a:p>
          <a:p>
            <a:pPr marL="0" indent="360000">
              <a:spcBef>
                <a:spcPts val="0"/>
              </a:spcBef>
              <a:buNone/>
            </a:pPr>
            <a:r>
              <a:rPr lang="ru-RU" sz="1600" dirty="0">
                <a:latin typeface="Times New Roman" panose="02020603050405020304" pitchFamily="18" charset="0"/>
                <a:cs typeface="Times New Roman" panose="02020603050405020304" pitchFamily="18" charset="0"/>
              </a:rPr>
              <a:t>2.1</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Порядок приема </a:t>
            </a:r>
            <a:r>
              <a:rPr lang="ru-RU" sz="1600" dirty="0" smtClean="0">
                <a:latin typeface="Times New Roman" panose="02020603050405020304" pitchFamily="18" charset="0"/>
                <a:cs typeface="Times New Roman" panose="02020603050405020304" pitchFamily="18" charset="0"/>
              </a:rPr>
              <a:t>рецептов.</a:t>
            </a:r>
          </a:p>
          <a:p>
            <a:pPr marL="0" indent="360000">
              <a:spcBef>
                <a:spcPts val="0"/>
              </a:spcBef>
              <a:buNone/>
            </a:pPr>
            <a:r>
              <a:rPr lang="ru-RU" sz="1600" dirty="0" smtClean="0">
                <a:latin typeface="Times New Roman" panose="02020603050405020304" pitchFamily="18" charset="0"/>
                <a:cs typeface="Times New Roman" panose="02020603050405020304" pitchFamily="18" charset="0"/>
              </a:rPr>
              <a:t>3</a:t>
            </a:r>
            <a:r>
              <a:rPr lang="ru-RU" sz="1600" dirty="0">
                <a:latin typeface="Times New Roman" panose="02020603050405020304" pitchFamily="18" charset="0"/>
                <a:cs typeface="Times New Roman" panose="02020603050405020304" pitchFamily="18" charset="0"/>
              </a:rPr>
              <a:t>. Организация работы по отпуску лекарственных </a:t>
            </a:r>
            <a:r>
              <a:rPr lang="ru-RU" sz="1600" dirty="0" smtClean="0">
                <a:latin typeface="Times New Roman" panose="02020603050405020304" pitchFamily="18" charset="0"/>
                <a:cs typeface="Times New Roman" panose="02020603050405020304" pitchFamily="18" charset="0"/>
              </a:rPr>
              <a:t>средств.</a:t>
            </a:r>
          </a:p>
          <a:p>
            <a:pPr marL="0" indent="360000">
              <a:spcBef>
                <a:spcPts val="0"/>
              </a:spcBef>
              <a:buNone/>
            </a:pPr>
            <a:r>
              <a:rPr lang="ru-RU" sz="1600" dirty="0" smtClean="0">
                <a:latin typeface="Times New Roman" panose="02020603050405020304" pitchFamily="18" charset="0"/>
                <a:cs typeface="Times New Roman" panose="02020603050405020304" pitchFamily="18" charset="0"/>
              </a:rPr>
              <a:t>3.1. </a:t>
            </a:r>
            <a:r>
              <a:rPr lang="ru-RU" sz="1600" dirty="0">
                <a:latin typeface="Times New Roman" panose="02020603050405020304" pitchFamily="18" charset="0"/>
                <a:cs typeface="Times New Roman" panose="02020603050405020304" pitchFamily="18" charset="0"/>
              </a:rPr>
              <a:t>Отпуск лекарств, изготовленных по </a:t>
            </a:r>
            <a:r>
              <a:rPr lang="ru-RU" sz="1600" dirty="0" smtClean="0">
                <a:latin typeface="Times New Roman" panose="02020603050405020304" pitchFamily="18" charset="0"/>
                <a:cs typeface="Times New Roman" panose="02020603050405020304" pitchFamily="18" charset="0"/>
              </a:rPr>
              <a:t>рецепту.</a:t>
            </a:r>
          </a:p>
          <a:p>
            <a:pPr marL="0" indent="360000">
              <a:spcBef>
                <a:spcPts val="0"/>
              </a:spcBef>
              <a:buNone/>
            </a:pPr>
            <a:r>
              <a:rPr lang="ru-RU" sz="1600" dirty="0" smtClean="0">
                <a:latin typeface="Times New Roman" panose="02020603050405020304" pitchFamily="18" charset="0"/>
                <a:cs typeface="Times New Roman" panose="02020603050405020304" pitchFamily="18" charset="0"/>
              </a:rPr>
              <a:t>3.2. </a:t>
            </a:r>
            <a:r>
              <a:rPr lang="ru-RU" sz="1600" dirty="0">
                <a:latin typeface="Times New Roman" panose="02020603050405020304" pitchFamily="18" charset="0"/>
                <a:cs typeface="Times New Roman" panose="02020603050405020304" pitchFamily="18" charset="0"/>
              </a:rPr>
              <a:t>Особенности отпуска лекарственных средств онкологическим больным и хроническим </a:t>
            </a:r>
            <a:r>
              <a:rPr lang="ru-RU" sz="1600" dirty="0" smtClean="0">
                <a:latin typeface="Times New Roman" panose="02020603050405020304" pitchFamily="18" charset="0"/>
                <a:cs typeface="Times New Roman" panose="02020603050405020304" pitchFamily="18" charset="0"/>
              </a:rPr>
              <a:t>больным.</a:t>
            </a:r>
          </a:p>
          <a:p>
            <a:pPr marL="0" indent="360000">
              <a:spcBef>
                <a:spcPts val="0"/>
              </a:spcBef>
              <a:buNone/>
            </a:pPr>
            <a:r>
              <a:rPr lang="ru-RU" sz="1600" dirty="0" smtClean="0">
                <a:latin typeface="Times New Roman" panose="02020603050405020304" pitchFamily="18" charset="0"/>
                <a:cs typeface="Times New Roman" panose="02020603050405020304" pitchFamily="18" charset="0"/>
              </a:rPr>
              <a:t>3.3. </a:t>
            </a:r>
            <a:r>
              <a:rPr lang="ru-RU" sz="1600" dirty="0">
                <a:latin typeface="Times New Roman" panose="02020603050405020304" pitchFamily="18" charset="0"/>
                <a:cs typeface="Times New Roman" panose="02020603050405020304" pitchFamily="18" charset="0"/>
              </a:rPr>
              <a:t>Порядок отпуска лекарственных средств, осуществляемых бесплатно или со </a:t>
            </a:r>
            <a:r>
              <a:rPr lang="ru-RU" sz="1600" dirty="0" smtClean="0">
                <a:latin typeface="Times New Roman" panose="02020603050405020304" pitchFamily="18" charset="0"/>
                <a:cs typeface="Times New Roman" panose="02020603050405020304" pitchFamily="18" charset="0"/>
              </a:rPr>
              <a:t>скидкой.</a:t>
            </a:r>
          </a:p>
          <a:p>
            <a:pPr marL="0" indent="360000">
              <a:spcBef>
                <a:spcPts val="0"/>
              </a:spcBef>
              <a:buNone/>
            </a:pPr>
            <a:r>
              <a:rPr lang="ru-RU" sz="1600" dirty="0" smtClean="0">
                <a:latin typeface="Times New Roman" panose="02020603050405020304" pitchFamily="18" charset="0"/>
                <a:cs typeface="Times New Roman" panose="02020603050405020304" pitchFamily="18" charset="0"/>
              </a:rPr>
              <a:t>4</a:t>
            </a:r>
            <a:r>
              <a:rPr lang="ru-RU" sz="1600" dirty="0">
                <a:latin typeface="Times New Roman" panose="02020603050405020304" pitchFamily="18" charset="0"/>
                <a:cs typeface="Times New Roman" panose="02020603050405020304" pitchFamily="18" charset="0"/>
              </a:rPr>
              <a:t>. Нормы единовременного отпуска отдельных лекарственных средств</a:t>
            </a:r>
          </a:p>
          <a:p>
            <a:pPr marL="628650" indent="-285750">
              <a:spcBef>
                <a:spcPts val="0"/>
              </a:spcBef>
              <a:buFont typeface="Wingdings" panose="05000000000000000000" pitchFamily="2" charset="2"/>
              <a:buChar char="v"/>
            </a:pPr>
            <a:r>
              <a:rPr lang="ru-RU" sz="1600" dirty="0" smtClean="0">
                <a:latin typeface="Times New Roman" panose="02020603050405020304" pitchFamily="18" charset="0"/>
                <a:cs typeface="Times New Roman" panose="02020603050405020304" pitchFamily="18" charset="0"/>
              </a:rPr>
              <a:t>Заключение.</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2523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u-RU" sz="3200" dirty="0" smtClean="0">
                <a:latin typeface="Times New Roman" panose="02020603050405020304" pitchFamily="18" charset="0"/>
                <a:cs typeface="Times New Roman" panose="02020603050405020304" pitchFamily="18" charset="0"/>
              </a:rPr>
              <a:t>Введение.</a:t>
            </a:r>
            <a:endParaRPr lang="ru-RU"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836712"/>
            <a:ext cx="8229600" cy="5760640"/>
          </a:xfrm>
        </p:spPr>
        <p:txBody>
          <a:bodyPr>
            <a:normAutofit/>
          </a:bodyPr>
          <a:lstStyle/>
          <a:p>
            <a:pPr marL="0" indent="360000" algn="just">
              <a:spcBef>
                <a:spcPts val="0"/>
              </a:spcBef>
              <a:buNone/>
            </a:pPr>
            <a:r>
              <a:rPr lang="ru-RU" sz="1400" dirty="0">
                <a:latin typeface="Times New Roman" panose="02020603050405020304" pitchFamily="18" charset="0"/>
                <a:cs typeface="Times New Roman" panose="02020603050405020304" pitchFamily="18" charset="0"/>
              </a:rPr>
              <a:t>Для выполнения функций приема рецептов, изготовления лекарств по рецептам врачей и требованиям ЛПУ, контроля их качества, а также отпуска изготовленных лекарств в аптеках может быть создан рецептурно-производственный отдел (РПО). Для приема рецептов и отпуска готовых лекарственных средств (ГЛС) в аптеках создается отдел готовых форм (ОГФ). В некоторых аптеках эти две функции совмещаются</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pPr marL="0" indent="360000" algn="just">
              <a:spcBef>
                <a:spcPts val="0"/>
              </a:spcBef>
              <a:buNone/>
            </a:pPr>
            <a:r>
              <a:rPr lang="ru-RU" sz="1400" dirty="0" smtClean="0">
                <a:latin typeface="Times New Roman" panose="02020603050405020304" pitchFamily="18" charset="0"/>
                <a:cs typeface="Times New Roman" panose="02020603050405020304" pitchFamily="18" charset="0"/>
              </a:rPr>
              <a:t>Руководство </a:t>
            </a:r>
            <a:r>
              <a:rPr lang="ru-RU" sz="1400" dirty="0">
                <a:latin typeface="Times New Roman" panose="02020603050405020304" pitchFamily="18" charset="0"/>
                <a:cs typeface="Times New Roman" panose="02020603050405020304" pitchFamily="18" charset="0"/>
              </a:rPr>
              <a:t>отделами осуществляют заведующие отделами и их заместители. В штате РПО предусмотрены должности провизоров и фармацевтов. Провизоры выделяются для приема рецептов на лекарства индивидуального изготовления и ГЛС, осуществления контроля качества приготовляемых лекарств, отпуска лекарственных средств, для контроля изготовляемых в аптеке лекарств. Также могут выделяться должности провизоров для проведения информационной работы, контроля за работой фармацевтов и т.д. Кроме фармацевтического персонала в РПО должны существовать должности вспомогательного персонала: фасовщики и санитарки-мойщицы. Наличие производственной функции в аптеке - показатель качества лекарственного обеспечения населения, лечебно-профилактических учреждений, доступности лекарственной помощи, широты спектра предоставляемых аптеками фармацевтических услуг.</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3933056"/>
            <a:ext cx="3994200" cy="2630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0308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850106"/>
          </a:xfrm>
        </p:spPr>
        <p:txBody>
          <a:bodyPr>
            <a:noAutofit/>
          </a:bodyPr>
          <a:lstStyle/>
          <a:p>
            <a:r>
              <a:rPr lang="ru-RU" sz="2800" dirty="0" smtClean="0">
                <a:latin typeface="Times New Roman" panose="02020603050405020304" pitchFamily="18" charset="0"/>
                <a:cs typeface="Times New Roman" panose="02020603050405020304" pitchFamily="18" charset="0"/>
              </a:rPr>
              <a:t>1</a:t>
            </a:r>
            <a:r>
              <a:rPr lang="ru-RU" sz="3200" dirty="0" smtClean="0">
                <a:latin typeface="Times New Roman" panose="02020603050405020304" pitchFamily="18" charset="0"/>
                <a:cs typeface="Times New Roman" panose="02020603050405020304" pitchFamily="18" charset="0"/>
              </a:rPr>
              <a:t>.</a:t>
            </a:r>
            <a:r>
              <a:rPr lang="ru-RU" sz="2800" dirty="0" smtClean="0">
                <a:latin typeface="Times New Roman" panose="02020603050405020304" pitchFamily="18" charset="0"/>
                <a:cs typeface="Times New Roman" panose="02020603050405020304" pitchFamily="18" charset="0"/>
              </a:rPr>
              <a:t>Организация </a:t>
            </a:r>
            <a:r>
              <a:rPr lang="ru-RU" sz="2800" dirty="0">
                <a:latin typeface="Times New Roman" panose="02020603050405020304" pitchFamily="18" charset="0"/>
                <a:cs typeface="Times New Roman" panose="02020603050405020304" pitchFamily="18" charset="0"/>
              </a:rPr>
              <a:t>рабочего места по приему рецептов и отпуску лекарств</a:t>
            </a:r>
          </a:p>
        </p:txBody>
      </p:sp>
      <p:sp>
        <p:nvSpPr>
          <p:cNvPr id="3" name="Объект 2"/>
          <p:cNvSpPr>
            <a:spLocks noGrp="1"/>
          </p:cNvSpPr>
          <p:nvPr>
            <p:ph idx="1"/>
          </p:nvPr>
        </p:nvSpPr>
        <p:spPr>
          <a:xfrm>
            <a:off x="179512" y="1052736"/>
            <a:ext cx="8784976" cy="5616624"/>
          </a:xfrm>
        </p:spPr>
        <p:txBody>
          <a:bodyPr>
            <a:noAutofit/>
          </a:bodyPr>
          <a:lstStyle/>
          <a:p>
            <a:pPr marL="0" indent="0">
              <a:buNone/>
            </a:pPr>
            <a:r>
              <a:rPr lang="ru-RU" sz="1100" dirty="0">
                <a:latin typeface="Times New Roman" panose="02020603050405020304" pitchFamily="18" charset="0"/>
                <a:cs typeface="Times New Roman" panose="02020603050405020304" pitchFamily="18" charset="0"/>
              </a:rPr>
              <a:t>Рабочее место организуется в торговом зале аптеки. Площади отдела, имеющееся оборудование и оснащение соответствуют действующим строительным нормам (</a:t>
            </a:r>
            <a:r>
              <a:rPr lang="ru-RU" sz="1100" dirty="0" err="1">
                <a:latin typeface="Times New Roman" panose="02020603050405020304" pitchFamily="18" charset="0"/>
                <a:cs typeface="Times New Roman" panose="02020603050405020304" pitchFamily="18" charset="0"/>
              </a:rPr>
              <a:t>СниП</a:t>
            </a:r>
            <a:r>
              <a:rPr lang="ru-RU" sz="1100" dirty="0">
                <a:latin typeface="Times New Roman" panose="02020603050405020304" pitchFamily="18" charset="0"/>
                <a:cs typeface="Times New Roman" panose="02020603050405020304" pitchFamily="18" charset="0"/>
              </a:rPr>
              <a:t>), нормам технического и хозяйственного </a:t>
            </a:r>
            <a:r>
              <a:rPr lang="ru-RU" sz="1100" dirty="0" smtClean="0">
                <a:latin typeface="Times New Roman" panose="02020603050405020304" pitchFamily="18" charset="0"/>
                <a:cs typeface="Times New Roman" panose="02020603050405020304" pitchFamily="18" charset="0"/>
              </a:rPr>
              <a:t>оснащения.</a:t>
            </a:r>
          </a:p>
          <a:p>
            <a:pPr marL="0" indent="0">
              <a:buNone/>
            </a:pPr>
            <a:r>
              <a:rPr lang="ru-RU" sz="1100" dirty="0" smtClean="0">
                <a:latin typeface="Times New Roman" panose="02020603050405020304" pitchFamily="18" charset="0"/>
                <a:cs typeface="Times New Roman" panose="02020603050405020304" pitchFamily="18" charset="0"/>
              </a:rPr>
              <a:t>Оборудование </a:t>
            </a:r>
            <a:r>
              <a:rPr lang="ru-RU" sz="1100" dirty="0">
                <a:latin typeface="Times New Roman" panose="02020603050405020304" pitchFamily="18" charset="0"/>
                <a:cs typeface="Times New Roman" panose="02020603050405020304" pitchFamily="18" charset="0"/>
              </a:rPr>
              <a:t>и оснащение рабочих мест в аптеке зависит от объема работы аптеки. Рабочее место по приему рецептов и отпуску лекарств обычно изолировано от посетителей, хотя современное оборудование не всегда предусматривает такую изоляцию. На этом рабочем месте устанавливается типовое оборудование, которое включает секционный стол, шкафы для хранения лекарственных препаратов, вертушки для хранения изготовленных лекарственных </a:t>
            </a:r>
            <a:r>
              <a:rPr lang="ru-RU" sz="1100" dirty="0" smtClean="0">
                <a:latin typeface="Times New Roman" panose="02020603050405020304" pitchFamily="18" charset="0"/>
                <a:cs typeface="Times New Roman" panose="02020603050405020304" pitchFamily="18" charset="0"/>
              </a:rPr>
              <a:t>форм.</a:t>
            </a:r>
          </a:p>
          <a:p>
            <a:pPr marL="0" indent="0">
              <a:buNone/>
            </a:pPr>
            <a:r>
              <a:rPr lang="ru-RU" sz="1100" dirty="0" smtClean="0">
                <a:latin typeface="Times New Roman" panose="02020603050405020304" pitchFamily="18" charset="0"/>
                <a:cs typeface="Times New Roman" panose="02020603050405020304" pitchFamily="18" charset="0"/>
              </a:rPr>
              <a:t>Помимо </a:t>
            </a:r>
            <a:r>
              <a:rPr lang="ru-RU" sz="1100" dirty="0">
                <a:latin typeface="Times New Roman" panose="02020603050405020304" pitchFamily="18" charset="0"/>
                <a:cs typeface="Times New Roman" panose="02020603050405020304" pitchFamily="18" charset="0"/>
              </a:rPr>
              <a:t>этого, рабочее место по приему и отпуску рецептов оснащается холодильником для хранения термолабильных лекарственных препаратов, шкафом для хранения ядовитых и сильнодействующих лекарственных средств, а также компьютером. В настоящее время во многих аптеках оборудованы автоматизированные рабочие места – рецептар-АРМ. Оно достаточно хорошо приспособлено для ускорения процесса продаж при помощи штрихового кодирования.[</a:t>
            </a:r>
            <a:r>
              <a:rPr lang="ru-RU" sz="1100" dirty="0" smtClean="0">
                <a:latin typeface="Times New Roman" panose="02020603050405020304" pitchFamily="18" charset="0"/>
                <a:cs typeface="Times New Roman" panose="02020603050405020304" pitchFamily="18" charset="0"/>
              </a:rPr>
              <a:t>8]</a:t>
            </a:r>
          </a:p>
          <a:p>
            <a:pPr marL="0" indent="0">
              <a:buNone/>
            </a:pPr>
            <a:r>
              <a:rPr lang="ru-RU" sz="1100" dirty="0" smtClean="0">
                <a:latin typeface="Times New Roman" panose="02020603050405020304" pitchFamily="18" charset="0"/>
                <a:cs typeface="Times New Roman" panose="02020603050405020304" pitchFamily="18" charset="0"/>
              </a:rPr>
              <a:t>Рабочие </a:t>
            </a:r>
            <a:r>
              <a:rPr lang="ru-RU" sz="1100" dirty="0">
                <a:latin typeface="Times New Roman" panose="02020603050405020304" pitchFamily="18" charset="0"/>
                <a:cs typeface="Times New Roman" panose="02020603050405020304" pitchFamily="18" charset="0"/>
              </a:rPr>
              <a:t>места оборудуются в соответствии с характером выполняемой работы. При этом соблюдаются следующие правила</a:t>
            </a:r>
            <a:r>
              <a:rPr lang="ru-RU" sz="1100" dirty="0" smtClean="0">
                <a:latin typeface="Times New Roman" panose="02020603050405020304" pitchFamily="18" charset="0"/>
                <a:cs typeface="Times New Roman" panose="02020603050405020304" pitchFamily="18" charset="0"/>
              </a:rPr>
              <a:t>:</a:t>
            </a:r>
          </a:p>
          <a:p>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на рабочем месте не должно быть предметов, которые не требуются в процессе работы</a:t>
            </a:r>
            <a:r>
              <a:rPr lang="ru-RU" sz="1100" dirty="0" smtClean="0">
                <a:latin typeface="Times New Roman" panose="02020603050405020304" pitchFamily="18" charset="0"/>
                <a:cs typeface="Times New Roman" panose="02020603050405020304" pitchFamily="18" charset="0"/>
              </a:rPr>
              <a:t>;</a:t>
            </a:r>
          </a:p>
          <a:p>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каждый предмет должен иметь постоянное место; - все часто используемые в работе предметы должны находиться пол </a:t>
            </a:r>
            <a:r>
              <a:rPr lang="ru-RU" sz="1100" dirty="0" smtClean="0">
                <a:latin typeface="Times New Roman" panose="02020603050405020304" pitchFamily="18" charset="0"/>
                <a:cs typeface="Times New Roman" panose="02020603050405020304" pitchFamily="18" charset="0"/>
              </a:rPr>
              <a:t>рукой;</a:t>
            </a:r>
          </a:p>
          <a:p>
            <a:r>
              <a:rPr lang="ru-RU" sz="1100" dirty="0" smtClean="0">
                <a:latin typeface="Times New Roman" panose="02020603050405020304" pitchFamily="18" charset="0"/>
                <a:cs typeface="Times New Roman" panose="02020603050405020304" pitchFamily="18" charset="0"/>
              </a:rPr>
              <a:t> провизор-технолог при пользовании различными предметами не должен делать лишних движений.</a:t>
            </a:r>
          </a:p>
          <a:p>
            <a:pPr marL="0" indent="0">
              <a:buNone/>
            </a:pPr>
            <a:r>
              <a:rPr lang="ru-RU" sz="1100" dirty="0" smtClean="0">
                <a:latin typeface="Times New Roman" panose="02020603050405020304" pitchFamily="18" charset="0"/>
                <a:cs typeface="Times New Roman" panose="02020603050405020304" pitchFamily="18" charset="0"/>
              </a:rPr>
              <a:t>Рабочее </a:t>
            </a:r>
            <a:r>
              <a:rPr lang="ru-RU" sz="1100" dirty="0">
                <a:latin typeface="Times New Roman" panose="02020603050405020304" pitchFamily="18" charset="0"/>
                <a:cs typeface="Times New Roman" panose="02020603050405020304" pitchFamily="18" charset="0"/>
              </a:rPr>
              <a:t>место по приему и отпуску лекарств должно быть оснащено необходимой справочной литературой, в частности – последним изданием Государственной Фармакопеи, таблицами высших разовых и суточных доз, литературой по совместимости и взаимодействию лекарственных средств, приказами Министерства здравоохранения, регламентирующими прием и отпуск рецептов и лекарств по </a:t>
            </a:r>
            <a:r>
              <a:rPr lang="ru-RU" sz="1100" dirty="0" smtClean="0">
                <a:latin typeface="Times New Roman" panose="02020603050405020304" pitchFamily="18" charset="0"/>
                <a:cs typeface="Times New Roman" panose="02020603050405020304" pitchFamily="18" charset="0"/>
              </a:rPr>
              <a:t>ним.</a:t>
            </a:r>
          </a:p>
          <a:p>
            <a:pPr marL="0" indent="0">
              <a:buNone/>
            </a:pPr>
            <a:r>
              <a:rPr lang="ru-RU" sz="1100" dirty="0" smtClean="0">
                <a:latin typeface="Times New Roman" panose="02020603050405020304" pitchFamily="18" charset="0"/>
                <a:cs typeface="Times New Roman" panose="02020603050405020304" pitchFamily="18" charset="0"/>
              </a:rPr>
              <a:t>Имеются </a:t>
            </a:r>
            <a:r>
              <a:rPr lang="ru-RU" sz="1100" dirty="0">
                <a:latin typeface="Times New Roman" panose="02020603050405020304" pitchFamily="18" charset="0"/>
                <a:cs typeface="Times New Roman" panose="02020603050405020304" pitchFamily="18" charset="0"/>
              </a:rPr>
              <a:t>также здесь и справочники лекарственных средств, в том числе </a:t>
            </a:r>
            <a:r>
              <a:rPr lang="ru-RU" sz="1100" dirty="0" err="1">
                <a:latin typeface="Times New Roman" panose="02020603050405020304" pitchFamily="18" charset="0"/>
                <a:cs typeface="Times New Roman" panose="02020603050405020304" pitchFamily="18" charset="0"/>
              </a:rPr>
              <a:t>Видаля</a:t>
            </a:r>
            <a:r>
              <a:rPr lang="ru-RU" sz="1100" dirty="0">
                <a:latin typeface="Times New Roman" panose="02020603050405020304" pitchFamily="18" charset="0"/>
                <a:cs typeface="Times New Roman" panose="02020603050405020304" pitchFamily="18" charset="0"/>
              </a:rPr>
              <a:t> и </a:t>
            </a:r>
            <a:r>
              <a:rPr lang="ru-RU" sz="1100" dirty="0" err="1">
                <a:latin typeface="Times New Roman" panose="02020603050405020304" pitchFamily="18" charset="0"/>
                <a:cs typeface="Times New Roman" panose="02020603050405020304" pitchFamily="18" charset="0"/>
              </a:rPr>
              <a:t>Машковского</a:t>
            </a:r>
            <a:r>
              <a:rPr lang="ru-RU" sz="1100" dirty="0">
                <a:latin typeface="Times New Roman" panose="02020603050405020304" pitchFamily="18" charset="0"/>
                <a:cs typeface="Times New Roman" panose="02020603050405020304" pitchFamily="18" charset="0"/>
              </a:rPr>
              <a:t>, Государственный реестр ЛС, таблицы цен, тарифы на изготовление лекарств, учетные документы, в частности рецептурный журнал или квитанционный журнал и журнал учета неправильно выписанных рецептов. Кроме того, на рабочем месте по приему и отпуску лекарственных средств должны быть этикетки и сигнатуры.</a:t>
            </a:r>
          </a:p>
          <a:p>
            <a:pPr marL="0" indent="0">
              <a:buNone/>
            </a:pPr>
            <a:r>
              <a:rPr lang="ru-RU" sz="1100" dirty="0" smtClean="0">
                <a:latin typeface="Times New Roman" panose="02020603050405020304" pitchFamily="18" charset="0"/>
                <a:cs typeface="Times New Roman" panose="02020603050405020304" pitchFamily="18" charset="0"/>
              </a:rPr>
              <a:t>При </a:t>
            </a:r>
            <a:r>
              <a:rPr lang="ru-RU" sz="1100" dirty="0">
                <a:latin typeface="Times New Roman" panose="02020603050405020304" pitchFamily="18" charset="0"/>
                <a:cs typeface="Times New Roman" panose="02020603050405020304" pitchFamily="18" charset="0"/>
              </a:rPr>
              <a:t>приеме и отпуске лекарственных средств аптечный работник должен руководствоваться рядом документов</a:t>
            </a:r>
            <a:r>
              <a:rPr lang="ru-RU" sz="1100" dirty="0" smtClean="0">
                <a:latin typeface="Times New Roman" panose="02020603050405020304" pitchFamily="18" charset="0"/>
                <a:cs typeface="Times New Roman" panose="02020603050405020304" pitchFamily="18" charset="0"/>
              </a:rPr>
              <a:t>:</a:t>
            </a:r>
          </a:p>
          <a:p>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законами РФ «О лекарственных средствах», «О наркотических средствах и психотропных веществах», «О защите прав потребителей» и т.д.;</a:t>
            </a:r>
          </a:p>
          <a:p>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перечнем наркотических средств, психотропных веществ и их </a:t>
            </a:r>
            <a:r>
              <a:rPr lang="ru-RU" sz="1100" dirty="0" err="1">
                <a:latin typeface="Times New Roman" panose="02020603050405020304" pitchFamily="18" charset="0"/>
                <a:cs typeface="Times New Roman" panose="02020603050405020304" pitchFamily="18" charset="0"/>
              </a:rPr>
              <a:t>прекурсоров</a:t>
            </a:r>
            <a:r>
              <a:rPr lang="ru-RU" sz="1100" dirty="0">
                <a:latin typeface="Times New Roman" panose="02020603050405020304" pitchFamily="18" charset="0"/>
                <a:cs typeface="Times New Roman" panose="02020603050405020304" pitchFamily="18" charset="0"/>
              </a:rPr>
              <a:t>, подлежащих контролю в Российской Федерации;</a:t>
            </a:r>
          </a:p>
          <a:p>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списками Постоянного комитета по контролю наркотиков (ПККН);</a:t>
            </a:r>
          </a:p>
          <a:p>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перечнем лекарственных средств списков А и Б;</a:t>
            </a:r>
          </a:p>
          <a:p>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действующими приказами, нормативными документами </a:t>
            </a:r>
            <a:r>
              <a:rPr lang="ru-RU" sz="1100" dirty="0" err="1">
                <a:latin typeface="Times New Roman" panose="02020603050405020304" pitchFamily="18" charset="0"/>
                <a:cs typeface="Times New Roman" panose="02020603050405020304" pitchFamily="18" charset="0"/>
              </a:rPr>
              <a:t>минздрава</a:t>
            </a:r>
            <a:r>
              <a:rPr lang="ru-RU" sz="1100" dirty="0">
                <a:latin typeface="Times New Roman" panose="02020603050405020304" pitchFamily="18" charset="0"/>
                <a:cs typeface="Times New Roman" panose="02020603050405020304" pitchFamily="18" charset="0"/>
              </a:rPr>
              <a:t> РФ и других ведомств;</a:t>
            </a:r>
          </a:p>
          <a:p>
            <a:r>
              <a:rPr lang="ru-RU" sz="1100" dirty="0" smtClean="0">
                <a:latin typeface="Times New Roman" panose="02020603050405020304" pitchFamily="18" charset="0"/>
                <a:cs typeface="Times New Roman" panose="02020603050405020304" pitchFamily="18" charset="0"/>
              </a:rPr>
              <a:t>этическим </a:t>
            </a:r>
            <a:r>
              <a:rPr lang="ru-RU" sz="1100" dirty="0">
                <a:latin typeface="Times New Roman" panose="02020603050405020304" pitchFamily="18" charset="0"/>
                <a:cs typeface="Times New Roman" panose="02020603050405020304" pitchFamily="18" charset="0"/>
              </a:rPr>
              <a:t>кодексом фармацевта.</a:t>
            </a:r>
          </a:p>
          <a:p>
            <a:pPr marL="0" indent="0">
              <a:buNone/>
            </a:pPr>
            <a:r>
              <a:rPr lang="ru-RU" sz="1100" dirty="0" smtClean="0">
                <a:latin typeface="Times New Roman" panose="02020603050405020304" pitchFamily="18" charset="0"/>
                <a:cs typeface="Times New Roman" panose="02020603050405020304" pitchFamily="18" charset="0"/>
              </a:rPr>
              <a:t>Кроме </a:t>
            </a:r>
            <a:r>
              <a:rPr lang="ru-RU" sz="1100" dirty="0">
                <a:latin typeface="Times New Roman" panose="02020603050405020304" pitchFamily="18" charset="0"/>
                <a:cs typeface="Times New Roman" panose="02020603050405020304" pitchFamily="18" charset="0"/>
              </a:rPr>
              <a:t>того, в этот перечень входят и Постановления Правительства областей и краев, по вопросам фармацевтической деятельности.</a:t>
            </a:r>
          </a:p>
        </p:txBody>
      </p:sp>
    </p:spTree>
    <p:extLst>
      <p:ext uri="{BB962C8B-B14F-4D97-AF65-F5344CB8AC3E}">
        <p14:creationId xmlns:p14="http://schemas.microsoft.com/office/powerpoint/2010/main" val="2542293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720080"/>
          </a:xfrm>
        </p:spPr>
        <p:txBody>
          <a:bodyPr>
            <a:normAutofit fontScale="90000"/>
          </a:bodyPr>
          <a:lstStyle/>
          <a:p>
            <a:r>
              <a:rPr lang="ru-RU" sz="3200" dirty="0" smtClean="0">
                <a:latin typeface="Times New Roman" panose="02020603050405020304" pitchFamily="18" charset="0"/>
                <a:cs typeface="Times New Roman" panose="02020603050405020304" pitchFamily="18" charset="0"/>
              </a:rPr>
              <a:t>2.Основные </a:t>
            </a:r>
            <a:r>
              <a:rPr lang="ru-RU" sz="3200" dirty="0">
                <a:latin typeface="Times New Roman" panose="02020603050405020304" pitchFamily="18" charset="0"/>
                <a:cs typeface="Times New Roman" panose="02020603050405020304" pitchFamily="18" charset="0"/>
              </a:rPr>
              <a:t>обязанности фармацевта по приему рецептов</a:t>
            </a:r>
          </a:p>
        </p:txBody>
      </p:sp>
      <p:sp>
        <p:nvSpPr>
          <p:cNvPr id="3" name="Объект 2"/>
          <p:cNvSpPr>
            <a:spLocks noGrp="1"/>
          </p:cNvSpPr>
          <p:nvPr>
            <p:ph idx="1"/>
          </p:nvPr>
        </p:nvSpPr>
        <p:spPr>
          <a:xfrm>
            <a:off x="179512" y="1052736"/>
            <a:ext cx="8784976" cy="5616624"/>
          </a:xfrm>
        </p:spPr>
        <p:txBody>
          <a:bodyPr>
            <a:normAutofit/>
          </a:bodyPr>
          <a:lstStyle/>
          <a:p>
            <a:pPr marL="0" indent="360000">
              <a:spcBef>
                <a:spcPts val="0"/>
              </a:spcBef>
              <a:buNone/>
            </a:pPr>
            <a:r>
              <a:rPr lang="ru-RU" sz="2000" dirty="0">
                <a:latin typeface="Times New Roman" panose="02020603050405020304" pitchFamily="18" charset="0"/>
                <a:cs typeface="Times New Roman" panose="02020603050405020304" pitchFamily="18" charset="0"/>
              </a:rPr>
              <a:t>При приеме рецептов и отпуске лекарственных средств аптечные работники должны руководствоваться приказом Минздрава РФ №328 от 23.08.99г. «О рациональном назначении лекарственных средств, правилах выписывания рецептов на них и порядке их отпуска аптечными учреждениями (</a:t>
            </a:r>
            <a:r>
              <a:rPr lang="ru-RU" sz="2000" dirty="0" smtClean="0">
                <a:latin typeface="Times New Roman" panose="02020603050405020304" pitchFamily="18" charset="0"/>
                <a:cs typeface="Times New Roman" panose="02020603050405020304" pitchFamily="18" charset="0"/>
              </a:rPr>
              <a:t>организациями)». </a:t>
            </a:r>
            <a:endParaRPr lang="ru-RU" sz="2000" dirty="0">
              <a:latin typeface="Times New Roman" panose="02020603050405020304" pitchFamily="18" charset="0"/>
              <a:cs typeface="Times New Roman" panose="02020603050405020304" pitchFamily="18" charset="0"/>
            </a:endParaRPr>
          </a:p>
          <a:p>
            <a:pPr marL="0" indent="360000">
              <a:spcBef>
                <a:spcPts val="0"/>
              </a:spcBef>
              <a:buNone/>
            </a:pPr>
            <a:r>
              <a:rPr lang="ru-RU" sz="2000" dirty="0" smtClean="0">
                <a:latin typeface="Times New Roman" panose="02020603050405020304" pitchFamily="18" charset="0"/>
                <a:cs typeface="Times New Roman" panose="02020603050405020304" pitchFamily="18" charset="0"/>
              </a:rPr>
              <a:t>Все </a:t>
            </a:r>
            <a:r>
              <a:rPr lang="ru-RU" sz="2000" dirty="0">
                <a:latin typeface="Times New Roman" panose="02020603050405020304" pitchFamily="18" charset="0"/>
                <a:cs typeface="Times New Roman" panose="02020603050405020304" pitchFamily="18" charset="0"/>
              </a:rPr>
              <a:t>лекарственные средства, за исключением поименованных в Перечне лекарственных средств, отпускаемых без рецепта врача, утвержденном Минздравом России, должны отпускаться только по рецептам установленных форм. Лекарственные средств выписываются при наличии соответствующих показаний гражданам, которые обратились за медицинской помощью и в случае необходимости лечения </a:t>
            </a:r>
            <a:r>
              <a:rPr lang="ru-RU" sz="2000" dirty="0" smtClean="0">
                <a:latin typeface="Times New Roman" panose="02020603050405020304" pitchFamily="18" charset="0"/>
                <a:cs typeface="Times New Roman" panose="02020603050405020304" pitchFamily="18" charset="0"/>
              </a:rPr>
              <a:t>после </a:t>
            </a:r>
            <a:r>
              <a:rPr lang="ru-RU" sz="2000" dirty="0">
                <a:latin typeface="Times New Roman" panose="02020603050405020304" pitchFamily="18" charset="0"/>
                <a:cs typeface="Times New Roman" panose="02020603050405020304" pitchFamily="18" charset="0"/>
              </a:rPr>
              <a:t>выписки из стационара. </a:t>
            </a:r>
            <a:endParaRPr lang="ru-RU" sz="2000" dirty="0" smtClean="0">
              <a:latin typeface="Times New Roman" panose="02020603050405020304" pitchFamily="18" charset="0"/>
              <a:cs typeface="Times New Roman" panose="02020603050405020304" pitchFamily="18" charset="0"/>
            </a:endParaRPr>
          </a:p>
          <a:p>
            <a:pPr marL="0" indent="360000">
              <a:spcBef>
                <a:spcPts val="0"/>
              </a:spcBef>
              <a:buNone/>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6841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432048"/>
          </a:xfrm>
        </p:spPr>
        <p:txBody>
          <a:bodyPr>
            <a:normAutofit fontScale="90000"/>
          </a:bodyPr>
          <a:lstStyle/>
          <a:p>
            <a:r>
              <a:rPr lang="ru-RU" sz="3200" dirty="0">
                <a:latin typeface="Times New Roman" panose="02020603050405020304" pitchFamily="18" charset="0"/>
                <a:cs typeface="Times New Roman" panose="02020603050405020304" pitchFamily="18" charset="0"/>
              </a:rPr>
              <a:t>2.1 Порядок приема </a:t>
            </a:r>
            <a:r>
              <a:rPr lang="ru-RU" sz="3200" dirty="0" smtClean="0">
                <a:latin typeface="Times New Roman" panose="02020603050405020304" pitchFamily="18" charset="0"/>
                <a:cs typeface="Times New Roman" panose="02020603050405020304" pitchFamily="18" charset="0"/>
              </a:rPr>
              <a:t>рецептов</a:t>
            </a:r>
            <a:r>
              <a:rPr lang="ru-RU" dirty="0" smtClean="0"/>
              <a:t>.</a:t>
            </a:r>
            <a:endParaRPr lang="ru-RU" dirty="0"/>
          </a:p>
        </p:txBody>
      </p:sp>
      <p:sp>
        <p:nvSpPr>
          <p:cNvPr id="3" name="Объект 2"/>
          <p:cNvSpPr>
            <a:spLocks noGrp="1"/>
          </p:cNvSpPr>
          <p:nvPr>
            <p:ph idx="1"/>
          </p:nvPr>
        </p:nvSpPr>
        <p:spPr>
          <a:xfrm>
            <a:off x="179512" y="548680"/>
            <a:ext cx="8784976" cy="6192688"/>
          </a:xfrm>
        </p:spPr>
        <p:txBody>
          <a:bodyPr>
            <a:normAutofit/>
          </a:bodyPr>
          <a:lstStyle/>
          <a:p>
            <a:pPr marL="0" indent="360000">
              <a:spcBef>
                <a:spcPts val="0"/>
              </a:spcBef>
              <a:buNone/>
            </a:pPr>
            <a:r>
              <a:rPr lang="ru-RU" sz="1400" b="1" dirty="0">
                <a:latin typeface="Times New Roman" panose="02020603050405020304" pitchFamily="18" charset="0"/>
                <a:cs typeface="Times New Roman" panose="02020603050405020304" pitchFamily="18" charset="0"/>
              </a:rPr>
              <a:t>1.Проверка соответствия формы рецептурного бланка лекарственной прописи. </a:t>
            </a:r>
            <a:endParaRPr lang="ru-RU" sz="1400" b="1" dirty="0" smtClean="0">
              <a:latin typeface="Times New Roman" panose="02020603050405020304" pitchFamily="18" charset="0"/>
              <a:cs typeface="Times New Roman" panose="02020603050405020304" pitchFamily="18" charset="0"/>
            </a:endParaRPr>
          </a:p>
          <a:p>
            <a:pPr marL="0" indent="360000">
              <a:spcBef>
                <a:spcPts val="0"/>
              </a:spcBef>
              <a:buNone/>
            </a:pPr>
            <a:r>
              <a:rPr lang="ru-RU" sz="1400" dirty="0" smtClean="0">
                <a:latin typeface="Times New Roman" panose="02020603050405020304" pitchFamily="18" charset="0"/>
                <a:cs typeface="Times New Roman" panose="02020603050405020304" pitchFamily="18" charset="0"/>
              </a:rPr>
              <a:t>Любой </a:t>
            </a:r>
            <a:r>
              <a:rPr lang="ru-RU" sz="1400" dirty="0">
                <a:latin typeface="Times New Roman" panose="02020603050405020304" pitchFamily="18" charset="0"/>
                <a:cs typeface="Times New Roman" panose="02020603050405020304" pitchFamily="18" charset="0"/>
              </a:rPr>
              <a:t>рецепт, независимо от порядка оплаты лекарства и характера действия входящих в его состав медикаментов, должен содержать следующие обязательные и дополнительные реквизиты. [3]</a:t>
            </a:r>
          </a:p>
          <a:p>
            <a:pPr marL="0" indent="360000">
              <a:spcBef>
                <a:spcPts val="0"/>
              </a:spcBef>
              <a:buNone/>
            </a:pPr>
            <a:r>
              <a:rPr lang="ru-RU" sz="1400" dirty="0" smtClean="0">
                <a:latin typeface="Times New Roman" panose="02020603050405020304" pitchFamily="18" charset="0"/>
                <a:cs typeface="Times New Roman" panose="02020603050405020304" pitchFamily="18" charset="0"/>
              </a:rPr>
              <a:t>В </a:t>
            </a:r>
            <a:r>
              <a:rPr lang="ru-RU" sz="1400" dirty="0">
                <a:latin typeface="Times New Roman" panose="02020603050405020304" pitchFamily="18" charset="0"/>
                <a:cs typeface="Times New Roman" panose="02020603050405020304" pitchFamily="18" charset="0"/>
              </a:rPr>
              <a:t>обязательные реквизиты входят:</a:t>
            </a:r>
          </a:p>
          <a:p>
            <a:pPr marL="0" indent="360000">
              <a:spcBef>
                <a:spcPts val="0"/>
              </a:spcBef>
              <a:buNone/>
            </a:pP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штамп ЛПУ, с указанием наименования ЛПУ, его адреса и телефона;</a:t>
            </a:r>
          </a:p>
          <a:p>
            <a:pPr marL="0" indent="360000">
              <a:spcBef>
                <a:spcPts val="0"/>
              </a:spcBef>
              <a:buNone/>
            </a:pP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дата выписки рецепта;</a:t>
            </a:r>
          </a:p>
          <a:p>
            <a:pPr marL="0" indent="360000">
              <a:spcBef>
                <a:spcPts val="0"/>
              </a:spcBef>
              <a:buNone/>
            </a:pP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Ф.И.О. больного и его возраст;</a:t>
            </a:r>
          </a:p>
          <a:p>
            <a:pPr marL="0" indent="360000">
              <a:spcBef>
                <a:spcPts val="0"/>
              </a:spcBef>
              <a:buNone/>
            </a:pP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Ф.И.О. врача;</a:t>
            </a:r>
          </a:p>
          <a:p>
            <a:pPr marL="0" indent="360000">
              <a:spcBef>
                <a:spcPts val="0"/>
              </a:spcBef>
              <a:buNone/>
            </a:pP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наименование и количество ЛС;</a:t>
            </a:r>
          </a:p>
          <a:p>
            <a:pPr marL="0" indent="360000">
              <a:spcBef>
                <a:spcPts val="0"/>
              </a:spcBef>
              <a:buNone/>
            </a:pP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подробный способ применения ЛС;</a:t>
            </a:r>
          </a:p>
          <a:p>
            <a:pPr marL="0" indent="360000">
              <a:spcBef>
                <a:spcPts val="0"/>
              </a:spcBef>
              <a:buNone/>
            </a:pP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подпись и печать врача.</a:t>
            </a:r>
          </a:p>
          <a:p>
            <a:pPr marL="0" indent="360000">
              <a:spcBef>
                <a:spcPts val="0"/>
              </a:spcBef>
              <a:buNone/>
            </a:pPr>
            <a:r>
              <a:rPr lang="ru-RU" sz="1400" dirty="0" smtClean="0">
                <a:latin typeface="Times New Roman" panose="02020603050405020304" pitchFamily="18" charset="0"/>
                <a:cs typeface="Times New Roman" panose="02020603050405020304" pitchFamily="18" charset="0"/>
              </a:rPr>
              <a:t>Дополнительные </a:t>
            </a:r>
            <a:r>
              <a:rPr lang="ru-RU" sz="1400" dirty="0">
                <a:latin typeface="Times New Roman" panose="02020603050405020304" pitchFamily="18" charset="0"/>
                <a:cs typeface="Times New Roman" panose="02020603050405020304" pitchFamily="18" charset="0"/>
              </a:rPr>
              <a:t>реквизиты рецепта зависят от состава ЛС и формы рецептурного бланка. Рецепты выписываются на бланках, отпечатанных типографским способом по установленным Минздравом России формам</a:t>
            </a:r>
            <a:r>
              <a:rPr lang="ru-RU" sz="1400" dirty="0" smtClean="0">
                <a:latin typeface="Times New Roman" panose="02020603050405020304" pitchFamily="18" charset="0"/>
                <a:cs typeface="Times New Roman" panose="02020603050405020304" pitchFamily="18" charset="0"/>
              </a:rPr>
              <a:t>.</a:t>
            </a:r>
          </a:p>
          <a:p>
            <a:pPr marL="0" indent="360000">
              <a:spcBef>
                <a:spcPts val="0"/>
              </a:spcBef>
              <a:buNone/>
            </a:pPr>
            <a:r>
              <a:rPr lang="ru-RU" sz="1400" b="1" dirty="0">
                <a:latin typeface="Times New Roman" panose="02020603050405020304" pitchFamily="18" charset="0"/>
                <a:cs typeface="Times New Roman" panose="02020603050405020304" pitchFamily="18" charset="0"/>
              </a:rPr>
              <a:t>2. Проверка правомочия лица, выписавшего </a:t>
            </a:r>
            <a:r>
              <a:rPr lang="ru-RU" sz="1400" b="1" dirty="0" smtClean="0">
                <a:latin typeface="Times New Roman" panose="02020603050405020304" pitchFamily="18" charset="0"/>
                <a:cs typeface="Times New Roman" panose="02020603050405020304" pitchFamily="18" charset="0"/>
              </a:rPr>
              <a:t>рецепт. </a:t>
            </a:r>
          </a:p>
          <a:p>
            <a:pPr marL="0" indent="360000">
              <a:spcBef>
                <a:spcPts val="0"/>
              </a:spcBef>
              <a:buNone/>
            </a:pPr>
            <a:r>
              <a:rPr lang="ru-RU" sz="1400" dirty="0" smtClean="0">
                <a:latin typeface="Times New Roman" panose="02020603050405020304" pitchFamily="18" charset="0"/>
                <a:cs typeface="Times New Roman" panose="02020603050405020304" pitchFamily="18" charset="0"/>
              </a:rPr>
              <a:t>Назначение </a:t>
            </a:r>
            <a:r>
              <a:rPr lang="ru-RU" sz="1400" dirty="0">
                <a:latin typeface="Times New Roman" panose="02020603050405020304" pitchFamily="18" charset="0"/>
                <a:cs typeface="Times New Roman" panose="02020603050405020304" pitchFamily="18" charset="0"/>
              </a:rPr>
              <a:t>лекарственных средств производится врачом, непосредственно осуществляющим ведение больного. При оказании скорой и неотложной медицинской помощи лекарственные средства назначаются врачом выездной бригады скорой медицинской помощи или врачом отделения неотложной помощи амбулаторно-поликлинического учреждения. В ряде случаев лекарственные средства могут быть назначены специалистом со средним медицинским образованием (зубным врачом, фельдшером, акушеркой</a:t>
            </a:r>
            <a:r>
              <a:rPr lang="ru-RU" sz="1400" dirty="0" smtClean="0">
                <a:latin typeface="Times New Roman" panose="02020603050405020304" pitchFamily="18" charset="0"/>
                <a:cs typeface="Times New Roman" panose="02020603050405020304" pitchFamily="18" charset="0"/>
              </a:rPr>
              <a:t>).</a:t>
            </a:r>
          </a:p>
          <a:p>
            <a:pPr marL="0" indent="0">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026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6624736"/>
          </a:xfrm>
        </p:spPr>
        <p:txBody>
          <a:bodyPr>
            <a:normAutofit/>
          </a:bodyPr>
          <a:lstStyle/>
          <a:p>
            <a:pPr marL="0" indent="360000">
              <a:spcBef>
                <a:spcPts val="0"/>
              </a:spcBef>
              <a:buNone/>
            </a:pPr>
            <a:r>
              <a:rPr lang="ru-RU" sz="1400" b="1" dirty="0">
                <a:latin typeface="Times New Roman" panose="02020603050405020304" pitchFamily="18" charset="0"/>
                <a:cs typeface="Times New Roman" panose="02020603050405020304" pitchFamily="18" charset="0"/>
              </a:rPr>
              <a:t>3. Проверка правильности оформления прописи и способа применения ЛС</a:t>
            </a:r>
            <a:r>
              <a:rPr lang="ru-RU" sz="1400" dirty="0">
                <a:latin typeface="Times New Roman" panose="02020603050405020304" pitchFamily="18" charset="0"/>
                <a:cs typeface="Times New Roman" panose="02020603050405020304" pitchFamily="18" charset="0"/>
              </a:rPr>
              <a:t>. </a:t>
            </a:r>
            <a:endParaRPr lang="ru-RU" sz="1400" dirty="0" smtClean="0">
              <a:latin typeface="Times New Roman" panose="02020603050405020304" pitchFamily="18" charset="0"/>
              <a:cs typeface="Times New Roman" panose="02020603050405020304" pitchFamily="18" charset="0"/>
            </a:endParaRPr>
          </a:p>
          <a:p>
            <a:pPr marL="0" indent="360000">
              <a:spcBef>
                <a:spcPts val="0"/>
              </a:spcBef>
              <a:buNone/>
            </a:pPr>
            <a:r>
              <a:rPr lang="ru-RU" sz="1400" dirty="0" smtClean="0">
                <a:latin typeface="Times New Roman" panose="02020603050405020304" pitchFamily="18" charset="0"/>
                <a:cs typeface="Times New Roman" panose="02020603050405020304" pitchFamily="18" charset="0"/>
              </a:rPr>
              <a:t>Состав </a:t>
            </a:r>
            <a:r>
              <a:rPr lang="ru-RU" sz="1400" dirty="0">
                <a:latin typeface="Times New Roman" panose="02020603050405020304" pitchFamily="18" charset="0"/>
                <a:cs typeface="Times New Roman" panose="02020603050405020304" pitchFamily="18" charset="0"/>
              </a:rPr>
              <a:t>лекарственного средства, обозначение лекарственной формы и обращение врача к фармацевтическому работнику об изготовлении и выдаче лекарственного препарата выписываются на латинском языке. Названия наркотических лекарственных средств, психотропных и ядовитых веществ, а также лекарственных средств списка А пишутся в начале рецепта. Способ применения лекарственного средства пишется на русском языке с указанием дозы, частоты, времени их употребления относительно приема пищи. При необходимости экстренного отпуска лекарственного средства в верхней части рецептурного бланка проставляются обозначения </a:t>
            </a:r>
            <a:r>
              <a:rPr lang="ru-RU" sz="1400" dirty="0" err="1">
                <a:latin typeface="Times New Roman" panose="02020603050405020304" pitchFamily="18" charset="0"/>
                <a:cs typeface="Times New Roman" panose="02020603050405020304" pitchFamily="18" charset="0"/>
              </a:rPr>
              <a:t>cito</a:t>
            </a:r>
            <a:r>
              <a:rPr lang="ru-RU" sz="1400" dirty="0">
                <a:latin typeface="Times New Roman" panose="02020603050405020304" pitchFamily="18" charset="0"/>
                <a:cs typeface="Times New Roman" panose="02020603050405020304" pitchFamily="18" charset="0"/>
              </a:rPr>
              <a:t> или </a:t>
            </a:r>
            <a:r>
              <a:rPr lang="ru-RU" sz="1400" dirty="0" err="1">
                <a:latin typeface="Times New Roman" panose="02020603050405020304" pitchFamily="18" charset="0"/>
                <a:cs typeface="Times New Roman" panose="02020603050405020304" pitchFamily="18" charset="0"/>
              </a:rPr>
              <a:t>statum</a:t>
            </a:r>
            <a:r>
              <a:rPr lang="ru-RU" sz="1400" dirty="0">
                <a:latin typeface="Times New Roman" panose="02020603050405020304" pitchFamily="18" charset="0"/>
                <a:cs typeface="Times New Roman" panose="02020603050405020304" pitchFamily="18" charset="0"/>
              </a:rPr>
              <a:t>. Разрешаются только принятые правилами сокращения обозначений</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pPr marL="0" indent="360000">
              <a:spcBef>
                <a:spcPts val="0"/>
              </a:spcBef>
              <a:buNone/>
            </a:pPr>
            <a:r>
              <a:rPr lang="ru-RU" sz="1400" b="1" dirty="0">
                <a:latin typeface="Times New Roman" panose="02020603050405020304" pitchFamily="18" charset="0"/>
                <a:cs typeface="Times New Roman" panose="02020603050405020304" pitchFamily="18" charset="0"/>
              </a:rPr>
              <a:t>4. Проверка совместимости ингредиентов в рецепте. </a:t>
            </a:r>
            <a:endParaRPr lang="ru-RU" sz="1400" b="1" dirty="0" smtClean="0">
              <a:latin typeface="Times New Roman" panose="02020603050405020304" pitchFamily="18" charset="0"/>
              <a:cs typeface="Times New Roman" panose="02020603050405020304" pitchFamily="18" charset="0"/>
            </a:endParaRPr>
          </a:p>
          <a:p>
            <a:pPr marL="0" indent="360000">
              <a:spcBef>
                <a:spcPts val="0"/>
              </a:spcBef>
              <a:buNone/>
            </a:pPr>
            <a:r>
              <a:rPr lang="ru-RU" sz="1400" dirty="0" smtClean="0">
                <a:latin typeface="Times New Roman" panose="02020603050405020304" pitchFamily="18" charset="0"/>
                <a:cs typeface="Times New Roman" panose="02020603050405020304" pitchFamily="18" charset="0"/>
              </a:rPr>
              <a:t>В </a:t>
            </a:r>
            <a:r>
              <a:rPr lang="ru-RU" sz="1400" dirty="0">
                <a:latin typeface="Times New Roman" panose="02020603050405020304" pitchFamily="18" charset="0"/>
                <a:cs typeface="Times New Roman" panose="02020603050405020304" pitchFamily="18" charset="0"/>
              </a:rPr>
              <a:t>рецепте, требующем индивидуального изготовления, проверяется совместимость ингредиентов, входящих в состав лекарственного препарата. В случаях необходимости изменения состава или количества действующих веществ, замены одной лекарственной формы другой и т.п. необходимо данный вопрос согласовать с врачом, выписавшим рецепт</a:t>
            </a:r>
            <a:r>
              <a:rPr lang="ru-RU" sz="1400" dirty="0" smtClean="0">
                <a:latin typeface="Times New Roman" panose="02020603050405020304" pitchFamily="18" charset="0"/>
                <a:cs typeface="Times New Roman" panose="02020603050405020304" pitchFamily="18" charset="0"/>
              </a:rPr>
              <a:t>.</a:t>
            </a:r>
          </a:p>
          <a:p>
            <a:pPr marL="0" indent="360000">
              <a:spcBef>
                <a:spcPts val="0"/>
              </a:spcBef>
              <a:buNone/>
            </a:pPr>
            <a:r>
              <a:rPr lang="ru-RU" sz="1400" b="1" dirty="0">
                <a:latin typeface="Times New Roman" panose="02020603050405020304" pitchFamily="18" charset="0"/>
                <a:cs typeface="Times New Roman" panose="02020603050405020304" pitchFamily="18" charset="0"/>
              </a:rPr>
              <a:t>5. Проверка высших разовых и суточных доз ЛС с учетом возраста больного. </a:t>
            </a:r>
            <a:endParaRPr lang="ru-RU" sz="1400" b="1" dirty="0" smtClean="0">
              <a:latin typeface="Times New Roman" panose="02020603050405020304" pitchFamily="18" charset="0"/>
              <a:cs typeface="Times New Roman" panose="02020603050405020304" pitchFamily="18" charset="0"/>
            </a:endParaRPr>
          </a:p>
          <a:p>
            <a:pPr marL="0" indent="360000">
              <a:spcBef>
                <a:spcPts val="0"/>
              </a:spcBef>
              <a:buNone/>
            </a:pPr>
            <a:r>
              <a:rPr lang="ru-RU" sz="1400" dirty="0" smtClean="0">
                <a:latin typeface="Times New Roman" panose="02020603050405020304" pitchFamily="18" charset="0"/>
                <a:cs typeface="Times New Roman" panose="02020603050405020304" pitchFamily="18" charset="0"/>
              </a:rPr>
              <a:t>При </a:t>
            </a:r>
            <a:r>
              <a:rPr lang="ru-RU" sz="1400" dirty="0">
                <a:latin typeface="Times New Roman" panose="02020603050405020304" pitchFamily="18" charset="0"/>
                <a:cs typeface="Times New Roman" panose="02020603050405020304" pitchFamily="18" charset="0"/>
              </a:rPr>
              <a:t>оценке лекарственной прописи аптечный работник должен проверить высшие разовые и суточные дозы (ВРД и ВСД) ЛС с учетом возраста больного. При отпуске наркотических, психотропных и ядовитых веществ он должен руководствоваться пунктом 3.9 Приказа №785 от 14 декабря 2005г МЗ и «Требованием к отпуску наркотических средств и психотропных веществ; лекарственных средств, подлежащих предметно-количественному учету; анаболических стероидов</a:t>
            </a:r>
            <a:r>
              <a:rPr lang="ru-RU" sz="1400" dirty="0" smtClean="0">
                <a:latin typeface="Times New Roman" panose="02020603050405020304" pitchFamily="18" charset="0"/>
                <a:cs typeface="Times New Roman" panose="02020603050405020304" pitchFamily="18" charset="0"/>
              </a:rPr>
              <a:t>».</a:t>
            </a:r>
          </a:p>
          <a:p>
            <a:pPr marL="0" indent="360000">
              <a:spcBef>
                <a:spcPts val="0"/>
              </a:spcBef>
              <a:buNone/>
            </a:pPr>
            <a:r>
              <a:rPr lang="ru-RU" sz="1400" b="1" dirty="0">
                <a:latin typeface="Times New Roman" panose="02020603050405020304" pitchFamily="18" charset="0"/>
                <a:cs typeface="Times New Roman" panose="02020603050405020304" pitchFamily="18" charset="0"/>
              </a:rPr>
              <a:t>6. Проверка соответствия количества выписанного ЛС установленным приказами МЗ РФ от 12.02.2007 № 110.</a:t>
            </a:r>
            <a:r>
              <a:rPr lang="ru-RU" sz="1400" dirty="0">
                <a:latin typeface="Times New Roman" panose="02020603050405020304" pitchFamily="18" charset="0"/>
                <a:cs typeface="Times New Roman" panose="02020603050405020304" pitchFamily="18" charset="0"/>
              </a:rPr>
              <a:t> </a:t>
            </a:r>
            <a:endParaRPr lang="ru-RU" sz="1400" dirty="0" smtClean="0">
              <a:latin typeface="Times New Roman" panose="02020603050405020304" pitchFamily="18" charset="0"/>
              <a:cs typeface="Times New Roman" panose="02020603050405020304" pitchFamily="18" charset="0"/>
            </a:endParaRPr>
          </a:p>
          <a:p>
            <a:pPr marL="0" indent="360000">
              <a:spcBef>
                <a:spcPts val="0"/>
              </a:spcBef>
              <a:buNone/>
            </a:pPr>
            <a:r>
              <a:rPr lang="ru-RU" sz="1400" dirty="0" smtClean="0">
                <a:latin typeface="Times New Roman" panose="02020603050405020304" pitchFamily="18" charset="0"/>
                <a:cs typeface="Times New Roman" panose="02020603050405020304" pitchFamily="18" charset="0"/>
              </a:rPr>
              <a:t>При </a:t>
            </a:r>
            <a:r>
              <a:rPr lang="ru-RU" sz="1400" dirty="0">
                <a:latin typeface="Times New Roman" panose="02020603050405020304" pitchFamily="18" charset="0"/>
                <a:cs typeface="Times New Roman" panose="02020603050405020304" pitchFamily="18" charset="0"/>
              </a:rPr>
              <a:t>поступлении </a:t>
            </a:r>
            <a:r>
              <a:rPr lang="ru-RU" sz="1400" dirty="0" err="1">
                <a:latin typeface="Times New Roman" panose="02020603050405020304" pitchFamily="18" charset="0"/>
                <a:cs typeface="Times New Roman" panose="02020603050405020304" pitchFamily="18" charset="0"/>
              </a:rPr>
              <a:t>экстемпорального</a:t>
            </a:r>
            <a:r>
              <a:rPr lang="ru-RU" sz="1400" dirty="0">
                <a:latin typeface="Times New Roman" panose="02020603050405020304" pitchFamily="18" charset="0"/>
                <a:cs typeface="Times New Roman" panose="02020603050405020304" pitchFamily="18" charset="0"/>
              </a:rPr>
              <a:t> рецепта в аптеку фармацевтический работник обязан отпустить лекарственное средство, находящееся на ПКУ, в половине высшей разовой, в том случае, если врач не соблюдал установленных правил оформления рецепта или превысил высшую однократную дозу. В некоторых случаях предусмотрено превышение установленных норм, что возможно при наличии указания врача на рецепте «По специальному назначению», заверенного подписью и печатью врача, а также печатью «Для рецептов». </a:t>
            </a:r>
            <a:r>
              <a:rPr lang="ru-RU" sz="1400" dirty="0" err="1">
                <a:latin typeface="Times New Roman" panose="02020603050405020304" pitchFamily="18" charset="0"/>
                <a:cs typeface="Times New Roman" panose="02020603050405020304" pitchFamily="18" charset="0"/>
              </a:rPr>
              <a:t>Инкурабельным</a:t>
            </a:r>
            <a:r>
              <a:rPr lang="ru-RU" sz="1400" dirty="0">
                <a:latin typeface="Times New Roman" panose="02020603050405020304" pitchFamily="18" charset="0"/>
                <a:cs typeface="Times New Roman" panose="02020603050405020304" pitchFamily="18" charset="0"/>
              </a:rPr>
              <a:t> онкологическим и гематологическим больным количество выписываемых в одном рецепте наркотических средств также может быть увеличено в 2 раза против установленных норм</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0705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6624736"/>
          </a:xfrm>
        </p:spPr>
        <p:txBody>
          <a:bodyPr>
            <a:normAutofit fontScale="25000" lnSpcReduction="20000"/>
          </a:bodyPr>
          <a:lstStyle/>
          <a:p>
            <a:pPr marL="0" indent="360000">
              <a:lnSpc>
                <a:spcPct val="120000"/>
              </a:lnSpc>
              <a:spcBef>
                <a:spcPts val="0"/>
              </a:spcBef>
              <a:buNone/>
            </a:pPr>
            <a:r>
              <a:rPr lang="ru-RU" sz="5600" b="1" dirty="0">
                <a:latin typeface="Times New Roman" panose="02020603050405020304" pitchFamily="18" charset="0"/>
                <a:cs typeface="Times New Roman" panose="02020603050405020304" pitchFamily="18" charset="0"/>
              </a:rPr>
              <a:t>7. Проверка срока действия рецепта. </a:t>
            </a:r>
            <a:endParaRPr lang="ru-RU" sz="5600" b="1" dirty="0" smtClean="0">
              <a:latin typeface="Times New Roman" panose="02020603050405020304" pitchFamily="18" charset="0"/>
              <a:cs typeface="Times New Roman" panose="02020603050405020304" pitchFamily="18" charset="0"/>
            </a:endParaRPr>
          </a:p>
          <a:p>
            <a:pPr marL="0" indent="360000">
              <a:lnSpc>
                <a:spcPct val="120000"/>
              </a:lnSpc>
              <a:spcBef>
                <a:spcPts val="0"/>
              </a:spcBef>
              <a:buNone/>
            </a:pPr>
            <a:r>
              <a:rPr lang="ru-RU" sz="5600" dirty="0" smtClean="0">
                <a:latin typeface="Times New Roman" panose="02020603050405020304" pitchFamily="18" charset="0"/>
                <a:cs typeface="Times New Roman" panose="02020603050405020304" pitchFamily="18" charset="0"/>
              </a:rPr>
              <a:t>На </a:t>
            </a:r>
            <a:r>
              <a:rPr lang="ru-RU" sz="5600" dirty="0">
                <a:latin typeface="Times New Roman" panose="02020603050405020304" pitchFamily="18" charset="0"/>
                <a:cs typeface="Times New Roman" panose="02020603050405020304" pitchFamily="18" charset="0"/>
              </a:rPr>
              <a:t>основании приказа № 110 от 12 февраля 2007г Министерства здравоохранения и социального развития РФ устанавливаются следующие сроки действия рецептов.</a:t>
            </a:r>
          </a:p>
          <a:p>
            <a:pPr marL="0" indent="360000">
              <a:lnSpc>
                <a:spcPct val="120000"/>
              </a:lnSpc>
              <a:spcBef>
                <a:spcPts val="0"/>
              </a:spcBef>
              <a:buNone/>
            </a:pPr>
            <a:r>
              <a:rPr lang="ru-RU" sz="5600" dirty="0" smtClean="0">
                <a:latin typeface="Times New Roman" panose="02020603050405020304" pitchFamily="18" charset="0"/>
                <a:cs typeface="Times New Roman" panose="02020603050405020304" pitchFamily="18" charset="0"/>
              </a:rPr>
              <a:t>Рецепты</a:t>
            </a:r>
            <a:r>
              <a:rPr lang="ru-RU" sz="5600" dirty="0">
                <a:latin typeface="Times New Roman" panose="02020603050405020304" pitchFamily="18" charset="0"/>
                <a:cs typeface="Times New Roman" panose="02020603050405020304" pitchFamily="18" charset="0"/>
              </a:rPr>
              <a:t>, выписанные на специальном рецептурном бланке на наркотическое средство и психотропное вещество, действительны - 5 дней со дня выписки, на рецептурном бланке № 148-1/у-88 -10 дней.</a:t>
            </a:r>
          </a:p>
          <a:p>
            <a:pPr marL="0" indent="360000">
              <a:lnSpc>
                <a:spcPct val="120000"/>
              </a:lnSpc>
              <a:spcBef>
                <a:spcPts val="0"/>
              </a:spcBef>
              <a:buNone/>
            </a:pPr>
            <a:r>
              <a:rPr lang="ru-RU" sz="5600" dirty="0" smtClean="0">
                <a:latin typeface="Times New Roman" panose="02020603050405020304" pitchFamily="18" charset="0"/>
                <a:cs typeface="Times New Roman" panose="02020603050405020304" pitchFamily="18" charset="0"/>
              </a:rPr>
              <a:t>Рецепт</a:t>
            </a:r>
            <a:r>
              <a:rPr lang="ru-RU" sz="5600" dirty="0">
                <a:latin typeface="Times New Roman" panose="02020603050405020304" pitchFamily="18" charset="0"/>
                <a:cs typeface="Times New Roman" panose="02020603050405020304" pitchFamily="18" charset="0"/>
              </a:rPr>
              <a:t>, выписанный на рецептурном бланке № 148-1/у- 88, действителен - 10 дней, 1 месяц. Срок действия указывается путем зачеркивания.</a:t>
            </a:r>
          </a:p>
          <a:p>
            <a:pPr marL="0" indent="360000">
              <a:lnSpc>
                <a:spcPct val="120000"/>
              </a:lnSpc>
              <a:spcBef>
                <a:spcPts val="0"/>
              </a:spcBef>
              <a:buNone/>
            </a:pPr>
            <a:r>
              <a:rPr lang="ru-RU" sz="5600" dirty="0" smtClean="0">
                <a:latin typeface="Times New Roman" panose="02020603050405020304" pitchFamily="18" charset="0"/>
                <a:cs typeface="Times New Roman" panose="02020603050405020304" pitchFamily="18" charset="0"/>
              </a:rPr>
              <a:t>Рецепт</a:t>
            </a:r>
            <a:r>
              <a:rPr lang="ru-RU" sz="5600" dirty="0">
                <a:latin typeface="Times New Roman" panose="02020603050405020304" pitchFamily="18" charset="0"/>
                <a:cs typeface="Times New Roman" panose="02020603050405020304" pitchFamily="18" charset="0"/>
              </a:rPr>
              <a:t>, выписанный на рецептурном бланке № 107-1/у, действителен- 10 дней, 2 месяца, 1 год. Срок действия указывается путем зачеркивания.</a:t>
            </a:r>
          </a:p>
          <a:p>
            <a:pPr marL="0" indent="360000">
              <a:lnSpc>
                <a:spcPct val="120000"/>
              </a:lnSpc>
              <a:spcBef>
                <a:spcPts val="0"/>
              </a:spcBef>
              <a:buNone/>
            </a:pPr>
            <a:r>
              <a:rPr lang="ru-RU" sz="5600" dirty="0" smtClean="0">
                <a:latin typeface="Times New Roman" panose="02020603050405020304" pitchFamily="18" charset="0"/>
                <a:cs typeface="Times New Roman" panose="02020603050405020304" pitchFamily="18" charset="0"/>
              </a:rPr>
              <a:t>Рецепты </a:t>
            </a:r>
            <a:r>
              <a:rPr lang="ru-RU" sz="5600" dirty="0">
                <a:latin typeface="Times New Roman" panose="02020603050405020304" pitchFamily="18" charset="0"/>
                <a:cs typeface="Times New Roman" panose="02020603050405020304" pitchFamily="18" charset="0"/>
              </a:rPr>
              <a:t>на все остальные лекарственные средства действительны- 2 месяца со дня выписки.</a:t>
            </a:r>
          </a:p>
          <a:p>
            <a:pPr marL="0" indent="360000">
              <a:lnSpc>
                <a:spcPct val="120000"/>
              </a:lnSpc>
              <a:spcBef>
                <a:spcPts val="0"/>
              </a:spcBef>
              <a:buNone/>
            </a:pPr>
            <a:r>
              <a:rPr lang="ru-RU" sz="5600" dirty="0" smtClean="0">
                <a:latin typeface="Times New Roman" panose="02020603050405020304" pitchFamily="18" charset="0"/>
                <a:cs typeface="Times New Roman" panose="02020603050405020304" pitchFamily="18" charset="0"/>
              </a:rPr>
              <a:t>Рецепты</a:t>
            </a:r>
            <a:r>
              <a:rPr lang="ru-RU" sz="5600" dirty="0">
                <a:latin typeface="Times New Roman" panose="02020603050405020304" pitchFamily="18" charset="0"/>
                <a:cs typeface="Times New Roman" panose="02020603050405020304" pitchFamily="18" charset="0"/>
              </a:rPr>
              <a:t>, выписанные на рецептурных бланках формы № 148-1/у -04 (л) и № 148-1/у-06 (л), действительны - 1 месяц со дня выписки, за исключением лекарственных средств, находящихся на предметно-количественном учете.</a:t>
            </a:r>
          </a:p>
          <a:p>
            <a:pPr marL="0" indent="360000">
              <a:lnSpc>
                <a:spcPct val="120000"/>
              </a:lnSpc>
              <a:spcBef>
                <a:spcPts val="0"/>
              </a:spcBef>
              <a:buNone/>
            </a:pPr>
            <a:r>
              <a:rPr lang="ru-RU" sz="5600" dirty="0" smtClean="0">
                <a:latin typeface="Times New Roman" panose="02020603050405020304" pitchFamily="18" charset="0"/>
                <a:cs typeface="Times New Roman" panose="02020603050405020304" pitchFamily="18" charset="0"/>
              </a:rPr>
              <a:t>Рецепты </a:t>
            </a:r>
            <a:r>
              <a:rPr lang="ru-RU" sz="5600" dirty="0">
                <a:latin typeface="Times New Roman" panose="02020603050405020304" pitchFamily="18" charset="0"/>
                <a:cs typeface="Times New Roman" panose="02020603050405020304" pitchFamily="18" charset="0"/>
              </a:rPr>
              <a:t>на производные барбитуровой кислоты, эфедрин в чистом виде, псевдоэфедрин в чистом виде, эфедрин и псевдоэфедрин в смеси с другими веществами, анаболические стероиды, </a:t>
            </a:r>
            <a:r>
              <a:rPr lang="ru-RU" sz="5600" dirty="0" err="1">
                <a:latin typeface="Times New Roman" panose="02020603050405020304" pitchFamily="18" charset="0"/>
                <a:cs typeface="Times New Roman" panose="02020603050405020304" pitchFamily="18" charset="0"/>
              </a:rPr>
              <a:t>клозапин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тианептин</a:t>
            </a:r>
            <a:r>
              <a:rPr lang="ru-RU" sz="5600" dirty="0">
                <a:latin typeface="Times New Roman" panose="02020603050405020304" pitchFamily="18" charset="0"/>
                <a:cs typeface="Times New Roman" panose="02020603050405020304" pitchFamily="18" charset="0"/>
              </a:rPr>
              <a:t> для лечения больных с затяжными и хроническими заболеваниями могут выписываться на курс лечения до 1 месяца.</a:t>
            </a:r>
          </a:p>
          <a:p>
            <a:pPr marL="0" indent="360000">
              <a:lnSpc>
                <a:spcPct val="120000"/>
              </a:lnSpc>
              <a:spcBef>
                <a:spcPts val="0"/>
              </a:spcBef>
              <a:buNone/>
            </a:pPr>
            <a:r>
              <a:rPr lang="ru-RU" sz="5600" dirty="0" smtClean="0">
                <a:latin typeface="Times New Roman" panose="02020603050405020304" pitchFamily="18" charset="0"/>
                <a:cs typeface="Times New Roman" panose="02020603050405020304" pitchFamily="18" charset="0"/>
              </a:rPr>
              <a:t>При </a:t>
            </a:r>
            <a:r>
              <a:rPr lang="ru-RU" sz="5600" dirty="0">
                <a:latin typeface="Times New Roman" panose="02020603050405020304" pitchFamily="18" charset="0"/>
                <a:cs typeface="Times New Roman" panose="02020603050405020304" pitchFamily="18" charset="0"/>
              </a:rPr>
              <a:t>этом на рецепте должна быть надпись - «По специальному назначению», которая скрепляется подписью врача и печатью ЛПУ «Для рецептов». Рецепты, не отвечающие выше перечисленным требованиям, остаются в аптеке, погашаются штампом «Рецепт недействителен» и регистрируются в специальном журнале</a:t>
            </a:r>
            <a:r>
              <a:rPr lang="ru-RU" sz="5600" dirty="0"/>
              <a:t>.</a:t>
            </a:r>
          </a:p>
          <a:p>
            <a:pPr marL="0" indent="360000">
              <a:lnSpc>
                <a:spcPct val="120000"/>
              </a:lnSpc>
              <a:spcBef>
                <a:spcPts val="0"/>
              </a:spcBef>
              <a:buNone/>
            </a:pPr>
            <a:r>
              <a:rPr lang="ru-RU" sz="5600" b="1" dirty="0" smtClean="0">
                <a:latin typeface="Times New Roman" panose="02020603050405020304" pitchFamily="18" charset="0"/>
                <a:cs typeface="Times New Roman" panose="02020603050405020304" pitchFamily="18" charset="0"/>
              </a:rPr>
              <a:t>8</a:t>
            </a:r>
            <a:r>
              <a:rPr lang="ru-RU" sz="5600" b="1" dirty="0">
                <a:latin typeface="Times New Roman" panose="02020603050405020304" pitchFamily="18" charset="0"/>
                <a:cs typeface="Times New Roman" panose="02020603050405020304" pitchFamily="18" charset="0"/>
              </a:rPr>
              <a:t>. Таксировка рецепта. </a:t>
            </a:r>
            <a:endParaRPr lang="ru-RU" sz="5600" b="1" dirty="0" smtClean="0">
              <a:latin typeface="Times New Roman" panose="02020603050405020304" pitchFamily="18" charset="0"/>
              <a:cs typeface="Times New Roman" panose="02020603050405020304" pitchFamily="18" charset="0"/>
            </a:endParaRPr>
          </a:p>
          <a:p>
            <a:pPr marL="0" indent="360000">
              <a:lnSpc>
                <a:spcPct val="120000"/>
              </a:lnSpc>
              <a:spcBef>
                <a:spcPts val="0"/>
              </a:spcBef>
              <a:buNone/>
            </a:pPr>
            <a:r>
              <a:rPr lang="ru-RU" sz="5600" dirty="0" smtClean="0">
                <a:latin typeface="Times New Roman" panose="02020603050405020304" pitchFamily="18" charset="0"/>
                <a:cs typeface="Times New Roman" panose="02020603050405020304" pitchFamily="18" charset="0"/>
              </a:rPr>
              <a:t>Рецепт</a:t>
            </a:r>
            <a:r>
              <a:rPr lang="ru-RU" sz="5600" dirty="0">
                <a:latin typeface="Times New Roman" panose="02020603050405020304" pitchFamily="18" charset="0"/>
                <a:cs typeface="Times New Roman" panose="02020603050405020304" pitchFamily="18" charset="0"/>
              </a:rPr>
              <a:t>, выписанный правильно, затем таксируется. В аптеках с оборудованным АРМ этот процесс происходит с помощью различного программного обеспечения. Если рецепт оформлен неправильно, то он регистрируется в «Журнале учета неправильно выписанных рецептов», предварительно погашенный штампом «Рецепт недействителен». </a:t>
            </a:r>
            <a:endParaRPr lang="ru-RU" sz="5600" dirty="0" smtClean="0">
              <a:latin typeface="Times New Roman" panose="02020603050405020304" pitchFamily="18" charset="0"/>
              <a:cs typeface="Times New Roman" panose="02020603050405020304" pitchFamily="18" charset="0"/>
            </a:endParaRPr>
          </a:p>
          <a:p>
            <a:pPr marL="0" indent="360000">
              <a:lnSpc>
                <a:spcPct val="120000"/>
              </a:lnSpc>
              <a:spcBef>
                <a:spcPts val="0"/>
              </a:spcBef>
              <a:buNone/>
            </a:pPr>
            <a:r>
              <a:rPr lang="ru-RU" sz="5600" b="1" dirty="0">
                <a:latin typeface="Times New Roman" panose="02020603050405020304" pitchFamily="18" charset="0"/>
                <a:cs typeface="Times New Roman" panose="02020603050405020304" pitchFamily="18" charset="0"/>
              </a:rPr>
              <a:t>9.Регистрация рецепта.</a:t>
            </a:r>
          </a:p>
          <a:p>
            <a:pPr marL="0" indent="360000">
              <a:lnSpc>
                <a:spcPct val="120000"/>
              </a:lnSpc>
              <a:spcBef>
                <a:spcPts val="0"/>
              </a:spcBef>
              <a:buNone/>
            </a:pPr>
            <a:r>
              <a:rPr lang="ru-RU" sz="5600" b="1" dirty="0" smtClean="0">
                <a:latin typeface="Times New Roman" panose="02020603050405020304" pitchFamily="18" charset="0"/>
                <a:cs typeface="Times New Roman" panose="02020603050405020304" pitchFamily="18" charset="0"/>
              </a:rPr>
              <a:t>10.Оформление </a:t>
            </a:r>
            <a:r>
              <a:rPr lang="ru-RU" sz="5600" b="1" dirty="0">
                <a:latin typeface="Times New Roman" panose="02020603050405020304" pitchFamily="18" charset="0"/>
                <a:cs typeface="Times New Roman" panose="02020603050405020304" pitchFamily="18" charset="0"/>
              </a:rPr>
              <a:t>сигнатуры при необходимости.</a:t>
            </a:r>
          </a:p>
          <a:p>
            <a:pPr marL="0" indent="360000">
              <a:lnSpc>
                <a:spcPct val="120000"/>
              </a:lnSpc>
              <a:spcBef>
                <a:spcPts val="0"/>
              </a:spcBef>
              <a:buNone/>
            </a:pPr>
            <a:r>
              <a:rPr lang="ru-RU" sz="5600" b="1" dirty="0" smtClean="0">
                <a:latin typeface="Times New Roman" panose="02020603050405020304" pitchFamily="18" charset="0"/>
                <a:cs typeface="Times New Roman" panose="02020603050405020304" pitchFamily="18" charset="0"/>
              </a:rPr>
              <a:t>11.Выдача </a:t>
            </a:r>
            <a:r>
              <a:rPr lang="ru-RU" sz="5600" b="1" dirty="0">
                <a:latin typeface="Times New Roman" panose="02020603050405020304" pitchFamily="18" charset="0"/>
                <a:cs typeface="Times New Roman" panose="02020603050405020304" pitchFamily="18" charset="0"/>
              </a:rPr>
              <a:t>квитанции.</a:t>
            </a:r>
          </a:p>
          <a:p>
            <a:pPr marL="0" indent="360000">
              <a:lnSpc>
                <a:spcPct val="120000"/>
              </a:lnSpc>
              <a:spcBef>
                <a:spcPts val="0"/>
              </a:spcBef>
              <a:buNone/>
            </a:pPr>
            <a:r>
              <a:rPr lang="ru-RU" sz="5600" b="1" dirty="0" smtClean="0">
                <a:latin typeface="Times New Roman" panose="02020603050405020304" pitchFamily="18" charset="0"/>
                <a:cs typeface="Times New Roman" panose="02020603050405020304" pitchFamily="18" charset="0"/>
              </a:rPr>
              <a:t>12.Оплата </a:t>
            </a:r>
            <a:r>
              <a:rPr lang="ru-RU" sz="5600" b="1" dirty="0">
                <a:latin typeface="Times New Roman" panose="02020603050405020304" pitchFamily="18" charset="0"/>
                <a:cs typeface="Times New Roman" panose="02020603050405020304" pitchFamily="18" charset="0"/>
              </a:rPr>
              <a:t>рецепта.</a:t>
            </a:r>
          </a:p>
          <a:p>
            <a:pPr marL="0" indent="360000">
              <a:lnSpc>
                <a:spcPct val="120000"/>
              </a:lnSpc>
              <a:spcBef>
                <a:spcPts val="0"/>
              </a:spcBef>
              <a:buNone/>
            </a:pPr>
            <a:r>
              <a:rPr lang="ru-RU" sz="5600" dirty="0" smtClean="0">
                <a:latin typeface="Times New Roman" panose="02020603050405020304" pitchFamily="18" charset="0"/>
                <a:cs typeface="Times New Roman" panose="02020603050405020304" pitchFamily="18" charset="0"/>
              </a:rPr>
              <a:t>Все </a:t>
            </a:r>
            <a:r>
              <a:rPr lang="ru-RU" sz="5600" dirty="0">
                <a:latin typeface="Times New Roman" panose="02020603050405020304" pitchFamily="18" charset="0"/>
                <a:cs typeface="Times New Roman" panose="02020603050405020304" pitchFamily="18" charset="0"/>
              </a:rPr>
              <a:t>эти стадии идут в комплексе, так как регистрация, оплата и выдача квитанции идут как составляющие одного процесса.</a:t>
            </a:r>
            <a:endParaRPr lang="ru-RU" sz="5600" dirty="0" smtClean="0">
              <a:latin typeface="Times New Roman" panose="02020603050405020304" pitchFamily="18" charset="0"/>
              <a:cs typeface="Times New Roman" panose="02020603050405020304" pitchFamily="18" charset="0"/>
            </a:endParaRPr>
          </a:p>
          <a:p>
            <a:pPr marL="0" indent="360000">
              <a:lnSpc>
                <a:spcPct val="120000"/>
              </a:lnSpc>
              <a:spcBef>
                <a:spcPts val="0"/>
              </a:spcBef>
              <a:buNone/>
            </a:pPr>
            <a:endParaRPr lang="ru-RU"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0517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720080"/>
          </a:xfrm>
        </p:spPr>
        <p:txBody>
          <a:bodyPr>
            <a:normAutofit fontScale="90000"/>
          </a:bodyPr>
          <a:lstStyle/>
          <a:p>
            <a:r>
              <a:rPr lang="ru-RU" sz="2800" dirty="0">
                <a:latin typeface="Times New Roman" panose="02020603050405020304" pitchFamily="18" charset="0"/>
                <a:cs typeface="Times New Roman" panose="02020603050405020304" pitchFamily="18" charset="0"/>
              </a:rPr>
              <a:t>3. </a:t>
            </a:r>
            <a:r>
              <a:rPr lang="ru-RU" sz="3100" dirty="0">
                <a:latin typeface="Times New Roman" panose="02020603050405020304" pitchFamily="18" charset="0"/>
                <a:cs typeface="Times New Roman" panose="02020603050405020304" pitchFamily="18" charset="0"/>
              </a:rPr>
              <a:t>Организация работы по отпуску лекарственных </a:t>
            </a:r>
            <a:r>
              <a:rPr lang="ru-RU" sz="3100" dirty="0" smtClean="0">
                <a:latin typeface="Times New Roman" panose="02020603050405020304" pitchFamily="18" charset="0"/>
                <a:cs typeface="Times New Roman" panose="02020603050405020304" pitchFamily="18" charset="0"/>
              </a:rPr>
              <a:t>средств.</a:t>
            </a:r>
            <a:endParaRPr lang="ru-RU" sz="31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124744"/>
            <a:ext cx="8784976" cy="5688632"/>
          </a:xfrm>
        </p:spPr>
        <p:txBody>
          <a:bodyPr>
            <a:noAutofit/>
          </a:bodyPr>
          <a:lstStyle/>
          <a:p>
            <a:pPr marL="0" indent="0">
              <a:buNone/>
            </a:pPr>
            <a:r>
              <a:rPr lang="ru-RU" sz="1100" b="1" dirty="0">
                <a:latin typeface="Times New Roman" panose="02020603050405020304" pitchFamily="18" charset="0"/>
                <a:cs typeface="Times New Roman" panose="02020603050405020304" pitchFamily="18" charset="0"/>
              </a:rPr>
              <a:t>3.1 ОТПУСК ЛЕКАРСТВ, ИЗГОТОВЛЕННЫХ ПО </a:t>
            </a:r>
            <a:r>
              <a:rPr lang="ru-RU" sz="1100" b="1" dirty="0" smtClean="0">
                <a:latin typeface="Times New Roman" panose="02020603050405020304" pitchFamily="18" charset="0"/>
                <a:cs typeface="Times New Roman" panose="02020603050405020304" pitchFamily="18" charset="0"/>
              </a:rPr>
              <a:t>РЕЦЕПТУ.</a:t>
            </a:r>
            <a:endParaRPr lang="ru-RU" sz="1100" b="1" dirty="0">
              <a:latin typeface="Times New Roman" panose="02020603050405020304" pitchFamily="18" charset="0"/>
              <a:cs typeface="Times New Roman" panose="02020603050405020304" pitchFamily="18" charset="0"/>
            </a:endParaRPr>
          </a:p>
          <a:p>
            <a:pPr marL="0" indent="360000" algn="just">
              <a:spcBef>
                <a:spcPts val="0"/>
              </a:spcBef>
              <a:buNone/>
            </a:pPr>
            <a:r>
              <a:rPr lang="ru-RU" sz="1100" dirty="0" smtClean="0">
                <a:latin typeface="Times New Roman" panose="02020603050405020304" pitchFamily="18" charset="0"/>
                <a:cs typeface="Times New Roman" panose="02020603050405020304" pitchFamily="18" charset="0"/>
              </a:rPr>
              <a:t>При </a:t>
            </a:r>
            <a:r>
              <a:rPr lang="ru-RU" sz="1100" dirty="0">
                <a:latin typeface="Times New Roman" panose="02020603050405020304" pitchFamily="18" charset="0"/>
                <a:cs typeface="Times New Roman" panose="02020603050405020304" pitchFamily="18" charset="0"/>
              </a:rPr>
              <a:t>отпуске лекарств по рецептам врачей аптечный работник должен соблюдать определенные правила:</a:t>
            </a:r>
          </a:p>
          <a:p>
            <a:pPr marL="0" indent="360000" algn="just">
              <a:spcBef>
                <a:spcPts val="0"/>
              </a:spcBef>
              <a:buNone/>
            </a:pP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при отпуске наркотических средств, психотропных, сильнодействующих и ядовитых веществ, этилового спирта и других лекарственных средств, имеющих особые условия реализации, требуется соблюдение приказа МЗ и </a:t>
            </a:r>
            <a:r>
              <a:rPr lang="ru-RU" sz="1100" dirty="0" err="1">
                <a:latin typeface="Times New Roman" panose="02020603050405020304" pitchFamily="18" charset="0"/>
                <a:cs typeface="Times New Roman" panose="02020603050405020304" pitchFamily="18" charset="0"/>
              </a:rPr>
              <a:t>соцразвития</a:t>
            </a:r>
            <a:r>
              <a:rPr lang="ru-RU" sz="1100" dirty="0">
                <a:latin typeface="Times New Roman" panose="02020603050405020304" pitchFamily="18" charset="0"/>
                <a:cs typeface="Times New Roman" panose="02020603050405020304" pitchFamily="18" charset="0"/>
              </a:rPr>
              <a:t> РФ от 12.02.07г №110 и Правил отпуска лекарственных средств в аптечных организациях, Стандарта ОСТ 91500.05.0007-2003. При этом отпуск наркотических средств и психотропных веществ по рецептам врачей осуществляется согласно Списка II и Списка III Перечня наркотических средств, психотропных веществ и их </a:t>
            </a:r>
            <a:r>
              <a:rPr lang="ru-RU" sz="1100" dirty="0" err="1">
                <a:latin typeface="Times New Roman" panose="02020603050405020304" pitchFamily="18" charset="0"/>
                <a:cs typeface="Times New Roman" panose="02020603050405020304" pitchFamily="18" charset="0"/>
              </a:rPr>
              <a:t>прекурсоров</a:t>
            </a:r>
            <a:r>
              <a:rPr lang="ru-RU" sz="1100" dirty="0">
                <a:latin typeface="Times New Roman" panose="02020603050405020304" pitchFamily="18" charset="0"/>
                <a:cs typeface="Times New Roman" panose="02020603050405020304" pitchFamily="18" charset="0"/>
              </a:rPr>
              <a:t>, подлежащих контролю в РФ;</a:t>
            </a:r>
          </a:p>
          <a:p>
            <a:pPr marL="0" indent="360000" algn="just">
              <a:spcBef>
                <a:spcPts val="0"/>
              </a:spcBef>
              <a:buNone/>
            </a:pP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на основании требований приказа № 785 пункта 3.2 этого приказа право работать с наркотическими средствами и психотропными веществами дается только тем аптечным организациям и учреждениям, которые имеют лицензию на этот вид деятельности;</a:t>
            </a:r>
          </a:p>
          <a:p>
            <a:pPr marL="0" indent="360000" algn="just">
              <a:spcBef>
                <a:spcPts val="0"/>
              </a:spcBef>
              <a:buNone/>
            </a:pP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отпускать наркотические средства и психотропные вещества могут только те фармацевты, которым дано право на осуществление такой деятельности в соответствии с приказом МЗ и социального развития РФ от 13.05.05г. №330; [1]</a:t>
            </a:r>
          </a:p>
          <a:p>
            <a:pPr marL="0" indent="360000" algn="just">
              <a:spcBef>
                <a:spcPts val="0"/>
              </a:spcBef>
              <a:buNone/>
            </a:pP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при отпуске наркотических средств и психотропных веществ а также </a:t>
            </a:r>
            <a:r>
              <a:rPr lang="ru-RU" sz="1100" dirty="0" err="1">
                <a:latin typeface="Times New Roman" panose="02020603050405020304" pitchFamily="18" charset="0"/>
                <a:cs typeface="Times New Roman" panose="02020603050405020304" pitchFamily="18" charset="0"/>
              </a:rPr>
              <a:t>экстемпоральных</a:t>
            </a:r>
            <a:r>
              <a:rPr lang="ru-RU" sz="1100" dirty="0">
                <a:latin typeface="Times New Roman" panose="02020603050405020304" pitchFamily="18" charset="0"/>
                <a:cs typeface="Times New Roman" panose="02020603050405020304" pitchFamily="18" charset="0"/>
              </a:rPr>
              <a:t> лекарственных препаратов, имеющих в своем составе лекарственные вещества, находящиеся на ПКУ, больным выдается вместо рецепта сигнатура с желтой полосой и надписью черным шрифтом «Сигнатура»;</a:t>
            </a:r>
          </a:p>
          <a:p>
            <a:pPr marL="0" indent="360000" algn="just">
              <a:spcBef>
                <a:spcPts val="0"/>
              </a:spcBef>
              <a:buNone/>
            </a:pP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если у больного рецепт длительного действия, то его возвращают с указанием на обороте количества отпущенного препарата и даты отпуска;</a:t>
            </a:r>
          </a:p>
          <a:p>
            <a:pPr marL="0" indent="360000" algn="just">
              <a:spcBef>
                <a:spcPts val="0"/>
              </a:spcBef>
              <a:buNone/>
            </a:pP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разрешается отпуск наркотических средств и психотропных веществ только по рецептам ЛПУ, расположенных в том же населенном пункте;</a:t>
            </a:r>
          </a:p>
          <a:p>
            <a:pPr marL="0" indent="360000" algn="just">
              <a:spcBef>
                <a:spcPts val="0"/>
              </a:spcBef>
              <a:buNone/>
            </a:pP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отпуск выписанных врачом наркотических средств и психотропных веществ осуществляется больному или лицу его представляющему только при предъявлении документа, удостоверяющего его личность;</a:t>
            </a:r>
          </a:p>
          <a:p>
            <a:pPr marL="0" indent="360000" algn="just">
              <a:spcBef>
                <a:spcPts val="0"/>
              </a:spcBef>
              <a:buNone/>
            </a:pP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наркотические средства и психотропные вещества, отпускаемые по рецептам врача, а также отпускаемые бесплатно или со скидкой, отпускаются при предъявлении рецепта, выписанного на специальном рецептурном бланке формы № 148 -1/ у- -04 (л). Также психотропные вещества, находящиеся на ПКУ и анаболические стероиды отпускаются по рецептам врача или фельдшера, а также на льготных условиях при предъявлении 2-х рецептов – рецептурного бланка № 148 -1/ у-88 и бланка формы № 148- 1/ у—04 (л);</a:t>
            </a:r>
          </a:p>
          <a:p>
            <a:pPr marL="0" indent="360000" algn="just">
              <a:spcBef>
                <a:spcPts val="0"/>
              </a:spcBef>
              <a:buNone/>
            </a:pP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запрещается отпуск наркотических средств и психотропных веществ, лекарственных средств, находящихся на ПКУ, а также анаболических стероидов по рецептам, выписанных ветеринарными лечебными организациями для лечения животных</a:t>
            </a: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запрещается также раздельный отпуск лекарственных средств, находящихся на ПКУ и отпуск лекарственных средств, входящих в состав комбинированного лекарственного средства по </a:t>
            </a:r>
            <a:r>
              <a:rPr lang="ru-RU" sz="1100" dirty="0" err="1">
                <a:latin typeface="Times New Roman" panose="02020603050405020304" pitchFamily="18" charset="0"/>
                <a:cs typeface="Times New Roman" panose="02020603050405020304" pitchFamily="18" charset="0"/>
              </a:rPr>
              <a:t>экстемпоральным</a:t>
            </a:r>
            <a:r>
              <a:rPr lang="ru-RU" sz="1100" dirty="0">
                <a:latin typeface="Times New Roman" panose="02020603050405020304" pitchFamily="18" charset="0"/>
                <a:cs typeface="Times New Roman" panose="02020603050405020304" pitchFamily="18" charset="0"/>
              </a:rPr>
              <a:t> рецептам;</a:t>
            </a:r>
          </a:p>
          <a:p>
            <a:pPr marL="0" indent="360000" algn="just">
              <a:spcBef>
                <a:spcPts val="0"/>
              </a:spcBef>
              <a:buNone/>
            </a:pP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замена выписанного в рецепте лекарственного препарата на его синоним производится только по согласованию с покупателем или с врачом, при этом на обороте рецепта указывается торговое наименование отпущенного лекарственного препарата, а также подпись и дата отпуска этого препарата; [3]</a:t>
            </a:r>
          </a:p>
          <a:p>
            <a:pPr marL="0" indent="360000" algn="just">
              <a:spcBef>
                <a:spcPts val="0"/>
              </a:spcBef>
              <a:buNone/>
            </a:pP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при отпуске лекарственного средства фармацевт долен разъяснить покупателю правила приема лекарственного препарата, способы приема его, разовые и суточные дозы, режим приема и правила хранения этого лекарственного препарата.</a:t>
            </a:r>
          </a:p>
        </p:txBody>
      </p:sp>
    </p:spTree>
    <p:extLst>
      <p:ext uri="{BB962C8B-B14F-4D97-AF65-F5344CB8AC3E}">
        <p14:creationId xmlns:p14="http://schemas.microsoft.com/office/powerpoint/2010/main" val="124846802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TotalTime>
  <Words>3179</Words>
  <Application>Microsoft Office PowerPoint</Application>
  <PresentationFormat>Экран (4:3)</PresentationFormat>
  <Paragraphs>155</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ФЕДЕРАЛЬНОЕ ГОСУДАРСТВЕННОЕ  БЮДЖЕТНОЕ ОБРАЗОВАТЕЛЬНОЕ УЧРЕЖДЕНИЕ ВЫСШЕГО  ОБРАЗОВАНИЯ «КРАСНОЯРСКИЙ  ГОСУДАРСТВЕННЫЙ  МЕДИЦИНСКИЙ  УНИВЕРСИТЕТ  ИМЕНИ ПРОФЕССОРА В.Ф. ВОЙНО-ЯСЕНЕЦКОГО» МИНИСТЕРСТВА  ЗДРАВООХРАНЕНИЯ РОССИЙСКОЙ ФЕДЕРАЦИИ ФАРМАЦЕВТИЧЕСКИЙ  КОЛЛЕДЖ.</vt:lpstr>
      <vt:lpstr>Презентация PowerPoint</vt:lpstr>
      <vt:lpstr>Введение.</vt:lpstr>
      <vt:lpstr>1.Организация рабочего места по приему рецептов и отпуску лекарств</vt:lpstr>
      <vt:lpstr>2.Основные обязанности фармацевта по приему рецептов</vt:lpstr>
      <vt:lpstr>2.1 Порядок приема рецептов.</vt:lpstr>
      <vt:lpstr>Презентация PowerPoint</vt:lpstr>
      <vt:lpstr>Презентация PowerPoint</vt:lpstr>
      <vt:lpstr>3. Организация работы по отпуску лекарственных средств.</vt:lpstr>
      <vt:lpstr>3.2 Особенности отпуска лекарственных средств онкологическим больным и хроническим больным</vt:lpstr>
      <vt:lpstr>3.3 Порядок отпуска лекарственных средств, осуществляемых бесплатно или со скидкой</vt:lpstr>
      <vt:lpstr>Презентация PowerPoint</vt:lpstr>
      <vt:lpstr>4. Нормы единовременного отпуска отдельных лекарственных средств.</vt:lpstr>
      <vt:lpstr>Заключение</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ФЕДЕРАЛЬНОЕ ГОСУДАРСТВЕННОЕ  БЮДЖЕТНОЕ ОБРАЗОВАТЕЛЬНОЕ УЧРЕЖДЕНИЕ ВЫСШЕГО  ОБРАЗОВАНИЯ «КРАСНОЯРСКИЙ  ГОСУДАРСТВЕННЫЙ  МЕДИЦИНСКИЙ  УНИВЕРСИТЕТ  ИМЕНИ ПРОФЕССОРА В.Ф. ВОЙНО-ЯСЕНЕЦКОГО» МИНИСТЕРСТВА  ЗДРАВООХРАНЕНИЯ РОССИЙСКОЙ ФЕДЕРАЦИИ ФАРМАЦЕВТИЧЕСКИЙ  КОЛЛЕДЖ.</dc:title>
  <dc:creator>Татьяна Дубковская</dc:creator>
  <cp:lastModifiedBy>Тома</cp:lastModifiedBy>
  <cp:revision>26</cp:revision>
  <dcterms:created xsi:type="dcterms:W3CDTF">2019-12-10T11:29:59Z</dcterms:created>
  <dcterms:modified xsi:type="dcterms:W3CDTF">2020-05-21T15:20:24Z</dcterms:modified>
</cp:coreProperties>
</file>