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58"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90" r:id="rId27"/>
    <p:sldId id="291" r:id="rId28"/>
    <p:sldId id="292" r:id="rId29"/>
    <p:sldId id="293" r:id="rId30"/>
    <p:sldId id="294" r:id="rId31"/>
    <p:sldId id="297" r:id="rId32"/>
    <p:sldId id="298"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4" r:id="rId57"/>
    <p:sldId id="325" r:id="rId58"/>
    <p:sldId id="326" r:id="rId59"/>
    <p:sldId id="338" r:id="rId60"/>
    <p:sldId id="339" r:id="rId61"/>
    <p:sldId id="340" r:id="rId62"/>
    <p:sldId id="341" r:id="rId63"/>
    <p:sldId id="343" r:id="rId64"/>
    <p:sldId id="344" r:id="rId65"/>
    <p:sldId id="345" r:id="rId66"/>
    <p:sldId id="346" r:id="rId67"/>
    <p:sldId id="347" r:id="rId68"/>
  </p:sldIdLst>
  <p:sldSz cx="9144000" cy="6858000" type="screen4x3"/>
  <p:notesSz cx="9144000" cy="6858000"/>
  <p:custDataLst>
    <p:tags r:id="rId6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859" y="86"/>
      </p:cViewPr>
      <p:guideLst>
        <p:guide orient="horz" pos="2880"/>
        <p:guide pos="216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90219" y="199720"/>
            <a:ext cx="8163560" cy="1672589"/>
          </a:xfrm>
          <a:prstGeom prst="rect">
            <a:avLst/>
          </a:prstGeom>
        </p:spPr>
        <p:txBody>
          <a:bodyPr wrap="square" lIns="0" tIns="0" rIns="0" bIns="0">
            <a:spAutoFit/>
          </a:bodyPr>
          <a:lstStyle>
            <a:lvl1pPr>
              <a:defRPr sz="3600" b="0" i="0">
                <a:solidFill>
                  <a:schemeClr val="bg1"/>
                </a:solidFill>
                <a:latin typeface="Franklin Gothic Medium"/>
                <a:cs typeface="Franklin Gothic Medium"/>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Franklin Gothic Medium"/>
                <a:cs typeface="Franklin Gothic Medium"/>
              </a:defRPr>
            </a:lvl1pPr>
          </a:lstStyle>
          <a:p>
            <a:endParaRPr/>
          </a:p>
        </p:txBody>
      </p:sp>
      <p:sp>
        <p:nvSpPr>
          <p:cNvPr id="3" name="Holder 3"/>
          <p:cNvSpPr>
            <a:spLocks noGrp="1"/>
          </p:cNvSpPr>
          <p:nvPr>
            <p:ph type="body" idx="1"/>
          </p:nvPr>
        </p:nvSpPr>
        <p:spPr/>
        <p:txBody>
          <a:bodyPr lIns="0" tIns="0" rIns="0" bIns="0"/>
          <a:lstStyle>
            <a:lvl1pPr>
              <a:defRPr sz="20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Franklin Gothic Medium"/>
                <a:cs typeface="Franklin Gothic Medium"/>
              </a:defRPr>
            </a:lvl1pPr>
          </a:lstStyle>
          <a:p>
            <a:endParaRPr/>
          </a:p>
        </p:txBody>
      </p:sp>
      <p:sp>
        <p:nvSpPr>
          <p:cNvPr id="3" name="Holder 3"/>
          <p:cNvSpPr>
            <a:spLocks noGrp="1"/>
          </p:cNvSpPr>
          <p:nvPr>
            <p:ph sz="half" idx="2"/>
          </p:nvPr>
        </p:nvSpPr>
        <p:spPr>
          <a:xfrm>
            <a:off x="572516" y="1625930"/>
            <a:ext cx="3576954" cy="4416425"/>
          </a:xfrm>
          <a:prstGeom prst="rect">
            <a:avLst/>
          </a:prstGeom>
        </p:spPr>
        <p:txBody>
          <a:bodyPr wrap="square" lIns="0" tIns="0" rIns="0" bIns="0">
            <a:spAutoFit/>
          </a:bodyPr>
          <a:lstStyle>
            <a:lvl1pPr>
              <a:defRPr sz="2000" b="0" i="0">
                <a:solidFill>
                  <a:schemeClr val="bg1"/>
                </a:solidFill>
                <a:latin typeface="Microsoft Sans Serif"/>
                <a:cs typeface="Microsoft Sans Serif"/>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Franklin Gothic Medium"/>
                <a:cs typeface="Franklin Gothic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666666"/>
          </a:solidFill>
        </p:spPr>
        <p:txBody>
          <a:bodyPr wrap="square" lIns="0" tIns="0" rIns="0" bIns="0" rtlCol="0"/>
          <a:lstStyle/>
          <a:p>
            <a:endParaRPr/>
          </a:p>
        </p:txBody>
      </p:sp>
      <p:pic>
        <p:nvPicPr>
          <p:cNvPr id="17" name="bg object 17"/>
          <p:cNvPicPr/>
          <p:nvPr/>
        </p:nvPicPr>
        <p:blipFill>
          <a:blip r:embed="rId7"/>
          <a:stretch>
            <a:fillRect/>
          </a:stretch>
        </p:blipFill>
        <p:spPr>
          <a:xfrm>
            <a:off x="0" y="4654295"/>
            <a:ext cx="9144000" cy="2203704"/>
          </a:xfrm>
          <a:prstGeom prst="rect">
            <a:avLst/>
          </a:prstGeom>
        </p:spPr>
      </p:pic>
      <p:sp>
        <p:nvSpPr>
          <p:cNvPr id="18" name="bg object 18"/>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lstStyle/>
          <a:p>
            <a:endParaRPr/>
          </a:p>
        </p:txBody>
      </p:sp>
      <p:pic>
        <p:nvPicPr>
          <p:cNvPr id="19" name="bg object 19"/>
          <p:cNvPicPr/>
          <p:nvPr/>
        </p:nvPicPr>
        <p:blipFill>
          <a:blip r:embed="rId8"/>
          <a:stretch>
            <a:fillRect/>
          </a:stretch>
        </p:blipFill>
        <p:spPr>
          <a:xfrm>
            <a:off x="7211568" y="0"/>
            <a:ext cx="1932431" cy="6857999"/>
          </a:xfrm>
          <a:prstGeom prst="rect">
            <a:avLst/>
          </a:prstGeom>
        </p:spPr>
      </p:pic>
      <p:sp>
        <p:nvSpPr>
          <p:cNvPr id="20" name="bg object 20"/>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2" name="Holder 2"/>
          <p:cNvSpPr>
            <a:spLocks noGrp="1"/>
          </p:cNvSpPr>
          <p:nvPr>
            <p:ph type="title"/>
          </p:nvPr>
        </p:nvSpPr>
        <p:spPr>
          <a:xfrm>
            <a:off x="33019" y="21081"/>
            <a:ext cx="9077960" cy="1427480"/>
          </a:xfrm>
          <a:prstGeom prst="rect">
            <a:avLst/>
          </a:prstGeom>
        </p:spPr>
        <p:txBody>
          <a:bodyPr wrap="square" lIns="0" tIns="0" rIns="0" bIns="0">
            <a:spAutoFit/>
          </a:bodyPr>
          <a:lstStyle>
            <a:lvl1pPr>
              <a:defRPr sz="3600" b="0" i="0">
                <a:solidFill>
                  <a:schemeClr val="bg1"/>
                </a:solidFill>
                <a:latin typeface="Franklin Gothic Medium"/>
                <a:cs typeface="Franklin Gothic Medium"/>
              </a:defRPr>
            </a:lvl1pPr>
          </a:lstStyle>
          <a:p>
            <a:endParaRPr/>
          </a:p>
        </p:txBody>
      </p:sp>
      <p:sp>
        <p:nvSpPr>
          <p:cNvPr id="3" name="Holder 3"/>
          <p:cNvSpPr>
            <a:spLocks noGrp="1"/>
          </p:cNvSpPr>
          <p:nvPr>
            <p:ph type="body" idx="1"/>
          </p:nvPr>
        </p:nvSpPr>
        <p:spPr>
          <a:xfrm>
            <a:off x="484758" y="1375918"/>
            <a:ext cx="8174482" cy="4356100"/>
          </a:xfrm>
          <a:prstGeom prst="rect">
            <a:avLst/>
          </a:prstGeom>
        </p:spPr>
        <p:txBody>
          <a:bodyPr wrap="square" lIns="0" tIns="0" rIns="0" bIns="0">
            <a:spAutoFit/>
          </a:bodyPr>
          <a:lstStyle>
            <a:lvl1pPr>
              <a:defRPr sz="20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4/13/2023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hyperlink" Target="https://krasgmu.ru/index.php?page%5borg%5d=dean&amp;cat=schedule&amp;d=35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862" y="25781"/>
            <a:ext cx="9144000" cy="6858000"/>
            <a:chOff x="0" y="0"/>
            <a:chExt cx="9144000" cy="6858000"/>
          </a:xfrm>
        </p:grpSpPr>
        <p:pic>
          <p:nvPicPr>
            <p:cNvPr id="4" name="object 4"/>
            <p:cNvPicPr/>
            <p:nvPr/>
          </p:nvPicPr>
          <p:blipFill>
            <a:blip r:embed="rId2"/>
            <a:stretch>
              <a:fillRect/>
            </a:stretch>
          </p:blipFill>
          <p:spPr>
            <a:xfrm>
              <a:off x="0" y="4654295"/>
              <a:ext cx="9144000" cy="2203704"/>
            </a:xfrm>
            <a:prstGeom prst="rect">
              <a:avLst/>
            </a:prstGeom>
          </p:spPr>
        </p:pic>
        <p:sp>
          <p:nvSpPr>
            <p:cNvPr id="5" name="object 5"/>
            <p:cNvSpPr/>
            <p:nvPr/>
          </p:nvSpPr>
          <p:spPr>
            <a:xfrm>
              <a:off x="0" y="4752085"/>
              <a:ext cx="9144000" cy="2106295"/>
            </a:xfrm>
            <a:custGeom>
              <a:avLst/>
              <a:gdLst/>
              <a:ahLst/>
              <a:cxnLst/>
              <a:rect l="l" t="t" r="r" b="b"/>
              <a:pathLst>
                <a:path w="9144000" h="2106295">
                  <a:moveTo>
                    <a:pt x="0" y="1692313"/>
                  </a:moveTo>
                  <a:lnTo>
                    <a:pt x="0" y="2105912"/>
                  </a:lnTo>
                  <a:lnTo>
                    <a:pt x="9144000" y="2105912"/>
                  </a:lnTo>
                  <a:lnTo>
                    <a:pt x="9144000" y="1750928"/>
                  </a:lnTo>
                  <a:lnTo>
                    <a:pt x="2266828" y="1750928"/>
                  </a:lnTo>
                  <a:lnTo>
                    <a:pt x="1613553" y="1743514"/>
                  </a:lnTo>
                  <a:lnTo>
                    <a:pt x="0" y="1692313"/>
                  </a:lnTo>
                  <a:close/>
                </a:path>
                <a:path w="9144000" h="2106295">
                  <a:moveTo>
                    <a:pt x="9144000" y="0"/>
                  </a:moveTo>
                  <a:lnTo>
                    <a:pt x="8953853" y="89658"/>
                  </a:lnTo>
                  <a:lnTo>
                    <a:pt x="8464392" y="314254"/>
                  </a:lnTo>
                  <a:lnTo>
                    <a:pt x="8055839" y="494037"/>
                  </a:lnTo>
                  <a:lnTo>
                    <a:pt x="7664254" y="658829"/>
                  </a:lnTo>
                  <a:lnTo>
                    <a:pt x="7341069" y="788605"/>
                  </a:lnTo>
                  <a:lnTo>
                    <a:pt x="7028467" y="908189"/>
                  </a:lnTo>
                  <a:lnTo>
                    <a:pt x="6775423" y="1000332"/>
                  </a:lnTo>
                  <a:lnTo>
                    <a:pt x="6528624" y="1085881"/>
                  </a:lnTo>
                  <a:lnTo>
                    <a:pt x="6287566" y="1165056"/>
                  </a:lnTo>
                  <a:lnTo>
                    <a:pt x="6051747" y="1238076"/>
                  </a:lnTo>
                  <a:lnTo>
                    <a:pt x="5820664" y="1305162"/>
                  </a:lnTo>
                  <a:lnTo>
                    <a:pt x="5593815" y="1366533"/>
                  </a:lnTo>
                  <a:lnTo>
                    <a:pt x="5415046" y="1411663"/>
                  </a:lnTo>
                  <a:lnTo>
                    <a:pt x="5238407" y="1453389"/>
                  </a:lnTo>
                  <a:lnTo>
                    <a:pt x="5063642" y="1491823"/>
                  </a:lnTo>
                  <a:lnTo>
                    <a:pt x="4890493" y="1527077"/>
                  </a:lnTo>
                  <a:lnTo>
                    <a:pt x="4718701" y="1559265"/>
                  </a:lnTo>
                  <a:lnTo>
                    <a:pt x="4548012" y="1588498"/>
                  </a:lnTo>
                  <a:lnTo>
                    <a:pt x="4335806" y="1621057"/>
                  </a:lnTo>
                  <a:lnTo>
                    <a:pt x="4124415" y="1649395"/>
                  </a:lnTo>
                  <a:lnTo>
                    <a:pt x="3913339" y="1673732"/>
                  </a:lnTo>
                  <a:lnTo>
                    <a:pt x="3702072" y="1694288"/>
                  </a:lnTo>
                  <a:lnTo>
                    <a:pt x="3490114" y="1711283"/>
                  </a:lnTo>
                  <a:lnTo>
                    <a:pt x="3234143" y="1727285"/>
                  </a:lnTo>
                  <a:lnTo>
                    <a:pt x="2975583" y="1738855"/>
                  </a:lnTo>
                  <a:lnTo>
                    <a:pt x="2669499" y="1747259"/>
                  </a:lnTo>
                  <a:lnTo>
                    <a:pt x="2266828" y="1750928"/>
                  </a:lnTo>
                  <a:lnTo>
                    <a:pt x="9144000" y="1750928"/>
                  </a:lnTo>
                  <a:lnTo>
                    <a:pt x="9144000" y="0"/>
                  </a:lnTo>
                  <a:close/>
                </a:path>
              </a:pathLst>
            </a:custGeom>
            <a:solidFill>
              <a:srgbClr val="7B7B7B">
                <a:alpha val="45097"/>
              </a:srgbClr>
            </a:solidFill>
          </p:spPr>
          <p:txBody>
            <a:bodyPr wrap="square" lIns="0" tIns="0" rIns="0" bIns="0" rtlCol="0">
              <a:noAutofit/>
            </a:bodyPr>
            <a:lstStyle/>
            <a:p>
              <a:endParaRPr/>
            </a:p>
          </p:txBody>
        </p:sp>
        <p:pic>
          <p:nvPicPr>
            <p:cNvPr id="6" name="object 6"/>
            <p:cNvPicPr/>
            <p:nvPr/>
          </p:nvPicPr>
          <p:blipFill>
            <a:blip r:embed="rId3"/>
            <a:stretch>
              <a:fillRect/>
            </a:stretch>
          </p:blipFill>
          <p:spPr>
            <a:xfrm>
              <a:off x="7211568" y="0"/>
              <a:ext cx="1932431" cy="6857999"/>
            </a:xfrm>
            <a:prstGeom prst="rect">
              <a:avLst/>
            </a:prstGeom>
          </p:spPr>
        </p:pic>
        <p:sp>
          <p:nvSpPr>
            <p:cNvPr id="7" name="object 7"/>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noAutofit/>
            </a:bodyPr>
            <a:lstStyle/>
            <a:p>
              <a:endParaRPr/>
            </a:p>
          </p:txBody>
        </p:sp>
      </p:grpSp>
      <p:sp>
        <p:nvSpPr>
          <p:cNvPr id="8" name="object 8"/>
          <p:cNvSpPr txBox="1"/>
          <p:nvPr/>
        </p:nvSpPr>
        <p:spPr>
          <a:xfrm>
            <a:off x="743806" y="2410969"/>
            <a:ext cx="7886065" cy="2468240"/>
          </a:xfrm>
          <a:prstGeom prst="rect">
            <a:avLst/>
          </a:prstGeom>
        </p:spPr>
        <p:txBody>
          <a:bodyPr vert="horz" wrap="square" lIns="0" tIns="12065" rIns="0" bIns="0" rtlCol="0">
            <a:noAutofit/>
          </a:bodyPr>
          <a:lstStyle/>
          <a:p>
            <a:pPr marR="24130" algn="ctr" rtl="0">
              <a:lnSpc>
                <a:spcPts val="2855"/>
              </a:lnSpc>
              <a:spcBef>
                <a:spcPts val="95"/>
              </a:spcBef>
            </a:pPr>
            <a:r>
              <a:rPr lang="en" sz="2800" b="1" i="0" u="none" strike="noStrike" spc="-30" dirty="0">
                <a:solidFill>
                  <a:schemeClr val="bg1"/>
                </a:solidFill>
                <a:highlight>
                  <a:srgbClr val="000000">
                    <a:alpha val="0"/>
                  </a:srgbClr>
                </a:highlight>
                <a:latin typeface="Times New Roman"/>
                <a:cs typeface="Times New Roman"/>
              </a:rPr>
              <a:t>Topic:</a:t>
            </a:r>
            <a:r>
              <a:rPr lang="en" sz="2800" b="1" i="0" u="none" strike="noStrike" spc="-15" dirty="0">
                <a:solidFill>
                  <a:schemeClr val="bg1"/>
                </a:solidFill>
                <a:highlight>
                  <a:srgbClr val="000000">
                    <a:alpha val="0"/>
                  </a:srgbClr>
                </a:highlight>
                <a:latin typeface="Times New Roman"/>
                <a:cs typeface="Times New Roman"/>
              </a:rPr>
              <a:t> Medical rehabilitation in</a:t>
            </a:r>
            <a:endParaRPr sz="2800" dirty="0">
              <a:solidFill>
                <a:schemeClr val="bg1"/>
              </a:solidFill>
              <a:latin typeface="Times New Roman"/>
              <a:cs typeface="Times New Roman"/>
            </a:endParaRPr>
          </a:p>
          <a:p>
            <a:pPr marL="12065" marR="37465" algn="ctr" rtl="0">
              <a:lnSpc>
                <a:spcPct val="70000"/>
              </a:lnSpc>
              <a:spcBef>
                <a:spcPts val="505"/>
              </a:spcBef>
            </a:pPr>
            <a:r>
              <a:rPr lang="en" sz="2800" b="1" i="0" u="none" strike="noStrike" spc="-10" dirty="0">
                <a:solidFill>
                  <a:schemeClr val="bg1"/>
                </a:solidFill>
                <a:highlight>
                  <a:srgbClr val="000000">
                    <a:alpha val="0"/>
                  </a:srgbClr>
                </a:highlight>
                <a:latin typeface="Times New Roman"/>
                <a:cs typeface="Times New Roman"/>
              </a:rPr>
              <a:t>diseases of the cardiovascular system</a:t>
            </a:r>
            <a:endParaRPr sz="2800" dirty="0">
              <a:solidFill>
                <a:schemeClr val="bg1"/>
              </a:solidFill>
              <a:latin typeface="Times New Roman"/>
              <a:cs typeface="Times New Roman"/>
            </a:endParaRPr>
          </a:p>
          <a:p>
            <a:pPr marR="19685" algn="ctr" rtl="0">
              <a:lnSpc>
                <a:spcPts val="2280"/>
              </a:lnSpc>
              <a:spcBef>
                <a:spcPts val="1930"/>
              </a:spcBef>
            </a:pPr>
            <a:r>
              <a:rPr lang="en" sz="2000" b="1" i="0" u="none" strike="noStrike" dirty="0">
                <a:solidFill>
                  <a:schemeClr val="bg1"/>
                </a:solidFill>
                <a:highlight>
                  <a:srgbClr val="000000">
                    <a:alpha val="0"/>
                  </a:srgbClr>
                </a:highlight>
                <a:latin typeface="Times New Roman"/>
                <a:cs typeface="Times New Roman"/>
              </a:rPr>
              <a:t>lecture No. 4</a:t>
            </a:r>
            <a:br>
              <a:rPr lang="en" sz="3600" b="1" i="0" u="none" strike="noStrike" dirty="0">
                <a:solidFill>
                  <a:schemeClr val="bg1"/>
                </a:solidFill>
                <a:highlight>
                  <a:srgbClr val="000000">
                    <a:alpha val="0"/>
                  </a:srgbClr>
                </a:highlight>
                <a:latin typeface="Calibri"/>
              </a:rPr>
            </a:br>
            <a:r>
              <a:rPr lang="en" sz="2000" b="1" i="0" u="none" strike="noStrike" dirty="0">
                <a:solidFill>
                  <a:schemeClr val="bg1"/>
                </a:solidFill>
                <a:highlight>
                  <a:srgbClr val="000000">
                    <a:alpha val="0"/>
                  </a:srgbClr>
                </a:highlight>
                <a:latin typeface="Calibri"/>
              </a:rPr>
              <a:t> for 3rd year students studying in the specialty</a:t>
            </a:r>
            <a:br>
              <a:rPr lang="en" sz="2000" b="0" i="0" u="none" strike="noStrike" dirty="0">
                <a:solidFill>
                  <a:schemeClr val="bg1"/>
                </a:solidFill>
                <a:highlight>
                  <a:srgbClr val="000000">
                    <a:alpha val="0"/>
                  </a:srgbClr>
                </a:highlight>
                <a:latin typeface="Calibri"/>
              </a:rPr>
            </a:br>
            <a:r>
              <a:rPr lang="en" sz="1800" b="1" i="0" u="none" strike="noStrike" dirty="0">
                <a:solidFill>
                  <a:schemeClr val="bg1"/>
                </a:solidFill>
                <a:highlight>
                  <a:srgbClr val="000000">
                    <a:alpha val="0"/>
                  </a:srgbClr>
                </a:highlight>
                <a:latin typeface="Calibri"/>
                <a:hlinkClick r:id="rId4">
                  <a:extLst>
                    <a:ext uri="{A12FA001-AC4F-418D-AE19-62706E023703}">
                      <ahyp:hlinkClr xmlns:ahyp="http://schemas.microsoft.com/office/drawing/2018/hyperlinkcolor" val="tx"/>
                    </a:ext>
                  </a:extLst>
                </a:hlinkClick>
              </a:rPr>
              <a:t> 31.05.03 - Dentistry (training using an intermediary language (English))</a:t>
            </a:r>
            <a:br>
              <a:rPr lang="en" sz="2000" b="0" i="0" u="none" strike="noStrike" dirty="0">
                <a:solidFill>
                  <a:schemeClr val="bg1"/>
                </a:solidFill>
                <a:highlight>
                  <a:srgbClr val="000000">
                    <a:alpha val="0"/>
                  </a:srgbClr>
                </a:highlight>
                <a:latin typeface="Calibri"/>
                <a:hlinkClick r:id="rId4">
                  <a:extLst>
                    <a:ext uri="{A12FA001-AC4F-418D-AE19-62706E023703}">
                      <ahyp:hlinkClr xmlns:ahyp="http://schemas.microsoft.com/office/drawing/2018/hyperlinkcolor" val="tx"/>
                    </a:ext>
                  </a:extLst>
                </a:hlinkClick>
              </a:rPr>
            </a:br>
            <a:endParaRPr sz="2000" b="1" dirty="0">
              <a:solidFill>
                <a:schemeClr val="bg1"/>
              </a:solidFill>
              <a:latin typeface="Times New Roman"/>
              <a:cs typeface="Times New Roman"/>
            </a:endParaRPr>
          </a:p>
        </p:txBody>
      </p:sp>
      <p:sp>
        <p:nvSpPr>
          <p:cNvPr id="9" name="object 9"/>
          <p:cNvSpPr txBox="1"/>
          <p:nvPr/>
        </p:nvSpPr>
        <p:spPr>
          <a:xfrm>
            <a:off x="981628" y="5715000"/>
            <a:ext cx="7433309" cy="801972"/>
          </a:xfrm>
          <a:prstGeom prst="rect">
            <a:avLst/>
          </a:prstGeom>
        </p:spPr>
        <p:txBody>
          <a:bodyPr vert="horz" wrap="square" lIns="0" tIns="12700" rIns="0" bIns="0" rtlCol="0">
            <a:noAutofit/>
          </a:bodyPr>
          <a:lstStyle/>
          <a:p>
            <a:pPr algn="ctr" rtl="0"/>
            <a:r>
              <a:rPr lang="en" sz="1600" b="1" i="0" u="none" strike="noStrike" dirty="0">
                <a:solidFill>
                  <a:schemeClr val="bg1"/>
                </a:solidFill>
                <a:highlight>
                  <a:srgbClr val="000000">
                    <a:alpha val="0"/>
                  </a:srgbClr>
                </a:highlight>
                <a:latin typeface="Calibri"/>
              </a:rPr>
              <a:t>Head of the Department, MD. Mozheyko E.Yu.</a:t>
            </a:r>
            <a:br>
              <a:rPr lang="en" sz="1600" b="1" i="0" u="none" strike="noStrike" dirty="0">
                <a:solidFill>
                  <a:schemeClr val="bg1"/>
                </a:solidFill>
                <a:highlight>
                  <a:srgbClr val="000000">
                    <a:alpha val="0"/>
                  </a:srgbClr>
                </a:highlight>
                <a:latin typeface="Calibri"/>
              </a:rPr>
            </a:br>
            <a:r>
              <a:rPr lang="en" sz="1600" b="1" i="0" u="none" strike="noStrike" dirty="0">
                <a:solidFill>
                  <a:schemeClr val="bg1"/>
                </a:solidFill>
                <a:highlight>
                  <a:srgbClr val="000000">
                    <a:alpha val="0"/>
                  </a:srgbClr>
                </a:highlight>
                <a:latin typeface="Calibri"/>
              </a:rPr>
              <a:t>Krasnoyarsk 2023</a:t>
            </a:r>
            <a:endParaRPr lang="ru-RU" sz="1600" dirty="0">
              <a:solidFill>
                <a:schemeClr val="bg1"/>
              </a:solidFill>
            </a:endParaRPr>
          </a:p>
        </p:txBody>
      </p:sp>
      <p:sp>
        <p:nvSpPr>
          <p:cNvPr id="10" name="object 10"/>
          <p:cNvSpPr txBox="1"/>
          <p:nvPr/>
        </p:nvSpPr>
        <p:spPr>
          <a:xfrm>
            <a:off x="716452" y="533400"/>
            <a:ext cx="7939405" cy="940435"/>
          </a:xfrm>
          <a:prstGeom prst="rect">
            <a:avLst/>
          </a:prstGeom>
        </p:spPr>
        <p:txBody>
          <a:bodyPr vert="horz" wrap="square" lIns="0" tIns="13335" rIns="0" bIns="0" rtlCol="0">
            <a:noAutofit/>
          </a:bodyPr>
          <a:lstStyle/>
          <a:p>
            <a:pPr marL="722630" marR="716280" algn="ctr" rtl="0">
              <a:lnSpc>
                <a:spcPct val="100000"/>
              </a:lnSpc>
              <a:spcBef>
                <a:spcPts val="105"/>
              </a:spcBef>
            </a:pPr>
            <a:r>
              <a:rPr lang="en" b="1" i="0" u="none" strike="noStrike" spc="-30" dirty="0">
                <a:solidFill>
                  <a:schemeClr val="bg1"/>
                </a:solidFill>
                <a:highlight>
                  <a:srgbClr val="000000">
                    <a:alpha val="0"/>
                  </a:srgbClr>
                </a:highlight>
                <a:latin typeface="Times New Roman"/>
                <a:cs typeface="Times New Roman"/>
              </a:rPr>
              <a:t>FGBOU VO Krasnoyarsk State Medical University named after prof. V.F. Voyno-Yasenetsky Ministry of Health of Russia</a:t>
            </a:r>
            <a:endParaRPr dirty="0">
              <a:solidFill>
                <a:schemeClr val="bg1"/>
              </a:solidFill>
              <a:latin typeface="Times New Roman"/>
              <a:cs typeface="Times New Roman"/>
            </a:endParaRPr>
          </a:p>
          <a:p>
            <a:pPr algn="ctr" rtl="0">
              <a:lnSpc>
                <a:spcPct val="100000"/>
              </a:lnSpc>
            </a:pPr>
            <a:r>
              <a:rPr lang="en" b="1" i="0" u="none" strike="noStrike" spc="-10" dirty="0">
                <a:solidFill>
                  <a:schemeClr val="bg1"/>
                </a:solidFill>
                <a:highlight>
                  <a:srgbClr val="000000">
                    <a:alpha val="0"/>
                  </a:srgbClr>
                </a:highlight>
                <a:latin typeface="Times New Roman"/>
                <a:cs typeface="Times New Roman"/>
              </a:rPr>
              <a:t>Department of Physical and Rehabilitation Medicine with a practise course </a:t>
            </a:r>
            <a:endParaRPr dirty="0">
              <a:solidFill>
                <a:schemeClr val="bg1"/>
              </a:solidFill>
              <a:latin typeface="Times New Roman"/>
              <a:cs typeface="Times New Roman"/>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5493" y="382116"/>
            <a:ext cx="8117840" cy="1336040"/>
          </a:xfrm>
          <a:prstGeom prst="rect">
            <a:avLst/>
          </a:prstGeom>
        </p:spPr>
        <p:txBody>
          <a:bodyPr vert="horz" wrap="square" lIns="0" tIns="12065" rIns="0" bIns="0" rtlCol="0">
            <a:noAutofit/>
          </a:bodyPr>
          <a:lstStyle/>
          <a:p>
            <a:pPr marL="12700" marR="5080" indent="137160" rtl="0">
              <a:lnSpc>
                <a:spcPct val="100000"/>
              </a:lnSpc>
              <a:spcBef>
                <a:spcPts val="95"/>
              </a:spcBef>
            </a:pPr>
            <a:r>
              <a:rPr lang="en" sz="4300" b="0" i="0" u="none" strike="noStrike" spc="-25" dirty="0">
                <a:highlight>
                  <a:srgbClr val="000000">
                    <a:alpha val="0"/>
                  </a:srgbClr>
                </a:highlight>
                <a:latin typeface="Franklin Gothic Medium"/>
              </a:rPr>
              <a:t>At the stage of rehabilitation , the following tasks are set:</a:t>
            </a:r>
            <a:endParaRPr sz="4300" dirty="0"/>
          </a:p>
        </p:txBody>
      </p:sp>
      <p:sp>
        <p:nvSpPr>
          <p:cNvPr id="3" name="object 3"/>
          <p:cNvSpPr/>
          <p:nvPr/>
        </p:nvSpPr>
        <p:spPr>
          <a:xfrm>
            <a:off x="505968" y="2680284"/>
            <a:ext cx="2305685" cy="812800"/>
          </a:xfrm>
          <a:custGeom>
            <a:avLst/>
            <a:gdLst/>
            <a:ahLst/>
            <a:cxnLst/>
            <a:rect l="l" t="t" r="r" b="b"/>
            <a:pathLst>
              <a:path w="2305685" h="812800">
                <a:moveTo>
                  <a:pt x="0" y="812215"/>
                </a:moveTo>
                <a:lnTo>
                  <a:pt x="2305685" y="812215"/>
                </a:lnTo>
                <a:lnTo>
                  <a:pt x="2305685" y="0"/>
                </a:lnTo>
                <a:lnTo>
                  <a:pt x="0" y="0"/>
                </a:lnTo>
                <a:lnTo>
                  <a:pt x="0" y="812215"/>
                </a:lnTo>
                <a:close/>
              </a:path>
            </a:pathLst>
          </a:custGeom>
          <a:ln w="19049">
            <a:solidFill>
              <a:srgbClr val="FF388B"/>
            </a:solidFill>
          </a:ln>
        </p:spPr>
        <p:txBody>
          <a:bodyPr wrap="square" lIns="0" tIns="0" rIns="0" bIns="0" rtlCol="0">
            <a:noAutofit/>
          </a:bodyPr>
          <a:lstStyle/>
          <a:p>
            <a:endParaRPr/>
          </a:p>
        </p:txBody>
      </p:sp>
      <p:sp>
        <p:nvSpPr>
          <p:cNvPr id="4" name="object 4"/>
          <p:cNvSpPr txBox="1"/>
          <p:nvPr/>
        </p:nvSpPr>
        <p:spPr>
          <a:xfrm>
            <a:off x="515493" y="2680284"/>
            <a:ext cx="2286635" cy="636905"/>
          </a:xfrm>
          <a:prstGeom prst="rect">
            <a:avLst/>
          </a:prstGeom>
          <a:solidFill>
            <a:srgbClr val="FF388B"/>
          </a:solidFill>
        </p:spPr>
        <p:txBody>
          <a:bodyPr vert="horz" wrap="square" lIns="0" tIns="0" rIns="0" bIns="0" rtlCol="0" anchor="ctr" anchorCtr="0">
            <a:noAutofit/>
          </a:bodyPr>
          <a:lstStyle/>
          <a:p>
            <a:pPr marL="241935" rtl="0">
              <a:lnSpc>
                <a:spcPct val="100000"/>
              </a:lnSpc>
              <a:spcBef>
                <a:spcPts val="1540"/>
              </a:spcBef>
            </a:pPr>
            <a:r>
              <a:rPr lang="en" sz="2400" b="1" spc="-10" dirty="0">
                <a:solidFill>
                  <a:schemeClr val="bg1"/>
                </a:solidFill>
                <a:highlight>
                  <a:srgbClr val="000000">
                    <a:alpha val="0"/>
                  </a:srgbClr>
                </a:highlight>
                <a:latin typeface="Arial"/>
                <a:cs typeface="Arial"/>
              </a:rPr>
              <a:t>P</a:t>
            </a:r>
            <a:r>
              <a:rPr lang="en" sz="2400" b="1" i="0" u="none" strike="noStrike" spc="-10" dirty="0">
                <a:solidFill>
                  <a:schemeClr val="bg1"/>
                </a:solidFill>
                <a:highlight>
                  <a:srgbClr val="000000">
                    <a:alpha val="0"/>
                  </a:srgbClr>
                </a:highlight>
                <a:latin typeface="Arial"/>
                <a:cs typeface="Arial"/>
              </a:rPr>
              <a:t>hysical</a:t>
            </a:r>
            <a:endParaRPr sz="2400" dirty="0">
              <a:solidFill>
                <a:schemeClr val="bg1"/>
              </a:solidFill>
              <a:latin typeface="Arial"/>
              <a:cs typeface="Arial"/>
            </a:endParaRPr>
          </a:p>
        </p:txBody>
      </p:sp>
      <p:grpSp>
        <p:nvGrpSpPr>
          <p:cNvPr id="5" name="object 5"/>
          <p:cNvGrpSpPr/>
          <p:nvPr/>
        </p:nvGrpSpPr>
        <p:grpSpPr>
          <a:xfrm>
            <a:off x="496443" y="3307334"/>
            <a:ext cx="2324735" cy="1951989"/>
            <a:chOff x="496443" y="3307334"/>
            <a:chExt cx="2324735" cy="1951989"/>
          </a:xfrm>
        </p:grpSpPr>
        <p:sp>
          <p:nvSpPr>
            <p:cNvPr id="6" name="object 6"/>
            <p:cNvSpPr/>
            <p:nvPr/>
          </p:nvSpPr>
          <p:spPr>
            <a:xfrm>
              <a:off x="505968" y="3316859"/>
              <a:ext cx="2305685" cy="1932939"/>
            </a:xfrm>
            <a:custGeom>
              <a:avLst/>
              <a:gdLst/>
              <a:ahLst/>
              <a:cxnLst/>
              <a:rect l="l" t="t" r="r" b="b"/>
              <a:pathLst>
                <a:path w="2305685" h="1932939">
                  <a:moveTo>
                    <a:pt x="2305685" y="0"/>
                  </a:moveTo>
                  <a:lnTo>
                    <a:pt x="0" y="0"/>
                  </a:lnTo>
                  <a:lnTo>
                    <a:pt x="0" y="1932431"/>
                  </a:lnTo>
                  <a:lnTo>
                    <a:pt x="2305685" y="1932431"/>
                  </a:lnTo>
                  <a:lnTo>
                    <a:pt x="2305685" y="0"/>
                  </a:lnTo>
                  <a:close/>
                </a:path>
              </a:pathLst>
            </a:custGeom>
            <a:solidFill>
              <a:srgbClr val="FFCEDB">
                <a:alpha val="90194"/>
              </a:srgbClr>
            </a:solidFill>
          </p:spPr>
          <p:txBody>
            <a:bodyPr wrap="square" lIns="0" tIns="0" rIns="0" bIns="0" rtlCol="0">
              <a:noAutofit/>
            </a:bodyPr>
            <a:lstStyle/>
            <a:p>
              <a:endParaRPr/>
            </a:p>
          </p:txBody>
        </p:sp>
        <p:sp>
          <p:nvSpPr>
            <p:cNvPr id="7" name="object 7"/>
            <p:cNvSpPr/>
            <p:nvPr/>
          </p:nvSpPr>
          <p:spPr>
            <a:xfrm>
              <a:off x="505968" y="3316859"/>
              <a:ext cx="2305685" cy="1932939"/>
            </a:xfrm>
            <a:custGeom>
              <a:avLst/>
              <a:gdLst/>
              <a:ahLst/>
              <a:cxnLst/>
              <a:rect l="l" t="t" r="r" b="b"/>
              <a:pathLst>
                <a:path w="2305685" h="1932939">
                  <a:moveTo>
                    <a:pt x="0" y="1932431"/>
                  </a:moveTo>
                  <a:lnTo>
                    <a:pt x="2305685" y="1932431"/>
                  </a:lnTo>
                  <a:lnTo>
                    <a:pt x="2305685" y="0"/>
                  </a:lnTo>
                  <a:lnTo>
                    <a:pt x="0" y="0"/>
                  </a:lnTo>
                  <a:lnTo>
                    <a:pt x="0" y="1932431"/>
                  </a:lnTo>
                  <a:close/>
                </a:path>
              </a:pathLst>
            </a:custGeom>
            <a:ln w="19050">
              <a:solidFill>
                <a:srgbClr val="FFCEDB"/>
              </a:solidFill>
            </a:ln>
          </p:spPr>
          <p:txBody>
            <a:bodyPr wrap="square" lIns="0" tIns="0" rIns="0" bIns="0" rtlCol="0">
              <a:noAutofit/>
            </a:bodyPr>
            <a:lstStyle/>
            <a:p>
              <a:endParaRPr/>
            </a:p>
          </p:txBody>
        </p:sp>
      </p:grpSp>
      <p:sp>
        <p:nvSpPr>
          <p:cNvPr id="8" name="object 8"/>
          <p:cNvSpPr txBox="1"/>
          <p:nvPr/>
        </p:nvSpPr>
        <p:spPr>
          <a:xfrm>
            <a:off x="578612" y="3355340"/>
            <a:ext cx="2040255" cy="1741170"/>
          </a:xfrm>
          <a:prstGeom prst="rect">
            <a:avLst/>
          </a:prstGeom>
        </p:spPr>
        <p:txBody>
          <a:bodyPr vert="horz" wrap="square" lIns="0" tIns="45719" rIns="0" bIns="0" rtlCol="0">
            <a:noAutofit/>
          </a:bodyPr>
          <a:lstStyle/>
          <a:p>
            <a:pPr marL="184785" marR="5080" indent="-172720" rtl="0">
              <a:lnSpc>
                <a:spcPct val="86300"/>
              </a:lnSpc>
              <a:spcBef>
                <a:spcPts val="359"/>
              </a:spcBef>
              <a:buChar char="•"/>
              <a:tabLst>
                <a:tab pos="185420" algn="l"/>
              </a:tabLst>
            </a:pPr>
            <a:r>
              <a:rPr lang="en" sz="1600" b="0" i="0" u="none" strike="noStrike" spc="-10">
                <a:highlight>
                  <a:srgbClr val="000000">
                    <a:alpha val="0"/>
                  </a:srgbClr>
                </a:highlight>
                <a:latin typeface="Microsoft Sans Serif"/>
                <a:cs typeface="Microsoft Sans Serif"/>
              </a:rPr>
              <a:t>Restoration to the maximum possible level of CCC functions and restoration of physical performance of patients</a:t>
            </a:r>
            <a:endParaRPr sz="1600">
              <a:latin typeface="Microsoft Sans Serif"/>
              <a:cs typeface="Microsoft Sans Serif"/>
            </a:endParaRPr>
          </a:p>
        </p:txBody>
      </p:sp>
      <p:sp>
        <p:nvSpPr>
          <p:cNvPr id="9" name="object 9"/>
          <p:cNvSpPr/>
          <p:nvPr/>
        </p:nvSpPr>
        <p:spPr>
          <a:xfrm>
            <a:off x="3140455" y="2768752"/>
            <a:ext cx="2908300" cy="939800"/>
          </a:xfrm>
          <a:custGeom>
            <a:avLst/>
            <a:gdLst/>
            <a:ahLst/>
            <a:cxnLst/>
            <a:rect l="l" t="t" r="r" b="b"/>
            <a:pathLst>
              <a:path w="2908300" h="939800">
                <a:moveTo>
                  <a:pt x="0" y="939393"/>
                </a:moveTo>
                <a:lnTo>
                  <a:pt x="2908172" y="939393"/>
                </a:lnTo>
                <a:lnTo>
                  <a:pt x="2908172" y="0"/>
                </a:lnTo>
                <a:lnTo>
                  <a:pt x="0" y="0"/>
                </a:lnTo>
                <a:lnTo>
                  <a:pt x="0" y="939393"/>
                </a:lnTo>
                <a:close/>
              </a:path>
            </a:pathLst>
          </a:custGeom>
          <a:ln w="19050">
            <a:solidFill>
              <a:srgbClr val="FF388B"/>
            </a:solidFill>
          </a:ln>
        </p:spPr>
        <p:txBody>
          <a:bodyPr wrap="square" lIns="0" tIns="0" rIns="0" bIns="0" rtlCol="0">
            <a:noAutofit/>
          </a:bodyPr>
          <a:lstStyle/>
          <a:p>
            <a:endParaRPr/>
          </a:p>
        </p:txBody>
      </p:sp>
      <p:sp>
        <p:nvSpPr>
          <p:cNvPr id="10" name="object 10"/>
          <p:cNvSpPr txBox="1"/>
          <p:nvPr/>
        </p:nvSpPr>
        <p:spPr>
          <a:xfrm>
            <a:off x="3149980" y="2768752"/>
            <a:ext cx="2889250" cy="892175"/>
          </a:xfrm>
          <a:prstGeom prst="rect">
            <a:avLst/>
          </a:prstGeom>
          <a:solidFill>
            <a:srgbClr val="FF388B"/>
          </a:solidFill>
        </p:spPr>
        <p:txBody>
          <a:bodyPr vert="horz" wrap="square" lIns="0" tIns="1905" rIns="0" bIns="0" rtlCol="0">
            <a:noAutofit/>
          </a:bodyPr>
          <a:lstStyle/>
          <a:p>
            <a:pPr>
              <a:lnSpc>
                <a:spcPct val="100000"/>
              </a:lnSpc>
              <a:spcBef>
                <a:spcPts val="15"/>
              </a:spcBef>
            </a:pPr>
            <a:endParaRPr sz="2000" dirty="0">
              <a:solidFill>
                <a:schemeClr val="bg1"/>
              </a:solidFill>
              <a:latin typeface="Times New Roman"/>
              <a:cs typeface="Times New Roman"/>
            </a:endParaRPr>
          </a:p>
          <a:p>
            <a:pPr marL="351155" rtl="0">
              <a:lnSpc>
                <a:spcPct val="100000"/>
              </a:lnSpc>
            </a:pPr>
            <a:r>
              <a:rPr lang="en" sz="2000" b="1" i="0" u="none" strike="noStrike" spc="-10" dirty="0">
                <a:solidFill>
                  <a:schemeClr val="bg1"/>
                </a:solidFill>
                <a:highlight>
                  <a:srgbClr val="000000">
                    <a:alpha val="0"/>
                  </a:srgbClr>
                </a:highlight>
                <a:latin typeface="Arial"/>
                <a:cs typeface="Arial"/>
              </a:rPr>
              <a:t>Psychological</a:t>
            </a:r>
            <a:endParaRPr sz="2000" dirty="0">
              <a:solidFill>
                <a:schemeClr val="bg1"/>
              </a:solidFill>
              <a:latin typeface="Arial"/>
              <a:cs typeface="Arial"/>
            </a:endParaRPr>
          </a:p>
        </p:txBody>
      </p:sp>
      <p:grpSp>
        <p:nvGrpSpPr>
          <p:cNvPr id="11" name="object 11"/>
          <p:cNvGrpSpPr/>
          <p:nvPr/>
        </p:nvGrpSpPr>
        <p:grpSpPr>
          <a:xfrm>
            <a:off x="3124835" y="3651122"/>
            <a:ext cx="2940685" cy="1535430"/>
            <a:chOff x="3124835" y="3651122"/>
            <a:chExt cx="2940685" cy="1535430"/>
          </a:xfrm>
        </p:grpSpPr>
        <p:sp>
          <p:nvSpPr>
            <p:cNvPr id="12" name="object 12"/>
            <p:cNvSpPr/>
            <p:nvPr/>
          </p:nvSpPr>
          <p:spPr>
            <a:xfrm>
              <a:off x="3134360" y="3660647"/>
              <a:ext cx="2921635" cy="1516380"/>
            </a:xfrm>
            <a:custGeom>
              <a:avLst/>
              <a:gdLst/>
              <a:ahLst/>
              <a:cxnLst/>
              <a:rect l="l" t="t" r="r" b="b"/>
              <a:pathLst>
                <a:path w="2921635" h="1516379">
                  <a:moveTo>
                    <a:pt x="2921254" y="0"/>
                  </a:moveTo>
                  <a:lnTo>
                    <a:pt x="0" y="0"/>
                  </a:lnTo>
                  <a:lnTo>
                    <a:pt x="0" y="1516379"/>
                  </a:lnTo>
                  <a:lnTo>
                    <a:pt x="2921254" y="1516379"/>
                  </a:lnTo>
                  <a:lnTo>
                    <a:pt x="2921254" y="0"/>
                  </a:lnTo>
                  <a:close/>
                </a:path>
              </a:pathLst>
            </a:custGeom>
            <a:solidFill>
              <a:srgbClr val="FFCEDB">
                <a:alpha val="90194"/>
              </a:srgbClr>
            </a:solidFill>
          </p:spPr>
          <p:txBody>
            <a:bodyPr wrap="square" lIns="0" tIns="0" rIns="0" bIns="0" rtlCol="0">
              <a:noAutofit/>
            </a:bodyPr>
            <a:lstStyle/>
            <a:p>
              <a:endParaRPr/>
            </a:p>
          </p:txBody>
        </p:sp>
        <p:sp>
          <p:nvSpPr>
            <p:cNvPr id="13" name="object 13"/>
            <p:cNvSpPr/>
            <p:nvPr/>
          </p:nvSpPr>
          <p:spPr>
            <a:xfrm>
              <a:off x="3134360" y="3660647"/>
              <a:ext cx="2921635" cy="1516380"/>
            </a:xfrm>
            <a:custGeom>
              <a:avLst/>
              <a:gdLst/>
              <a:ahLst/>
              <a:cxnLst/>
              <a:rect l="l" t="t" r="r" b="b"/>
              <a:pathLst>
                <a:path w="2921635" h="1516379">
                  <a:moveTo>
                    <a:pt x="0" y="1516379"/>
                  </a:moveTo>
                  <a:lnTo>
                    <a:pt x="2921254" y="1516379"/>
                  </a:lnTo>
                  <a:lnTo>
                    <a:pt x="2921254" y="0"/>
                  </a:lnTo>
                  <a:lnTo>
                    <a:pt x="0" y="0"/>
                  </a:lnTo>
                  <a:lnTo>
                    <a:pt x="0" y="1516379"/>
                  </a:lnTo>
                  <a:close/>
                </a:path>
              </a:pathLst>
            </a:custGeom>
            <a:ln w="19050">
              <a:solidFill>
                <a:srgbClr val="FFCEDB"/>
              </a:solidFill>
            </a:ln>
          </p:spPr>
          <p:txBody>
            <a:bodyPr wrap="square" lIns="0" tIns="0" rIns="0" bIns="0" rtlCol="0">
              <a:noAutofit/>
            </a:bodyPr>
            <a:lstStyle/>
            <a:p>
              <a:endParaRPr/>
            </a:p>
          </p:txBody>
        </p:sp>
      </p:grpSp>
      <p:sp>
        <p:nvSpPr>
          <p:cNvPr id="14" name="object 14"/>
          <p:cNvSpPr txBox="1"/>
          <p:nvPr/>
        </p:nvSpPr>
        <p:spPr>
          <a:xfrm>
            <a:off x="3207511" y="3944492"/>
            <a:ext cx="2480945" cy="479425"/>
          </a:xfrm>
          <a:prstGeom prst="rect">
            <a:avLst/>
          </a:prstGeom>
        </p:spPr>
        <p:txBody>
          <a:bodyPr vert="horz" wrap="square" lIns="0" tIns="12065" rIns="0" bIns="0" rtlCol="0">
            <a:noAutofit/>
          </a:bodyPr>
          <a:lstStyle/>
          <a:p>
            <a:pPr marL="184785" indent="-172720" rtl="0">
              <a:lnSpc>
                <a:spcPts val="1789"/>
              </a:lnSpc>
              <a:spcBef>
                <a:spcPts val="95"/>
              </a:spcBef>
              <a:buChar char="•"/>
              <a:tabLst>
                <a:tab pos="185420" algn="l"/>
              </a:tabLst>
            </a:pPr>
            <a:r>
              <a:rPr lang="en" sz="1600" b="0" i="0" u="none" strike="noStrike" spc="-10">
                <a:highlight>
                  <a:srgbClr val="000000">
                    <a:alpha val="0"/>
                  </a:srgbClr>
                </a:highlight>
                <a:latin typeface="Microsoft Sans Serif"/>
                <a:cs typeface="Microsoft Sans Serif"/>
              </a:rPr>
              <a:t>Fear of repeated</a:t>
            </a:r>
            <a:endParaRPr sz="1600">
              <a:latin typeface="Microsoft Sans Serif"/>
              <a:cs typeface="Microsoft Sans Serif"/>
            </a:endParaRPr>
          </a:p>
          <a:p>
            <a:pPr marL="184785" rtl="0">
              <a:lnSpc>
                <a:spcPts val="1789"/>
              </a:lnSpc>
            </a:pPr>
            <a:r>
              <a:rPr lang="en" sz="1600" b="0" i="0" u="none" strike="noStrike" spc="-25">
                <a:highlight>
                  <a:srgbClr val="000000">
                    <a:alpha val="0"/>
                  </a:srgbClr>
                </a:highlight>
                <a:latin typeface="Microsoft Sans Serif"/>
                <a:cs typeface="Microsoft Sans Serif"/>
              </a:rPr>
              <a:t>heart attack</a:t>
            </a:r>
            <a:endParaRPr sz="1600">
              <a:latin typeface="Microsoft Sans Serif"/>
              <a:cs typeface="Microsoft Sans Serif"/>
            </a:endParaRPr>
          </a:p>
        </p:txBody>
      </p:sp>
      <p:sp>
        <p:nvSpPr>
          <p:cNvPr id="15" name="object 15"/>
          <p:cNvSpPr/>
          <p:nvPr/>
        </p:nvSpPr>
        <p:spPr>
          <a:xfrm>
            <a:off x="6378447" y="2669755"/>
            <a:ext cx="2305685" cy="854710"/>
          </a:xfrm>
          <a:custGeom>
            <a:avLst/>
            <a:gdLst/>
            <a:ahLst/>
            <a:cxnLst/>
            <a:rect l="l" t="t" r="r" b="b"/>
            <a:pathLst>
              <a:path w="2305684" h="854710">
                <a:moveTo>
                  <a:pt x="0" y="854494"/>
                </a:moveTo>
                <a:lnTo>
                  <a:pt x="2305684" y="854494"/>
                </a:lnTo>
                <a:lnTo>
                  <a:pt x="2305684" y="0"/>
                </a:lnTo>
                <a:lnTo>
                  <a:pt x="0" y="0"/>
                </a:lnTo>
                <a:lnTo>
                  <a:pt x="0" y="854494"/>
                </a:lnTo>
                <a:close/>
              </a:path>
            </a:pathLst>
          </a:custGeom>
          <a:ln w="19050">
            <a:solidFill>
              <a:srgbClr val="FF388B"/>
            </a:solidFill>
          </a:ln>
        </p:spPr>
        <p:txBody>
          <a:bodyPr wrap="square" lIns="0" tIns="0" rIns="0" bIns="0" rtlCol="0">
            <a:noAutofit/>
          </a:bodyPr>
          <a:lstStyle/>
          <a:p>
            <a:endParaRPr/>
          </a:p>
        </p:txBody>
      </p:sp>
      <p:sp>
        <p:nvSpPr>
          <p:cNvPr id="16" name="object 16"/>
          <p:cNvSpPr txBox="1"/>
          <p:nvPr/>
        </p:nvSpPr>
        <p:spPr>
          <a:xfrm>
            <a:off x="6387972" y="2669755"/>
            <a:ext cx="2286635" cy="657860"/>
          </a:xfrm>
          <a:prstGeom prst="rect">
            <a:avLst/>
          </a:prstGeom>
          <a:solidFill>
            <a:srgbClr val="FF388B"/>
          </a:solidFill>
        </p:spPr>
        <p:txBody>
          <a:bodyPr vert="horz" wrap="square" lIns="0" tIns="0" rIns="0" bIns="0" rtlCol="0" anchor="ctr" anchorCtr="0">
            <a:noAutofit/>
          </a:bodyPr>
          <a:lstStyle/>
          <a:p>
            <a:pPr marL="238125" rtl="0">
              <a:lnSpc>
                <a:spcPct val="100000"/>
              </a:lnSpc>
              <a:spcBef>
                <a:spcPts val="1705"/>
              </a:spcBef>
            </a:pPr>
            <a:r>
              <a:rPr lang="en" sz="2400" b="1" spc="-10" dirty="0">
                <a:solidFill>
                  <a:schemeClr val="bg1"/>
                </a:solidFill>
                <a:highlight>
                  <a:srgbClr val="000000">
                    <a:alpha val="0"/>
                  </a:srgbClr>
                </a:highlight>
                <a:latin typeface="Arial"/>
                <a:cs typeface="Arial"/>
              </a:rPr>
              <a:t>S</a:t>
            </a:r>
            <a:r>
              <a:rPr lang="en" sz="2400" b="1" i="0" u="none" strike="noStrike" spc="-10" dirty="0">
                <a:solidFill>
                  <a:schemeClr val="bg1"/>
                </a:solidFill>
                <a:highlight>
                  <a:srgbClr val="000000">
                    <a:alpha val="0"/>
                  </a:srgbClr>
                </a:highlight>
                <a:latin typeface="Arial"/>
                <a:cs typeface="Arial"/>
              </a:rPr>
              <a:t>ocial</a:t>
            </a:r>
            <a:endParaRPr sz="2400" dirty="0">
              <a:solidFill>
                <a:schemeClr val="bg1"/>
              </a:solidFill>
              <a:latin typeface="Arial"/>
              <a:cs typeface="Arial"/>
            </a:endParaRPr>
          </a:p>
        </p:txBody>
      </p:sp>
      <p:grpSp>
        <p:nvGrpSpPr>
          <p:cNvPr id="17" name="object 17"/>
          <p:cNvGrpSpPr/>
          <p:nvPr/>
        </p:nvGrpSpPr>
        <p:grpSpPr>
          <a:xfrm>
            <a:off x="6368922" y="3317875"/>
            <a:ext cx="2324735" cy="1951989"/>
            <a:chOff x="6368922" y="3317875"/>
            <a:chExt cx="2324735" cy="1951989"/>
          </a:xfrm>
        </p:grpSpPr>
        <p:sp>
          <p:nvSpPr>
            <p:cNvPr id="18" name="object 18"/>
            <p:cNvSpPr/>
            <p:nvPr/>
          </p:nvSpPr>
          <p:spPr>
            <a:xfrm>
              <a:off x="6378447" y="3327400"/>
              <a:ext cx="2305685" cy="1932939"/>
            </a:xfrm>
            <a:custGeom>
              <a:avLst/>
              <a:gdLst/>
              <a:ahLst/>
              <a:cxnLst/>
              <a:rect l="l" t="t" r="r" b="b"/>
              <a:pathLst>
                <a:path w="2305684" h="1932939">
                  <a:moveTo>
                    <a:pt x="2305684" y="0"/>
                  </a:moveTo>
                  <a:lnTo>
                    <a:pt x="0" y="0"/>
                  </a:lnTo>
                  <a:lnTo>
                    <a:pt x="0" y="1932432"/>
                  </a:lnTo>
                  <a:lnTo>
                    <a:pt x="2305684" y="1932432"/>
                  </a:lnTo>
                  <a:lnTo>
                    <a:pt x="2305684" y="0"/>
                  </a:lnTo>
                  <a:close/>
                </a:path>
              </a:pathLst>
            </a:custGeom>
            <a:solidFill>
              <a:srgbClr val="FFCEDB">
                <a:alpha val="90194"/>
              </a:srgbClr>
            </a:solidFill>
          </p:spPr>
          <p:txBody>
            <a:bodyPr wrap="square" lIns="0" tIns="0" rIns="0" bIns="0" rtlCol="0">
              <a:noAutofit/>
            </a:bodyPr>
            <a:lstStyle/>
            <a:p>
              <a:endParaRPr/>
            </a:p>
          </p:txBody>
        </p:sp>
        <p:sp>
          <p:nvSpPr>
            <p:cNvPr id="19" name="object 19"/>
            <p:cNvSpPr/>
            <p:nvPr/>
          </p:nvSpPr>
          <p:spPr>
            <a:xfrm>
              <a:off x="6378447" y="3327400"/>
              <a:ext cx="2305685" cy="1932939"/>
            </a:xfrm>
            <a:custGeom>
              <a:avLst/>
              <a:gdLst/>
              <a:ahLst/>
              <a:cxnLst/>
              <a:rect l="l" t="t" r="r" b="b"/>
              <a:pathLst>
                <a:path w="2305684" h="1932939">
                  <a:moveTo>
                    <a:pt x="0" y="1932432"/>
                  </a:moveTo>
                  <a:lnTo>
                    <a:pt x="2305684" y="1932432"/>
                  </a:lnTo>
                  <a:lnTo>
                    <a:pt x="2305684" y="0"/>
                  </a:lnTo>
                  <a:lnTo>
                    <a:pt x="0" y="0"/>
                  </a:lnTo>
                  <a:lnTo>
                    <a:pt x="0" y="1932432"/>
                  </a:lnTo>
                  <a:close/>
                </a:path>
              </a:pathLst>
            </a:custGeom>
            <a:ln w="19050">
              <a:solidFill>
                <a:srgbClr val="FFCEDB"/>
              </a:solidFill>
            </a:ln>
          </p:spPr>
          <p:txBody>
            <a:bodyPr wrap="square" lIns="0" tIns="0" rIns="0" bIns="0" rtlCol="0">
              <a:noAutofit/>
            </a:bodyPr>
            <a:lstStyle/>
            <a:p>
              <a:endParaRPr/>
            </a:p>
          </p:txBody>
        </p:sp>
      </p:grpSp>
      <p:sp>
        <p:nvSpPr>
          <p:cNvPr id="20" name="object 20"/>
          <p:cNvSpPr txBox="1"/>
          <p:nvPr/>
        </p:nvSpPr>
        <p:spPr>
          <a:xfrm>
            <a:off x="6452108" y="3365449"/>
            <a:ext cx="1935480" cy="1110615"/>
          </a:xfrm>
          <a:prstGeom prst="rect">
            <a:avLst/>
          </a:prstGeom>
        </p:spPr>
        <p:txBody>
          <a:bodyPr vert="horz" wrap="square" lIns="0" tIns="45720" rIns="0" bIns="0" rtlCol="0">
            <a:noAutofit/>
          </a:bodyPr>
          <a:lstStyle/>
          <a:p>
            <a:pPr marL="184785" marR="5080" indent="-172720" rtl="0">
              <a:lnSpc>
                <a:spcPct val="86300"/>
              </a:lnSpc>
              <a:spcBef>
                <a:spcPts val="360"/>
              </a:spcBef>
              <a:buChar char="•"/>
              <a:tabLst>
                <a:tab pos="185420" algn="l"/>
              </a:tabLst>
            </a:pPr>
            <a:r>
              <a:rPr lang="en" sz="1600" b="0" i="0" u="none" strike="noStrike" spc="-25">
                <a:highlight>
                  <a:srgbClr val="000000">
                    <a:alpha val="0"/>
                  </a:srgbClr>
                </a:highlight>
                <a:latin typeface="Microsoft Sans Serif"/>
                <a:cs typeface="Microsoft Sans Serif"/>
              </a:rPr>
              <a:t>Preparation for independent life and industrial activity</a:t>
            </a:r>
            <a:endParaRPr sz="1600">
              <a:latin typeface="Microsoft Sans Serif"/>
              <a:cs typeface="Microsoft Sans Serif"/>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2879" y="568197"/>
            <a:ext cx="7697470" cy="2769870"/>
          </a:xfrm>
          <a:prstGeom prst="rect">
            <a:avLst/>
          </a:prstGeom>
        </p:spPr>
        <p:txBody>
          <a:bodyPr vert="horz" wrap="square" lIns="0" tIns="12700" rIns="0" bIns="0" rtlCol="0">
            <a:noAutofit/>
          </a:bodyPr>
          <a:lstStyle/>
          <a:p>
            <a:pPr marL="396875" marR="659130" indent="-384810" rtl="0">
              <a:lnSpc>
                <a:spcPct val="100000"/>
              </a:lnSpc>
              <a:spcBef>
                <a:spcPts val="100"/>
              </a:spcBef>
            </a:pPr>
            <a:r>
              <a:rPr lang="en" sz="2400" b="0" i="0" u="none" strike="noStrike" spc="-265">
                <a:solidFill>
                  <a:srgbClr val="FF388B"/>
                </a:solidFill>
                <a:highlight>
                  <a:srgbClr val="000000">
                    <a:alpha val="0"/>
                  </a:srgbClr>
                </a:highlight>
                <a:latin typeface="Cambria"/>
                <a:cs typeface="Cambria"/>
              </a:rPr>
              <a:t> Diet</a:t>
            </a:r>
            <a:r>
              <a:rPr lang="en" sz="3000" b="0" i="0" u="none" strike="noStrike" spc="5">
                <a:solidFill>
                  <a:srgbClr val="FFFFFF"/>
                </a:solidFill>
                <a:highlight>
                  <a:srgbClr val="000000">
                    <a:alpha val="0"/>
                  </a:srgbClr>
                </a:highlight>
                <a:latin typeface="Times New Roman"/>
                <a:cs typeface="Times New Roman"/>
              </a:rPr>
              <a:t> after myocardial infarction makes it possible to normalize or at least reduce the phenomena of atherogenic</a:t>
            </a:r>
            <a:endParaRPr sz="3000">
              <a:latin typeface="Times New Roman"/>
              <a:cs typeface="Times New Roman"/>
            </a:endParaRPr>
          </a:p>
          <a:p>
            <a:pPr marL="396875" marR="5080" rtl="0">
              <a:lnSpc>
                <a:spcPct val="100000"/>
              </a:lnSpc>
            </a:pPr>
            <a:r>
              <a:rPr lang="en" sz="3000" b="0" i="0" u="none" strike="noStrike" spc="-5">
                <a:solidFill>
                  <a:srgbClr val="FFFFFF"/>
                </a:solidFill>
                <a:highlight>
                  <a:srgbClr val="000000">
                    <a:alpha val="0"/>
                  </a:srgbClr>
                </a:highlight>
                <a:latin typeface="Times New Roman"/>
                <a:cs typeface="Times New Roman"/>
              </a:rPr>
              <a:t>dyslipidemia, and therefore effective as a primary prevention of recurrent myocardial infarction.</a:t>
            </a:r>
            <a:endParaRPr sz="3000">
              <a:latin typeface="Times New Roman"/>
              <a:cs typeface="Times New Roman"/>
            </a:endParaRPr>
          </a:p>
        </p:txBody>
      </p:sp>
      <p:pic>
        <p:nvPicPr>
          <p:cNvPr id="3" name="object 3"/>
          <p:cNvPicPr/>
          <p:nvPr/>
        </p:nvPicPr>
        <p:blipFill>
          <a:blip r:embed="rId2"/>
          <a:stretch>
            <a:fillRect/>
          </a:stretch>
        </p:blipFill>
        <p:spPr>
          <a:xfrm>
            <a:off x="4860035" y="3428974"/>
            <a:ext cx="3770121" cy="3191891"/>
          </a:xfrm>
          <a:prstGeom prst="rect">
            <a:avLst/>
          </a:prstGeom>
        </p:spPr>
      </p:pic>
      <p:pic>
        <p:nvPicPr>
          <p:cNvPr id="4" name="object 4"/>
          <p:cNvPicPr/>
          <p:nvPr/>
        </p:nvPicPr>
        <p:blipFill>
          <a:blip r:embed="rId3"/>
          <a:stretch>
            <a:fillRect/>
          </a:stretch>
        </p:blipFill>
        <p:spPr>
          <a:xfrm>
            <a:off x="428599" y="3429000"/>
            <a:ext cx="4248531" cy="316230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493" y="340413"/>
            <a:ext cx="8174482" cy="769938"/>
          </a:xfrm>
        </p:spPr>
        <p:txBody>
          <a:bodyPr vert="horz" wrap="square" lIns="0" tIns="0" rIns="0" bIns="0" rtlCol="0" anchor="ctr">
            <a:noAutofit/>
          </a:bodyPr>
          <a:lstStyle/>
          <a:p>
            <a:pPr algn="ctr"/>
            <a:r>
              <a:rPr lang="en-US" sz="2800" dirty="0"/>
              <a:t>6 "golden rules" of diet after myocardial infarction</a:t>
            </a:r>
          </a:p>
        </p:txBody>
      </p:sp>
      <p:sp>
        <p:nvSpPr>
          <p:cNvPr id="3" name="object 3"/>
          <p:cNvSpPr txBox="1"/>
          <p:nvPr/>
        </p:nvSpPr>
        <p:spPr>
          <a:xfrm>
            <a:off x="518126" y="1752600"/>
            <a:ext cx="7943215" cy="4580255"/>
          </a:xfrm>
          <a:prstGeom prst="rect">
            <a:avLst/>
          </a:prstGeom>
        </p:spPr>
        <p:txBody>
          <a:bodyPr vert="horz" wrap="square" lIns="0" tIns="12700" rIns="0" bIns="0" rtlCol="0">
            <a:noAutofit/>
          </a:bodyPr>
          <a:lstStyle/>
          <a:p>
            <a:pPr marL="12700" rtl="0">
              <a:spcBef>
                <a:spcPts val="100"/>
              </a:spcBef>
              <a:tabLst>
                <a:tab pos="396240" algn="l"/>
              </a:tabLst>
            </a:pPr>
            <a:r>
              <a:rPr lang="en" sz="2000" b="0" i="0" u="none" strike="noStrike" spc="-170" dirty="0">
                <a:solidFill>
                  <a:srgbClr val="FF388B"/>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 sz="2000" b="0" i="0" u="none" strike="noStrike" spc="-20"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reduce fat intake;</a:t>
            </a:r>
            <a:endParaRP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96240" marR="474345" indent="-384175" rtl="0">
              <a:tabLst>
                <a:tab pos="460375" algn="l"/>
              </a:tabLst>
            </a:pPr>
            <a:r>
              <a:rPr lang="en" sz="2000" b="0" i="0" u="none" strike="noStrike" spc="-170" dirty="0">
                <a:solidFill>
                  <a:srgbClr val="FF388B"/>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 sz="2000" b="0" i="0" u="none" strike="noStrike" spc="-35"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drastically reduce the consumption of foods containing saturated fatty acids (animal fats, butter, cream, eggs), as they contribute to hyperlipidemia;</a:t>
            </a:r>
            <a:endParaRP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96240" marR="5080" indent="-384175" rtl="0">
              <a:tabLst>
                <a:tab pos="396240" algn="l"/>
              </a:tabLst>
            </a:pPr>
            <a:r>
              <a:rPr lang="en" sz="2000" b="0" i="0" u="none" strike="noStrike" spc="-170" dirty="0">
                <a:solidFill>
                  <a:srgbClr val="FF388B"/>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 sz="2000" b="0" i="0" u="none" strike="noStrike" spc="-15"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increase the consumption of polyunsaturated fatty acids, which are contained in the following products: liquid vegetable oils, fish, poultry, marine products, polyunsaturated fatty acids reduce the level of lipids in the blood;</a:t>
            </a:r>
            <a:endParaRP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96240" marR="1019810" indent="-384175" rtl="0">
              <a:tabLst>
                <a:tab pos="460375" algn="l"/>
              </a:tabLst>
            </a:pPr>
            <a:r>
              <a:rPr lang="en" sz="2000" b="0" i="0" u="none" strike="noStrike" spc="-170" dirty="0">
                <a:solidFill>
                  <a:srgbClr val="FF388B"/>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 sz="2000" b="0" i="0" u="none" strike="noStrike" spc="-20"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it is necessary to increase the consumption of fiber and complex carbohydrates (vegetables and fruits);</a:t>
            </a:r>
            <a:endParaRP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96240" marR="530860" indent="-384175" rtl="0">
              <a:tabLst>
                <a:tab pos="396240" algn="l"/>
              </a:tabLst>
            </a:pPr>
            <a:r>
              <a:rPr lang="en" sz="2000" b="0" i="0" u="none" strike="noStrike" spc="-170" dirty="0">
                <a:solidFill>
                  <a:srgbClr val="FF388B"/>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 sz="2000" b="0" i="0" u="none" strike="noStrike" spc="-10"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completely replace butter with vegetable oil when cooking</a:t>
            </a:r>
            <a:endParaRP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rtl="0">
              <a:tabLst>
                <a:tab pos="396240" algn="l"/>
              </a:tabLst>
            </a:pPr>
            <a:r>
              <a:rPr lang="en" sz="2000" b="0" i="0" u="none" strike="noStrike" spc="-170" dirty="0">
                <a:solidFill>
                  <a:srgbClr val="FF388B"/>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 sz="2000" b="0" i="0" u="none" strike="noStrike" spc="-10"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limit the amount of table salt in food to 3–5g per day.</a:t>
            </a:r>
            <a:endParaRP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7627" y="116598"/>
            <a:ext cx="6913245" cy="1152525"/>
          </a:xfrm>
          <a:custGeom>
            <a:avLst/>
            <a:gdLst/>
            <a:ahLst/>
            <a:cxnLst/>
            <a:rect l="l" t="t" r="r" b="b"/>
            <a:pathLst>
              <a:path w="6913245" h="1152525">
                <a:moveTo>
                  <a:pt x="6912736" y="0"/>
                </a:moveTo>
                <a:lnTo>
                  <a:pt x="0" y="0"/>
                </a:lnTo>
                <a:lnTo>
                  <a:pt x="0" y="1152131"/>
                </a:lnTo>
                <a:lnTo>
                  <a:pt x="6912736" y="1152131"/>
                </a:lnTo>
                <a:lnTo>
                  <a:pt x="6912736" y="0"/>
                </a:lnTo>
                <a:close/>
              </a:path>
            </a:pathLst>
          </a:custGeom>
          <a:noFill/>
        </p:spPr>
        <p:txBody>
          <a:bodyPr wrap="square" lIns="0" tIns="0" rIns="0" bIns="0" rtlCol="0">
            <a:noAutofit/>
          </a:bodyPr>
          <a:lstStyle/>
          <a:p>
            <a:endParaRPr/>
          </a:p>
        </p:txBody>
      </p:sp>
      <p:sp>
        <p:nvSpPr>
          <p:cNvPr id="3" name="object 3"/>
          <p:cNvSpPr txBox="1">
            <a:spLocks noGrp="1"/>
          </p:cNvSpPr>
          <p:nvPr>
            <p:ph type="title"/>
          </p:nvPr>
        </p:nvSpPr>
        <p:spPr>
          <a:xfrm>
            <a:off x="533400" y="110108"/>
            <a:ext cx="8125840" cy="1001394"/>
          </a:xfrm>
          <a:prstGeom prst="rect">
            <a:avLst/>
          </a:prstGeom>
        </p:spPr>
        <p:txBody>
          <a:bodyPr vert="horz" wrap="square" lIns="0" tIns="12700" rIns="0" bIns="0" rtlCol="0">
            <a:noAutofit/>
          </a:bodyPr>
          <a:lstStyle/>
          <a:p>
            <a:pPr marL="146685" marR="5080" indent="-134620" rtl="0">
              <a:lnSpc>
                <a:spcPct val="100000"/>
              </a:lnSpc>
              <a:spcBef>
                <a:spcPts val="100"/>
              </a:spcBef>
            </a:pPr>
            <a:r>
              <a:rPr lang="en" sz="4000" b="0" i="0" u="none" strike="noStrike" spc="-5" dirty="0">
                <a:highlight>
                  <a:srgbClr val="000000">
                    <a:alpha val="0"/>
                  </a:srgbClr>
                </a:highlight>
                <a:latin typeface="Times New Roman"/>
                <a:cs typeface="Times New Roman"/>
              </a:rPr>
              <a:t>Contraindications of physical therapy:</a:t>
            </a:r>
            <a:endParaRPr sz="4000" dirty="0">
              <a:latin typeface="Times New Roman"/>
              <a:cs typeface="Times New Roman"/>
            </a:endParaRPr>
          </a:p>
        </p:txBody>
      </p:sp>
      <p:sp>
        <p:nvSpPr>
          <p:cNvPr id="4" name="object 4"/>
          <p:cNvSpPr txBox="1">
            <a:spLocks noGrp="1"/>
          </p:cNvSpPr>
          <p:nvPr>
            <p:ph type="body" idx="1"/>
          </p:nvPr>
        </p:nvSpPr>
        <p:spPr>
          <a:prstGeom prst="rect">
            <a:avLst/>
          </a:prstGeom>
        </p:spPr>
        <p:txBody>
          <a:bodyPr vert="horz" wrap="square" lIns="0" tIns="13335" rIns="0" bIns="0" rtlCol="0">
            <a:noAutofit/>
          </a:bodyPr>
          <a:lstStyle/>
          <a:p>
            <a:pPr marL="557529" indent="-342900" rtl="0">
              <a:lnSpc>
                <a:spcPts val="2160"/>
              </a:lnSpc>
              <a:spcBef>
                <a:spcPts val="105"/>
              </a:spcBef>
              <a:buFont typeface="+mj-lt"/>
              <a:buAutoNum type="arabicPeriod"/>
              <a:tabLst>
                <a:tab pos="598805" algn="l"/>
              </a:tabLst>
            </a:pPr>
            <a:r>
              <a:rPr lang="en" b="0" i="0" u="none" strike="noStrike" dirty="0">
                <a:highlight>
                  <a:srgbClr val="000000">
                    <a:alpha val="0"/>
                  </a:srgbClr>
                </a:highlight>
                <a:latin typeface="Times New Roman"/>
              </a:rPr>
              <a:t>acute infectious diseases, mental and oncological diseases, venereal diseases, blood diseases in acute stages and stages of exacerbation;</a:t>
            </a:r>
          </a:p>
          <a:p>
            <a:pPr marL="557529" indent="-342900" rtl="0">
              <a:buFont typeface="+mj-lt"/>
              <a:buAutoNum type="arabicPeriod"/>
              <a:tabLst>
                <a:tab pos="598805" algn="l"/>
              </a:tabLst>
            </a:pPr>
            <a:r>
              <a:rPr lang="en" b="0" i="0" u="none" strike="noStrike" dirty="0">
                <a:highlight>
                  <a:srgbClr val="000000">
                    <a:alpha val="0"/>
                  </a:srgbClr>
                </a:highlight>
                <a:latin typeface="Times New Roman"/>
              </a:rPr>
              <a:t>circulatory insufficiency of stage 2B and above;</a:t>
            </a:r>
            <a:endParaRPr dirty="0">
              <a:latin typeface="Cambria"/>
              <a:cs typeface="Cambria"/>
            </a:endParaRPr>
          </a:p>
          <a:p>
            <a:pPr marL="557529" indent="-342900" rtl="0">
              <a:buFont typeface="+mj-lt"/>
              <a:buAutoNum type="arabicPeriod"/>
              <a:tabLst>
                <a:tab pos="598805" algn="l"/>
              </a:tabLst>
            </a:pPr>
            <a:r>
              <a:rPr lang="en" b="0" i="0" u="none" strike="noStrike" dirty="0">
                <a:highlight>
                  <a:srgbClr val="000000">
                    <a:alpha val="0"/>
                  </a:srgbClr>
                </a:highlight>
                <a:latin typeface="Times New Roman"/>
              </a:rPr>
              <a:t>severe degrees of coronary insufficiency;</a:t>
            </a:r>
            <a:endParaRPr dirty="0">
              <a:latin typeface="Cambria"/>
              <a:cs typeface="Cambria"/>
            </a:endParaRPr>
          </a:p>
          <a:p>
            <a:pPr marL="557529" indent="-342900" rtl="0">
              <a:buFont typeface="+mj-lt"/>
              <a:buAutoNum type="arabicPeriod"/>
              <a:tabLst>
                <a:tab pos="598805" algn="l"/>
              </a:tabLst>
            </a:pPr>
            <a:r>
              <a:rPr lang="en" b="0" i="0" u="none" strike="noStrike" dirty="0">
                <a:highlight>
                  <a:srgbClr val="000000">
                    <a:alpha val="0"/>
                  </a:srgbClr>
                </a:highlight>
                <a:latin typeface="Times New Roman"/>
              </a:rPr>
              <a:t>recurrent course of myocardial infarction;</a:t>
            </a:r>
            <a:endParaRPr dirty="0">
              <a:latin typeface="Cambria"/>
              <a:cs typeface="Cambria"/>
            </a:endParaRPr>
          </a:p>
          <a:p>
            <a:pPr marL="557529" indent="-342900" rtl="0">
              <a:buFont typeface="+mj-lt"/>
              <a:buAutoNum type="arabicPeriod"/>
              <a:tabLst>
                <a:tab pos="598805" algn="l"/>
              </a:tabLst>
            </a:pPr>
            <a:r>
              <a:rPr lang="en" b="0" i="0" u="none" strike="noStrike" dirty="0">
                <a:highlight>
                  <a:srgbClr val="000000">
                    <a:alpha val="0"/>
                  </a:srgbClr>
                </a:highlight>
                <a:latin typeface="Times New Roman"/>
              </a:rPr>
              <a:t>severe degrees of conduction and heart rhythm disorders;</a:t>
            </a:r>
            <a:endParaRPr dirty="0">
              <a:latin typeface="Cambria"/>
              <a:cs typeface="Cambria"/>
            </a:endParaRPr>
          </a:p>
          <a:p>
            <a:pPr marL="557529" indent="-342900" rtl="0">
              <a:buFont typeface="+mj-lt"/>
              <a:buAutoNum type="arabicPeriod"/>
              <a:tabLst>
                <a:tab pos="662305" algn="l"/>
              </a:tabLst>
            </a:pPr>
            <a:r>
              <a:rPr lang="en" b="0" i="0" u="none" strike="noStrike" dirty="0">
                <a:highlight>
                  <a:srgbClr val="000000">
                    <a:alpha val="0"/>
                  </a:srgbClr>
                </a:highlight>
                <a:latin typeface="Times New Roman"/>
              </a:rPr>
              <a:t>hypertension III FC;</a:t>
            </a:r>
            <a:endParaRPr dirty="0">
              <a:latin typeface="Cambria"/>
              <a:cs typeface="Cambria"/>
            </a:endParaRPr>
          </a:p>
          <a:p>
            <a:pPr marL="557529" indent="-342900" rtl="0">
              <a:lnSpc>
                <a:spcPts val="2160"/>
              </a:lnSpc>
              <a:buFont typeface="+mj-lt"/>
              <a:buAutoNum type="arabicPeriod"/>
              <a:tabLst>
                <a:tab pos="598805" algn="l"/>
              </a:tabLst>
            </a:pPr>
            <a:r>
              <a:rPr lang="en" b="0" i="0" u="none" strike="noStrike" dirty="0">
                <a:highlight>
                  <a:srgbClr val="000000">
                    <a:alpha val="0"/>
                  </a:srgbClr>
                </a:highlight>
                <a:latin typeface="Times New Roman"/>
              </a:rPr>
              <a:t>cardiac aneurysm (acute or chronic) with detections</a:t>
            </a:r>
            <a:r>
              <a:rPr lang="en" dirty="0">
                <a:highlight>
                  <a:srgbClr val="000000">
                    <a:alpha val="0"/>
                  </a:srgbClr>
                </a:highlight>
                <a:latin typeface="Cambria"/>
              </a:rPr>
              <a:t> </a:t>
            </a:r>
            <a:r>
              <a:rPr lang="en" b="0" i="0" u="none" strike="noStrike" dirty="0">
                <a:highlight>
                  <a:srgbClr val="000000">
                    <a:alpha val="0"/>
                  </a:srgbClr>
                </a:highlight>
                <a:latin typeface="Times New Roman"/>
              </a:rPr>
              <a:t>circulatory insufficiency above stage I;</a:t>
            </a:r>
          </a:p>
          <a:p>
            <a:pPr marL="557529" indent="-342900" rtl="0">
              <a:spcBef>
                <a:spcPts val="5"/>
              </a:spcBef>
              <a:buFont typeface="+mj-lt"/>
              <a:buAutoNum type="arabicPeriod"/>
              <a:tabLst>
                <a:tab pos="598805" algn="l"/>
              </a:tabLst>
            </a:pPr>
            <a:r>
              <a:rPr lang="en" b="0" i="0" u="none" strike="noStrike" dirty="0">
                <a:highlight>
                  <a:srgbClr val="000000">
                    <a:alpha val="0"/>
                  </a:srgbClr>
                </a:highlight>
                <a:latin typeface="Times New Roman"/>
              </a:rPr>
              <a:t>aortic aneurysm;</a:t>
            </a:r>
            <a:endParaRPr dirty="0">
              <a:latin typeface="Cambria"/>
              <a:cs typeface="Cambria"/>
            </a:endParaRPr>
          </a:p>
          <a:p>
            <a:pPr marL="598805" marR="468630" indent="-384810" rtl="0">
              <a:lnSpc>
                <a:spcPct val="80000"/>
              </a:lnSpc>
              <a:spcBef>
                <a:spcPts val="480"/>
              </a:spcBef>
              <a:buFont typeface="+mj-lt"/>
              <a:buAutoNum type="arabicPeriod"/>
              <a:tabLst>
                <a:tab pos="598805" algn="l"/>
              </a:tabLst>
            </a:pPr>
            <a:r>
              <a:rPr lang="en" b="0" i="0" u="none" strike="noStrike" dirty="0">
                <a:highlight>
                  <a:srgbClr val="000000">
                    <a:alpha val="0"/>
                  </a:srgbClr>
                </a:highlight>
                <a:latin typeface="Times New Roman"/>
              </a:rPr>
              <a:t>violation of cerebral circulation in the acute or subacute stage;</a:t>
            </a:r>
            <a:endParaRPr dirty="0">
              <a:latin typeface="Cambria"/>
              <a:cs typeface="Cambria"/>
            </a:endParaRPr>
          </a:p>
          <a:p>
            <a:pPr marL="557529" indent="-342900" rtl="0">
              <a:buFont typeface="+mj-lt"/>
              <a:buAutoNum type="arabicPeriod"/>
              <a:tabLst>
                <a:tab pos="598805" algn="l"/>
              </a:tabLst>
            </a:pPr>
            <a:r>
              <a:rPr lang="en" b="0" i="0" u="none" strike="noStrike" dirty="0">
                <a:highlight>
                  <a:srgbClr val="000000">
                    <a:alpha val="0"/>
                  </a:srgbClr>
                </a:highlight>
                <a:latin typeface="Times New Roman"/>
              </a:rPr>
              <a:t>recurrent thromboembolic complications;</a:t>
            </a:r>
            <a:endParaRPr dirty="0">
              <a:latin typeface="Cambria"/>
              <a:cs typeface="Cambria"/>
            </a:endParaRPr>
          </a:p>
          <a:p>
            <a:pPr marL="557529" indent="-342900" rtl="0">
              <a:buFont typeface="+mj-lt"/>
              <a:buAutoNum type="arabicPeriod"/>
              <a:tabLst>
                <a:tab pos="662305" algn="l"/>
              </a:tabLst>
            </a:pPr>
            <a:r>
              <a:rPr lang="en" b="0" i="0" u="none" strike="noStrike" dirty="0">
                <a:highlight>
                  <a:srgbClr val="000000">
                    <a:alpha val="0"/>
                  </a:srgbClr>
                </a:highlight>
                <a:latin typeface="Times New Roman"/>
              </a:rPr>
              <a:t>decompensated diabetes mellitus.</a:t>
            </a:r>
            <a:endParaRPr dirty="0">
              <a:latin typeface="Cambria"/>
              <a:cs typeface="Cambria"/>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700"/>
            <a:ext cx="7467600" cy="1143000"/>
          </a:xfrm>
          <a:prstGeom prst="rect">
            <a:avLst/>
          </a:prstGeom>
          <a:noFill/>
        </p:spPr>
        <p:txBody>
          <a:bodyPr vert="horz" wrap="square" lIns="0" tIns="203835" rIns="0" bIns="0" rtlCol="0">
            <a:noAutofit/>
          </a:bodyPr>
          <a:lstStyle/>
          <a:p>
            <a:pPr marL="45720" rtl="0">
              <a:lnSpc>
                <a:spcPct val="100000"/>
              </a:lnSpc>
              <a:spcBef>
                <a:spcPts val="1605"/>
              </a:spcBef>
            </a:pPr>
            <a:r>
              <a:rPr lang="en" sz="4600" b="0" i="0" u="none" strike="noStrike" spc="-65" dirty="0">
                <a:highlight>
                  <a:srgbClr val="000000">
                    <a:alpha val="0"/>
                  </a:srgbClr>
                </a:highlight>
                <a:latin typeface="Franklin Gothic Medium"/>
              </a:rPr>
              <a:t>Stationary stage</a:t>
            </a:r>
            <a:endParaRPr sz="4600" dirty="0"/>
          </a:p>
        </p:txBody>
      </p:sp>
      <p:sp>
        <p:nvSpPr>
          <p:cNvPr id="3" name="object 3"/>
          <p:cNvSpPr txBox="1"/>
          <p:nvPr/>
        </p:nvSpPr>
        <p:spPr>
          <a:xfrm>
            <a:off x="572516" y="1622882"/>
            <a:ext cx="7171055" cy="3044190"/>
          </a:xfrm>
          <a:prstGeom prst="rect">
            <a:avLst/>
          </a:prstGeom>
        </p:spPr>
        <p:txBody>
          <a:bodyPr vert="horz" wrap="square" lIns="0" tIns="12700" rIns="0" bIns="0" rtlCol="0">
            <a:noAutofit/>
          </a:bodyPr>
          <a:lstStyle/>
          <a:p>
            <a:pPr marL="12065" marR="5080" rtl="0">
              <a:lnSpc>
                <a:spcPct val="100000"/>
              </a:lnSpc>
              <a:spcBef>
                <a:spcPts val="100"/>
              </a:spcBef>
              <a:tabLst>
                <a:tab pos="503555" algn="l"/>
              </a:tabLst>
            </a:pPr>
            <a:r>
              <a:rPr lang="en" sz="3000" b="0" i="0" u="none" strike="noStrike" spc="-35" dirty="0">
                <a:solidFill>
                  <a:srgbClr val="FFFFFF"/>
                </a:solidFill>
                <a:highlight>
                  <a:srgbClr val="000000">
                    <a:alpha val="0"/>
                  </a:srgbClr>
                </a:highlight>
                <a:latin typeface="Microsoft Sans Serif"/>
                <a:cs typeface="Microsoft Sans Serif"/>
              </a:rPr>
              <a:t>Assign the following motor modes:</a:t>
            </a:r>
            <a:endParaRPr lang="en-US" sz="3000" dirty="0">
              <a:latin typeface="Microsoft Sans Serif"/>
              <a:cs typeface="Microsoft Sans Serif"/>
            </a:endParaRPr>
          </a:p>
          <a:p>
            <a:pPr marL="396875" marR="680720" indent="-384810" rtl="0">
              <a:lnSpc>
                <a:spcPct val="100000"/>
              </a:lnSpc>
              <a:spcBef>
                <a:spcPts val="720"/>
              </a:spcBef>
              <a:buFont typeface="Arial" panose="020B0604020202020204" pitchFamily="34" charset="0"/>
              <a:buChar char="•"/>
              <a:tabLst>
                <a:tab pos="503555" algn="l"/>
              </a:tabLst>
            </a:pPr>
            <a:r>
              <a:rPr lang="en-US" sz="3000" b="0" i="0" u="none" strike="noStrike" spc="-20" dirty="0">
                <a:solidFill>
                  <a:srgbClr val="FFFFFF"/>
                </a:solidFill>
                <a:highlight>
                  <a:srgbClr val="000000">
                    <a:alpha val="0"/>
                  </a:srgbClr>
                </a:highlight>
                <a:latin typeface="Microsoft Sans Serif"/>
                <a:cs typeface="Microsoft Sans Serif"/>
              </a:rPr>
              <a:t>Bed (strictly bed and light bed)</a:t>
            </a:r>
            <a:endParaRPr lang="en-US" sz="3000" dirty="0">
              <a:latin typeface="Microsoft Sans Serif"/>
              <a:cs typeface="Microsoft Sans Serif"/>
            </a:endParaRPr>
          </a:p>
          <a:p>
            <a:pPr marL="355600" indent="-342900" rtl="0">
              <a:lnSpc>
                <a:spcPct val="100000"/>
              </a:lnSpc>
              <a:spcBef>
                <a:spcPts val="725"/>
              </a:spcBef>
              <a:buFont typeface="Arial" panose="020B0604020202020204" pitchFamily="34" charset="0"/>
              <a:buChar char="•"/>
              <a:tabLst>
                <a:tab pos="503555" algn="l"/>
              </a:tabLst>
            </a:pPr>
            <a:r>
              <a:rPr lang="en-US" sz="3000" b="0" i="0" u="none" strike="noStrike" spc="-10" dirty="0">
                <a:solidFill>
                  <a:srgbClr val="FFFFFF"/>
                </a:solidFill>
                <a:highlight>
                  <a:srgbClr val="000000">
                    <a:alpha val="0"/>
                  </a:srgbClr>
                </a:highlight>
                <a:latin typeface="Microsoft Sans Serif"/>
                <a:cs typeface="Microsoft Sans Serif"/>
              </a:rPr>
              <a:t>W</a:t>
            </a:r>
            <a:r>
              <a:rPr lang="en" sz="3000" b="0" i="0" u="none" strike="noStrike" spc="-10" dirty="0">
                <a:solidFill>
                  <a:srgbClr val="FFFFFF"/>
                </a:solidFill>
                <a:highlight>
                  <a:srgbClr val="000000">
                    <a:alpha val="0"/>
                  </a:srgbClr>
                </a:highlight>
                <a:latin typeface="Microsoft Sans Serif"/>
                <a:cs typeface="Microsoft Sans Serif"/>
              </a:rPr>
              <a:t>ard</a:t>
            </a:r>
          </a:p>
          <a:p>
            <a:pPr marL="355600" indent="-342900" rtl="0">
              <a:lnSpc>
                <a:spcPct val="100000"/>
              </a:lnSpc>
              <a:spcBef>
                <a:spcPts val="725"/>
              </a:spcBef>
              <a:buFont typeface="Arial" panose="020B0604020202020204" pitchFamily="34" charset="0"/>
              <a:buChar char="•"/>
              <a:tabLst>
                <a:tab pos="503555" algn="l"/>
              </a:tabLst>
            </a:pPr>
            <a:r>
              <a:rPr lang="en" sz="3000" spc="-15" dirty="0">
                <a:solidFill>
                  <a:srgbClr val="FFFFFF"/>
                </a:solidFill>
                <a:highlight>
                  <a:srgbClr val="000000">
                    <a:alpha val="0"/>
                  </a:srgbClr>
                </a:highlight>
                <a:latin typeface="Microsoft Sans Serif"/>
                <a:cs typeface="Microsoft Sans Serif"/>
              </a:rPr>
              <a:t>F</a:t>
            </a:r>
            <a:r>
              <a:rPr lang="en" sz="3000" b="0" i="0" u="none" strike="noStrike" spc="-15" dirty="0">
                <a:solidFill>
                  <a:srgbClr val="FFFFFF"/>
                </a:solidFill>
                <a:highlight>
                  <a:srgbClr val="000000">
                    <a:alpha val="0"/>
                  </a:srgbClr>
                </a:highlight>
                <a:latin typeface="Microsoft Sans Serif"/>
                <a:cs typeface="Microsoft Sans Serif"/>
              </a:rPr>
              <a:t>ree.</a:t>
            </a:r>
            <a:endParaRPr sz="3000" dirty="0">
              <a:latin typeface="Microsoft Sans Serif"/>
              <a:cs typeface="Microsoft Sans Serif"/>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3250" rIns="0" bIns="0" rtlCol="0">
            <a:noAutofit/>
          </a:bodyPr>
          <a:lstStyle/>
          <a:p>
            <a:pPr marL="480059" marR="5080" rtl="0">
              <a:lnSpc>
                <a:spcPct val="100000"/>
              </a:lnSpc>
              <a:spcBef>
                <a:spcPts val="100"/>
              </a:spcBef>
            </a:pPr>
            <a:r>
              <a:rPr lang="en" sz="3200" b="0" i="0" u="none" strike="noStrike" spc="-55" dirty="0">
                <a:highlight>
                  <a:srgbClr val="000000">
                    <a:alpha val="0"/>
                  </a:srgbClr>
                </a:highlight>
                <a:latin typeface="Franklin Gothic Medium"/>
              </a:rPr>
              <a:t>The main tasks of physical therapy at the stationary stage are:</a:t>
            </a:r>
            <a:endParaRPr sz="3200" dirty="0"/>
          </a:p>
        </p:txBody>
      </p:sp>
      <p:sp>
        <p:nvSpPr>
          <p:cNvPr id="3" name="object 3"/>
          <p:cNvSpPr txBox="1"/>
          <p:nvPr/>
        </p:nvSpPr>
        <p:spPr>
          <a:xfrm>
            <a:off x="618236" y="1397330"/>
            <a:ext cx="7981950" cy="4346575"/>
          </a:xfrm>
          <a:prstGeom prst="rect">
            <a:avLst/>
          </a:prstGeom>
        </p:spPr>
        <p:txBody>
          <a:bodyPr vert="horz" wrap="square" lIns="0" tIns="52705" rIns="0" bIns="0" rtlCol="0">
            <a:noAutofit/>
          </a:bodyPr>
          <a:lstStyle/>
          <a:p>
            <a:pPr marL="396875" marR="472440" indent="-384810" rtl="0">
              <a:lnSpc>
                <a:spcPct val="90000"/>
              </a:lnSpc>
              <a:spcBef>
                <a:spcPts val="415"/>
              </a:spcBef>
              <a:tabLst>
                <a:tab pos="396875" algn="l"/>
              </a:tabLst>
            </a:pPr>
            <a:r>
              <a:rPr lang="en" sz="2000" b="0" i="0" u="none" strike="noStrike" spc="-200" dirty="0">
                <a:solidFill>
                  <a:srgbClr val="FF388B"/>
                </a:solidFill>
                <a:highlight>
                  <a:srgbClr val="000000">
                    <a:alpha val="0"/>
                  </a:srgbClr>
                </a:highlight>
                <a:latin typeface="Cambria"/>
                <a:cs typeface="Cambria"/>
              </a:rPr>
              <a:t>⦿	</a:t>
            </a:r>
            <a:r>
              <a:rPr lang="en" sz="2600" b="0" i="0" u="none" strike="noStrike" spc="1080" dirty="0">
                <a:solidFill>
                  <a:srgbClr val="FFFFFF"/>
                </a:solidFill>
                <a:highlight>
                  <a:srgbClr val="000000">
                    <a:alpha val="0"/>
                  </a:srgbClr>
                </a:highlight>
                <a:latin typeface="Microsoft Sans Serif"/>
                <a:cs typeface="Microsoft Sans Serif"/>
              </a:rPr>
              <a:t>— </a:t>
            </a:r>
            <a:r>
              <a:rPr lang="en" sz="2600" b="0" i="0" u="none" strike="noStrike" dirty="0">
                <a:solidFill>
                  <a:srgbClr val="FFFFFF"/>
                </a:solidFill>
                <a:highlight>
                  <a:srgbClr val="000000">
                    <a:alpha val="0"/>
                  </a:srgbClr>
                </a:highlight>
                <a:latin typeface="Microsoft Sans Serif"/>
                <a:cs typeface="Microsoft Sans Serif"/>
              </a:rPr>
              <a:t>prevention and elimination of complications of hypodynamia syndrome (hypostatic pneumonia, thrombosis, intestinal atony, muscle weakness, etc.), limiting restorative measures;</a:t>
            </a:r>
            <a:endParaRPr sz="2600" dirty="0">
              <a:latin typeface="Microsoft Sans Serif"/>
              <a:cs typeface="Microsoft Sans Serif"/>
            </a:endParaRPr>
          </a:p>
          <a:p>
            <a:pPr marL="396875" marR="5080" rtl="0">
              <a:lnSpc>
                <a:spcPts val="2810"/>
              </a:lnSpc>
              <a:spcBef>
                <a:spcPts val="40"/>
              </a:spcBef>
              <a:buChar char="—"/>
              <a:tabLst>
                <a:tab pos="819150" algn="l"/>
              </a:tabLst>
            </a:pPr>
            <a:r>
              <a:rPr lang="en" sz="2600" b="0" i="0" u="none" strike="noStrike" spc="-15" dirty="0">
                <a:solidFill>
                  <a:srgbClr val="FFFFFF"/>
                </a:solidFill>
                <a:highlight>
                  <a:srgbClr val="000000">
                    <a:alpha val="0"/>
                  </a:srgbClr>
                </a:highlight>
                <a:latin typeface="Microsoft Sans Serif"/>
                <a:cs typeface="Microsoft Sans Serif"/>
              </a:rPr>
              <a:t>stabilization of the main clinical, instrumental and laboratory parameters;</a:t>
            </a:r>
            <a:endParaRPr sz="2600" dirty="0">
              <a:latin typeface="Microsoft Sans Serif"/>
              <a:cs typeface="Microsoft Sans Serif"/>
            </a:endParaRPr>
          </a:p>
          <a:p>
            <a:pPr marL="819150" indent="-422275" rtl="0">
              <a:lnSpc>
                <a:spcPts val="2610"/>
              </a:lnSpc>
              <a:buChar char="—"/>
              <a:tabLst>
                <a:tab pos="819150" algn="l"/>
              </a:tabLst>
            </a:pPr>
            <a:r>
              <a:rPr lang="en" sz="2600" b="0" i="0" u="none" strike="noStrike" spc="-10" dirty="0">
                <a:solidFill>
                  <a:srgbClr val="FFFFFF"/>
                </a:solidFill>
                <a:highlight>
                  <a:srgbClr val="000000">
                    <a:alpha val="0"/>
                  </a:srgbClr>
                </a:highlight>
                <a:latin typeface="Microsoft Sans Serif"/>
                <a:cs typeface="Microsoft Sans Serif"/>
              </a:rPr>
              <a:t>formation of an adequate psychological</a:t>
            </a:r>
            <a:endParaRPr sz="2600" dirty="0">
              <a:latin typeface="Microsoft Sans Serif"/>
              <a:cs typeface="Microsoft Sans Serif"/>
            </a:endParaRPr>
          </a:p>
          <a:p>
            <a:pPr marL="396875" rtl="0">
              <a:lnSpc>
                <a:spcPts val="2810"/>
              </a:lnSpc>
            </a:pPr>
            <a:r>
              <a:rPr lang="en" sz="2600" b="0" i="0" u="none" strike="noStrike" spc="-30" dirty="0">
                <a:solidFill>
                  <a:srgbClr val="FFFFFF"/>
                </a:solidFill>
                <a:highlight>
                  <a:srgbClr val="000000">
                    <a:alpha val="0"/>
                  </a:srgbClr>
                </a:highlight>
                <a:latin typeface="Microsoft Sans Serif"/>
                <a:cs typeface="Microsoft Sans Serif"/>
              </a:rPr>
              <a:t>patient's reactions;</a:t>
            </a:r>
            <a:endParaRPr sz="2600" dirty="0">
              <a:latin typeface="Microsoft Sans Serif"/>
              <a:cs typeface="Microsoft Sans Serif"/>
            </a:endParaRPr>
          </a:p>
          <a:p>
            <a:pPr marL="396875" marR="693420" algn="just" rtl="0">
              <a:lnSpc>
                <a:spcPts val="2810"/>
              </a:lnSpc>
              <a:spcBef>
                <a:spcPts val="200"/>
              </a:spcBef>
              <a:buChar char="—"/>
              <a:tabLst>
                <a:tab pos="819150" algn="l"/>
              </a:tabLst>
            </a:pPr>
            <a:r>
              <a:rPr lang="en" sz="2600" b="0" i="0" u="none" strike="noStrike" spc="-10" dirty="0">
                <a:solidFill>
                  <a:srgbClr val="FFFFFF"/>
                </a:solidFill>
                <a:highlight>
                  <a:srgbClr val="000000">
                    <a:alpha val="0"/>
                  </a:srgbClr>
                </a:highlight>
                <a:latin typeface="Microsoft Sans Serif"/>
                <a:cs typeface="Microsoft Sans Serif"/>
              </a:rPr>
              <a:t>formation of such a level of physical activity of the patient, at which he could serve himself.</a:t>
            </a:r>
            <a:endParaRPr sz="2600" dirty="0">
              <a:latin typeface="Microsoft Sans Serif"/>
              <a:cs typeface="Microsoft Sans Serif"/>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315" y="808990"/>
            <a:ext cx="4163695" cy="4640580"/>
          </a:xfrm>
          <a:prstGeom prst="rect">
            <a:avLst/>
          </a:prstGeom>
        </p:spPr>
        <p:txBody>
          <a:bodyPr vert="horz" wrap="square" lIns="0" tIns="67310" rIns="0" bIns="0" rtlCol="0">
            <a:noAutofit/>
          </a:bodyPr>
          <a:lstStyle/>
          <a:p>
            <a:pPr marL="396240" marR="5080" indent="-384175" algn="just" rtl="0">
              <a:lnSpc>
                <a:spcPct val="80000"/>
              </a:lnSpc>
              <a:spcBef>
                <a:spcPts val="530"/>
              </a:spcBef>
            </a:pPr>
            <a:r>
              <a:rPr lang="en" sz="1400" b="0" i="0" u="none" strike="noStrike" spc="-170">
                <a:solidFill>
                  <a:srgbClr val="FF388B"/>
                </a:solidFill>
                <a:highlight>
                  <a:srgbClr val="000000">
                    <a:alpha val="0"/>
                  </a:srgbClr>
                </a:highlight>
                <a:latin typeface="Cambria"/>
                <a:cs typeface="Cambria"/>
              </a:rPr>
              <a:t> At</a:t>
            </a:r>
            <a:r>
              <a:rPr lang="en" sz="1800" b="0" i="0" u="none" strike="noStrike">
                <a:solidFill>
                  <a:srgbClr val="FFFFFF"/>
                </a:solidFill>
                <a:highlight>
                  <a:srgbClr val="000000">
                    <a:alpha val="0"/>
                  </a:srgbClr>
                </a:highlight>
                <a:latin typeface="Microsoft Sans Serif"/>
                <a:cs typeface="Microsoft Sans Serif"/>
              </a:rPr>
              <a:t> the beginning of the activation of patients with pulmonary hypertension, it is recommended to carry out in the initial position lying in bed, then sitting on a chair, and when the patient begins to walk, standing. The duration of the Therapeutic gymnastics procedure increases from 7-10 to 15-20 minutes.</a:t>
            </a:r>
            <a:endParaRPr sz="1800">
              <a:latin typeface="Microsoft Sans Serif"/>
              <a:cs typeface="Microsoft Sans Serif"/>
            </a:endParaRPr>
          </a:p>
          <a:p>
            <a:pPr>
              <a:lnSpc>
                <a:spcPct val="100000"/>
              </a:lnSpc>
            </a:pPr>
            <a:endParaRPr sz="2100">
              <a:latin typeface="Microsoft Sans Serif"/>
              <a:cs typeface="Microsoft Sans Serif"/>
            </a:endParaRPr>
          </a:p>
          <a:p>
            <a:pPr marL="396240" marR="43815" indent="-384175" rtl="0">
              <a:lnSpc>
                <a:spcPts val="1920"/>
              </a:lnSpc>
              <a:tabLst>
                <a:tab pos="396240" algn="l"/>
              </a:tabLst>
            </a:pPr>
            <a:r>
              <a:rPr lang="en" sz="1600" b="0" i="0" u="none" strike="noStrike" spc="-175">
                <a:solidFill>
                  <a:srgbClr val="FF388B"/>
                </a:solidFill>
                <a:highlight>
                  <a:srgbClr val="000000">
                    <a:alpha val="0"/>
                  </a:srgbClr>
                </a:highlight>
                <a:latin typeface="Cambria"/>
                <a:cs typeface="Cambria"/>
              </a:rPr>
              <a:t>⦿	</a:t>
            </a:r>
            <a:r>
              <a:rPr lang="en" sz="2000" b="0" i="0" u="none" strike="noStrike" spc="-25">
                <a:solidFill>
                  <a:srgbClr val="FFFFFF"/>
                </a:solidFill>
                <a:highlight>
                  <a:srgbClr val="000000">
                    <a:alpha val="0"/>
                  </a:srgbClr>
                </a:highlight>
                <a:latin typeface="Microsoft Sans Serif"/>
                <a:cs typeface="Microsoft Sans Serif"/>
              </a:rPr>
              <a:t>Exercises should be easily accessible, familiar, mostly isotonic in nature.</a:t>
            </a:r>
            <a:endParaRPr sz="2000">
              <a:latin typeface="Microsoft Sans Serif"/>
              <a:cs typeface="Microsoft Sans Serif"/>
            </a:endParaRPr>
          </a:p>
          <a:p>
            <a:pPr marL="396240" marR="86360" indent="-384175" rtl="0">
              <a:lnSpc>
                <a:spcPct val="80000"/>
              </a:lnSpc>
              <a:spcBef>
                <a:spcPts val="500"/>
              </a:spcBef>
              <a:tabLst>
                <a:tab pos="396240" algn="l"/>
              </a:tabLst>
            </a:pPr>
            <a:r>
              <a:rPr lang="en" sz="1600" b="0" i="0" u="none" strike="noStrike" spc="-180">
                <a:solidFill>
                  <a:srgbClr val="FF388B"/>
                </a:solidFill>
                <a:highlight>
                  <a:srgbClr val="000000">
                    <a:alpha val="0"/>
                  </a:srgbClr>
                </a:highlight>
                <a:latin typeface="Cambria"/>
                <a:cs typeface="Cambria"/>
              </a:rPr>
              <a:t>⦿	</a:t>
            </a:r>
            <a:r>
              <a:rPr lang="en" sz="2000" b="0" i="0" u="none" strike="noStrike" spc="-15">
                <a:solidFill>
                  <a:srgbClr val="FFFFFF"/>
                </a:solidFill>
                <a:highlight>
                  <a:srgbClr val="000000">
                    <a:alpha val="0"/>
                  </a:srgbClr>
                </a:highlight>
                <a:latin typeface="Microsoft Sans Serif"/>
                <a:cs typeface="Microsoft Sans Serif"/>
              </a:rPr>
              <a:t>They are performed slowly, then at an average pace, often with an incomplete range of movements, with mandatory inclusion in the DU procedure and relaxation.</a:t>
            </a:r>
            <a:endParaRPr sz="2000">
              <a:latin typeface="Microsoft Sans Serif"/>
              <a:cs typeface="Microsoft Sans Serif"/>
            </a:endParaRPr>
          </a:p>
        </p:txBody>
      </p:sp>
      <p:pic>
        <p:nvPicPr>
          <p:cNvPr id="3" name="object 3"/>
          <p:cNvPicPr/>
          <p:nvPr/>
        </p:nvPicPr>
        <p:blipFill>
          <a:blip r:embed="rId2"/>
          <a:stretch>
            <a:fillRect/>
          </a:stretch>
        </p:blipFill>
        <p:spPr>
          <a:xfrm>
            <a:off x="5364098" y="836764"/>
            <a:ext cx="3455924" cy="4968494"/>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611555" y="1340777"/>
            <a:ext cx="7466076" cy="440499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2516" y="890142"/>
            <a:ext cx="7256780" cy="4848225"/>
          </a:xfrm>
          <a:prstGeom prst="rect">
            <a:avLst/>
          </a:prstGeom>
        </p:spPr>
        <p:txBody>
          <a:bodyPr vert="horz" wrap="square" lIns="0" tIns="54610" rIns="0" bIns="0" rtlCol="0">
            <a:noAutofit/>
          </a:bodyPr>
          <a:lstStyle/>
          <a:p>
            <a:pPr marL="396875" marR="489584" indent="-384810" rtl="0">
              <a:lnSpc>
                <a:spcPct val="90000"/>
              </a:lnSpc>
              <a:spcBef>
                <a:spcPts val="430"/>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30">
                <a:solidFill>
                  <a:srgbClr val="FFFFFF"/>
                </a:solidFill>
                <a:highlight>
                  <a:srgbClr val="000000">
                    <a:alpha val="0"/>
                  </a:srgbClr>
                </a:highlight>
                <a:latin typeface="Microsoft Sans Serif"/>
                <a:cs typeface="Microsoft Sans Serif"/>
              </a:rPr>
              <a:t>Objective data (heart rate, blood pressure, frequency and nature of respiration, skin coloration, sweating, etc.) are carefully evaluated.,</a:t>
            </a:r>
            <a:endParaRPr sz="2800">
              <a:latin typeface="Microsoft Sans Serif"/>
              <a:cs typeface="Microsoft Sans Serif"/>
            </a:endParaRPr>
          </a:p>
          <a:p>
            <a:pPr marL="396875" marR="5080" indent="-384810" rtl="0">
              <a:lnSpc>
                <a:spcPts val="3020"/>
              </a:lnSpc>
              <a:spcBef>
                <a:spcPts val="725"/>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10">
                <a:solidFill>
                  <a:srgbClr val="FFFFFF"/>
                </a:solidFill>
                <a:highlight>
                  <a:srgbClr val="000000">
                    <a:alpha val="0"/>
                  </a:srgbClr>
                </a:highlight>
                <a:latin typeface="Microsoft Sans Serif"/>
                <a:cs typeface="Microsoft Sans Serif"/>
              </a:rPr>
              <a:t>patient complaints (fatigue, pain, interruptions, brain symptoms, dry mouth, discomfort).</a:t>
            </a:r>
            <a:endParaRPr sz="2800">
              <a:latin typeface="Microsoft Sans Serif"/>
              <a:cs typeface="Microsoft Sans Serif"/>
            </a:endParaRPr>
          </a:p>
          <a:p>
            <a:pPr marL="396875" marR="13335" indent="-384810" rtl="0">
              <a:lnSpc>
                <a:spcPct val="90000"/>
              </a:lnSpc>
              <a:spcBef>
                <a:spcPts val="635"/>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5">
                <a:solidFill>
                  <a:srgbClr val="FFFFFF"/>
                </a:solidFill>
                <a:highlight>
                  <a:srgbClr val="000000">
                    <a:alpha val="0"/>
                  </a:srgbClr>
                </a:highlight>
                <a:latin typeface="Microsoft Sans Serif"/>
                <a:cs typeface="Microsoft Sans Serif"/>
              </a:rPr>
              <a:t>In the 1st week, the heart rate should not be increased, the maximum allowable deviation is 10 beats per minute. The Therapeutic gymnastics complex is performed 2-3 times a day, 1.5— 2 hours after meals, under the control of heart rate.</a:t>
            </a:r>
            <a:endParaRPr sz="2800">
              <a:latin typeface="Microsoft Sans Serif"/>
              <a:cs typeface="Microsoft Sans Serif"/>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700"/>
            <a:ext cx="7467600" cy="1143000"/>
          </a:xfrm>
          <a:prstGeom prst="rect">
            <a:avLst/>
          </a:prstGeom>
          <a:noFill/>
        </p:spPr>
        <p:txBody>
          <a:bodyPr vert="horz" wrap="square" lIns="0" tIns="203835" rIns="0" bIns="0" rtlCol="0">
            <a:noAutofit/>
          </a:bodyPr>
          <a:lstStyle/>
          <a:p>
            <a:pPr marL="6350" algn="ctr" rtl="0">
              <a:lnSpc>
                <a:spcPct val="100000"/>
              </a:lnSpc>
              <a:spcBef>
                <a:spcPts val="1605"/>
              </a:spcBef>
            </a:pPr>
            <a:r>
              <a:rPr lang="en" sz="4600" b="0" i="0" u="none" strike="noStrike" spc="-80" dirty="0">
                <a:highlight>
                  <a:srgbClr val="000000">
                    <a:alpha val="0"/>
                  </a:srgbClr>
                </a:highlight>
                <a:latin typeface="Franklin Gothic Medium"/>
              </a:rPr>
              <a:t>Sanatorium stage:</a:t>
            </a:r>
            <a:endParaRPr sz="4600" dirty="0"/>
          </a:p>
        </p:txBody>
      </p:sp>
      <p:sp>
        <p:nvSpPr>
          <p:cNvPr id="3" name="object 3"/>
          <p:cNvSpPr txBox="1"/>
          <p:nvPr/>
        </p:nvSpPr>
        <p:spPr>
          <a:xfrm>
            <a:off x="572516" y="1622882"/>
            <a:ext cx="7106284" cy="3044190"/>
          </a:xfrm>
          <a:prstGeom prst="rect">
            <a:avLst/>
          </a:prstGeom>
        </p:spPr>
        <p:txBody>
          <a:bodyPr vert="horz" wrap="square" lIns="0" tIns="12700" rIns="0" bIns="0" rtlCol="0">
            <a:noAutofit/>
          </a:bodyPr>
          <a:lstStyle/>
          <a:p>
            <a:pPr marL="396875" marR="5080" indent="-384810" rtl="0">
              <a:lnSpc>
                <a:spcPct val="100000"/>
              </a:lnSpc>
              <a:spcBef>
                <a:spcPts val="100"/>
              </a:spcBef>
            </a:pPr>
            <a:r>
              <a:rPr lang="en" sz="2400" b="0" i="0" u="none" strike="noStrike" spc="-260" dirty="0">
                <a:solidFill>
                  <a:srgbClr val="FF388B"/>
                </a:solidFill>
                <a:highlight>
                  <a:srgbClr val="000000">
                    <a:alpha val="0"/>
                  </a:srgbClr>
                </a:highlight>
                <a:latin typeface="Cambria"/>
                <a:cs typeface="Cambria"/>
              </a:rPr>
              <a:t> The following motor modes are used</a:t>
            </a:r>
            <a:r>
              <a:rPr lang="en" sz="3000" b="0" i="0" u="none" strike="noStrike" dirty="0">
                <a:solidFill>
                  <a:srgbClr val="FFFFFF"/>
                </a:solidFill>
                <a:highlight>
                  <a:srgbClr val="000000">
                    <a:alpha val="0"/>
                  </a:srgbClr>
                </a:highlight>
                <a:latin typeface="Microsoft Sans Serif"/>
                <a:cs typeface="Microsoft Sans Serif"/>
              </a:rPr>
              <a:t> in sanatoriums and dispensaries:</a:t>
            </a:r>
            <a:endParaRPr sz="3000" dirty="0">
              <a:latin typeface="Microsoft Sans Serif"/>
              <a:cs typeface="Microsoft Sans Serif"/>
            </a:endParaRPr>
          </a:p>
          <a:p>
            <a:pPr marL="12700" rtl="0">
              <a:lnSpc>
                <a:spcPct val="100000"/>
              </a:lnSpc>
              <a:spcBef>
                <a:spcPts val="725"/>
              </a:spcBef>
            </a:pPr>
            <a:r>
              <a:rPr lang="en" sz="2400" b="0" i="0" u="none" strike="noStrike" spc="-260" dirty="0">
                <a:solidFill>
                  <a:srgbClr val="FF388B"/>
                </a:solidFill>
                <a:highlight>
                  <a:srgbClr val="000000">
                    <a:alpha val="0"/>
                  </a:srgbClr>
                </a:highlight>
                <a:latin typeface="Cambria"/>
                <a:cs typeface="Cambria"/>
              </a:rPr>
              <a:t>⦿</a:t>
            </a:r>
            <a:r>
              <a:rPr lang="en" sz="2400" b="0" i="0" u="none" strike="noStrike" spc="-220" dirty="0">
                <a:solidFill>
                  <a:srgbClr val="FF388B"/>
                </a:solidFill>
                <a:highlight>
                  <a:srgbClr val="000000">
                    <a:alpha val="0"/>
                  </a:srgbClr>
                </a:highlight>
                <a:latin typeface="Cambria"/>
                <a:cs typeface="Cambria"/>
              </a:rPr>
              <a:t> </a:t>
            </a:r>
            <a:r>
              <a:rPr lang="en" sz="3000" b="0" i="0" u="none" strike="noStrike" dirty="0">
                <a:solidFill>
                  <a:srgbClr val="FFFFFF"/>
                </a:solidFill>
                <a:highlight>
                  <a:srgbClr val="000000">
                    <a:alpha val="0"/>
                  </a:srgbClr>
                </a:highlight>
                <a:latin typeface="Microsoft Sans Serif"/>
                <a:cs typeface="Microsoft Sans Serif"/>
              </a:rPr>
              <a:t>gentle,</a:t>
            </a:r>
            <a:endParaRPr sz="3000" dirty="0">
              <a:latin typeface="Microsoft Sans Serif"/>
              <a:cs typeface="Microsoft Sans Serif"/>
            </a:endParaRPr>
          </a:p>
          <a:p>
            <a:pPr marL="12700" rtl="0">
              <a:lnSpc>
                <a:spcPct val="100000"/>
              </a:lnSpc>
              <a:spcBef>
                <a:spcPts val="720"/>
              </a:spcBef>
            </a:pPr>
            <a:r>
              <a:rPr lang="en" sz="2400" b="0" i="0" u="none" strike="noStrike" spc="-265" dirty="0">
                <a:solidFill>
                  <a:srgbClr val="FF388B"/>
                </a:solidFill>
                <a:highlight>
                  <a:srgbClr val="000000">
                    <a:alpha val="0"/>
                  </a:srgbClr>
                </a:highlight>
                <a:latin typeface="Cambria"/>
                <a:cs typeface="Cambria"/>
              </a:rPr>
              <a:t>⦿</a:t>
            </a:r>
            <a:r>
              <a:rPr lang="en" sz="3000" b="0" i="0" u="none" strike="noStrike" spc="-5" dirty="0">
                <a:solidFill>
                  <a:srgbClr val="FFFFFF"/>
                </a:solidFill>
                <a:highlight>
                  <a:srgbClr val="000000">
                    <a:alpha val="0"/>
                  </a:srgbClr>
                </a:highlight>
                <a:latin typeface="Microsoft Sans Serif"/>
                <a:cs typeface="Microsoft Sans Serif"/>
              </a:rPr>
              <a:t> gentle-training</a:t>
            </a:r>
            <a:endParaRPr sz="3000" dirty="0">
              <a:latin typeface="Microsoft Sans Serif"/>
              <a:cs typeface="Microsoft Sans Serif"/>
            </a:endParaRPr>
          </a:p>
          <a:p>
            <a:pPr marL="12700" rtl="0">
              <a:lnSpc>
                <a:spcPct val="100000"/>
              </a:lnSpc>
              <a:spcBef>
                <a:spcPts val="720"/>
              </a:spcBef>
              <a:tabLst>
                <a:tab pos="503555" algn="l"/>
              </a:tabLst>
            </a:pPr>
            <a:r>
              <a:rPr lang="en" sz="2400" b="0" i="0" u="none" strike="noStrike" spc="-260" dirty="0">
                <a:solidFill>
                  <a:srgbClr val="FF388B"/>
                </a:solidFill>
                <a:highlight>
                  <a:srgbClr val="000000">
                    <a:alpha val="0"/>
                  </a:srgbClr>
                </a:highlight>
                <a:latin typeface="Cambria"/>
                <a:cs typeface="Cambria"/>
              </a:rPr>
              <a:t>⦿	</a:t>
            </a:r>
            <a:r>
              <a:rPr lang="en" sz="3000" b="0" i="0" u="none" strike="noStrike" spc="-5" dirty="0">
                <a:solidFill>
                  <a:srgbClr val="FFFFFF"/>
                </a:solidFill>
                <a:highlight>
                  <a:srgbClr val="000000">
                    <a:alpha val="0"/>
                  </a:srgbClr>
                </a:highlight>
                <a:latin typeface="Microsoft Sans Serif"/>
                <a:cs typeface="Microsoft Sans Serif"/>
              </a:rPr>
              <a:t>coaching.</a:t>
            </a:r>
            <a:endParaRPr sz="3000" dirty="0">
              <a:latin typeface="Microsoft Sans Serif"/>
              <a:cs typeface="Microsoft Sans Serif"/>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857250"/>
          </a:xfrm>
          <a:custGeom>
            <a:avLst/>
            <a:gdLst/>
            <a:ahLst/>
            <a:cxnLst/>
            <a:rect l="l" t="t" r="r" b="b"/>
            <a:pathLst>
              <a:path w="9144000" h="857250">
                <a:moveTo>
                  <a:pt x="0" y="857250"/>
                </a:moveTo>
                <a:lnTo>
                  <a:pt x="9144000" y="857250"/>
                </a:lnTo>
                <a:lnTo>
                  <a:pt x="9144000" y="0"/>
                </a:lnTo>
                <a:lnTo>
                  <a:pt x="0" y="0"/>
                </a:lnTo>
                <a:lnTo>
                  <a:pt x="0" y="857250"/>
                </a:lnTo>
                <a:close/>
              </a:path>
            </a:pathLst>
          </a:custGeom>
          <a:noFill/>
        </p:spPr>
        <p:txBody>
          <a:bodyPr wrap="square" lIns="0" tIns="0" rIns="0" bIns="0" rtlCol="0">
            <a:noAutofit/>
          </a:bodyPr>
          <a:lstStyle/>
          <a:p>
            <a:endParaRPr/>
          </a:p>
        </p:txBody>
      </p:sp>
      <p:sp>
        <p:nvSpPr>
          <p:cNvPr id="3" name="object 3"/>
          <p:cNvSpPr txBox="1">
            <a:spLocks noGrp="1"/>
          </p:cNvSpPr>
          <p:nvPr>
            <p:ph type="title"/>
          </p:nvPr>
        </p:nvSpPr>
        <p:spPr>
          <a:xfrm>
            <a:off x="1066800" y="685800"/>
            <a:ext cx="3173730"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spc="-20" dirty="0">
                <a:highlight>
                  <a:srgbClr val="000000">
                    <a:alpha val="0"/>
                  </a:srgbClr>
                </a:highlight>
                <a:latin typeface="Franklin Gothic Medium"/>
              </a:rPr>
              <a:t>Lecture plan</a:t>
            </a:r>
            <a:endParaRPr sz="4600" dirty="0"/>
          </a:p>
        </p:txBody>
      </p:sp>
      <p:sp>
        <p:nvSpPr>
          <p:cNvPr id="4" name="object 4"/>
          <p:cNvSpPr txBox="1"/>
          <p:nvPr/>
        </p:nvSpPr>
        <p:spPr>
          <a:xfrm>
            <a:off x="685800" y="2438400"/>
            <a:ext cx="7952105" cy="3304110"/>
          </a:xfrm>
          <a:prstGeom prst="rect">
            <a:avLst/>
          </a:prstGeom>
        </p:spPr>
        <p:txBody>
          <a:bodyPr vert="horz" wrap="square" lIns="0" tIns="13335" rIns="0" bIns="0" rtlCol="0">
            <a:noAutofit/>
          </a:bodyPr>
          <a:lstStyle/>
          <a:p>
            <a:pPr marL="12065" rtl="0">
              <a:lnSpc>
                <a:spcPct val="100000"/>
              </a:lnSpc>
              <a:spcBef>
                <a:spcPts val="105"/>
              </a:spcBef>
              <a:tabLst>
                <a:tab pos="381000" algn="l"/>
              </a:tabLst>
            </a:pPr>
            <a:r>
              <a:rPr lang="en" sz="2600" b="0" i="0" u="none" strike="noStrike" spc="-10" dirty="0">
                <a:solidFill>
                  <a:srgbClr val="FFFFFF"/>
                </a:solidFill>
                <a:highlight>
                  <a:srgbClr val="000000">
                    <a:alpha val="0"/>
                  </a:srgbClr>
                </a:highlight>
                <a:latin typeface="Microsoft Sans Serif"/>
                <a:cs typeface="Microsoft Sans Serif"/>
              </a:rPr>
              <a:t>Medical rehabilitation in cardiology:</a:t>
            </a:r>
          </a:p>
          <a:p>
            <a:pPr marL="526415" indent="-514350" rtl="0">
              <a:lnSpc>
                <a:spcPct val="100000"/>
              </a:lnSpc>
              <a:spcBef>
                <a:spcPts val="105"/>
              </a:spcBef>
              <a:buFont typeface="+mj-lt"/>
              <a:buAutoNum type="arabicPeriod"/>
              <a:tabLst>
                <a:tab pos="381000" algn="l"/>
              </a:tabLst>
            </a:pPr>
            <a:r>
              <a:rPr lang="en" sz="2600" b="0" i="0" u="none" strike="noStrike" spc="-10" dirty="0">
                <a:solidFill>
                  <a:srgbClr val="FFFFFF"/>
                </a:solidFill>
                <a:highlight>
                  <a:srgbClr val="000000">
                    <a:alpha val="0"/>
                  </a:srgbClr>
                </a:highlight>
                <a:latin typeface="Microsoft Sans Serif"/>
                <a:cs typeface="Microsoft Sans Serif"/>
              </a:rPr>
              <a:t>The prevalence of cardiovascular diseases</a:t>
            </a:r>
            <a:endParaRPr sz="2600" dirty="0">
              <a:latin typeface="Microsoft Sans Serif"/>
              <a:cs typeface="Microsoft Sans Serif"/>
            </a:endParaRPr>
          </a:p>
          <a:p>
            <a:pPr marL="526415" indent="-514350" rtl="0">
              <a:lnSpc>
                <a:spcPct val="100000"/>
              </a:lnSpc>
              <a:buFont typeface="+mj-lt"/>
              <a:buAutoNum type="arabicPeriod"/>
              <a:tabLst>
                <a:tab pos="381000" algn="l"/>
              </a:tabLst>
            </a:pPr>
            <a:r>
              <a:rPr lang="en" sz="2600" b="0" i="0" u="none" strike="noStrike" spc="-5" dirty="0">
                <a:solidFill>
                  <a:srgbClr val="FFFFFF"/>
                </a:solidFill>
                <a:highlight>
                  <a:srgbClr val="000000">
                    <a:alpha val="0"/>
                  </a:srgbClr>
                </a:highlight>
                <a:latin typeface="Microsoft Sans Serif"/>
                <a:cs typeface="Microsoft Sans Serif"/>
              </a:rPr>
              <a:t>The concept of cardiological rehabilitation</a:t>
            </a:r>
            <a:endParaRPr sz="2600" dirty="0">
              <a:latin typeface="Microsoft Sans Serif"/>
              <a:cs typeface="Microsoft Sans Serif"/>
            </a:endParaRPr>
          </a:p>
          <a:p>
            <a:pPr marL="514350" marR="188595" indent="-514350" rtl="0">
              <a:lnSpc>
                <a:spcPts val="2500"/>
              </a:lnSpc>
              <a:spcBef>
                <a:spcPts val="600"/>
              </a:spcBef>
              <a:buFont typeface="+mj-lt"/>
              <a:buAutoNum type="arabicPeriod"/>
              <a:tabLst>
                <a:tab pos="381000" algn="l"/>
              </a:tabLst>
            </a:pPr>
            <a:r>
              <a:rPr lang="en" sz="2600" b="0" i="0" u="none" strike="noStrike" spc="-15" dirty="0">
                <a:solidFill>
                  <a:srgbClr val="FFFFFF"/>
                </a:solidFill>
                <a:highlight>
                  <a:srgbClr val="000000">
                    <a:alpha val="0"/>
                  </a:srgbClr>
                </a:highlight>
                <a:latin typeface="Microsoft Sans Serif"/>
                <a:cs typeface="Microsoft Sans Serif"/>
              </a:rPr>
              <a:t>Goals, objectives, contraindications to medical rehabilitation after myocardial infarction</a:t>
            </a:r>
            <a:endParaRPr sz="2600" dirty="0">
              <a:latin typeface="Microsoft Sans Serif"/>
              <a:cs typeface="Microsoft Sans Serif"/>
            </a:endParaRPr>
          </a:p>
          <a:p>
            <a:pPr marL="514350" marR="306705" indent="-514350" rtl="0">
              <a:lnSpc>
                <a:spcPts val="2500"/>
              </a:lnSpc>
              <a:spcBef>
                <a:spcPts val="600"/>
              </a:spcBef>
              <a:buFont typeface="+mj-lt"/>
              <a:buAutoNum type="arabicPeriod"/>
              <a:tabLst>
                <a:tab pos="381000" algn="l"/>
              </a:tabLst>
            </a:pPr>
            <a:r>
              <a:rPr lang="en" sz="2600" b="0" i="0" u="none" strike="noStrike" spc="-10" dirty="0">
                <a:solidFill>
                  <a:srgbClr val="FFFFFF"/>
                </a:solidFill>
                <a:highlight>
                  <a:srgbClr val="000000">
                    <a:alpha val="0"/>
                  </a:srgbClr>
                </a:highlight>
                <a:latin typeface="Microsoft Sans Serif"/>
                <a:cs typeface="Microsoft Sans Serif"/>
              </a:rPr>
              <a:t>The relevance of rehabilitation measures after Coronary artery bypass grafting</a:t>
            </a:r>
            <a:endParaRPr sz="2600" dirty="0">
              <a:latin typeface="Microsoft Sans Serif"/>
              <a:cs typeface="Microsoft Sans Serif"/>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700"/>
            <a:ext cx="7467600" cy="1143000"/>
          </a:xfrm>
          <a:prstGeom prst="rect">
            <a:avLst/>
          </a:prstGeom>
          <a:noFill/>
        </p:spPr>
        <p:txBody>
          <a:bodyPr vert="horz" wrap="square" lIns="0" tIns="283845" rIns="0" bIns="0" rtlCol="0">
            <a:noAutofit/>
          </a:bodyPr>
          <a:lstStyle/>
          <a:p>
            <a:pPr marL="1270" algn="ctr" rtl="0">
              <a:lnSpc>
                <a:spcPct val="100000"/>
              </a:lnSpc>
              <a:spcBef>
                <a:spcPts val="2235"/>
              </a:spcBef>
            </a:pPr>
            <a:r>
              <a:rPr lang="en" sz="3600" b="0" i="0" u="none" strike="noStrike" spc="-65" dirty="0">
                <a:highlight>
                  <a:srgbClr val="000000">
                    <a:alpha val="0"/>
                  </a:srgbClr>
                </a:highlight>
                <a:latin typeface="Franklin Gothic Medium"/>
              </a:rPr>
              <a:t>Tasks of the sanatorium stage:</a:t>
            </a:r>
          </a:p>
        </p:txBody>
      </p:sp>
      <p:sp>
        <p:nvSpPr>
          <p:cNvPr id="3" name="object 3"/>
          <p:cNvSpPr txBox="1"/>
          <p:nvPr/>
        </p:nvSpPr>
        <p:spPr>
          <a:xfrm>
            <a:off x="572516" y="1622882"/>
            <a:ext cx="6313805" cy="3409950"/>
          </a:xfrm>
          <a:prstGeom prst="rect">
            <a:avLst/>
          </a:prstGeom>
        </p:spPr>
        <p:txBody>
          <a:bodyPr vert="horz" wrap="square" lIns="0" tIns="12700" rIns="0" bIns="0" rtlCol="0">
            <a:noAutofit/>
          </a:bodyPr>
          <a:lstStyle/>
          <a:p>
            <a:pPr marL="396875" marR="721360" indent="-384810" rtl="0">
              <a:lnSpc>
                <a:spcPct val="100000"/>
              </a:lnSpc>
              <a:spcBef>
                <a:spcPts val="100"/>
              </a:spcBef>
              <a:tabLst>
                <a:tab pos="503555" algn="l"/>
              </a:tabLst>
            </a:pPr>
            <a:r>
              <a:rPr lang="en" sz="2400" b="0" i="0" u="none" strike="noStrike" spc="-260">
                <a:solidFill>
                  <a:srgbClr val="FF388B"/>
                </a:solidFill>
                <a:highlight>
                  <a:srgbClr val="000000">
                    <a:alpha val="0"/>
                  </a:srgbClr>
                </a:highlight>
                <a:latin typeface="Cambria"/>
                <a:cs typeface="Cambria"/>
              </a:rPr>
              <a:t>⦿		</a:t>
            </a:r>
            <a:r>
              <a:rPr lang="en" sz="3000" b="0" i="0" u="none" strike="noStrike" spc="-15">
                <a:solidFill>
                  <a:srgbClr val="FFFFFF"/>
                </a:solidFill>
                <a:highlight>
                  <a:srgbClr val="000000">
                    <a:alpha val="0"/>
                  </a:srgbClr>
                </a:highlight>
                <a:latin typeface="Microsoft Sans Serif"/>
                <a:cs typeface="Microsoft Sans Serif"/>
              </a:rPr>
              <a:t>restoration of physical performance of patients;</a:t>
            </a:r>
            <a:endParaRPr sz="3000">
              <a:latin typeface="Microsoft Sans Serif"/>
              <a:cs typeface="Microsoft Sans Serif"/>
            </a:endParaRPr>
          </a:p>
          <a:p>
            <a:pPr marL="396875" marR="525780" indent="-384810" rtl="0">
              <a:lnSpc>
                <a:spcPct val="100000"/>
              </a:lnSpc>
              <a:spcBef>
                <a:spcPts val="720"/>
              </a:spcBef>
            </a:pPr>
            <a:r>
              <a:rPr lang="en" sz="2400" b="0" i="0" u="none" strike="noStrike" spc="-265">
                <a:solidFill>
                  <a:srgbClr val="FF388B"/>
                </a:solidFill>
                <a:highlight>
                  <a:srgbClr val="000000">
                    <a:alpha val="0"/>
                  </a:srgbClr>
                </a:highlight>
                <a:latin typeface="Cambria"/>
                <a:cs typeface="Cambria"/>
              </a:rPr>
              <a:t>⦿</a:t>
            </a:r>
            <a:r>
              <a:rPr lang="en" sz="3000" b="0" i="0" u="none" strike="noStrike" spc="-25">
                <a:solidFill>
                  <a:srgbClr val="FFFFFF"/>
                </a:solidFill>
                <a:highlight>
                  <a:srgbClr val="000000">
                    <a:alpha val="0"/>
                  </a:srgbClr>
                </a:highlight>
                <a:latin typeface="Microsoft Sans Serif"/>
                <a:cs typeface="Microsoft Sans Serif"/>
              </a:rPr>
              <a:t> psychological readaptation of patients;</a:t>
            </a:r>
            <a:endParaRPr sz="3000">
              <a:latin typeface="Microsoft Sans Serif"/>
              <a:cs typeface="Microsoft Sans Serif"/>
            </a:endParaRPr>
          </a:p>
          <a:p>
            <a:pPr marL="396875" marR="5080" indent="-384810" rtl="0">
              <a:lnSpc>
                <a:spcPct val="100000"/>
              </a:lnSpc>
              <a:spcBef>
                <a:spcPts val="725"/>
              </a:spcBef>
            </a:pPr>
            <a:r>
              <a:rPr lang="en" sz="2400" b="0" i="0" u="none" strike="noStrike" spc="-265">
                <a:solidFill>
                  <a:srgbClr val="FF388B"/>
                </a:solidFill>
                <a:highlight>
                  <a:srgbClr val="000000">
                    <a:alpha val="0"/>
                  </a:srgbClr>
                </a:highlight>
                <a:latin typeface="Cambria"/>
                <a:cs typeface="Cambria"/>
              </a:rPr>
              <a:t> preparation</a:t>
            </a:r>
            <a:r>
              <a:rPr lang="en" sz="3000" b="0" i="0" u="none" strike="noStrike" spc="-50">
                <a:solidFill>
                  <a:srgbClr val="FFFFFF"/>
                </a:solidFill>
                <a:highlight>
                  <a:srgbClr val="000000">
                    <a:alpha val="0"/>
                  </a:srgbClr>
                </a:highlight>
                <a:latin typeface="Microsoft Sans Serif"/>
                <a:cs typeface="Microsoft Sans Serif"/>
              </a:rPr>
              <a:t> of patients for independent life and industrial activity.</a:t>
            </a:r>
            <a:endParaRPr sz="3000">
              <a:latin typeface="Microsoft Sans Serif"/>
              <a:cs typeface="Microsoft Sans Serif"/>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971600" y="1196721"/>
            <a:ext cx="7056755" cy="432054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2516" y="1622882"/>
            <a:ext cx="7094855" cy="4257576"/>
          </a:xfrm>
          <a:prstGeom prst="rect">
            <a:avLst/>
          </a:prstGeom>
        </p:spPr>
        <p:txBody>
          <a:bodyPr vert="horz" wrap="square" lIns="0" tIns="12700" rIns="0" bIns="0" rtlCol="0">
            <a:noAutofit/>
          </a:bodyPr>
          <a:lstStyle/>
          <a:p>
            <a:pPr marL="396875" marR="5080" indent="-384810" rtl="0">
              <a:lnSpc>
                <a:spcPct val="100000"/>
              </a:lnSpc>
              <a:spcBef>
                <a:spcPts val="100"/>
              </a:spcBef>
            </a:pPr>
            <a:r>
              <a:rPr lang="en" sz="2400" b="0" i="0" u="none" strike="noStrike" spc="-260">
                <a:solidFill>
                  <a:srgbClr val="FF388B"/>
                </a:solidFill>
                <a:highlight>
                  <a:srgbClr val="000000">
                    <a:alpha val="0"/>
                  </a:srgbClr>
                </a:highlight>
                <a:latin typeface="Cambria"/>
                <a:cs typeface="Cambria"/>
              </a:rPr>
              <a:t> The main</a:t>
            </a:r>
            <a:r>
              <a:rPr lang="en" sz="3000" b="0" i="0" u="none" strike="noStrike" spc="-15">
                <a:solidFill>
                  <a:srgbClr val="FFFFFF"/>
                </a:solidFill>
                <a:highlight>
                  <a:srgbClr val="000000">
                    <a:alpha val="0"/>
                  </a:srgbClr>
                </a:highlight>
                <a:latin typeface="Microsoft Sans Serif"/>
                <a:cs typeface="Microsoft Sans Serif"/>
              </a:rPr>
              <a:t> means are aerobic loads: therapeutic gymnastics, metered training walking (terrenkur), training on simulators</a:t>
            </a:r>
            <a:endParaRPr sz="3000">
              <a:latin typeface="Microsoft Sans Serif"/>
              <a:cs typeface="Microsoft Sans Serif"/>
            </a:endParaRPr>
          </a:p>
          <a:p>
            <a:pPr marL="396875" marR="50800" indent="-384810" algn="just" rtl="0">
              <a:lnSpc>
                <a:spcPct val="100000"/>
              </a:lnSpc>
              <a:spcBef>
                <a:spcPts val="725"/>
              </a:spcBef>
            </a:pPr>
            <a:r>
              <a:rPr lang="en" sz="2400" b="0" i="0" u="none" strike="noStrike" spc="-265">
                <a:solidFill>
                  <a:srgbClr val="FF388B"/>
                </a:solidFill>
                <a:highlight>
                  <a:srgbClr val="000000">
                    <a:alpha val="0"/>
                  </a:srgbClr>
                </a:highlight>
                <a:latin typeface="Cambria"/>
                <a:cs typeface="Cambria"/>
              </a:rPr>
              <a:t>⦿</a:t>
            </a:r>
            <a:r>
              <a:rPr lang="en" sz="3000" b="0" i="0" u="none" strike="noStrike" spc="-45">
                <a:solidFill>
                  <a:srgbClr val="FFFFFF"/>
                </a:solidFill>
                <a:highlight>
                  <a:srgbClr val="000000">
                    <a:alpha val="0"/>
                  </a:srgbClr>
                </a:highlight>
                <a:latin typeface="Microsoft Sans Serif"/>
                <a:cs typeface="Microsoft Sans Serif"/>
              </a:rPr>
              <a:t> Therapeutic walking can be performed at a walking pace (20— 40 steps per minute), at a slow pace (50-70 steps)</a:t>
            </a:r>
            <a:endParaRPr sz="3000">
              <a:latin typeface="Microsoft Sans Serif"/>
              <a:cs typeface="Microsoft Sans Serif"/>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57200"/>
            <a:ext cx="6967855" cy="1276350"/>
          </a:xfrm>
          <a:prstGeom prst="rect">
            <a:avLst/>
          </a:prstGeom>
        </p:spPr>
        <p:txBody>
          <a:bodyPr vert="horz" wrap="square" lIns="0" tIns="13335" rIns="0" bIns="0" rtlCol="0">
            <a:noAutofit/>
          </a:bodyPr>
          <a:lstStyle/>
          <a:p>
            <a:pPr marL="1350645" marR="5080" indent="-1338580" rtl="0">
              <a:lnSpc>
                <a:spcPct val="100000"/>
              </a:lnSpc>
              <a:spcBef>
                <a:spcPts val="105"/>
              </a:spcBef>
            </a:pPr>
            <a:r>
              <a:rPr lang="en" sz="4100" b="0" i="0" u="none" strike="noStrike" spc="-70" dirty="0">
                <a:highlight>
                  <a:srgbClr val="000000">
                    <a:alpha val="0"/>
                  </a:srgbClr>
                </a:highlight>
                <a:latin typeface="Franklin Gothic Medium"/>
              </a:rPr>
              <a:t>Outpatient-polyclinic stage of rehabilitation</a:t>
            </a:r>
            <a:endParaRPr sz="4100" dirty="0"/>
          </a:p>
        </p:txBody>
      </p:sp>
      <p:sp>
        <p:nvSpPr>
          <p:cNvPr id="3" name="object 3"/>
          <p:cNvSpPr txBox="1"/>
          <p:nvPr/>
        </p:nvSpPr>
        <p:spPr>
          <a:xfrm>
            <a:off x="533400" y="2667000"/>
            <a:ext cx="6170295" cy="2756535"/>
          </a:xfrm>
          <a:prstGeom prst="rect">
            <a:avLst/>
          </a:prstGeom>
        </p:spPr>
        <p:txBody>
          <a:bodyPr vert="horz" wrap="square" lIns="0" tIns="55244" rIns="0" bIns="0" rtlCol="0">
            <a:noAutofit/>
          </a:bodyPr>
          <a:lstStyle/>
          <a:p>
            <a:pPr marL="396875" marR="5080" indent="-384810" rtl="0">
              <a:lnSpc>
                <a:spcPct val="90000"/>
              </a:lnSpc>
              <a:spcBef>
                <a:spcPts val="434"/>
              </a:spcBef>
              <a:tabLst>
                <a:tab pos="396875" algn="l"/>
              </a:tabLst>
            </a:pPr>
            <a:r>
              <a:rPr lang="en" sz="2200" b="0" i="0" u="none" strike="noStrike" spc="-250" dirty="0">
                <a:solidFill>
                  <a:srgbClr val="FF388B"/>
                </a:solidFill>
                <a:highlight>
                  <a:srgbClr val="000000">
                    <a:alpha val="0"/>
                  </a:srgbClr>
                </a:highlight>
                <a:latin typeface="Cambria"/>
                <a:cs typeface="Cambria"/>
              </a:rPr>
              <a:t>⦿	</a:t>
            </a:r>
            <a:r>
              <a:rPr lang="en" sz="2800" b="0" i="0" u="none" strike="noStrike" spc="-40" dirty="0">
                <a:solidFill>
                  <a:srgbClr val="FFFFFF"/>
                </a:solidFill>
                <a:highlight>
                  <a:srgbClr val="000000">
                    <a:alpha val="0"/>
                  </a:srgbClr>
                </a:highlight>
                <a:latin typeface="Microsoft Sans Serif"/>
                <a:cs typeface="Microsoft Sans Serif"/>
              </a:rPr>
              <a:t>The main goals of rehabilitation are the completion of the period of temporary disability, the restoration of lost working capacity, the implementation of measures for the secondary prevention of myocardial infarction</a:t>
            </a:r>
            <a:endParaRPr sz="2800" dirty="0">
              <a:latin typeface="Microsoft Sans Serif"/>
              <a:cs typeface="Microsoft Sans Serif"/>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04801" y="381000"/>
            <a:ext cx="8382000" cy="2438400"/>
          </a:xfrm>
          <a:prstGeom prst="rect">
            <a:avLst/>
          </a:prstGeom>
        </p:spPr>
        <p:txBody>
          <a:bodyPr vert="horz" wrap="square" lIns="0" tIns="12700" rIns="0" bIns="0" rtlCol="0">
            <a:noAutofit/>
          </a:bodyPr>
          <a:lstStyle/>
          <a:p>
            <a:pPr marL="76200" marR="5080" indent="-64135" algn="ctr">
              <a:spcBef>
                <a:spcPts val="100"/>
              </a:spcBef>
              <a:tabLst>
                <a:tab pos="798830" algn="l"/>
                <a:tab pos="1890395" algn="l"/>
                <a:tab pos="2494280" algn="l"/>
                <a:tab pos="2778760" algn="l"/>
                <a:tab pos="3243580" algn="l"/>
                <a:tab pos="3370579" algn="l"/>
                <a:tab pos="4657090" algn="l"/>
                <a:tab pos="5042535" algn="l"/>
                <a:tab pos="5115560" algn="l"/>
                <a:tab pos="5808980" algn="l"/>
                <a:tab pos="6135370" algn="l"/>
              </a:tabLst>
            </a:pPr>
            <a:r>
              <a:rPr lang="en-US" sz="2400" b="0" i="0" u="none" strike="noStrike" spc="-5" dirty="0">
                <a:solidFill>
                  <a:srgbClr val="FFFFFF"/>
                </a:solidFill>
                <a:highlight>
                  <a:srgbClr val="000000">
                    <a:alpha val="0"/>
                  </a:srgbClr>
                </a:highlight>
                <a:latin typeface="Times New Roman"/>
                <a:cs typeface="Times New Roman"/>
              </a:rPr>
              <a:t>Arterial systolic hypertension</a:t>
            </a:r>
            <a:r>
              <a:rPr lang="en-US" sz="2400" spc="-5" dirty="0">
                <a:solidFill>
                  <a:srgbClr val="FFFFFF"/>
                </a:solidFill>
                <a:highlight>
                  <a:srgbClr val="000000">
                    <a:alpha val="0"/>
                  </a:srgbClr>
                </a:highlight>
                <a:latin typeface="Times New Roman"/>
                <a:cs typeface="Times New Roman"/>
              </a:rPr>
              <a:t> </a:t>
            </a:r>
            <a:r>
              <a:rPr lang="en-US" sz="2400" b="0" i="0" u="none" strike="noStrike" spc="-5" dirty="0">
                <a:solidFill>
                  <a:srgbClr val="FFFFFF"/>
                </a:solidFill>
                <a:highlight>
                  <a:srgbClr val="000000">
                    <a:alpha val="0"/>
                  </a:srgbClr>
                </a:highlight>
                <a:latin typeface="Times New Roman"/>
                <a:cs typeface="Times New Roman"/>
              </a:rPr>
              <a:t>(ASH) – condition,</a:t>
            </a:r>
            <a:r>
              <a:rPr lang="en-US" sz="2400" spc="-5" dirty="0">
                <a:solidFill>
                  <a:srgbClr val="FFFFFF"/>
                </a:solidFill>
                <a:highlight>
                  <a:srgbClr val="000000">
                    <a:alpha val="0"/>
                  </a:srgbClr>
                </a:highlight>
                <a:latin typeface="Times New Roman"/>
                <a:cs typeface="Times New Roman"/>
              </a:rPr>
              <a:t> </a:t>
            </a:r>
            <a:r>
              <a:rPr lang="en-US" sz="2400" b="0" i="0" u="none" strike="noStrike" spc="-5" dirty="0">
                <a:solidFill>
                  <a:srgbClr val="FFFFFF"/>
                </a:solidFill>
                <a:highlight>
                  <a:srgbClr val="000000">
                    <a:alpha val="0"/>
                  </a:srgbClr>
                </a:highlight>
                <a:latin typeface="Times New Roman"/>
                <a:cs typeface="Times New Roman"/>
              </a:rPr>
              <a:t>in which BP composes 140 mmHg. and</a:t>
            </a:r>
            <a:r>
              <a:rPr lang="en-US" sz="2400" spc="-5" dirty="0">
                <a:solidFill>
                  <a:srgbClr val="FFFFFF"/>
                </a:solidFill>
                <a:highlight>
                  <a:srgbClr val="000000">
                    <a:alpha val="0"/>
                  </a:srgbClr>
                </a:highlight>
                <a:latin typeface="Times New Roman"/>
                <a:cs typeface="Times New Roman"/>
              </a:rPr>
              <a:t> </a:t>
            </a:r>
            <a:r>
              <a:rPr lang="en-US" sz="2400" b="0" i="0" u="none" strike="noStrike" spc="-5" dirty="0">
                <a:solidFill>
                  <a:srgbClr val="FFFFFF"/>
                </a:solidFill>
                <a:highlight>
                  <a:srgbClr val="000000">
                    <a:alpha val="0"/>
                  </a:srgbClr>
                </a:highlight>
                <a:latin typeface="Times New Roman"/>
                <a:cs typeface="Times New Roman"/>
              </a:rPr>
              <a:t>more and/or </a:t>
            </a:r>
            <a:r>
              <a:rPr lang="en" sz="2400" b="0" i="0" u="none" strike="noStrike" spc="-10" dirty="0">
                <a:solidFill>
                  <a:srgbClr val="FFFFFF"/>
                </a:solidFill>
                <a:highlight>
                  <a:srgbClr val="000000">
                    <a:alpha val="0"/>
                  </a:srgbClr>
                </a:highlight>
                <a:latin typeface="Times New Roman"/>
                <a:cs typeface="Times New Roman"/>
              </a:rPr>
              <a:t>diastolic blood pressure is 90 mmHg or more, provided that these values are obtained as a result of at least three measurements made at different times in a calm environment, and the patient did not take drugs that change blood pressure that day.</a:t>
            </a:r>
            <a:endParaRPr sz="2400" dirty="0">
              <a:latin typeface="Times New Roman"/>
              <a:cs typeface="Times New Roman"/>
            </a:endParaRPr>
          </a:p>
        </p:txBody>
      </p:sp>
      <p:pic>
        <p:nvPicPr>
          <p:cNvPr id="5" name="object 5"/>
          <p:cNvPicPr/>
          <p:nvPr/>
        </p:nvPicPr>
        <p:blipFill>
          <a:blip r:embed="rId2"/>
          <a:stretch>
            <a:fillRect/>
          </a:stretch>
        </p:blipFill>
        <p:spPr>
          <a:xfrm>
            <a:off x="2267775" y="3276600"/>
            <a:ext cx="4608449" cy="3505073"/>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87680"/>
            <a:ext cx="7470775" cy="1359535"/>
          </a:xfrm>
          <a:prstGeom prst="rect">
            <a:avLst/>
          </a:prstGeom>
          <a:noFill/>
        </p:spPr>
        <p:txBody>
          <a:bodyPr vert="horz" wrap="square" lIns="0" tIns="38100" rIns="0" bIns="0" rtlCol="0">
            <a:noAutofit/>
          </a:bodyPr>
          <a:lstStyle/>
          <a:p>
            <a:pPr marL="1768475" marR="431800" indent="-1326515" rtl="0">
              <a:lnSpc>
                <a:spcPct val="100000"/>
              </a:lnSpc>
              <a:spcBef>
                <a:spcPts val="300"/>
              </a:spcBef>
            </a:pPr>
            <a:r>
              <a:rPr lang="en" sz="4100" b="0" i="0" u="none" strike="noStrike" spc="-65" dirty="0">
                <a:highlight>
                  <a:srgbClr val="000000">
                    <a:alpha val="0"/>
                  </a:srgbClr>
                </a:highlight>
                <a:latin typeface="Franklin Gothic Medium"/>
              </a:rPr>
              <a:t>Non - drug methods include:</a:t>
            </a:r>
            <a:endParaRPr sz="4100" dirty="0"/>
          </a:p>
        </p:txBody>
      </p:sp>
      <p:sp>
        <p:nvSpPr>
          <p:cNvPr id="3" name="object 3"/>
          <p:cNvSpPr txBox="1"/>
          <p:nvPr/>
        </p:nvSpPr>
        <p:spPr>
          <a:xfrm>
            <a:off x="838200" y="1588135"/>
            <a:ext cx="6644005" cy="4782185"/>
          </a:xfrm>
          <a:prstGeom prst="rect">
            <a:avLst/>
          </a:prstGeom>
        </p:spPr>
        <p:txBody>
          <a:bodyPr vert="horz" wrap="square" lIns="0" tIns="12700" rIns="0" bIns="0" rtlCol="0">
            <a:noAutofit/>
          </a:bodyPr>
          <a:lstStyle/>
          <a:p>
            <a:pPr marL="355600" indent="-342900" rtl="0">
              <a:lnSpc>
                <a:spcPct val="150000"/>
              </a:lnSpc>
              <a:spcBef>
                <a:spcPts val="100"/>
              </a:spcBef>
              <a:buFont typeface="Arial" panose="020B0604020202020204" pitchFamily="34" charset="0"/>
              <a:buChar char="•"/>
            </a:pPr>
            <a:r>
              <a:rPr lang="en-US" sz="2400" b="0" i="0" u="none" strike="noStrike" dirty="0">
                <a:solidFill>
                  <a:srgbClr val="FFFFFF"/>
                </a:solidFill>
                <a:highlight>
                  <a:srgbClr val="000000">
                    <a:alpha val="0"/>
                  </a:srgbClr>
                </a:highlight>
                <a:latin typeface="Microsoft Sans Serif"/>
                <a:cs typeface="Microsoft Sans Serif"/>
              </a:rPr>
              <a:t>Q</a:t>
            </a:r>
            <a:r>
              <a:rPr lang="en" sz="2400" b="0" i="0" u="none" strike="noStrike" dirty="0">
                <a:solidFill>
                  <a:srgbClr val="FFFFFF"/>
                </a:solidFill>
                <a:highlight>
                  <a:srgbClr val="000000">
                    <a:alpha val="0"/>
                  </a:srgbClr>
                </a:highlight>
                <a:latin typeface="Microsoft Sans Serif"/>
                <a:cs typeface="Microsoft Sans Serif"/>
              </a:rPr>
              <a:t>uitting smoking;</a:t>
            </a:r>
            <a:endParaRPr sz="2500" dirty="0">
              <a:latin typeface="Microsoft Sans Serif"/>
              <a:cs typeface="Microsoft Sans Serif"/>
            </a:endParaRPr>
          </a:p>
          <a:p>
            <a:pPr marL="355600" indent="-342900" rtl="0">
              <a:lnSpc>
                <a:spcPct val="150000"/>
              </a:lnSpc>
              <a:buFont typeface="Arial" panose="020B0604020202020204" pitchFamily="34" charset="0"/>
              <a:buChar char="•"/>
              <a:tabLst>
                <a:tab pos="354965" algn="l"/>
                <a:tab pos="355600" algn="l"/>
              </a:tabLst>
            </a:pPr>
            <a:r>
              <a:rPr lang="en" sz="2400" b="0" i="0" u="none" strike="noStrike" dirty="0">
                <a:solidFill>
                  <a:srgbClr val="FFFFFF"/>
                </a:solidFill>
                <a:highlight>
                  <a:srgbClr val="000000">
                    <a:alpha val="0"/>
                  </a:srgbClr>
                </a:highlight>
                <a:latin typeface="Microsoft Sans Serif"/>
                <a:cs typeface="Microsoft Sans Serif"/>
              </a:rPr>
              <a:t>Diet therapy ;</a:t>
            </a:r>
            <a:endParaRPr sz="2500" dirty="0">
              <a:latin typeface="Microsoft Sans Serif"/>
              <a:cs typeface="Microsoft Sans Serif"/>
            </a:endParaRPr>
          </a:p>
          <a:p>
            <a:pPr marL="355600" indent="-342900" rtl="0">
              <a:lnSpc>
                <a:spcPct val="150000"/>
              </a:lnSpc>
              <a:buFont typeface="Arial" panose="020B0604020202020204" pitchFamily="34" charset="0"/>
              <a:buChar char="•"/>
            </a:pPr>
            <a:r>
              <a:rPr lang="en" sz="2400" b="0" i="0" u="none" strike="noStrike" dirty="0">
                <a:solidFill>
                  <a:srgbClr val="FFFFFF"/>
                </a:solidFill>
                <a:highlight>
                  <a:srgbClr val="000000">
                    <a:alpha val="0"/>
                  </a:srgbClr>
                </a:highlight>
                <a:latin typeface="Microsoft Sans Serif"/>
                <a:cs typeface="Microsoft Sans Serif"/>
              </a:rPr>
              <a:t>Reducing the consumption of alcoholic beverages &lt; 30 g of alcohol per day in men and 20 g/day in women;</a:t>
            </a:r>
            <a:endParaRPr sz="2500" dirty="0">
              <a:latin typeface="Microsoft Sans Serif"/>
              <a:cs typeface="Microsoft Sans Serif"/>
            </a:endParaRPr>
          </a:p>
          <a:p>
            <a:pPr marL="355600" indent="-342900" rtl="0">
              <a:lnSpc>
                <a:spcPct val="150000"/>
              </a:lnSpc>
              <a:buFont typeface="Arial" panose="020B0604020202020204" pitchFamily="34" charset="0"/>
              <a:buChar char="•"/>
              <a:tabLst>
                <a:tab pos="354965" algn="l"/>
                <a:tab pos="355600" algn="l"/>
              </a:tabLst>
            </a:pPr>
            <a:r>
              <a:rPr lang="en" sz="2400" b="0" i="0" u="none" strike="noStrike" dirty="0">
                <a:solidFill>
                  <a:srgbClr val="FFFFFF"/>
                </a:solidFill>
                <a:highlight>
                  <a:srgbClr val="000000">
                    <a:alpha val="0"/>
                  </a:srgbClr>
                </a:highlight>
                <a:latin typeface="Microsoft Sans Serif"/>
                <a:cs typeface="Microsoft Sans Serif"/>
              </a:rPr>
              <a:t>Physical therapy;</a:t>
            </a:r>
            <a:endParaRPr sz="2500" dirty="0">
              <a:latin typeface="Microsoft Sans Serif"/>
              <a:cs typeface="Microsoft Sans Serif"/>
            </a:endParaRPr>
          </a:p>
          <a:p>
            <a:pPr marL="355600" indent="-342900" rtl="0">
              <a:lnSpc>
                <a:spcPct val="150000"/>
              </a:lnSpc>
              <a:spcBef>
                <a:spcPts val="5"/>
              </a:spcBef>
              <a:buFont typeface="Arial" panose="020B0604020202020204" pitchFamily="34" charset="0"/>
              <a:buChar char="•"/>
              <a:tabLst>
                <a:tab pos="354965" algn="l"/>
                <a:tab pos="355600" algn="l"/>
              </a:tabLst>
            </a:pPr>
            <a:r>
              <a:rPr lang="en" sz="2400" b="0" i="0" u="none" strike="noStrike" dirty="0">
                <a:solidFill>
                  <a:srgbClr val="FFFFFF"/>
                </a:solidFill>
                <a:highlight>
                  <a:srgbClr val="000000">
                    <a:alpha val="0"/>
                  </a:srgbClr>
                </a:highlight>
                <a:latin typeface="Microsoft Sans Serif"/>
                <a:cs typeface="Microsoft Sans Serif"/>
              </a:rPr>
              <a:t>Physiotherapy;</a:t>
            </a:r>
            <a:endParaRPr sz="2500" dirty="0">
              <a:latin typeface="Microsoft Sans Serif"/>
              <a:cs typeface="Microsoft Sans Serif"/>
            </a:endParaRPr>
          </a:p>
          <a:p>
            <a:pPr marL="355600" indent="-342900" rtl="0">
              <a:lnSpc>
                <a:spcPct val="150000"/>
              </a:lnSpc>
              <a:buFont typeface="Arial" panose="020B0604020202020204" pitchFamily="34" charset="0"/>
              <a:buChar char="•"/>
              <a:tabLst>
                <a:tab pos="354965" algn="l"/>
                <a:tab pos="355600" algn="l"/>
              </a:tabLst>
            </a:pPr>
            <a:r>
              <a:rPr lang="en" sz="2400" b="0" i="0" u="none" strike="noStrike" dirty="0">
                <a:solidFill>
                  <a:srgbClr val="FFFFFF"/>
                </a:solidFill>
                <a:highlight>
                  <a:srgbClr val="000000">
                    <a:alpha val="0"/>
                  </a:srgbClr>
                </a:highlight>
                <a:latin typeface="Microsoft Sans Serif"/>
                <a:cs typeface="Microsoft Sans Serif"/>
              </a:rPr>
              <a:t>Massage</a:t>
            </a:r>
            <a:endParaRPr sz="2400" dirty="0">
              <a:latin typeface="Microsoft Sans Serif"/>
              <a:cs typeface="Microsoft Sans Serif"/>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6960" y="360933"/>
            <a:ext cx="5704840" cy="650875"/>
          </a:xfrm>
          <a:prstGeom prst="rect">
            <a:avLst/>
          </a:prstGeom>
        </p:spPr>
        <p:txBody>
          <a:bodyPr vert="horz" wrap="square" lIns="0" tIns="13335" rIns="0" bIns="0" rtlCol="0">
            <a:noAutofit/>
          </a:bodyPr>
          <a:lstStyle/>
          <a:p>
            <a:pPr marL="12700" rtl="0">
              <a:lnSpc>
                <a:spcPct val="100000"/>
              </a:lnSpc>
              <a:spcBef>
                <a:spcPts val="105"/>
              </a:spcBef>
            </a:pPr>
            <a:r>
              <a:rPr lang="en" sz="4100" b="0" i="0" u="none" strike="noStrike" spc="-60" dirty="0">
                <a:highlight>
                  <a:srgbClr val="000000">
                    <a:alpha val="0"/>
                  </a:srgbClr>
                </a:highlight>
                <a:latin typeface="Franklin Gothic Medium"/>
              </a:rPr>
              <a:t>Stage I Hypertension:</a:t>
            </a:r>
            <a:endParaRPr sz="4100" dirty="0"/>
          </a:p>
        </p:txBody>
      </p:sp>
      <p:sp>
        <p:nvSpPr>
          <p:cNvPr id="3" name="object 3"/>
          <p:cNvSpPr txBox="1"/>
          <p:nvPr/>
        </p:nvSpPr>
        <p:spPr>
          <a:xfrm>
            <a:off x="641350" y="1752600"/>
            <a:ext cx="7861300" cy="3610610"/>
          </a:xfrm>
          <a:prstGeom prst="rect">
            <a:avLst/>
          </a:prstGeom>
        </p:spPr>
        <p:txBody>
          <a:bodyPr vert="horz" wrap="square" lIns="0" tIns="54610" rIns="0" bIns="0" rtlCol="0">
            <a:noAutofit/>
          </a:bodyPr>
          <a:lstStyle/>
          <a:p>
            <a:pPr marL="12700" marR="759460" rtl="0">
              <a:lnSpc>
                <a:spcPct val="90000"/>
              </a:lnSpc>
              <a:spcBef>
                <a:spcPts val="430"/>
              </a:spcBef>
            </a:pPr>
            <a:r>
              <a:rPr lang="en" sz="2800" b="0" i="0" u="none" strike="noStrike" dirty="0">
                <a:solidFill>
                  <a:srgbClr val="FFFFFF"/>
                </a:solidFill>
                <a:highlight>
                  <a:srgbClr val="000000">
                    <a:alpha val="0"/>
                  </a:srgbClr>
                </a:highlight>
                <a:latin typeface="Microsoft Sans Serif"/>
                <a:cs typeface="Microsoft Sans Serif"/>
              </a:rPr>
              <a:t>The rehabilitation program for stage patients has a preventive and curative orientation and includes:</a:t>
            </a:r>
            <a:endParaRPr sz="2800" dirty="0">
              <a:latin typeface="Microsoft Sans Serif"/>
              <a:cs typeface="Microsoft Sans Serif"/>
            </a:endParaRPr>
          </a:p>
          <a:p>
            <a:pPr marL="12700" marR="292100" rtl="0">
              <a:lnSpc>
                <a:spcPct val="90000"/>
              </a:lnSpc>
              <a:spcBef>
                <a:spcPts val="670"/>
              </a:spcBef>
            </a:pPr>
            <a:r>
              <a:rPr lang="en" sz="2800" b="0" i="0" u="none" strike="noStrike" dirty="0">
                <a:solidFill>
                  <a:srgbClr val="FFFFFF"/>
                </a:solidFill>
                <a:highlight>
                  <a:srgbClr val="000000">
                    <a:alpha val="0"/>
                  </a:srgbClr>
                </a:highlight>
                <a:latin typeface="Microsoft Sans Serif"/>
                <a:cs typeface="Microsoft Sans Serif"/>
              </a:rPr>
              <a:t>Therapeutic gymnastics, walking, running, swimming, terrancourt, skiing, hiking, volleyball. Therapeutic gymnastics is performed by the group method in I.P. lying, sitting, standing.</a:t>
            </a:r>
            <a:endParaRPr sz="2800" dirty="0">
              <a:latin typeface="Microsoft Sans Serif"/>
              <a:cs typeface="Microsoft Sans Serif"/>
            </a:endParaRPr>
          </a:p>
          <a:p>
            <a:pPr marL="12700" marR="5080" rtl="0">
              <a:lnSpc>
                <a:spcPts val="3030"/>
              </a:lnSpc>
              <a:spcBef>
                <a:spcPts val="40"/>
              </a:spcBef>
            </a:pPr>
            <a:r>
              <a:rPr lang="en" sz="2800" b="0" i="0" u="none" strike="noStrike" dirty="0">
                <a:solidFill>
                  <a:srgbClr val="FFFFFF"/>
                </a:solidFill>
                <a:highlight>
                  <a:srgbClr val="000000">
                    <a:alpha val="0"/>
                  </a:srgbClr>
                </a:highlight>
                <a:latin typeface="Microsoft Sans Serif"/>
                <a:cs typeface="Microsoft Sans Serif"/>
              </a:rPr>
              <a:t>Exercises are used for all muscle groups at an average pace. The duration of classes is 25 – 30 minutes.</a:t>
            </a:r>
            <a:endParaRPr sz="2800" dirty="0">
              <a:latin typeface="Microsoft Sans Serif"/>
              <a:cs typeface="Microsoft Sans Serif"/>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6166"/>
            <a:ext cx="7663181"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spc="-75" dirty="0">
                <a:highlight>
                  <a:srgbClr val="000000">
                    <a:alpha val="0"/>
                  </a:srgbClr>
                </a:highlight>
                <a:latin typeface="Franklin Gothic Medium"/>
              </a:rPr>
              <a:t>Stage II – III Hypertension</a:t>
            </a:r>
            <a:endParaRPr sz="4600" dirty="0"/>
          </a:p>
        </p:txBody>
      </p:sp>
      <p:sp>
        <p:nvSpPr>
          <p:cNvPr id="3" name="object 3"/>
          <p:cNvSpPr txBox="1"/>
          <p:nvPr/>
        </p:nvSpPr>
        <p:spPr>
          <a:xfrm>
            <a:off x="535940" y="1554302"/>
            <a:ext cx="7139940" cy="3251835"/>
          </a:xfrm>
          <a:prstGeom prst="rect">
            <a:avLst/>
          </a:prstGeom>
        </p:spPr>
        <p:txBody>
          <a:bodyPr vert="horz" wrap="square" lIns="0" tIns="83185" rIns="0" bIns="0" rtlCol="0">
            <a:noAutofit/>
          </a:bodyPr>
          <a:lstStyle/>
          <a:p>
            <a:pPr marL="12700" marR="603250" rtl="0">
              <a:lnSpc>
                <a:spcPct val="80000"/>
              </a:lnSpc>
              <a:spcBef>
                <a:spcPts val="655"/>
              </a:spcBef>
            </a:pPr>
            <a:r>
              <a:rPr lang="en" sz="2300" b="0" i="0" u="none" strike="noStrike" spc="-20" dirty="0">
                <a:solidFill>
                  <a:srgbClr val="FFFFFF"/>
                </a:solidFill>
                <a:highlight>
                  <a:srgbClr val="000000">
                    <a:alpha val="0"/>
                  </a:srgbClr>
                </a:highlight>
                <a:latin typeface="Microsoft Sans Serif"/>
                <a:cs typeface="Microsoft Sans Serif"/>
              </a:rPr>
              <a:t>The rehabilitation program of patients depends on the patient's condition, the severity of existing complications and the degree of adaptation of the patient to physical exertion. The stationary stage of rehabilitation is built according to three modes:</a:t>
            </a:r>
            <a:endParaRPr sz="2300" dirty="0">
              <a:latin typeface="Microsoft Sans Serif"/>
              <a:cs typeface="Microsoft Sans Serif"/>
            </a:endParaRPr>
          </a:p>
          <a:p>
            <a:pPr>
              <a:lnSpc>
                <a:spcPct val="100000"/>
              </a:lnSpc>
              <a:spcBef>
                <a:spcPts val="45"/>
              </a:spcBef>
            </a:pPr>
            <a:endParaRPr sz="2400" dirty="0">
              <a:latin typeface="Microsoft Sans Serif"/>
              <a:cs typeface="Microsoft Sans Serif"/>
            </a:endParaRPr>
          </a:p>
          <a:p>
            <a:pPr marL="48895" rtl="0">
              <a:lnSpc>
                <a:spcPct val="100000"/>
              </a:lnSpc>
              <a:tabLst>
                <a:tab pos="433070" algn="l"/>
              </a:tabLst>
            </a:pPr>
            <a:r>
              <a:rPr lang="en" sz="1800" b="0" i="0" u="none" strike="noStrike" spc="-165" dirty="0">
                <a:solidFill>
                  <a:srgbClr val="FF388B"/>
                </a:solidFill>
                <a:highlight>
                  <a:srgbClr val="000000">
                    <a:alpha val="0"/>
                  </a:srgbClr>
                </a:highlight>
                <a:latin typeface="Cambria"/>
                <a:cs typeface="Cambria"/>
              </a:rPr>
              <a:t>⦿	</a:t>
            </a:r>
            <a:r>
              <a:rPr lang="en" sz="2300" b="0" i="0" u="none" strike="noStrike" spc="-10" dirty="0">
                <a:solidFill>
                  <a:srgbClr val="FFFFFF"/>
                </a:solidFill>
                <a:highlight>
                  <a:srgbClr val="000000">
                    <a:alpha val="0"/>
                  </a:srgbClr>
                </a:highlight>
                <a:latin typeface="Microsoft Sans Serif"/>
                <a:cs typeface="Microsoft Sans Serif"/>
              </a:rPr>
              <a:t>Strict bedding, extended bedding.</a:t>
            </a:r>
            <a:endParaRPr sz="2300" dirty="0">
              <a:latin typeface="Microsoft Sans Serif"/>
              <a:cs typeface="Microsoft Sans Serif"/>
            </a:endParaRPr>
          </a:p>
          <a:p>
            <a:pPr marL="48895" rtl="0">
              <a:lnSpc>
                <a:spcPct val="100000"/>
              </a:lnSpc>
              <a:tabLst>
                <a:tab pos="433070" algn="l"/>
              </a:tabLst>
            </a:pPr>
            <a:r>
              <a:rPr lang="en" sz="1800" b="0" i="0" u="none" strike="noStrike" spc="-165" dirty="0">
                <a:solidFill>
                  <a:srgbClr val="FF388B"/>
                </a:solidFill>
                <a:highlight>
                  <a:srgbClr val="000000">
                    <a:alpha val="0"/>
                  </a:srgbClr>
                </a:highlight>
                <a:latin typeface="Cambria"/>
                <a:cs typeface="Cambria"/>
              </a:rPr>
              <a:t>⦿	</a:t>
            </a:r>
            <a:r>
              <a:rPr lang="en" sz="2300" b="0" i="0" u="none" strike="noStrike" spc="-5" dirty="0">
                <a:solidFill>
                  <a:srgbClr val="FFFFFF"/>
                </a:solidFill>
                <a:highlight>
                  <a:srgbClr val="000000">
                    <a:alpha val="0"/>
                  </a:srgbClr>
                </a:highlight>
                <a:latin typeface="Microsoft Sans Serif"/>
                <a:cs typeface="Microsoft Sans Serif"/>
              </a:rPr>
              <a:t>Ward.</a:t>
            </a:r>
            <a:endParaRPr sz="2300" dirty="0">
              <a:latin typeface="Microsoft Sans Serif"/>
              <a:cs typeface="Microsoft Sans Serif"/>
            </a:endParaRPr>
          </a:p>
          <a:p>
            <a:pPr marL="48895" rtl="0">
              <a:lnSpc>
                <a:spcPct val="100000"/>
              </a:lnSpc>
              <a:spcBef>
                <a:spcPts val="5"/>
              </a:spcBef>
              <a:tabLst>
                <a:tab pos="433070" algn="l"/>
              </a:tabLst>
            </a:pPr>
            <a:r>
              <a:rPr lang="en" sz="1800" b="0" i="0" u="none" strike="noStrike" spc="-165" dirty="0">
                <a:solidFill>
                  <a:srgbClr val="FF388B"/>
                </a:solidFill>
                <a:highlight>
                  <a:srgbClr val="000000">
                    <a:alpha val="0"/>
                  </a:srgbClr>
                </a:highlight>
                <a:latin typeface="Cambria"/>
                <a:cs typeface="Cambria"/>
              </a:rPr>
              <a:t>⦿	</a:t>
            </a:r>
            <a:r>
              <a:rPr lang="en" sz="2300" b="0" i="0" u="none" strike="noStrike" spc="-10" dirty="0">
                <a:solidFill>
                  <a:srgbClr val="FFFFFF"/>
                </a:solidFill>
                <a:highlight>
                  <a:srgbClr val="000000">
                    <a:alpha val="0"/>
                  </a:srgbClr>
                </a:highlight>
                <a:latin typeface="Microsoft Sans Serif"/>
                <a:cs typeface="Microsoft Sans Serif"/>
              </a:rPr>
              <a:t>Free.</a:t>
            </a:r>
            <a:endParaRPr sz="2300" dirty="0">
              <a:latin typeface="Microsoft Sans Serif"/>
              <a:cs typeface="Microsoft Sans Serif"/>
            </a:endParaRPr>
          </a:p>
          <a:p>
            <a:pPr marL="12700" rtl="0">
              <a:lnSpc>
                <a:spcPct val="100000"/>
              </a:lnSpc>
            </a:pPr>
            <a:r>
              <a:rPr lang="en" sz="2300" b="0" i="0" u="none" strike="noStrike" spc="-5" dirty="0">
                <a:solidFill>
                  <a:srgbClr val="FFFFFF"/>
                </a:solidFill>
                <a:highlight>
                  <a:srgbClr val="000000">
                    <a:alpha val="0"/>
                  </a:srgbClr>
                </a:highlight>
                <a:latin typeface="Microsoft Sans Serif"/>
                <a:cs typeface="Microsoft Sans Serif"/>
              </a:rPr>
              <a:t>Physical therapy is not carried out on strict bed rest.</a:t>
            </a:r>
            <a:endParaRPr sz="2300" dirty="0">
              <a:latin typeface="Microsoft Sans Serif"/>
              <a:cs typeface="Microsoft Sans Serif"/>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2516" y="609600"/>
            <a:ext cx="6096000" cy="914400"/>
          </a:xfrm>
          <a:prstGeom prst="rect">
            <a:avLst/>
          </a:prstGeom>
        </p:spPr>
        <p:txBody>
          <a:bodyPr vert="horz" wrap="square" lIns="0" tIns="13335" rIns="0" bIns="0" rtlCol="0">
            <a:noAutofit/>
          </a:bodyPr>
          <a:lstStyle/>
          <a:p>
            <a:pPr marL="12700" marR="5080" algn="ctr" rtl="0">
              <a:lnSpc>
                <a:spcPct val="100000"/>
              </a:lnSpc>
              <a:spcBef>
                <a:spcPts val="105"/>
              </a:spcBef>
            </a:pPr>
            <a:r>
              <a:rPr lang="en" sz="4100" b="0" i="0" u="none" strike="noStrike" spc="-70" dirty="0">
                <a:highlight>
                  <a:srgbClr val="000000">
                    <a:alpha val="0"/>
                  </a:srgbClr>
                </a:highlight>
                <a:latin typeface="Franklin Gothic Medium"/>
              </a:rPr>
              <a:t>Functional Efficiency (FE)</a:t>
            </a:r>
            <a:endParaRPr sz="4100" dirty="0"/>
          </a:p>
        </p:txBody>
      </p:sp>
      <p:sp>
        <p:nvSpPr>
          <p:cNvPr id="3" name="object 3"/>
          <p:cNvSpPr txBox="1"/>
          <p:nvPr/>
        </p:nvSpPr>
        <p:spPr>
          <a:xfrm>
            <a:off x="572516" y="2610485"/>
            <a:ext cx="8190484" cy="2494915"/>
          </a:xfrm>
          <a:prstGeom prst="rect">
            <a:avLst/>
          </a:prstGeom>
        </p:spPr>
        <p:txBody>
          <a:bodyPr vert="horz" wrap="square" lIns="0" tIns="12700" rIns="0" bIns="0" rtlCol="0">
            <a:noAutofit/>
          </a:bodyPr>
          <a:lstStyle/>
          <a:p>
            <a:pPr marL="12700" rtl="0">
              <a:lnSpc>
                <a:spcPct val="100000"/>
              </a:lnSpc>
              <a:spcBef>
                <a:spcPts val="100"/>
              </a:spcBef>
              <a:tabLst>
                <a:tab pos="503555" algn="l"/>
              </a:tabLst>
            </a:pPr>
            <a:r>
              <a:rPr lang="en" sz="2400" b="0" i="0" u="none" strike="noStrike" dirty="0">
                <a:solidFill>
                  <a:srgbClr val="FF388B"/>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 sz="2400" b="0" i="0" u="none" strike="noStrike"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FE = 1550 – 8.2 age + 5.23 height</a:t>
            </a:r>
            <a:r>
              <a:rPr lang="ru-RU" sz="2400" dirty="0">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 sz="2400" b="0" i="0" u="none" strike="noStrike"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a:t>
            </a:r>
            <a:r>
              <a:rPr lang="ru-RU" sz="2400" b="0" i="0" u="none" strike="noStrike"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7.</a:t>
            </a:r>
            <a:r>
              <a:rPr lang="en" sz="2400" b="0" i="0" u="none" strike="noStrike"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36 HRd – 5.44 HRs</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00000"/>
              </a:lnSpc>
              <a:spcBef>
                <a:spcPts val="5"/>
              </a:spcBef>
            </a:pP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96875" marR="34290" indent="-384810" rtl="0">
              <a:lnSpc>
                <a:spcPct val="100000"/>
              </a:lnSpc>
            </a:pPr>
            <a:r>
              <a:rPr lang="en" sz="2400" b="0" i="0" u="none" strike="noStrike" dirty="0">
                <a:solidFill>
                  <a:srgbClr val="FF388B"/>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 sz="2400" b="0" i="0" u="none" strike="noStrike"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Age – in years, height – in cm, blood pressure – in mmHg</a:t>
            </a:r>
            <a:endParaRP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89662"/>
            <a:ext cx="7106920" cy="1002030"/>
          </a:xfrm>
          <a:prstGeom prst="rect">
            <a:avLst/>
          </a:prstGeom>
        </p:spPr>
        <p:txBody>
          <a:bodyPr vert="horz" wrap="square" lIns="0" tIns="12700" rIns="0" bIns="0" rtlCol="0">
            <a:noAutofit/>
          </a:bodyPr>
          <a:lstStyle/>
          <a:p>
            <a:pPr marL="12700" marR="5080" rtl="0">
              <a:lnSpc>
                <a:spcPct val="100000"/>
              </a:lnSpc>
              <a:spcBef>
                <a:spcPts val="100"/>
              </a:spcBef>
            </a:pPr>
            <a:r>
              <a:rPr lang="en" sz="3200" b="0" i="0" u="none" strike="noStrike" spc="-10">
                <a:highlight>
                  <a:srgbClr val="000000">
                    <a:alpha val="0"/>
                  </a:srgbClr>
                </a:highlight>
                <a:latin typeface="Franklin Gothic Medium"/>
              </a:rPr>
              <a:t>Depending on the level of physical performance, 4 functional classes of patients are distinguished.</a:t>
            </a:r>
            <a:endParaRPr sz="3200"/>
          </a:p>
        </p:txBody>
      </p:sp>
      <p:sp>
        <p:nvSpPr>
          <p:cNvPr id="3" name="object 3"/>
          <p:cNvSpPr txBox="1"/>
          <p:nvPr/>
        </p:nvSpPr>
        <p:spPr>
          <a:xfrm>
            <a:off x="572516" y="2051430"/>
            <a:ext cx="7215505" cy="3781425"/>
          </a:xfrm>
          <a:prstGeom prst="rect">
            <a:avLst/>
          </a:prstGeom>
        </p:spPr>
        <p:txBody>
          <a:bodyPr vert="horz" wrap="square" lIns="0" tIns="60960" rIns="0" bIns="0" rtlCol="0">
            <a:noAutofit/>
          </a:bodyPr>
          <a:lstStyle/>
          <a:p>
            <a:pPr marL="396875" marR="5080" indent="-384810" rtl="0">
              <a:lnSpc>
                <a:spcPts val="3020"/>
              </a:lnSpc>
              <a:spcBef>
                <a:spcPts val="480"/>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5">
                <a:solidFill>
                  <a:srgbClr val="FFFFFF"/>
                </a:solidFill>
                <a:highlight>
                  <a:srgbClr val="000000">
                    <a:alpha val="0"/>
                  </a:srgbClr>
                </a:highlight>
                <a:latin typeface="Microsoft Sans Serif"/>
                <a:cs typeface="Microsoft Sans Serif"/>
              </a:rPr>
              <a:t>I – high physical performance (men 1350 kgm/min, women 1200 kgm/min).</a:t>
            </a:r>
            <a:endParaRPr sz="2800">
              <a:latin typeface="Microsoft Sans Serif"/>
              <a:cs typeface="Microsoft Sans Serif"/>
            </a:endParaRPr>
          </a:p>
          <a:p>
            <a:pPr marL="396875" marR="231140" indent="-384810" rtl="0">
              <a:lnSpc>
                <a:spcPts val="3020"/>
              </a:lnSpc>
              <a:spcBef>
                <a:spcPts val="680"/>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a:solidFill>
                  <a:srgbClr val="FFFFFF"/>
                </a:solidFill>
                <a:highlight>
                  <a:srgbClr val="000000">
                    <a:alpha val="0"/>
                  </a:srgbClr>
                </a:highlight>
                <a:latin typeface="Microsoft Sans Serif"/>
                <a:cs typeface="Microsoft Sans Serif"/>
              </a:rPr>
              <a:t>II – satisfactory physical performance (men 1200-750 kgm/min, women 1050-600 kgm/min).</a:t>
            </a:r>
            <a:endParaRPr sz="2800">
              <a:latin typeface="Microsoft Sans Serif"/>
              <a:cs typeface="Microsoft Sans Serif"/>
            </a:endParaRPr>
          </a:p>
          <a:p>
            <a:pPr marL="396875" marR="1024255" indent="-384810" rtl="0">
              <a:lnSpc>
                <a:spcPts val="3020"/>
              </a:lnSpc>
              <a:spcBef>
                <a:spcPts val="690"/>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a:solidFill>
                  <a:srgbClr val="FFFFFF"/>
                </a:solidFill>
                <a:highlight>
                  <a:srgbClr val="000000">
                    <a:alpha val="0"/>
                  </a:srgbClr>
                </a:highlight>
                <a:latin typeface="Microsoft Sans Serif"/>
                <a:cs typeface="Microsoft Sans Serif"/>
              </a:rPr>
              <a:t>III – low physical performance (men 600-450 kgm/min, women 450 kgm/min).</a:t>
            </a:r>
            <a:endParaRPr sz="2800">
              <a:latin typeface="Microsoft Sans Serif"/>
              <a:cs typeface="Microsoft Sans Serif"/>
            </a:endParaRPr>
          </a:p>
          <a:p>
            <a:pPr marL="396875" marR="226060" indent="-384810" rtl="0">
              <a:lnSpc>
                <a:spcPts val="3030"/>
              </a:lnSpc>
              <a:spcBef>
                <a:spcPts val="670"/>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5">
                <a:solidFill>
                  <a:srgbClr val="FFFFFF"/>
                </a:solidFill>
                <a:highlight>
                  <a:srgbClr val="000000">
                    <a:alpha val="0"/>
                  </a:srgbClr>
                </a:highlight>
                <a:latin typeface="Microsoft Sans Serif"/>
                <a:cs typeface="Microsoft Sans Serif"/>
              </a:rPr>
              <a:t>IV – very low (men and women 300 kgm/min).</a:t>
            </a:r>
            <a:endParaRPr sz="2800">
              <a:latin typeface="Microsoft Sans Serif"/>
              <a:cs typeface="Microsoft Sans Serif"/>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00" y="457200"/>
            <a:ext cx="6477000" cy="925831"/>
          </a:xfrm>
          <a:prstGeom prst="rect">
            <a:avLst/>
          </a:prstGeom>
        </p:spPr>
        <p:txBody>
          <a:bodyPr vert="horz" wrap="square" lIns="0" tIns="12700" rIns="0" bIns="0" rtlCol="0">
            <a:noAutofit/>
          </a:bodyPr>
          <a:lstStyle/>
          <a:p>
            <a:pPr marL="12700" rtl="0">
              <a:lnSpc>
                <a:spcPct val="100000"/>
              </a:lnSpc>
              <a:spcBef>
                <a:spcPts val="100"/>
              </a:spcBef>
            </a:pPr>
            <a:r>
              <a:rPr lang="en" u="none" strike="noStrike" spc="-20" dirty="0">
                <a:highlight>
                  <a:srgbClr val="000000">
                    <a:alpha val="0"/>
                  </a:srgbClr>
                </a:highlight>
                <a:latin typeface="Times New Roman"/>
                <a:cs typeface="Times New Roman"/>
              </a:rPr>
              <a:t>The purpose of the lecture:</a:t>
            </a:r>
            <a:endParaRPr dirty="0">
              <a:latin typeface="Times New Roman"/>
              <a:cs typeface="Times New Roman"/>
            </a:endParaRPr>
          </a:p>
        </p:txBody>
      </p:sp>
      <p:sp>
        <p:nvSpPr>
          <p:cNvPr id="5" name="object 5"/>
          <p:cNvSpPr txBox="1"/>
          <p:nvPr/>
        </p:nvSpPr>
        <p:spPr>
          <a:xfrm>
            <a:off x="533400" y="2591591"/>
            <a:ext cx="7778750" cy="2209009"/>
          </a:xfrm>
          <a:prstGeom prst="rect">
            <a:avLst/>
          </a:prstGeom>
        </p:spPr>
        <p:txBody>
          <a:bodyPr vert="horz" wrap="square" lIns="0" tIns="12700" rIns="0" bIns="0" rtlCol="0">
            <a:noAutofit/>
          </a:bodyPr>
          <a:lstStyle/>
          <a:p>
            <a:pPr marL="551815" marR="441959" indent="-485140" rtl="0">
              <a:lnSpc>
                <a:spcPct val="100000"/>
              </a:lnSpc>
              <a:spcBef>
                <a:spcPts val="100"/>
              </a:spcBef>
            </a:pPr>
            <a:r>
              <a:rPr lang="en" sz="3600" b="0" i="0" u="none" strike="noStrike" spc="-285" dirty="0">
                <a:solidFill>
                  <a:schemeClr val="bg1"/>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To introduce</a:t>
            </a:r>
            <a:r>
              <a:rPr lang="en" sz="3600" b="0" i="0" u="none" strike="noStrike" spc="-5" dirty="0">
                <a:solidFill>
                  <a:schemeClr val="bg1"/>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students to the concept of medical rehabilitation in cardiology.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2516" y="530978"/>
            <a:ext cx="4386581" cy="651510"/>
          </a:xfrm>
          <a:prstGeom prst="rect">
            <a:avLst/>
          </a:prstGeom>
        </p:spPr>
        <p:txBody>
          <a:bodyPr vert="horz" wrap="square" lIns="0" tIns="13335" rIns="0" bIns="0" rtlCol="0">
            <a:noAutofit/>
          </a:bodyPr>
          <a:lstStyle/>
          <a:p>
            <a:pPr marL="12700" rtl="0">
              <a:lnSpc>
                <a:spcPct val="100000"/>
              </a:lnSpc>
              <a:spcBef>
                <a:spcPts val="105"/>
              </a:spcBef>
            </a:pPr>
            <a:r>
              <a:rPr lang="en" sz="4100" b="0" i="0" u="none" strike="noStrike" spc="-70" dirty="0">
                <a:highlight>
                  <a:srgbClr val="000000">
                    <a:alpha val="0"/>
                  </a:srgbClr>
                </a:highlight>
                <a:latin typeface="Franklin Gothic Medium"/>
              </a:rPr>
              <a:t>Recommendations:</a:t>
            </a:r>
            <a:endParaRPr sz="4100" dirty="0"/>
          </a:p>
        </p:txBody>
      </p:sp>
      <p:sp>
        <p:nvSpPr>
          <p:cNvPr id="3" name="object 3"/>
          <p:cNvSpPr txBox="1"/>
          <p:nvPr/>
        </p:nvSpPr>
        <p:spPr>
          <a:xfrm>
            <a:off x="572516" y="1882266"/>
            <a:ext cx="7145655" cy="3803015"/>
          </a:xfrm>
          <a:prstGeom prst="rect">
            <a:avLst/>
          </a:prstGeom>
        </p:spPr>
        <p:txBody>
          <a:bodyPr vert="horz" wrap="square" lIns="0" tIns="73660" rIns="0" bIns="0" rtlCol="0">
            <a:noAutofit/>
          </a:bodyPr>
          <a:lstStyle/>
          <a:p>
            <a:pPr marL="396875" marR="532765" indent="-384810" rtl="0">
              <a:lnSpc>
                <a:spcPts val="2020"/>
              </a:lnSpc>
              <a:spcBef>
                <a:spcPts val="580"/>
              </a:spcBef>
              <a:tabLst>
                <a:tab pos="396875" algn="l"/>
              </a:tabLst>
            </a:pPr>
            <a:r>
              <a:rPr lang="en" sz="1600" b="0" i="0" u="none" strike="noStrike" spc="-155">
                <a:solidFill>
                  <a:srgbClr val="FF388B"/>
                </a:solidFill>
                <a:highlight>
                  <a:srgbClr val="000000">
                    <a:alpha val="0"/>
                  </a:srgbClr>
                </a:highlight>
                <a:latin typeface="Cambria"/>
                <a:cs typeface="Cambria"/>
              </a:rPr>
              <a:t>⦿	</a:t>
            </a:r>
            <a:r>
              <a:rPr lang="en" sz="2100" b="0" i="0" u="none" strike="noStrike">
                <a:solidFill>
                  <a:srgbClr val="FFFFFF"/>
                </a:solidFill>
                <a:highlight>
                  <a:srgbClr val="000000">
                    <a:alpha val="0"/>
                  </a:srgbClr>
                </a:highlight>
                <a:latin typeface="Microsoft Sans Serif"/>
                <a:cs typeface="Microsoft Sans Serif"/>
              </a:rPr>
              <a:t>I – recommend an active motor mode, long walking at a fast pace, skiing, cycling, cycling, swimming.</a:t>
            </a:r>
            <a:endParaRPr sz="2100">
              <a:latin typeface="Microsoft Sans Serif"/>
              <a:cs typeface="Microsoft Sans Serif"/>
            </a:endParaRPr>
          </a:p>
          <a:p>
            <a:pPr>
              <a:lnSpc>
                <a:spcPct val="100000"/>
              </a:lnSpc>
              <a:spcBef>
                <a:spcPts val="35"/>
              </a:spcBef>
            </a:pPr>
            <a:endParaRPr sz="2650">
              <a:latin typeface="Microsoft Sans Serif"/>
              <a:cs typeface="Microsoft Sans Serif"/>
            </a:endParaRPr>
          </a:p>
          <a:p>
            <a:pPr marL="396875" marR="107314" indent="-384810" rtl="0">
              <a:lnSpc>
                <a:spcPct val="80000"/>
              </a:lnSpc>
              <a:tabLst>
                <a:tab pos="396875" algn="l"/>
              </a:tabLst>
            </a:pPr>
            <a:r>
              <a:rPr lang="en" sz="1600" b="0" i="0" u="none" strike="noStrike" spc="-155">
                <a:solidFill>
                  <a:srgbClr val="FF388B"/>
                </a:solidFill>
                <a:highlight>
                  <a:srgbClr val="000000">
                    <a:alpha val="0"/>
                  </a:srgbClr>
                </a:highlight>
                <a:latin typeface="Cambria"/>
                <a:cs typeface="Cambria"/>
              </a:rPr>
              <a:t>⦿	</a:t>
            </a:r>
            <a:r>
              <a:rPr lang="en" sz="2100" b="0" i="0" u="none" strike="noStrike">
                <a:solidFill>
                  <a:srgbClr val="FFFFFF"/>
                </a:solidFill>
                <a:highlight>
                  <a:srgbClr val="000000">
                    <a:alpha val="0"/>
                  </a:srgbClr>
                </a:highlight>
                <a:latin typeface="Microsoft Sans Serif"/>
                <a:cs typeface="Microsoft Sans Serif"/>
              </a:rPr>
              <a:t>II – recommend walking at an average and fast pace, increasing the distance, swimming, skiing, exercise bike, UGG.</a:t>
            </a:r>
            <a:endParaRPr sz="2100">
              <a:latin typeface="Microsoft Sans Serif"/>
              <a:cs typeface="Microsoft Sans Serif"/>
            </a:endParaRPr>
          </a:p>
          <a:p>
            <a:pPr>
              <a:lnSpc>
                <a:spcPct val="100000"/>
              </a:lnSpc>
              <a:spcBef>
                <a:spcPts val="35"/>
              </a:spcBef>
            </a:pPr>
            <a:endParaRPr sz="2200">
              <a:latin typeface="Microsoft Sans Serif"/>
              <a:cs typeface="Microsoft Sans Serif"/>
            </a:endParaRPr>
          </a:p>
          <a:p>
            <a:pPr marL="12700" rtl="0">
              <a:lnSpc>
                <a:spcPct val="100000"/>
              </a:lnSpc>
              <a:tabLst>
                <a:tab pos="396875" algn="l"/>
              </a:tabLst>
            </a:pPr>
            <a:r>
              <a:rPr lang="en" sz="1600" b="0" i="0" u="none" strike="noStrike" spc="-155">
                <a:solidFill>
                  <a:srgbClr val="FF388B"/>
                </a:solidFill>
                <a:highlight>
                  <a:srgbClr val="000000">
                    <a:alpha val="0"/>
                  </a:srgbClr>
                </a:highlight>
                <a:latin typeface="Cambria"/>
                <a:cs typeface="Cambria"/>
              </a:rPr>
              <a:t>⦿	</a:t>
            </a:r>
            <a:r>
              <a:rPr lang="en" sz="2100" b="0" i="0" u="none" strike="noStrike">
                <a:solidFill>
                  <a:srgbClr val="FFFFFF"/>
                </a:solidFill>
                <a:highlight>
                  <a:srgbClr val="000000">
                    <a:alpha val="0"/>
                  </a:srgbClr>
                </a:highlight>
                <a:latin typeface="Microsoft Sans Serif"/>
                <a:cs typeface="Microsoft Sans Serif"/>
              </a:rPr>
              <a:t>III – Therapeutic gymnastics according to the traditional method, Morning hygienic gymnastics.</a:t>
            </a:r>
            <a:endParaRPr sz="2100">
              <a:latin typeface="Microsoft Sans Serif"/>
              <a:cs typeface="Microsoft Sans Serif"/>
            </a:endParaRPr>
          </a:p>
          <a:p>
            <a:pPr>
              <a:lnSpc>
                <a:spcPct val="100000"/>
              </a:lnSpc>
              <a:spcBef>
                <a:spcPts val="25"/>
              </a:spcBef>
            </a:pPr>
            <a:endParaRPr sz="2650">
              <a:latin typeface="Microsoft Sans Serif"/>
              <a:cs typeface="Microsoft Sans Serif"/>
            </a:endParaRPr>
          </a:p>
          <a:p>
            <a:pPr marL="396875" marR="5080" indent="-384810" rtl="0">
              <a:lnSpc>
                <a:spcPct val="80000"/>
              </a:lnSpc>
              <a:tabLst>
                <a:tab pos="396875" algn="l"/>
              </a:tabLst>
            </a:pPr>
            <a:r>
              <a:rPr lang="en" sz="1600" b="0" i="0" u="none" strike="noStrike" spc="-155">
                <a:solidFill>
                  <a:srgbClr val="FF388B"/>
                </a:solidFill>
                <a:highlight>
                  <a:srgbClr val="000000">
                    <a:alpha val="0"/>
                  </a:srgbClr>
                </a:highlight>
                <a:latin typeface="Cambria"/>
                <a:cs typeface="Cambria"/>
              </a:rPr>
              <a:t>⦿	</a:t>
            </a:r>
            <a:r>
              <a:rPr lang="en" sz="2100" b="0" i="0" u="none" strike="noStrike">
                <a:solidFill>
                  <a:srgbClr val="FFFFFF"/>
                </a:solidFill>
                <a:highlight>
                  <a:srgbClr val="000000">
                    <a:alpha val="0"/>
                  </a:srgbClr>
                </a:highlight>
                <a:latin typeface="Microsoft Sans Serif"/>
                <a:cs typeface="Microsoft Sans Serif"/>
              </a:rPr>
              <a:t>IV – over time, walking turns on with a gradual increase in speed and distance. Patients require careful medical supervision.</a:t>
            </a:r>
            <a:endParaRPr sz="2100">
              <a:latin typeface="Microsoft Sans Serif"/>
              <a:cs typeface="Microsoft Sans Serif"/>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304800" y="533400"/>
            <a:ext cx="9077960" cy="1427480"/>
          </a:xfrm>
        </p:spPr>
        <p:txBody>
          <a:bodyPr vert="horz" wrap="square" lIns="0" tIns="65405" rIns="0" bIns="0" rtlCol="0">
            <a:noAutofit/>
          </a:bodyPr>
          <a:lstStyle/>
          <a:p>
            <a:r>
              <a:rPr lang="en-US" dirty="0"/>
              <a:t>Rehabilitation after coronary artery bypass grafting and stenting</a:t>
            </a:r>
          </a:p>
        </p:txBody>
      </p:sp>
      <p:pic>
        <p:nvPicPr>
          <p:cNvPr id="10" name="object 10"/>
          <p:cNvPicPr/>
          <p:nvPr/>
        </p:nvPicPr>
        <p:blipFill>
          <a:blip r:embed="rId2"/>
          <a:stretch>
            <a:fillRect/>
          </a:stretch>
        </p:blipFill>
        <p:spPr>
          <a:xfrm>
            <a:off x="2843783" y="3284994"/>
            <a:ext cx="3507740" cy="2852928"/>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6166"/>
            <a:ext cx="3285490"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spc="-85">
                <a:highlight>
                  <a:srgbClr val="000000">
                    <a:alpha val="0"/>
                  </a:srgbClr>
                </a:highlight>
                <a:latin typeface="Franklin Gothic Medium"/>
              </a:rPr>
              <a:t>Relevance</a:t>
            </a:r>
            <a:endParaRPr sz="4600"/>
          </a:p>
        </p:txBody>
      </p:sp>
      <p:sp>
        <p:nvSpPr>
          <p:cNvPr id="10" name="object 10"/>
          <p:cNvSpPr txBox="1"/>
          <p:nvPr/>
        </p:nvSpPr>
        <p:spPr>
          <a:xfrm>
            <a:off x="535940" y="1584782"/>
            <a:ext cx="7241540" cy="3963035"/>
          </a:xfrm>
          <a:prstGeom prst="rect">
            <a:avLst/>
          </a:prstGeom>
        </p:spPr>
        <p:txBody>
          <a:bodyPr vert="horz" wrap="square" lIns="0" tIns="57785" rIns="0" bIns="0" rtlCol="0">
            <a:noAutofit/>
          </a:bodyPr>
          <a:lstStyle/>
          <a:p>
            <a:pPr marL="433070" marR="166370" indent="-384810" rtl="0">
              <a:lnSpc>
                <a:spcPts val="2810"/>
              </a:lnSpc>
              <a:spcBef>
                <a:spcPts val="455"/>
              </a:spcBef>
              <a:tabLst>
                <a:tab pos="433070" algn="l"/>
                <a:tab pos="2606040" algn="l"/>
              </a:tabLst>
            </a:pPr>
            <a:r>
              <a:rPr lang="en" sz="2000" b="0" i="0" u="none" strike="noStrike" spc="-200" dirty="0">
                <a:solidFill>
                  <a:schemeClr val="bg1"/>
                </a:solidFill>
                <a:highlight>
                  <a:srgbClr val="000000">
                    <a:alpha val="0"/>
                  </a:srgbClr>
                </a:highlight>
                <a:latin typeface="Cambria"/>
                <a:cs typeface="Cambria"/>
              </a:rPr>
              <a:t>⦿	</a:t>
            </a:r>
            <a:r>
              <a:rPr lang="en" sz="2600" b="1" i="0" u="none" strike="noStrike" dirty="0">
                <a:solidFill>
                  <a:schemeClr val="bg1"/>
                </a:solidFill>
                <a:highlight>
                  <a:srgbClr val="000000">
                    <a:alpha val="0"/>
                  </a:srgbClr>
                </a:highlight>
                <a:latin typeface="Arial"/>
                <a:cs typeface="Arial"/>
              </a:rPr>
              <a:t>Today in cardiac surgery there are effective ways</a:t>
            </a:r>
            <a:endParaRPr sz="2600" dirty="0">
              <a:solidFill>
                <a:schemeClr val="bg1"/>
              </a:solidFill>
              <a:latin typeface="Arial"/>
              <a:cs typeface="Arial"/>
            </a:endParaRPr>
          </a:p>
          <a:p>
            <a:pPr marL="433070" rtl="0">
              <a:lnSpc>
                <a:spcPts val="2610"/>
              </a:lnSpc>
            </a:pPr>
            <a:r>
              <a:rPr lang="en" sz="2600" b="1" i="0" u="none" strike="noStrike" spc="-10" dirty="0">
                <a:solidFill>
                  <a:schemeClr val="bg1"/>
                </a:solidFill>
                <a:highlight>
                  <a:srgbClr val="000000">
                    <a:alpha val="0"/>
                  </a:srgbClr>
                </a:highlight>
                <a:latin typeface="Arial"/>
                <a:cs typeface="Arial"/>
              </a:rPr>
              <a:t>to win over CHD is significant</a:t>
            </a:r>
            <a:endParaRPr sz="2600" dirty="0">
              <a:solidFill>
                <a:schemeClr val="bg1"/>
              </a:solidFill>
              <a:latin typeface="Arial"/>
              <a:cs typeface="Arial"/>
            </a:endParaRPr>
          </a:p>
          <a:p>
            <a:pPr marL="433070" rtl="0">
              <a:lnSpc>
                <a:spcPts val="2965"/>
              </a:lnSpc>
              <a:tabLst>
                <a:tab pos="2204720" algn="l"/>
                <a:tab pos="3391535" algn="l"/>
              </a:tabLst>
            </a:pPr>
            <a:r>
              <a:rPr lang="en" sz="2600" b="1" i="0" u="none" strike="noStrike" spc="-10" dirty="0">
                <a:solidFill>
                  <a:schemeClr val="bg1"/>
                </a:solidFill>
                <a:highlight>
                  <a:srgbClr val="000000">
                    <a:alpha val="0"/>
                  </a:srgbClr>
                </a:highlight>
                <a:latin typeface="Arial"/>
                <a:cs typeface="Arial"/>
              </a:rPr>
              <a:t>to extend</a:t>
            </a:r>
            <a:r>
              <a:rPr lang="en" sz="2600" b="1" spc="-10" dirty="0">
                <a:solidFill>
                  <a:schemeClr val="bg1"/>
                </a:solidFill>
                <a:highlight>
                  <a:srgbClr val="000000">
                    <a:alpha val="0"/>
                  </a:srgbClr>
                </a:highlight>
                <a:latin typeface="Arial"/>
                <a:cs typeface="Arial"/>
              </a:rPr>
              <a:t> </a:t>
            </a:r>
            <a:r>
              <a:rPr lang="en" sz="2600" b="1" i="0" u="none" strike="noStrike" spc="-10" dirty="0">
                <a:solidFill>
                  <a:schemeClr val="bg1"/>
                </a:solidFill>
                <a:highlight>
                  <a:srgbClr val="000000">
                    <a:alpha val="0"/>
                  </a:srgbClr>
                </a:highlight>
                <a:latin typeface="Arial"/>
                <a:cs typeface="Arial"/>
              </a:rPr>
              <a:t>life human.</a:t>
            </a:r>
            <a:endParaRPr sz="2600" dirty="0">
              <a:solidFill>
                <a:schemeClr val="bg1"/>
              </a:solidFill>
              <a:latin typeface="Arial"/>
              <a:cs typeface="Arial"/>
            </a:endParaRPr>
          </a:p>
          <a:p>
            <a:pPr>
              <a:lnSpc>
                <a:spcPct val="100000"/>
              </a:lnSpc>
              <a:spcBef>
                <a:spcPts val="35"/>
              </a:spcBef>
            </a:pPr>
            <a:endParaRPr sz="3500" dirty="0">
              <a:solidFill>
                <a:schemeClr val="bg1"/>
              </a:solidFill>
              <a:latin typeface="Arial"/>
              <a:cs typeface="Arial"/>
            </a:endParaRPr>
          </a:p>
          <a:p>
            <a:pPr marL="433070" marR="50165" indent="-384810" rtl="0">
              <a:lnSpc>
                <a:spcPct val="90000"/>
              </a:lnSpc>
              <a:tabLst>
                <a:tab pos="433070" algn="l"/>
              </a:tabLst>
            </a:pPr>
            <a:r>
              <a:rPr lang="en" sz="2000" b="0" i="0" u="none" strike="noStrike" spc="-200" dirty="0">
                <a:solidFill>
                  <a:schemeClr val="bg1"/>
                </a:solidFill>
                <a:highlight>
                  <a:srgbClr val="000000">
                    <a:alpha val="0"/>
                  </a:srgbClr>
                </a:highlight>
                <a:latin typeface="Cambria"/>
                <a:cs typeface="Cambria"/>
              </a:rPr>
              <a:t>⦿	</a:t>
            </a:r>
            <a:r>
              <a:rPr lang="en" sz="2600" b="1" i="0" u="none" strike="noStrike" spc="-15" dirty="0">
                <a:solidFill>
                  <a:schemeClr val="bg1"/>
                </a:solidFill>
                <a:highlight>
                  <a:srgbClr val="000000">
                    <a:alpha val="0"/>
                  </a:srgbClr>
                </a:highlight>
                <a:latin typeface="Arial"/>
                <a:cs typeface="Arial"/>
              </a:rPr>
              <a:t>The two most common methods of restoring blood flow through narrowed heart arteries are:</a:t>
            </a:r>
            <a:endParaRPr sz="2600" dirty="0">
              <a:solidFill>
                <a:schemeClr val="bg1"/>
              </a:solidFill>
              <a:latin typeface="Arial"/>
              <a:cs typeface="Arial"/>
            </a:endParaRPr>
          </a:p>
          <a:p>
            <a:pPr marL="366395" indent="-354330" rtl="0">
              <a:lnSpc>
                <a:spcPts val="3390"/>
              </a:lnSpc>
              <a:buClr>
                <a:srgbClr val="9C0042"/>
              </a:buClr>
              <a:buSzPct val="115384"/>
              <a:buFont typeface="Wingdings"/>
              <a:buChar char=""/>
              <a:tabLst>
                <a:tab pos="367030" algn="l"/>
              </a:tabLst>
            </a:pPr>
            <a:r>
              <a:rPr lang="en" sz="2600" b="1" i="0" u="none" strike="noStrike" spc="-5" dirty="0">
                <a:solidFill>
                  <a:schemeClr val="bg1"/>
                </a:solidFill>
                <a:highlight>
                  <a:srgbClr val="000000">
                    <a:alpha val="0"/>
                  </a:srgbClr>
                </a:highlight>
                <a:latin typeface="Arial"/>
                <a:cs typeface="Arial"/>
              </a:rPr>
              <a:t>Angioplasty and artery stenting;</a:t>
            </a:r>
            <a:endParaRPr sz="2600" dirty="0">
              <a:solidFill>
                <a:schemeClr val="bg1"/>
              </a:solidFill>
              <a:latin typeface="Arial"/>
              <a:cs typeface="Arial"/>
            </a:endParaRPr>
          </a:p>
          <a:p>
            <a:pPr marL="366395" indent="-354330" rtl="0">
              <a:lnSpc>
                <a:spcPts val="3575"/>
              </a:lnSpc>
              <a:buClr>
                <a:srgbClr val="9C0042"/>
              </a:buClr>
              <a:buSzPct val="115384"/>
              <a:buFont typeface="Wingdings"/>
              <a:buChar char=""/>
              <a:tabLst>
                <a:tab pos="367030" algn="l"/>
              </a:tabLst>
            </a:pPr>
            <a:r>
              <a:rPr lang="en" sz="2600" b="1" i="0" u="none" strike="noStrike" spc="-10" dirty="0">
                <a:solidFill>
                  <a:schemeClr val="bg1"/>
                </a:solidFill>
                <a:highlight>
                  <a:srgbClr val="000000">
                    <a:alpha val="0"/>
                  </a:srgbClr>
                </a:highlight>
                <a:latin typeface="Arial"/>
                <a:cs typeface="Arial"/>
              </a:rPr>
              <a:t>Coronary artery bypass grafting (CABG).</a:t>
            </a:r>
            <a:endParaRPr sz="2600" dirty="0">
              <a:solidFill>
                <a:schemeClr val="bg1"/>
              </a:solidFill>
              <a:latin typeface="Arial"/>
              <a:cs typeface="Aria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191846"/>
            <a:ext cx="8120381" cy="1276350"/>
          </a:xfrm>
          <a:prstGeom prst="rect">
            <a:avLst/>
          </a:prstGeom>
        </p:spPr>
        <p:txBody>
          <a:bodyPr vert="horz" wrap="square" lIns="0" tIns="13335" rIns="0" bIns="0" rtlCol="0">
            <a:noAutofit/>
          </a:bodyPr>
          <a:lstStyle/>
          <a:p>
            <a:pPr marL="12700" marR="5080" rtl="0">
              <a:lnSpc>
                <a:spcPct val="100000"/>
              </a:lnSpc>
              <a:spcBef>
                <a:spcPts val="105"/>
              </a:spcBef>
            </a:pPr>
            <a:r>
              <a:rPr lang="en" sz="4100" b="1" i="0" u="none" strike="noStrike" spc="-345" dirty="0">
                <a:highlight>
                  <a:srgbClr val="000000">
                    <a:alpha val="0"/>
                  </a:srgbClr>
                </a:highlight>
                <a:latin typeface="Arial"/>
                <a:cs typeface="Arial"/>
              </a:rPr>
              <a:t>Coronary artery bypass grafting (CABG)</a:t>
            </a:r>
            <a:endParaRPr sz="4100" dirty="0">
              <a:latin typeface="Arial"/>
              <a:cs typeface="Arial"/>
            </a:endParaRPr>
          </a:p>
        </p:txBody>
      </p:sp>
      <p:sp>
        <p:nvSpPr>
          <p:cNvPr id="3" name="object 3"/>
          <p:cNvSpPr txBox="1"/>
          <p:nvPr/>
        </p:nvSpPr>
        <p:spPr>
          <a:xfrm>
            <a:off x="572516" y="1625930"/>
            <a:ext cx="3561715" cy="3684904"/>
          </a:xfrm>
          <a:prstGeom prst="rect">
            <a:avLst/>
          </a:prstGeom>
        </p:spPr>
        <p:txBody>
          <a:bodyPr vert="horz" wrap="square" lIns="0" tIns="13335" rIns="0" bIns="0" rtlCol="0">
            <a:noAutofit/>
          </a:bodyPr>
          <a:lstStyle/>
          <a:p>
            <a:pPr marL="396875" marR="227329" indent="-384810" rtl="0">
              <a:lnSpc>
                <a:spcPct val="100000"/>
              </a:lnSpc>
              <a:spcBef>
                <a:spcPts val="105"/>
              </a:spcBef>
              <a:tabLst>
                <a:tab pos="396875" algn="l"/>
              </a:tabLst>
            </a:pPr>
            <a:r>
              <a:rPr lang="en" sz="1600" b="0" i="0" u="none" strike="noStrike" spc="-175" dirty="0">
                <a:solidFill>
                  <a:schemeClr val="bg1"/>
                </a:solidFill>
                <a:highlight>
                  <a:srgbClr val="000000">
                    <a:alpha val="0"/>
                  </a:srgbClr>
                </a:highlight>
                <a:latin typeface="Cambria"/>
                <a:cs typeface="Cambria"/>
              </a:rPr>
              <a:t>⦿	</a:t>
            </a:r>
            <a:r>
              <a:rPr lang="en" sz="2000" b="0" i="0" u="none" strike="noStrike" spc="-20" dirty="0">
                <a:solidFill>
                  <a:schemeClr val="bg1"/>
                </a:solidFill>
                <a:highlight>
                  <a:srgbClr val="000000">
                    <a:alpha val="0"/>
                  </a:srgbClr>
                </a:highlight>
                <a:latin typeface="Microsoft Sans Serif"/>
                <a:cs typeface="Microsoft Sans Serif"/>
              </a:rPr>
              <a:t>CABG is a surgical intervention, as a result of which the blood flow of the heart is restored below the site of narrowing of the vessel.</a:t>
            </a:r>
            <a:endParaRPr sz="2000" dirty="0">
              <a:solidFill>
                <a:schemeClr val="bg1"/>
              </a:solidFill>
              <a:latin typeface="Microsoft Sans Serif"/>
              <a:cs typeface="Microsoft Sans Serif"/>
            </a:endParaRPr>
          </a:p>
          <a:p>
            <a:pPr marL="396875" marR="5080" rtl="0">
              <a:lnSpc>
                <a:spcPct val="100000"/>
              </a:lnSpc>
            </a:pPr>
            <a:r>
              <a:rPr lang="en" sz="2000" b="0" i="0" u="none" strike="noStrike" spc="-5" dirty="0">
                <a:solidFill>
                  <a:schemeClr val="bg1"/>
                </a:solidFill>
                <a:highlight>
                  <a:srgbClr val="000000">
                    <a:alpha val="0"/>
                  </a:srgbClr>
                </a:highlight>
                <a:latin typeface="Microsoft Sans Serif"/>
                <a:cs typeface="Microsoft Sans Serif"/>
              </a:rPr>
              <a:t>With this surgical manipulation, another pathway for blood flow to the part of the heart that was not supplied with blood is created around the narrowing site.</a:t>
            </a:r>
            <a:endParaRPr sz="2000" dirty="0">
              <a:solidFill>
                <a:schemeClr val="bg1"/>
              </a:solidFill>
              <a:latin typeface="Microsoft Sans Serif"/>
              <a:cs typeface="Microsoft Sans Serif"/>
            </a:endParaRPr>
          </a:p>
        </p:txBody>
      </p:sp>
      <p:pic>
        <p:nvPicPr>
          <p:cNvPr id="4" name="object 4"/>
          <p:cNvPicPr/>
          <p:nvPr/>
        </p:nvPicPr>
        <p:blipFill>
          <a:blip r:embed="rId2"/>
          <a:stretch>
            <a:fillRect/>
          </a:stretch>
        </p:blipFill>
        <p:spPr>
          <a:xfrm>
            <a:off x="4572000" y="1772792"/>
            <a:ext cx="4248531" cy="3616579"/>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191846"/>
            <a:ext cx="6451600" cy="1276350"/>
          </a:xfrm>
          <a:prstGeom prst="rect">
            <a:avLst/>
          </a:prstGeom>
        </p:spPr>
        <p:txBody>
          <a:bodyPr vert="horz" wrap="square" lIns="0" tIns="13335" rIns="0" bIns="0" rtlCol="0">
            <a:noAutofit/>
          </a:bodyPr>
          <a:lstStyle/>
          <a:p>
            <a:pPr marL="12700" marR="5080" rtl="0">
              <a:lnSpc>
                <a:spcPct val="100000"/>
              </a:lnSpc>
              <a:spcBef>
                <a:spcPts val="105"/>
              </a:spcBef>
            </a:pPr>
            <a:r>
              <a:rPr lang="en" sz="4100" b="1" i="0" u="none" strike="noStrike" spc="-459" dirty="0">
                <a:highlight>
                  <a:srgbClr val="000000">
                    <a:alpha val="0"/>
                  </a:srgbClr>
                </a:highlight>
                <a:latin typeface="Arial"/>
                <a:cs typeface="Arial"/>
              </a:rPr>
              <a:t>Types of coronary bypass surgery</a:t>
            </a:r>
            <a:endParaRPr sz="4100" dirty="0">
              <a:latin typeface="Arial"/>
              <a:cs typeface="Arial"/>
            </a:endParaRPr>
          </a:p>
        </p:txBody>
      </p:sp>
      <p:sp>
        <p:nvSpPr>
          <p:cNvPr id="3" name="object 3"/>
          <p:cNvSpPr txBox="1"/>
          <p:nvPr/>
        </p:nvSpPr>
        <p:spPr>
          <a:xfrm>
            <a:off x="572516" y="1581734"/>
            <a:ext cx="6812280" cy="4250690"/>
          </a:xfrm>
          <a:prstGeom prst="rect">
            <a:avLst/>
          </a:prstGeom>
        </p:spPr>
        <p:txBody>
          <a:bodyPr vert="horz" wrap="square" lIns="0" tIns="60960" rIns="0" bIns="0" rtlCol="0">
            <a:noAutofit/>
          </a:bodyPr>
          <a:lstStyle/>
          <a:p>
            <a:pPr marL="396875" marR="1167130" indent="-384810" rtl="0">
              <a:lnSpc>
                <a:spcPts val="3020"/>
              </a:lnSpc>
              <a:spcBef>
                <a:spcPts val="480"/>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5">
                <a:solidFill>
                  <a:srgbClr val="FFFFFF"/>
                </a:solidFill>
                <a:highlight>
                  <a:srgbClr val="000000">
                    <a:alpha val="0"/>
                  </a:srgbClr>
                </a:highlight>
                <a:latin typeface="Microsoft Sans Serif"/>
                <a:cs typeface="Microsoft Sans Serif"/>
              </a:rPr>
              <a:t>With the use of artificial blood circulation;</a:t>
            </a:r>
            <a:endParaRPr sz="2800">
              <a:latin typeface="Microsoft Sans Serif"/>
              <a:cs typeface="Microsoft Sans Serif"/>
            </a:endParaRPr>
          </a:p>
          <a:p>
            <a:pPr>
              <a:lnSpc>
                <a:spcPct val="100000"/>
              </a:lnSpc>
              <a:spcBef>
                <a:spcPts val="20"/>
              </a:spcBef>
            </a:pPr>
            <a:endParaRPr sz="3850">
              <a:latin typeface="Microsoft Sans Serif"/>
              <a:cs typeface="Microsoft Sans Serif"/>
            </a:endParaRPr>
          </a:p>
          <a:p>
            <a:pPr marL="396875" marR="15240" indent="-384810" rtl="0">
              <a:lnSpc>
                <a:spcPts val="3020"/>
              </a:lnSpc>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60">
                <a:solidFill>
                  <a:srgbClr val="FFFFFF"/>
                </a:solidFill>
                <a:highlight>
                  <a:srgbClr val="000000">
                    <a:alpha val="0"/>
                  </a:srgbClr>
                </a:highlight>
                <a:latin typeface="Microsoft Sans Serif"/>
                <a:cs typeface="Microsoft Sans Serif"/>
              </a:rPr>
              <a:t>Without artificial blood circulation with the use of a "stabilizer" for bypass surgery;</a:t>
            </a:r>
            <a:endParaRPr sz="2800">
              <a:latin typeface="Microsoft Sans Serif"/>
              <a:cs typeface="Microsoft Sans Serif"/>
            </a:endParaRPr>
          </a:p>
          <a:p>
            <a:pPr>
              <a:lnSpc>
                <a:spcPct val="100000"/>
              </a:lnSpc>
              <a:spcBef>
                <a:spcPts val="35"/>
              </a:spcBef>
            </a:pPr>
            <a:endParaRPr sz="3800">
              <a:latin typeface="Microsoft Sans Serif"/>
              <a:cs typeface="Microsoft Sans Serif"/>
            </a:endParaRPr>
          </a:p>
          <a:p>
            <a:pPr marL="396875" marR="5080" indent="-384810" rtl="0">
              <a:lnSpc>
                <a:spcPct val="90000"/>
              </a:lnSpc>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15">
                <a:solidFill>
                  <a:srgbClr val="FFFFFF"/>
                </a:solidFill>
                <a:highlight>
                  <a:srgbClr val="000000">
                    <a:alpha val="0"/>
                  </a:srgbClr>
                </a:highlight>
                <a:latin typeface="Microsoft Sans Serif"/>
                <a:cs typeface="Microsoft Sans Serif"/>
              </a:rPr>
              <a:t>The use of minimal surgical incisions, including endoscopic operations.</a:t>
            </a:r>
            <a:endParaRPr sz="2800">
              <a:latin typeface="Microsoft Sans Serif"/>
              <a:cs typeface="Microsoft Sans Serif"/>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4123" y="466166"/>
            <a:ext cx="3874135" cy="726440"/>
          </a:xfrm>
          <a:prstGeom prst="rect">
            <a:avLst/>
          </a:prstGeom>
        </p:spPr>
        <p:txBody>
          <a:bodyPr vert="horz" wrap="square" lIns="0" tIns="12065" rIns="0" bIns="0" rtlCol="0">
            <a:noAutofit/>
          </a:bodyPr>
          <a:lstStyle/>
          <a:p>
            <a:pPr marL="12700" rtl="0">
              <a:lnSpc>
                <a:spcPct val="100000"/>
              </a:lnSpc>
              <a:spcBef>
                <a:spcPts val="95"/>
              </a:spcBef>
            </a:pPr>
            <a:r>
              <a:rPr lang="en" sz="4600" b="1" i="0" u="none" strike="noStrike" spc="-380" dirty="0">
                <a:highlight>
                  <a:srgbClr val="000000">
                    <a:alpha val="0"/>
                  </a:srgbClr>
                </a:highlight>
                <a:latin typeface="Arial"/>
                <a:cs typeface="Arial"/>
              </a:rPr>
              <a:t>Stenting</a:t>
            </a:r>
            <a:endParaRPr sz="4600" dirty="0">
              <a:latin typeface="Arial"/>
              <a:cs typeface="Arial"/>
            </a:endParaRPr>
          </a:p>
        </p:txBody>
      </p:sp>
      <p:sp>
        <p:nvSpPr>
          <p:cNvPr id="3" name="object 3"/>
          <p:cNvSpPr txBox="1"/>
          <p:nvPr/>
        </p:nvSpPr>
        <p:spPr>
          <a:xfrm>
            <a:off x="227710" y="1447800"/>
            <a:ext cx="4052825" cy="4549775"/>
          </a:xfrm>
          <a:prstGeom prst="rect">
            <a:avLst/>
          </a:prstGeom>
        </p:spPr>
        <p:txBody>
          <a:bodyPr vert="horz" wrap="square" lIns="0" tIns="97790" rIns="0" bIns="0" rtlCol="0">
            <a:noAutofit/>
          </a:bodyPr>
          <a:lstStyle/>
          <a:p>
            <a:pPr marL="396875" marR="5080" indent="-384810" rtl="0">
              <a:lnSpc>
                <a:spcPct val="80000"/>
              </a:lnSpc>
              <a:spcBef>
                <a:spcPts val="770"/>
              </a:spcBef>
              <a:tabLst>
                <a:tab pos="396875" algn="l"/>
                <a:tab pos="1781810" algn="l"/>
              </a:tabLst>
            </a:pPr>
            <a:r>
              <a:rPr lang="en" sz="2200" b="0" i="0" u="none" strike="noStrike" spc="-250" dirty="0">
                <a:solidFill>
                  <a:srgbClr val="FF388B"/>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 sz="2800" b="0" i="0" u="none" strike="noStrike" spc="-15"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endovascular intervention on the coronary arteries for the purpose of implantation into a narrowed segment of the cardiac artery of the stent, as a result, the blood supply to the area of the heart muscle below the site of vessel constriction is restored</a:t>
            </a:r>
            <a:endParaRPr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object 4"/>
          <p:cNvPicPr/>
          <p:nvPr/>
        </p:nvPicPr>
        <p:blipFill>
          <a:blip r:embed="rId2"/>
          <a:stretch>
            <a:fillRect/>
          </a:stretch>
        </p:blipFill>
        <p:spPr>
          <a:xfrm>
            <a:off x="4572000" y="3810000"/>
            <a:ext cx="4438523" cy="2674239"/>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8" y="466166"/>
            <a:ext cx="8272781" cy="726440"/>
          </a:xfrm>
          <a:prstGeom prst="rect">
            <a:avLst/>
          </a:prstGeom>
        </p:spPr>
        <p:txBody>
          <a:bodyPr vert="horz" wrap="square" lIns="0" tIns="12065" rIns="0" bIns="0" rtlCol="0">
            <a:noAutofit/>
          </a:bodyPr>
          <a:lstStyle/>
          <a:p>
            <a:pPr marL="12700" rtl="0">
              <a:lnSpc>
                <a:spcPct val="100000"/>
              </a:lnSpc>
              <a:spcBef>
                <a:spcPts val="95"/>
              </a:spcBef>
            </a:pPr>
            <a:r>
              <a:rPr lang="en" sz="4000" b="0" i="0" u="none" strike="noStrike" spc="-60" dirty="0">
                <a:highlight>
                  <a:srgbClr val="000000">
                    <a:alpha val="0"/>
                  </a:srgbClr>
                </a:highlight>
                <a:latin typeface="Franklin Gothic Medium"/>
              </a:rPr>
              <a:t>The main differences of the methods</a:t>
            </a:r>
            <a:endParaRPr sz="4000" dirty="0"/>
          </a:p>
        </p:txBody>
      </p:sp>
      <p:sp>
        <p:nvSpPr>
          <p:cNvPr id="3" name="object 3"/>
          <p:cNvSpPr txBox="1"/>
          <p:nvPr/>
        </p:nvSpPr>
        <p:spPr>
          <a:xfrm>
            <a:off x="547116" y="1671650"/>
            <a:ext cx="4086860" cy="2586355"/>
          </a:xfrm>
          <a:prstGeom prst="rect">
            <a:avLst/>
          </a:prstGeom>
        </p:spPr>
        <p:txBody>
          <a:bodyPr vert="horz" wrap="square" lIns="0" tIns="12700" rIns="0" bIns="0" rtlCol="0">
            <a:noAutofit/>
          </a:bodyPr>
          <a:lstStyle/>
          <a:p>
            <a:pPr marL="422275" marR="30480" indent="-384810" rtl="0">
              <a:lnSpc>
                <a:spcPct val="100000"/>
              </a:lnSpc>
              <a:spcBef>
                <a:spcPts val="100"/>
              </a:spcBef>
              <a:tabLst>
                <a:tab pos="422275" algn="l"/>
                <a:tab pos="2451100" algn="l"/>
              </a:tabLst>
            </a:pPr>
            <a:r>
              <a:rPr lang="en" sz="2400" b="0" i="0" u="none" strike="noStrike" spc="-190" dirty="0">
                <a:solidFill>
                  <a:srgbClr val="FF388B"/>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 sz="2400" b="1" i="0" u="none" strike="noStrike" spc="-30" dirty="0">
                <a:solidFill>
                  <a:schemeClr val="bg1"/>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Coronary stenting method is low-traumatic and allows early</a:t>
            </a:r>
            <a:endParaRPr sz="24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22275" marR="245110" rtl="0">
              <a:lnSpc>
                <a:spcPct val="100000"/>
              </a:lnSpc>
              <a:spcBef>
                <a:spcPts val="5"/>
              </a:spcBef>
            </a:pPr>
            <a:r>
              <a:rPr lang="en" sz="2400" b="1" i="0" u="none" strike="noStrike" spc="-15" dirty="0">
                <a:solidFill>
                  <a:schemeClr val="bg1"/>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start physical activity and get down to normal work</a:t>
            </a:r>
            <a:endParaRPr sz="24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object 4"/>
          <p:cNvSpPr txBox="1"/>
          <p:nvPr/>
        </p:nvSpPr>
        <p:spPr>
          <a:xfrm>
            <a:off x="4996052" y="1532202"/>
            <a:ext cx="3891154" cy="3043555"/>
          </a:xfrm>
          <a:prstGeom prst="rect">
            <a:avLst/>
          </a:prstGeom>
        </p:spPr>
        <p:txBody>
          <a:bodyPr vert="horz" wrap="square" lIns="0" tIns="12065" rIns="0" bIns="0" rtlCol="0">
            <a:noAutofit/>
          </a:bodyPr>
          <a:lstStyle/>
          <a:p>
            <a:pPr marL="12700" rtl="0">
              <a:lnSpc>
                <a:spcPct val="100000"/>
              </a:lnSpc>
              <a:spcBef>
                <a:spcPts val="95"/>
              </a:spcBef>
            </a:pPr>
            <a:r>
              <a:rPr lang="en" sz="2200" b="1" i="0" u="none" strike="noStrike" spc="-25" dirty="0">
                <a:solidFill>
                  <a:schemeClr val="bg1"/>
                </a:solidFill>
                <a:highlight>
                  <a:srgbClr val="000000">
                    <a:alpha val="0"/>
                  </a:srgbClr>
                </a:highlight>
                <a:latin typeface="Arial"/>
                <a:cs typeface="Arial"/>
              </a:rPr>
              <a:t>The CABG method is more</a:t>
            </a:r>
            <a:endParaRPr sz="2200" dirty="0">
              <a:solidFill>
                <a:schemeClr val="bg1"/>
              </a:solidFill>
              <a:latin typeface="Arial"/>
              <a:cs typeface="Arial"/>
            </a:endParaRPr>
          </a:p>
          <a:p>
            <a:pPr marL="12700" rtl="0">
              <a:lnSpc>
                <a:spcPct val="100000"/>
              </a:lnSpc>
            </a:pPr>
            <a:r>
              <a:rPr lang="en" sz="2200" b="1" i="0" u="none" strike="noStrike" spc="-20" dirty="0">
                <a:solidFill>
                  <a:schemeClr val="bg1"/>
                </a:solidFill>
                <a:highlight>
                  <a:srgbClr val="000000">
                    <a:alpha val="0"/>
                  </a:srgbClr>
                </a:highlight>
                <a:latin typeface="Arial"/>
                <a:cs typeface="Arial"/>
              </a:rPr>
              <a:t>complex and</a:t>
            </a:r>
            <a:endParaRPr sz="2200" dirty="0">
              <a:solidFill>
                <a:schemeClr val="bg1"/>
              </a:solidFill>
              <a:latin typeface="Arial"/>
              <a:cs typeface="Arial"/>
            </a:endParaRPr>
          </a:p>
          <a:p>
            <a:pPr marL="12700" rtl="0">
              <a:lnSpc>
                <a:spcPct val="100000"/>
              </a:lnSpc>
            </a:pPr>
            <a:r>
              <a:rPr lang="en" sz="2200" b="1" i="0" u="none" strike="noStrike" spc="-15" dirty="0">
                <a:solidFill>
                  <a:schemeClr val="bg1"/>
                </a:solidFill>
                <a:highlight>
                  <a:srgbClr val="000000">
                    <a:alpha val="0"/>
                  </a:srgbClr>
                </a:highlight>
                <a:latin typeface="Arial"/>
                <a:cs typeface="Arial"/>
              </a:rPr>
              <a:t>is accompanied by</a:t>
            </a:r>
            <a:endParaRPr sz="2200" dirty="0">
              <a:solidFill>
                <a:schemeClr val="bg1"/>
              </a:solidFill>
              <a:latin typeface="Arial"/>
              <a:cs typeface="Arial"/>
            </a:endParaRPr>
          </a:p>
          <a:p>
            <a:pPr marL="12700" marR="5080" rtl="0">
              <a:lnSpc>
                <a:spcPct val="100000"/>
              </a:lnSpc>
            </a:pPr>
            <a:r>
              <a:rPr lang="en" sz="2200" b="1" i="0" u="none" strike="noStrike" spc="-10" dirty="0">
                <a:solidFill>
                  <a:schemeClr val="bg1"/>
                </a:solidFill>
                <a:highlight>
                  <a:srgbClr val="000000">
                    <a:alpha val="0"/>
                  </a:srgbClr>
                </a:highlight>
                <a:latin typeface="Arial"/>
                <a:cs typeface="Arial"/>
              </a:rPr>
              <a:t>temporary disability due to the application of the operating</a:t>
            </a:r>
            <a:endParaRPr sz="2200" dirty="0">
              <a:solidFill>
                <a:schemeClr val="bg1"/>
              </a:solidFill>
              <a:latin typeface="Arial"/>
              <a:cs typeface="Arial"/>
            </a:endParaRPr>
          </a:p>
          <a:p>
            <a:pPr marL="12700" marR="572135" rtl="0">
              <a:lnSpc>
                <a:spcPct val="100000"/>
              </a:lnSpc>
              <a:spcBef>
                <a:spcPts val="5"/>
              </a:spcBef>
            </a:pPr>
            <a:r>
              <a:rPr lang="en" sz="2200" b="1" i="0" u="none" strike="noStrike" spc="-15" dirty="0">
                <a:solidFill>
                  <a:schemeClr val="bg1"/>
                </a:solidFill>
                <a:highlight>
                  <a:srgbClr val="000000">
                    <a:alpha val="0"/>
                  </a:srgbClr>
                </a:highlight>
                <a:latin typeface="Arial"/>
                <a:cs typeface="Arial"/>
              </a:rPr>
              <a:t>chest injuries</a:t>
            </a:r>
            <a:endParaRPr sz="2200" dirty="0">
              <a:solidFill>
                <a:schemeClr val="bg1"/>
              </a:solidFill>
              <a:latin typeface="Arial"/>
              <a:cs typeface="Arial"/>
            </a:endParaRPr>
          </a:p>
        </p:txBody>
      </p:sp>
      <p:pic>
        <p:nvPicPr>
          <p:cNvPr id="5" name="object 5"/>
          <p:cNvPicPr/>
          <p:nvPr/>
        </p:nvPicPr>
        <p:blipFill>
          <a:blip r:embed="rId2"/>
          <a:stretch>
            <a:fillRect/>
          </a:stretch>
        </p:blipFill>
        <p:spPr>
          <a:xfrm>
            <a:off x="467537" y="4581131"/>
            <a:ext cx="2736342" cy="1939670"/>
          </a:xfrm>
          <a:prstGeom prst="rect">
            <a:avLst/>
          </a:prstGeom>
        </p:spPr>
      </p:pic>
      <p:pic>
        <p:nvPicPr>
          <p:cNvPr id="6" name="object 6"/>
          <p:cNvPicPr/>
          <p:nvPr/>
        </p:nvPicPr>
        <p:blipFill>
          <a:blip r:embed="rId3"/>
          <a:stretch>
            <a:fillRect/>
          </a:stretch>
        </p:blipFill>
        <p:spPr>
          <a:xfrm>
            <a:off x="5796153" y="4529707"/>
            <a:ext cx="3091053" cy="2328291"/>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2516" y="282905"/>
            <a:ext cx="7667625" cy="940435"/>
          </a:xfrm>
          <a:prstGeom prst="rect">
            <a:avLst/>
          </a:prstGeom>
        </p:spPr>
        <p:txBody>
          <a:bodyPr vert="horz" wrap="square" lIns="0" tIns="12700" rIns="0" bIns="0" rtlCol="0">
            <a:noAutofit/>
          </a:bodyPr>
          <a:lstStyle/>
          <a:p>
            <a:pPr marL="396875" marR="5080" indent="-384810" rtl="0">
              <a:lnSpc>
                <a:spcPct val="100000"/>
              </a:lnSpc>
              <a:spcBef>
                <a:spcPts val="100"/>
              </a:spcBef>
            </a:pPr>
            <a:r>
              <a:rPr lang="en" sz="2400" b="0" i="0" u="none" strike="noStrike" spc="-260">
                <a:solidFill>
                  <a:srgbClr val="FF388B"/>
                </a:solidFill>
                <a:highlight>
                  <a:srgbClr val="000000">
                    <a:alpha val="0"/>
                  </a:srgbClr>
                </a:highlight>
                <a:latin typeface="Cambria"/>
                <a:cs typeface="Cambria"/>
              </a:rPr>
              <a:t>⦿</a:t>
            </a:r>
            <a:r>
              <a:rPr lang="en" sz="3000" b="0" i="0" u="none" strike="noStrike" spc="-10">
                <a:solidFill>
                  <a:srgbClr val="FF87B9"/>
                </a:solidFill>
                <a:highlight>
                  <a:srgbClr val="000000">
                    <a:alpha val="0"/>
                  </a:srgbClr>
                </a:highlight>
                <a:latin typeface="Microsoft Sans Serif"/>
                <a:cs typeface="Microsoft Sans Serif"/>
              </a:rPr>
              <a:t> Patients who have undergone CABG surgery must undergo three stages of rehabilitation:</a:t>
            </a:r>
            <a:endParaRPr sz="3000">
              <a:latin typeface="Microsoft Sans Serif"/>
              <a:cs typeface="Microsoft Sans Serif"/>
            </a:endParaRPr>
          </a:p>
        </p:txBody>
      </p:sp>
      <p:sp>
        <p:nvSpPr>
          <p:cNvPr id="3" name="object 3"/>
          <p:cNvSpPr txBox="1"/>
          <p:nvPr/>
        </p:nvSpPr>
        <p:spPr>
          <a:xfrm>
            <a:off x="572516" y="1786254"/>
            <a:ext cx="7378700" cy="2513330"/>
          </a:xfrm>
          <a:prstGeom prst="rect">
            <a:avLst/>
          </a:prstGeom>
        </p:spPr>
        <p:txBody>
          <a:bodyPr vert="horz" wrap="square" lIns="0" tIns="12700" rIns="0" bIns="0" rtlCol="0">
            <a:noAutofit/>
          </a:bodyPr>
          <a:lstStyle/>
          <a:p>
            <a:pPr marL="396875" marR="5080" indent="-384810" rtl="0">
              <a:lnSpc>
                <a:spcPct val="100000"/>
              </a:lnSpc>
              <a:spcBef>
                <a:spcPts val="100"/>
              </a:spcBef>
              <a:buClr>
                <a:srgbClr val="FF388B"/>
              </a:buClr>
              <a:buSzPct val="79166"/>
              <a:buChar char="-"/>
              <a:tabLst>
                <a:tab pos="396875" algn="l"/>
                <a:tab pos="397510" algn="l"/>
              </a:tabLst>
            </a:pPr>
            <a:r>
              <a:rPr lang="en" sz="2400" b="0" i="0" u="none" strike="noStrike" spc="-10">
                <a:solidFill>
                  <a:srgbClr val="FFFFFF"/>
                </a:solidFill>
                <a:highlight>
                  <a:srgbClr val="000000">
                    <a:alpha val="0"/>
                  </a:srgbClr>
                </a:highlight>
                <a:latin typeface="Microsoft Sans Serif"/>
                <a:cs typeface="Microsoft Sans Serif"/>
              </a:rPr>
              <a:t>Inpatient, includes cardiac surgery and rehabilitation department;</a:t>
            </a:r>
            <a:endParaRPr sz="2400">
              <a:latin typeface="Microsoft Sans Serif"/>
              <a:cs typeface="Microsoft Sans Serif"/>
            </a:endParaRPr>
          </a:p>
          <a:p>
            <a:pPr>
              <a:lnSpc>
                <a:spcPct val="100000"/>
              </a:lnSpc>
              <a:spcBef>
                <a:spcPts val="15"/>
              </a:spcBef>
              <a:buClr>
                <a:srgbClr val="FF388B"/>
              </a:buClr>
              <a:buFont typeface="Microsoft Sans Serif"/>
              <a:buChar char="-"/>
            </a:pPr>
            <a:endParaRPr sz="3550">
              <a:latin typeface="Microsoft Sans Serif"/>
              <a:cs typeface="Microsoft Sans Serif"/>
            </a:endParaRPr>
          </a:p>
          <a:p>
            <a:pPr marL="396875" indent="-384810" rtl="0">
              <a:lnSpc>
                <a:spcPct val="100000"/>
              </a:lnSpc>
              <a:buClr>
                <a:srgbClr val="FF388B"/>
              </a:buClr>
              <a:buSzPct val="79166"/>
              <a:buChar char="-"/>
              <a:tabLst>
                <a:tab pos="396875" algn="l"/>
                <a:tab pos="397510" algn="l"/>
              </a:tabLst>
            </a:pPr>
            <a:r>
              <a:rPr lang="en" sz="2400" b="0" i="0" u="none" strike="noStrike" spc="-10">
                <a:solidFill>
                  <a:srgbClr val="FFFFFF"/>
                </a:solidFill>
                <a:highlight>
                  <a:srgbClr val="000000">
                    <a:alpha val="0"/>
                  </a:srgbClr>
                </a:highlight>
                <a:latin typeface="Microsoft Sans Serif"/>
                <a:cs typeface="Microsoft Sans Serif"/>
              </a:rPr>
              <a:t>Sanatorium;</a:t>
            </a:r>
            <a:endParaRPr sz="2400">
              <a:latin typeface="Microsoft Sans Serif"/>
              <a:cs typeface="Microsoft Sans Serif"/>
            </a:endParaRPr>
          </a:p>
          <a:p>
            <a:pPr>
              <a:lnSpc>
                <a:spcPct val="100000"/>
              </a:lnSpc>
              <a:spcBef>
                <a:spcPts val="15"/>
              </a:spcBef>
              <a:buClr>
                <a:srgbClr val="FF388B"/>
              </a:buClr>
              <a:buFont typeface="Microsoft Sans Serif"/>
              <a:buChar char="-"/>
            </a:pPr>
            <a:endParaRPr sz="3550">
              <a:latin typeface="Microsoft Sans Serif"/>
              <a:cs typeface="Microsoft Sans Serif"/>
            </a:endParaRPr>
          </a:p>
          <a:p>
            <a:pPr marL="396875" indent="-384810" rtl="0">
              <a:lnSpc>
                <a:spcPct val="100000"/>
              </a:lnSpc>
              <a:buClr>
                <a:srgbClr val="FF388B"/>
              </a:buClr>
              <a:buSzPct val="79166"/>
              <a:buChar char="-"/>
              <a:tabLst>
                <a:tab pos="396875" algn="l"/>
                <a:tab pos="397510" algn="l"/>
              </a:tabLst>
            </a:pPr>
            <a:r>
              <a:rPr lang="en" sz="2400" b="0" i="0" u="none" strike="noStrike" spc="-30">
                <a:solidFill>
                  <a:srgbClr val="FFFFFF"/>
                </a:solidFill>
                <a:highlight>
                  <a:srgbClr val="000000">
                    <a:alpha val="0"/>
                  </a:srgbClr>
                </a:highlight>
                <a:latin typeface="Microsoft Sans Serif"/>
                <a:cs typeface="Microsoft Sans Serif"/>
              </a:rPr>
              <a:t>Dispensary.</a:t>
            </a:r>
            <a:endParaRPr sz="2400">
              <a:latin typeface="Microsoft Sans Serif"/>
              <a:cs typeface="Microsoft Sans Serif"/>
            </a:endParaRPr>
          </a:p>
        </p:txBody>
      </p:sp>
      <p:pic>
        <p:nvPicPr>
          <p:cNvPr id="4" name="object 4"/>
          <p:cNvPicPr/>
          <p:nvPr/>
        </p:nvPicPr>
        <p:blipFill>
          <a:blip r:embed="rId2"/>
          <a:stretch>
            <a:fillRect/>
          </a:stretch>
        </p:blipFill>
        <p:spPr>
          <a:xfrm>
            <a:off x="3347846" y="2996907"/>
            <a:ext cx="5289169" cy="2880360"/>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274700"/>
            <a:ext cx="7467600" cy="1143000"/>
          </a:xfrm>
          <a:custGeom>
            <a:avLst/>
            <a:gdLst/>
            <a:ahLst/>
            <a:cxnLst/>
            <a:rect l="l" t="t" r="r" b="b"/>
            <a:pathLst>
              <a:path w="7467600" h="1143000">
                <a:moveTo>
                  <a:pt x="7467600" y="0"/>
                </a:moveTo>
                <a:lnTo>
                  <a:pt x="0" y="0"/>
                </a:lnTo>
                <a:lnTo>
                  <a:pt x="0" y="1143000"/>
                </a:lnTo>
                <a:lnTo>
                  <a:pt x="7467600" y="1143000"/>
                </a:lnTo>
                <a:lnTo>
                  <a:pt x="7467600" y="0"/>
                </a:lnTo>
                <a:close/>
              </a:path>
            </a:pathLst>
          </a:custGeom>
          <a:noFill/>
        </p:spPr>
        <p:txBody>
          <a:bodyPr wrap="square" lIns="0" tIns="0" rIns="0" bIns="0" rtlCol="0">
            <a:noAutofit/>
          </a:bodyPr>
          <a:lstStyle/>
          <a:p>
            <a:endParaRPr/>
          </a:p>
        </p:txBody>
      </p:sp>
      <p:sp>
        <p:nvSpPr>
          <p:cNvPr id="3" name="object 3"/>
          <p:cNvSpPr txBox="1">
            <a:spLocks noGrp="1"/>
          </p:cNvSpPr>
          <p:nvPr>
            <p:ph type="title"/>
          </p:nvPr>
        </p:nvSpPr>
        <p:spPr>
          <a:xfrm>
            <a:off x="490219" y="182321"/>
            <a:ext cx="6183630" cy="1306195"/>
          </a:xfrm>
          <a:prstGeom prst="rect">
            <a:avLst/>
          </a:prstGeom>
        </p:spPr>
        <p:txBody>
          <a:bodyPr vert="horz" wrap="square" lIns="0" tIns="12065" rIns="0" bIns="0" rtlCol="0">
            <a:noAutofit/>
          </a:bodyPr>
          <a:lstStyle/>
          <a:p>
            <a:pPr marL="12700" rtl="0">
              <a:lnSpc>
                <a:spcPct val="100000"/>
              </a:lnSpc>
              <a:spcBef>
                <a:spcPts val="95"/>
              </a:spcBef>
            </a:pPr>
            <a:r>
              <a:rPr lang="en" sz="2800" b="0" i="0" u="none" strike="noStrike" spc="-35" dirty="0">
                <a:highlight>
                  <a:srgbClr val="000000">
                    <a:alpha val="0"/>
                  </a:srgbClr>
                </a:highlight>
                <a:latin typeface="Franklin Gothic Medium"/>
              </a:rPr>
              <a:t>Prognosis of patients who underwent</a:t>
            </a:r>
            <a:endParaRPr sz="2800" dirty="0"/>
          </a:p>
          <a:p>
            <a:pPr marL="12700" marR="5080" rtl="0">
              <a:lnSpc>
                <a:spcPct val="100000"/>
              </a:lnSpc>
              <a:spcBef>
                <a:spcPts val="5"/>
              </a:spcBef>
            </a:pPr>
            <a:r>
              <a:rPr lang="en" sz="2800" b="0" i="0" u="none" strike="noStrike" spc="-45" dirty="0">
                <a:highlight>
                  <a:srgbClr val="000000">
                    <a:alpha val="0"/>
                  </a:srgbClr>
                </a:highlight>
                <a:latin typeface="Franklin Gothic Medium"/>
              </a:rPr>
              <a:t>coronary artery bypass grafting (CABG), depends on a number of circumstances</a:t>
            </a:r>
            <a:endParaRPr sz="2800" dirty="0"/>
          </a:p>
        </p:txBody>
      </p:sp>
      <p:sp>
        <p:nvSpPr>
          <p:cNvPr id="4" name="object 4"/>
          <p:cNvSpPr txBox="1"/>
          <p:nvPr/>
        </p:nvSpPr>
        <p:spPr>
          <a:xfrm>
            <a:off x="583565" y="1981200"/>
            <a:ext cx="7214870" cy="4254500"/>
          </a:xfrm>
          <a:prstGeom prst="rect">
            <a:avLst/>
          </a:prstGeom>
        </p:spPr>
        <p:txBody>
          <a:bodyPr vert="horz" wrap="square" lIns="0" tIns="70485" rIns="0" bIns="0" rtlCol="0">
            <a:noAutofit/>
          </a:bodyPr>
          <a:lstStyle/>
          <a:p>
            <a:pPr marL="396875" marR="5080" indent="-384810" rtl="0">
              <a:lnSpc>
                <a:spcPct val="80000"/>
              </a:lnSpc>
              <a:spcBef>
                <a:spcPts val="555"/>
              </a:spcBef>
              <a:tabLst>
                <a:tab pos="396875" algn="l"/>
              </a:tabLst>
            </a:pPr>
            <a:r>
              <a:rPr lang="en" sz="2000" i="0" u="none" strike="noStrike" dirty="0">
                <a:solidFill>
                  <a:srgbClr val="FF388B"/>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 sz="2000" i="0" u="none" strike="noStrike"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The first is the "technical" features of the performed surgical intervention (for example, autoarterial bypass surgery is characterized by better patency of shunts and a lower risk of recurrent exacerbations of coronary artery disease compared to autovenous bypass surgery).</a:t>
            </a:r>
            <a:endParaRP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00000"/>
              </a:lnSpc>
              <a:spcBef>
                <a:spcPts val="5"/>
              </a:spcBef>
            </a:pPr>
            <a:endParaRP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96875" marR="359410" indent="-384810" rtl="0">
              <a:lnSpc>
                <a:spcPts val="1820"/>
              </a:lnSpc>
              <a:tabLst>
                <a:tab pos="396875" algn="l"/>
              </a:tabLst>
            </a:pPr>
            <a:r>
              <a:rPr lang="en" sz="2000" i="0" u="none" strike="noStrike" dirty="0">
                <a:solidFill>
                  <a:srgbClr val="FF388B"/>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 sz="2000" i="0" u="none" strike="noStrike"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The second is the presence of concomitant diseases before the operation (previously suffered myocardial infarction, diabetes mellitus, heart failure, age, etc.).</a:t>
            </a:r>
            <a:endParaRP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ct val="100000"/>
              </a:lnSpc>
              <a:spcBef>
                <a:spcPts val="50"/>
              </a:spcBef>
            </a:pPr>
            <a:endParaRP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96875" marR="148590" indent="-384810" rtl="0">
              <a:lnSpc>
                <a:spcPct val="80000"/>
              </a:lnSpc>
              <a:spcBef>
                <a:spcPts val="5"/>
              </a:spcBef>
              <a:tabLst>
                <a:tab pos="396875" algn="l"/>
              </a:tabLst>
            </a:pPr>
            <a:r>
              <a:rPr lang="en" sz="2000" i="0" u="none" strike="noStrike" dirty="0">
                <a:solidFill>
                  <a:srgbClr val="FF388B"/>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 sz="2000" i="0" u="none" strike="noStrike"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The third is a direct dependence on the efforts of the patient and the doctor aimed at preventing and preventing early complications of CABG (atrial fibrillation, heart failure, venous thrombosis and thromboembolism), preventing further progression of atherosclerosis and coronary artery disease.</a:t>
            </a:r>
            <a:endParaRP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2516" y="1624406"/>
            <a:ext cx="7256145" cy="4293870"/>
          </a:xfrm>
          <a:prstGeom prst="rect">
            <a:avLst/>
          </a:prstGeom>
        </p:spPr>
        <p:txBody>
          <a:bodyPr vert="horz" wrap="square" lIns="0" tIns="12065" rIns="0" bIns="0" rtlCol="0">
            <a:noAutofit/>
          </a:bodyPr>
          <a:lstStyle/>
          <a:p>
            <a:pPr marL="396875" marR="5080" indent="-384810" rtl="0">
              <a:lnSpc>
                <a:spcPct val="100000"/>
              </a:lnSpc>
              <a:spcBef>
                <a:spcPts val="95"/>
              </a:spcBef>
              <a:tabLst>
                <a:tab pos="396875" algn="l"/>
              </a:tabLst>
            </a:pPr>
            <a:r>
              <a:rPr lang="en" sz="2200" b="0" i="0" u="none" strike="noStrike" spc="-250" dirty="0">
                <a:solidFill>
                  <a:srgbClr val="FF388B"/>
                </a:solidFill>
                <a:highlight>
                  <a:srgbClr val="000000">
                    <a:alpha val="0"/>
                  </a:srgbClr>
                </a:highlight>
                <a:latin typeface="Cambria"/>
                <a:cs typeface="Cambria"/>
              </a:rPr>
              <a:t>⦿	</a:t>
            </a:r>
            <a:r>
              <a:rPr lang="en" sz="2800" b="1" i="0" u="none" strike="noStrike" spc="-15" dirty="0">
                <a:solidFill>
                  <a:srgbClr val="FFFFFF"/>
                </a:solidFill>
                <a:highlight>
                  <a:srgbClr val="000000">
                    <a:alpha val="0"/>
                  </a:srgbClr>
                </a:highlight>
                <a:latin typeface="Arial"/>
                <a:cs typeface="Arial"/>
              </a:rPr>
              <a:t>The duration</a:t>
            </a:r>
            <a:r>
              <a:rPr lang="en" sz="2800" b="1" i="0" u="none" strike="noStrike" spc="-5" dirty="0">
                <a:solidFill>
                  <a:srgbClr val="FFFFFF"/>
                </a:solidFill>
                <a:highlight>
                  <a:srgbClr val="000000">
                    <a:alpha val="0"/>
                  </a:srgbClr>
                </a:highlight>
                <a:latin typeface="Arial"/>
                <a:cs typeface="Arial"/>
              </a:rPr>
              <a:t> of rehabilitation</a:t>
            </a:r>
            <a:r>
              <a:rPr lang="en" sz="2800" b="0" i="0" u="none" strike="noStrike" spc="-10" dirty="0">
                <a:solidFill>
                  <a:srgbClr val="FFFFFF"/>
                </a:solidFill>
                <a:highlight>
                  <a:srgbClr val="000000">
                    <a:alpha val="0"/>
                  </a:srgbClr>
                </a:highlight>
                <a:latin typeface="Microsoft Sans Serif"/>
                <a:cs typeface="Microsoft Sans Serif"/>
              </a:rPr>
              <a:t> at all stages is from 6 to 8 weeks.  </a:t>
            </a:r>
            <a:r>
              <a:rPr lang="en" sz="2800" b="1" i="0" u="none" strike="noStrike" spc="-5" dirty="0">
                <a:solidFill>
                  <a:srgbClr val="FFFFFF"/>
                </a:solidFill>
                <a:highlight>
                  <a:srgbClr val="000000">
                    <a:alpha val="0"/>
                  </a:srgbClr>
                </a:highlight>
                <a:latin typeface="Arial"/>
                <a:cs typeface="Arial"/>
              </a:rPr>
              <a:t>The first</a:t>
            </a:r>
            <a:r>
              <a:rPr lang="en" sz="2800" b="1" i="0" u="none" strike="noStrike" spc="-25" dirty="0">
                <a:solidFill>
                  <a:srgbClr val="FFFFFF"/>
                </a:solidFill>
                <a:highlight>
                  <a:srgbClr val="000000">
                    <a:alpha val="0"/>
                  </a:srgbClr>
                </a:highlight>
                <a:latin typeface="Arial"/>
                <a:cs typeface="Arial"/>
              </a:rPr>
              <a:t> stage</a:t>
            </a:r>
            <a:r>
              <a:rPr lang="en" sz="2800" b="0" i="0" u="none" strike="noStrike" spc="-10" dirty="0">
                <a:solidFill>
                  <a:srgbClr val="FFFFFF"/>
                </a:solidFill>
                <a:highlight>
                  <a:srgbClr val="000000">
                    <a:alpha val="0"/>
                  </a:srgbClr>
                </a:highlight>
                <a:latin typeface="Microsoft Sans Serif"/>
                <a:cs typeface="Microsoft Sans Serif"/>
              </a:rPr>
              <a:t> (in a cardiac surgery clinic) is 10-14 days. Duration of the </a:t>
            </a:r>
            <a:r>
              <a:rPr lang="en" sz="2800" b="1" i="0" u="none" strike="noStrike" spc="-25" dirty="0">
                <a:solidFill>
                  <a:srgbClr val="FFFFFF"/>
                </a:solidFill>
                <a:highlight>
                  <a:srgbClr val="000000">
                    <a:alpha val="0"/>
                  </a:srgbClr>
                </a:highlight>
                <a:latin typeface="Arial"/>
                <a:cs typeface="Arial"/>
              </a:rPr>
              <a:t>second</a:t>
            </a:r>
            <a:r>
              <a:rPr lang="en" sz="2800" b="1" i="0" u="none" strike="noStrike" spc="-20" dirty="0">
                <a:solidFill>
                  <a:srgbClr val="FFFFFF"/>
                </a:solidFill>
                <a:highlight>
                  <a:srgbClr val="000000">
                    <a:alpha val="0"/>
                  </a:srgbClr>
                </a:highlight>
                <a:latin typeface="Arial"/>
                <a:cs typeface="Arial"/>
              </a:rPr>
              <a:t> stage</a:t>
            </a:r>
            <a:r>
              <a:rPr lang="en" sz="2800" b="0" i="0" u="none" strike="noStrike" spc="-10" dirty="0">
                <a:solidFill>
                  <a:srgbClr val="FFFFFF"/>
                </a:solidFill>
                <a:highlight>
                  <a:srgbClr val="000000">
                    <a:alpha val="0"/>
                  </a:srgbClr>
                </a:highlight>
                <a:latin typeface="Microsoft Sans Serif"/>
                <a:cs typeface="Microsoft Sans Serif"/>
              </a:rPr>
              <a:t> (cardiology department or rehabilitation department)</a:t>
            </a:r>
            <a:endParaRPr sz="2800" dirty="0">
              <a:latin typeface="Microsoft Sans Serif"/>
              <a:cs typeface="Microsoft Sans Serif"/>
            </a:endParaRPr>
          </a:p>
          <a:p>
            <a:pPr marL="396875" marR="786130" rtl="0">
              <a:lnSpc>
                <a:spcPct val="100000"/>
              </a:lnSpc>
              <a:spcBef>
                <a:spcPts val="5"/>
              </a:spcBef>
            </a:pPr>
            <a:r>
              <a:rPr lang="en" sz="2800" b="0" i="0" u="none" strike="noStrike" spc="735" dirty="0">
                <a:solidFill>
                  <a:srgbClr val="FFFFFF"/>
                </a:solidFill>
                <a:highlight>
                  <a:srgbClr val="000000">
                    <a:alpha val="0"/>
                  </a:srgbClr>
                </a:highlight>
                <a:latin typeface="Microsoft Sans Serif"/>
                <a:cs typeface="Microsoft Sans Serif"/>
              </a:rPr>
              <a:t>– 2-3 weeks, the </a:t>
            </a:r>
            <a:r>
              <a:rPr lang="en" sz="2800" b="1" i="0" u="none" strike="noStrike" spc="-15" dirty="0">
                <a:solidFill>
                  <a:srgbClr val="FFFFFF"/>
                </a:solidFill>
                <a:highlight>
                  <a:srgbClr val="000000">
                    <a:alpha val="0"/>
                  </a:srgbClr>
                </a:highlight>
                <a:latin typeface="Arial"/>
                <a:cs typeface="Arial"/>
              </a:rPr>
              <a:t>third</a:t>
            </a:r>
            <a:r>
              <a:rPr lang="en" sz="2800" b="0" i="0" u="none" strike="noStrike" spc="735" dirty="0">
                <a:solidFill>
                  <a:srgbClr val="FFFFFF"/>
                </a:solidFill>
                <a:highlight>
                  <a:srgbClr val="000000">
                    <a:alpha val="0"/>
                  </a:srgbClr>
                </a:highlight>
                <a:latin typeface="Microsoft Sans Serif"/>
                <a:cs typeface="Microsoft Sans Serif"/>
              </a:rPr>
              <a:t> (sanatorium treatment) – up to 3-4 weeks. Full recovery can take from 4-6 months.</a:t>
            </a:r>
            <a:endParaRPr sz="2800" dirty="0">
              <a:latin typeface="Microsoft Sans Serif"/>
              <a:cs typeface="Microsoft Sans Serif"/>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700"/>
            <a:ext cx="3886200" cy="939800"/>
          </a:xfrm>
          <a:prstGeom prst="rect">
            <a:avLst/>
          </a:prstGeom>
          <a:noFill/>
        </p:spPr>
        <p:txBody>
          <a:bodyPr vert="horz" wrap="square" lIns="0" tIns="181610" rIns="0" bIns="0" rtlCol="0">
            <a:noAutofit/>
          </a:bodyPr>
          <a:lstStyle/>
          <a:p>
            <a:pPr algn="ctr" rtl="0">
              <a:lnSpc>
                <a:spcPct val="100000"/>
              </a:lnSpc>
              <a:spcBef>
                <a:spcPts val="1430"/>
              </a:spcBef>
            </a:pPr>
            <a:r>
              <a:rPr lang="en" sz="4000" dirty="0">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R</a:t>
            </a:r>
            <a:r>
              <a:rPr lang="en" sz="4000" i="0" u="none" strike="noStrike" dirty="0">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elevance</a:t>
            </a:r>
          </a:p>
        </p:txBody>
      </p:sp>
      <p:sp>
        <p:nvSpPr>
          <p:cNvPr id="3" name="object 3"/>
          <p:cNvSpPr/>
          <p:nvPr/>
        </p:nvSpPr>
        <p:spPr>
          <a:xfrm>
            <a:off x="500062" y="1643011"/>
            <a:ext cx="8286750" cy="4072254"/>
          </a:xfrm>
          <a:custGeom>
            <a:avLst/>
            <a:gdLst/>
            <a:ahLst/>
            <a:cxnLst/>
            <a:rect l="l" t="t" r="r" b="b"/>
            <a:pathLst>
              <a:path w="8286750" h="4072254">
                <a:moveTo>
                  <a:pt x="8286750" y="0"/>
                </a:moveTo>
                <a:lnTo>
                  <a:pt x="0" y="0"/>
                </a:lnTo>
                <a:lnTo>
                  <a:pt x="0" y="4072001"/>
                </a:lnTo>
                <a:lnTo>
                  <a:pt x="8286750" y="4072001"/>
                </a:lnTo>
                <a:lnTo>
                  <a:pt x="8286750" y="0"/>
                </a:lnTo>
                <a:close/>
              </a:path>
            </a:pathLst>
          </a:custGeom>
          <a:noFill/>
        </p:spPr>
        <p:txBody>
          <a:bodyPr wrap="square" lIns="0" tIns="0" rIns="0" bIns="0" rtlCol="0">
            <a:noAutofit/>
          </a:bodyPr>
          <a:lstStyle/>
          <a:p>
            <a:endParaRPr/>
          </a:p>
        </p:txBody>
      </p:sp>
      <p:sp>
        <p:nvSpPr>
          <p:cNvPr id="4" name="object 4"/>
          <p:cNvSpPr txBox="1">
            <a:spLocks noGrp="1"/>
          </p:cNvSpPr>
          <p:nvPr>
            <p:ph type="body" idx="1"/>
          </p:nvPr>
        </p:nvSpPr>
        <p:spPr>
          <a:xfrm>
            <a:off x="484758" y="1375918"/>
            <a:ext cx="8174482" cy="3998915"/>
          </a:xfrm>
          <a:prstGeom prst="rect">
            <a:avLst/>
          </a:prstGeom>
        </p:spPr>
        <p:txBody>
          <a:bodyPr vert="horz" wrap="square" lIns="0" tIns="302641" rIns="0" bIns="0" rtlCol="0">
            <a:noAutofit/>
          </a:bodyPr>
          <a:lstStyle/>
          <a:p>
            <a:pPr marL="526415" marR="5080" indent="-384175" rtl="0">
              <a:lnSpc>
                <a:spcPct val="100000"/>
              </a:lnSpc>
              <a:spcBef>
                <a:spcPts val="100"/>
              </a:spcBef>
            </a:pPr>
            <a:r>
              <a:rPr lang="en" sz="2400" b="0" i="0" u="none" strike="noStrike" spc="-265">
                <a:solidFill>
                  <a:srgbClr val="FF388B"/>
                </a:solidFill>
                <a:highlight>
                  <a:srgbClr val="000000">
                    <a:alpha val="0"/>
                  </a:srgbClr>
                </a:highlight>
                <a:latin typeface="Cambria"/>
                <a:cs typeface="Cambria"/>
              </a:rPr>
              <a:t> Rehabilitation</a:t>
            </a:r>
            <a:r>
              <a:rPr lang="en" sz="3000" b="0" i="0" u="none" strike="noStrike" spc="-20">
                <a:highlight>
                  <a:srgbClr val="000000">
                    <a:alpha val="0"/>
                  </a:srgbClr>
                </a:highlight>
                <a:latin typeface="Microsoft Sans Serif"/>
                <a:cs typeface="Microsoft Sans Serif"/>
              </a:rPr>
              <a:t> of patients with coronary artery disease who have undergone coronary artery bypass grafting (CABG) or coronary artery stenting is a complex of medical and social measures aimed at restoring their health, labor and psychological status.</a:t>
            </a:r>
            <a:endParaRPr sz="3000">
              <a:latin typeface="Microsoft Sans Serif"/>
              <a:cs typeface="Microsoft Sans Serif"/>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545719"/>
            <a:ext cx="6809740" cy="574040"/>
          </a:xfrm>
          <a:prstGeom prst="rect">
            <a:avLst/>
          </a:prstGeom>
        </p:spPr>
        <p:txBody>
          <a:bodyPr vert="horz" wrap="square" lIns="0" tIns="12700" rIns="0" bIns="0" rtlCol="0">
            <a:noAutofit/>
          </a:bodyPr>
          <a:lstStyle/>
          <a:p>
            <a:pPr marL="12700" rtl="0">
              <a:lnSpc>
                <a:spcPct val="100000"/>
              </a:lnSpc>
              <a:spcBef>
                <a:spcPts val="100"/>
              </a:spcBef>
            </a:pPr>
            <a:r>
              <a:rPr lang="en" sz="3600" b="0" i="0" u="none" strike="noStrike" spc="-55">
                <a:highlight>
                  <a:srgbClr val="000000">
                    <a:alpha val="0"/>
                  </a:srgbClr>
                </a:highlight>
                <a:latin typeface="Franklin Gothic Medium"/>
              </a:rPr>
              <a:t>Stationary stage of rehabilitation</a:t>
            </a:r>
          </a:p>
        </p:txBody>
      </p:sp>
      <p:sp>
        <p:nvSpPr>
          <p:cNvPr id="3" name="object 3"/>
          <p:cNvSpPr txBox="1"/>
          <p:nvPr/>
        </p:nvSpPr>
        <p:spPr>
          <a:xfrm>
            <a:off x="572516" y="1577162"/>
            <a:ext cx="7089775" cy="4187190"/>
          </a:xfrm>
          <a:prstGeom prst="rect">
            <a:avLst/>
          </a:prstGeom>
        </p:spPr>
        <p:txBody>
          <a:bodyPr vert="horz" wrap="square" lIns="0" tIns="58419" rIns="0" bIns="0" rtlCol="0">
            <a:noAutofit/>
          </a:bodyPr>
          <a:lstStyle/>
          <a:p>
            <a:pPr marL="396875" marR="5080" indent="-384810" rtl="0">
              <a:lnSpc>
                <a:spcPct val="90000"/>
              </a:lnSpc>
              <a:spcBef>
                <a:spcPts val="459"/>
              </a:spcBef>
            </a:pPr>
            <a:r>
              <a:rPr lang="en" sz="2400" b="0" i="0" u="none" strike="noStrike" spc="-260" dirty="0">
                <a:solidFill>
                  <a:srgbClr val="FF388B"/>
                </a:solidFill>
                <a:highlight>
                  <a:srgbClr val="000000">
                    <a:alpha val="0"/>
                  </a:srgbClr>
                </a:highlight>
                <a:latin typeface="Cambria"/>
                <a:cs typeface="Cambria"/>
              </a:rPr>
              <a:t>⦿</a:t>
            </a:r>
            <a:r>
              <a:rPr lang="en" sz="3000" b="0" i="0" u="none" strike="noStrike" spc="-25" dirty="0">
                <a:solidFill>
                  <a:srgbClr val="FFFFFF"/>
                </a:solidFill>
                <a:highlight>
                  <a:srgbClr val="000000">
                    <a:alpha val="0"/>
                  </a:srgbClr>
                </a:highlight>
                <a:latin typeface="Microsoft Sans Serif"/>
                <a:cs typeface="Microsoft Sans Serif"/>
              </a:rPr>
              <a:t> Begins with preoperative preparation of patients and includes medical, physical, mental aspects and continues to the intensive care unit after surgery, in the cardiac surgery department (before removal of stitches) for 10-14 days, then the rehabilitation department of the inpatient type for 3-4 weeks</a:t>
            </a:r>
            <a:endParaRPr sz="3000" dirty="0">
              <a:latin typeface="Microsoft Sans Serif"/>
              <a:cs typeface="Microsoft Sans Serif"/>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noAutofit/>
          </a:bodyPr>
          <a:lstStyle/>
          <a:p>
            <a:pPr marL="12700" marR="5080" rtl="0">
              <a:lnSpc>
                <a:spcPct val="100000"/>
              </a:lnSpc>
              <a:spcBef>
                <a:spcPts val="100"/>
              </a:spcBef>
            </a:pPr>
            <a:r>
              <a:rPr lang="en" sz="3600" b="0" i="0" u="none" strike="noStrike" spc="-45">
                <a:highlight>
                  <a:srgbClr val="000000">
                    <a:alpha val="0"/>
                  </a:srgbClr>
                </a:highlight>
                <a:latin typeface="Franklin Gothic Medium"/>
              </a:rPr>
              <a:t>The peculiarity of the recovery period in patients who underwent stenting</a:t>
            </a:r>
          </a:p>
        </p:txBody>
      </p:sp>
      <p:sp>
        <p:nvSpPr>
          <p:cNvPr id="3" name="object 3"/>
          <p:cNvSpPr txBox="1"/>
          <p:nvPr/>
        </p:nvSpPr>
        <p:spPr>
          <a:xfrm>
            <a:off x="655116" y="2011807"/>
            <a:ext cx="7721600" cy="939800"/>
          </a:xfrm>
          <a:prstGeom prst="rect">
            <a:avLst/>
          </a:prstGeom>
        </p:spPr>
        <p:txBody>
          <a:bodyPr vert="horz" wrap="square" lIns="0" tIns="12700" rIns="0" bIns="0" rtlCol="0">
            <a:noAutofit/>
          </a:bodyPr>
          <a:lstStyle/>
          <a:p>
            <a:pPr marL="396240" marR="5080" indent="-384175" rtl="0">
              <a:lnSpc>
                <a:spcPct val="100000"/>
              </a:lnSpc>
              <a:spcBef>
                <a:spcPts val="100"/>
              </a:spcBef>
            </a:pPr>
            <a:r>
              <a:rPr lang="en" sz="2400" b="0" i="0" u="none" strike="noStrike" spc="-265">
                <a:solidFill>
                  <a:srgbClr val="FF388B"/>
                </a:solidFill>
                <a:highlight>
                  <a:srgbClr val="000000">
                    <a:alpha val="0"/>
                  </a:srgbClr>
                </a:highlight>
                <a:latin typeface="Cambria"/>
                <a:cs typeface="Cambria"/>
              </a:rPr>
              <a:t>⦿</a:t>
            </a:r>
            <a:r>
              <a:rPr lang="en" sz="3000" b="0" i="0" u="none" strike="noStrike" spc="-5">
                <a:solidFill>
                  <a:srgbClr val="FFFFFF"/>
                </a:solidFill>
                <a:highlight>
                  <a:srgbClr val="000000">
                    <a:alpha val="0"/>
                  </a:srgbClr>
                </a:highlight>
                <a:latin typeface="Microsoft Sans Serif"/>
                <a:cs typeface="Microsoft Sans Serif"/>
              </a:rPr>
              <a:t> The patient can be discharged from the clinic the very next day after the operation.</a:t>
            </a:r>
            <a:endParaRPr sz="3000">
              <a:latin typeface="Microsoft Sans Serif"/>
              <a:cs typeface="Microsoft Sans Serif"/>
            </a:endParaRPr>
          </a:p>
        </p:txBody>
      </p:sp>
      <p:pic>
        <p:nvPicPr>
          <p:cNvPr id="4" name="object 4"/>
          <p:cNvPicPr/>
          <p:nvPr/>
        </p:nvPicPr>
        <p:blipFill>
          <a:blip r:embed="rId2"/>
          <a:stretch>
            <a:fillRect/>
          </a:stretch>
        </p:blipFill>
        <p:spPr>
          <a:xfrm>
            <a:off x="3332353" y="3140913"/>
            <a:ext cx="4564887" cy="3332607"/>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6166"/>
            <a:ext cx="6752590"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spc="-80">
                <a:highlight>
                  <a:srgbClr val="000000">
                    <a:alpha val="0"/>
                  </a:srgbClr>
                </a:highlight>
                <a:latin typeface="Franklin Gothic Medium"/>
              </a:rPr>
              <a:t>Physical rehabilitation</a:t>
            </a:r>
            <a:endParaRPr sz="4600"/>
          </a:p>
        </p:txBody>
      </p:sp>
      <p:sp>
        <p:nvSpPr>
          <p:cNvPr id="3" name="object 3"/>
          <p:cNvSpPr txBox="1"/>
          <p:nvPr/>
        </p:nvSpPr>
        <p:spPr>
          <a:xfrm>
            <a:off x="572516" y="1564589"/>
            <a:ext cx="7125334" cy="3954145"/>
          </a:xfrm>
          <a:prstGeom prst="rect">
            <a:avLst/>
          </a:prstGeom>
        </p:spPr>
        <p:txBody>
          <a:bodyPr vert="horz" wrap="square" lIns="0" tIns="13335" rIns="0" bIns="0" rtlCol="0">
            <a:noAutofit/>
          </a:bodyPr>
          <a:lstStyle/>
          <a:p>
            <a:pPr marL="144780" algn="ctr" rtl="0">
              <a:lnSpc>
                <a:spcPct val="100000"/>
              </a:lnSpc>
              <a:spcBef>
                <a:spcPts val="105"/>
              </a:spcBef>
            </a:pPr>
            <a:r>
              <a:rPr lang="en" sz="2000" b="1" i="0" u="none" strike="noStrike" spc="-20">
                <a:solidFill>
                  <a:srgbClr val="FF0000"/>
                </a:solidFill>
                <a:highlight>
                  <a:srgbClr val="000000">
                    <a:alpha val="0"/>
                  </a:srgbClr>
                </a:highlight>
                <a:latin typeface="Arial"/>
                <a:cs typeface="Arial"/>
              </a:rPr>
              <a:t>Absolute contraindications:</a:t>
            </a:r>
            <a:endParaRPr sz="2000">
              <a:latin typeface="Arial"/>
              <a:cs typeface="Arial"/>
            </a:endParaRPr>
          </a:p>
          <a:p>
            <a:pPr>
              <a:lnSpc>
                <a:spcPct val="100000"/>
              </a:lnSpc>
              <a:spcBef>
                <a:spcPts val="45"/>
              </a:spcBef>
            </a:pPr>
            <a:endParaRPr sz="1850">
              <a:latin typeface="Arial"/>
              <a:cs typeface="Arial"/>
            </a:endParaRPr>
          </a:p>
          <a:p>
            <a:pPr marL="12700" rtl="0">
              <a:lnSpc>
                <a:spcPct val="100000"/>
              </a:lnSpc>
              <a:tabLst>
                <a:tab pos="396875" algn="l"/>
              </a:tabLst>
            </a:pPr>
            <a:r>
              <a:rPr lang="en" sz="1400" b="0" i="0" u="none" strike="noStrike" spc="-170">
                <a:solidFill>
                  <a:srgbClr val="FF388B"/>
                </a:solidFill>
                <a:highlight>
                  <a:srgbClr val="000000">
                    <a:alpha val="0"/>
                  </a:srgbClr>
                </a:highlight>
                <a:latin typeface="Cambria"/>
                <a:cs typeface="Cambria"/>
              </a:rPr>
              <a:t>⦿	</a:t>
            </a:r>
            <a:r>
              <a:rPr lang="en" sz="1800" b="0" i="0" u="none" strike="noStrike" spc="-20">
                <a:solidFill>
                  <a:srgbClr val="FFFFFF"/>
                </a:solidFill>
                <a:highlight>
                  <a:srgbClr val="000000">
                    <a:alpha val="0"/>
                  </a:srgbClr>
                </a:highlight>
                <a:latin typeface="Microsoft Sans Serif"/>
                <a:cs typeface="Microsoft Sans Serif"/>
              </a:rPr>
              <a:t>Angina pectoris IV functional class;</a:t>
            </a:r>
            <a:endParaRPr sz="1800">
              <a:latin typeface="Microsoft Sans Serif"/>
              <a:cs typeface="Microsoft Sans Serif"/>
            </a:endParaRPr>
          </a:p>
          <a:p>
            <a:pPr marL="12700" rtl="0">
              <a:lnSpc>
                <a:spcPct val="100000"/>
              </a:lnSpc>
              <a:tabLst>
                <a:tab pos="396875" algn="l"/>
              </a:tabLst>
            </a:pPr>
            <a:r>
              <a:rPr lang="en" sz="1400" b="0" i="0" u="none" strike="noStrike" spc="-170">
                <a:solidFill>
                  <a:srgbClr val="FF388B"/>
                </a:solidFill>
                <a:highlight>
                  <a:srgbClr val="000000">
                    <a:alpha val="0"/>
                  </a:srgbClr>
                </a:highlight>
                <a:latin typeface="Cambria"/>
                <a:cs typeface="Cambria"/>
              </a:rPr>
              <a:t>⦿	</a:t>
            </a:r>
            <a:r>
              <a:rPr lang="en" sz="1800" b="0" i="0" u="none" strike="noStrike" spc="-15">
                <a:solidFill>
                  <a:srgbClr val="FFFFFF"/>
                </a:solidFill>
                <a:highlight>
                  <a:srgbClr val="000000">
                    <a:alpha val="0"/>
                  </a:srgbClr>
                </a:highlight>
                <a:latin typeface="Microsoft Sans Serif"/>
                <a:cs typeface="Microsoft Sans Serif"/>
              </a:rPr>
              <a:t>Severe postoperative pericarditis;</a:t>
            </a:r>
            <a:endParaRPr sz="1800">
              <a:latin typeface="Microsoft Sans Serif"/>
              <a:cs typeface="Microsoft Sans Serif"/>
            </a:endParaRPr>
          </a:p>
          <a:p>
            <a:pPr marL="12700" rtl="0">
              <a:lnSpc>
                <a:spcPct val="100000"/>
              </a:lnSpc>
              <a:tabLst>
                <a:tab pos="396875" algn="l"/>
              </a:tabLst>
            </a:pPr>
            <a:r>
              <a:rPr lang="en" sz="1400" b="0" i="0" u="none" strike="noStrike" spc="-170">
                <a:solidFill>
                  <a:srgbClr val="FF388B"/>
                </a:solidFill>
                <a:highlight>
                  <a:srgbClr val="000000">
                    <a:alpha val="0"/>
                  </a:srgbClr>
                </a:highlight>
                <a:latin typeface="Cambria"/>
                <a:cs typeface="Cambria"/>
              </a:rPr>
              <a:t>⦿	</a:t>
            </a:r>
            <a:r>
              <a:rPr lang="en" sz="1800" b="0" i="0" u="none" strike="noStrike" spc="-20">
                <a:solidFill>
                  <a:srgbClr val="FFFFFF"/>
                </a:solidFill>
                <a:highlight>
                  <a:srgbClr val="000000">
                    <a:alpha val="0"/>
                  </a:srgbClr>
                </a:highlight>
                <a:latin typeface="Microsoft Sans Serif"/>
                <a:cs typeface="Microsoft Sans Serif"/>
              </a:rPr>
              <a:t>Heart failure 2B - 3 stages;</a:t>
            </a:r>
            <a:endParaRPr sz="1800">
              <a:latin typeface="Microsoft Sans Serif"/>
              <a:cs typeface="Microsoft Sans Serif"/>
            </a:endParaRPr>
          </a:p>
          <a:p>
            <a:pPr marL="12700" rtl="0">
              <a:lnSpc>
                <a:spcPct val="100000"/>
              </a:lnSpc>
              <a:tabLst>
                <a:tab pos="396875" algn="l"/>
              </a:tabLst>
            </a:pPr>
            <a:r>
              <a:rPr lang="en" sz="1400" b="0" i="0" u="none" strike="noStrike" spc="-165">
                <a:solidFill>
                  <a:srgbClr val="FF388B"/>
                </a:solidFill>
                <a:highlight>
                  <a:srgbClr val="000000">
                    <a:alpha val="0"/>
                  </a:srgbClr>
                </a:highlight>
                <a:latin typeface="Cambria"/>
                <a:cs typeface="Cambria"/>
              </a:rPr>
              <a:t>⦿	</a:t>
            </a:r>
            <a:r>
              <a:rPr lang="en" sz="1800" b="0" i="0" u="none" strike="noStrike" spc="-20">
                <a:solidFill>
                  <a:srgbClr val="FFFFFF"/>
                </a:solidFill>
                <a:highlight>
                  <a:srgbClr val="000000">
                    <a:alpha val="0"/>
                  </a:srgbClr>
                </a:highlight>
                <a:latin typeface="Microsoft Sans Serif"/>
                <a:cs typeface="Microsoft Sans Serif"/>
              </a:rPr>
              <a:t>Inadequate blood pressure response to physical activity;</a:t>
            </a:r>
            <a:endParaRPr sz="1800">
              <a:latin typeface="Microsoft Sans Serif"/>
              <a:cs typeface="Microsoft Sans Serif"/>
            </a:endParaRPr>
          </a:p>
          <a:p>
            <a:pPr marL="12700" rtl="0">
              <a:lnSpc>
                <a:spcPct val="100000"/>
              </a:lnSpc>
              <a:tabLst>
                <a:tab pos="396875" algn="l"/>
              </a:tabLst>
            </a:pPr>
            <a:r>
              <a:rPr lang="en" sz="1400" b="0" i="0" u="none" strike="noStrike" spc="-170">
                <a:solidFill>
                  <a:srgbClr val="FF388B"/>
                </a:solidFill>
                <a:highlight>
                  <a:srgbClr val="000000">
                    <a:alpha val="0"/>
                  </a:srgbClr>
                </a:highlight>
                <a:latin typeface="Cambria"/>
                <a:cs typeface="Cambria"/>
              </a:rPr>
              <a:t>⦿	</a:t>
            </a:r>
            <a:r>
              <a:rPr lang="en" sz="1800" b="0" i="0" u="none" strike="noStrike" spc="-15">
                <a:solidFill>
                  <a:srgbClr val="FFFFFF"/>
                </a:solidFill>
                <a:highlight>
                  <a:srgbClr val="000000">
                    <a:alpha val="0"/>
                  </a:srgbClr>
                </a:highlight>
                <a:latin typeface="Microsoft Sans Serif"/>
                <a:cs typeface="Microsoft Sans Serif"/>
              </a:rPr>
              <a:t>Cardiac arrhythmias;</a:t>
            </a:r>
            <a:endParaRPr sz="1800">
              <a:latin typeface="Microsoft Sans Serif"/>
              <a:cs typeface="Microsoft Sans Serif"/>
            </a:endParaRPr>
          </a:p>
          <a:p>
            <a:pPr marL="396875" marR="5080" indent="-384810" rtl="0">
              <a:lnSpc>
                <a:spcPct val="80000"/>
              </a:lnSpc>
              <a:spcBef>
                <a:spcPts val="434"/>
              </a:spcBef>
              <a:tabLst>
                <a:tab pos="396875" algn="l"/>
              </a:tabLst>
            </a:pPr>
            <a:r>
              <a:rPr lang="en" sz="1400" b="0" i="0" u="none" strike="noStrike" spc="-170">
                <a:solidFill>
                  <a:srgbClr val="FF388B"/>
                </a:solidFill>
                <a:highlight>
                  <a:srgbClr val="000000">
                    <a:alpha val="0"/>
                  </a:srgbClr>
                </a:highlight>
                <a:latin typeface="Cambria"/>
                <a:cs typeface="Cambria"/>
              </a:rPr>
              <a:t>⦿	</a:t>
            </a:r>
            <a:r>
              <a:rPr lang="en" sz="1800" b="0" i="0" u="none" strike="noStrike" spc="-20">
                <a:solidFill>
                  <a:srgbClr val="FFFFFF"/>
                </a:solidFill>
                <a:highlight>
                  <a:srgbClr val="000000">
                    <a:alpha val="0"/>
                  </a:srgbClr>
                </a:highlight>
                <a:latin typeface="Microsoft Sans Serif"/>
                <a:cs typeface="Microsoft Sans Serif"/>
              </a:rPr>
              <a:t>Thrombophlebitis and other inflammatory diseases of organs and systems;</a:t>
            </a:r>
            <a:endParaRPr sz="1800">
              <a:latin typeface="Microsoft Sans Serif"/>
              <a:cs typeface="Microsoft Sans Serif"/>
            </a:endParaRPr>
          </a:p>
          <a:p>
            <a:pPr marL="12700" rtl="0">
              <a:lnSpc>
                <a:spcPts val="1945"/>
              </a:lnSpc>
              <a:tabLst>
                <a:tab pos="396875" algn="l"/>
              </a:tabLst>
            </a:pPr>
            <a:r>
              <a:rPr lang="en" sz="1400" b="0" i="0" u="none" strike="noStrike" spc="-170">
                <a:solidFill>
                  <a:srgbClr val="FF388B"/>
                </a:solidFill>
                <a:highlight>
                  <a:srgbClr val="000000">
                    <a:alpha val="0"/>
                  </a:srgbClr>
                </a:highlight>
                <a:latin typeface="Cambria"/>
                <a:cs typeface="Cambria"/>
              </a:rPr>
              <a:t>⦿	</a:t>
            </a:r>
            <a:r>
              <a:rPr lang="en" sz="1800" b="0" i="0" u="none" strike="noStrike" spc="-25">
                <a:solidFill>
                  <a:srgbClr val="FFFFFF"/>
                </a:solidFill>
                <a:highlight>
                  <a:srgbClr val="000000">
                    <a:alpha val="0"/>
                  </a:srgbClr>
                </a:highlight>
                <a:latin typeface="Microsoft Sans Serif"/>
                <a:cs typeface="Microsoft Sans Serif"/>
              </a:rPr>
              <a:t>Atherosclerosis of extracranial vessels of the brain with</a:t>
            </a:r>
            <a:endParaRPr sz="1800">
              <a:latin typeface="Microsoft Sans Serif"/>
              <a:cs typeface="Microsoft Sans Serif"/>
            </a:endParaRPr>
          </a:p>
          <a:p>
            <a:pPr marL="396875" rtl="0">
              <a:lnSpc>
                <a:spcPts val="1945"/>
              </a:lnSpc>
            </a:pPr>
            <a:r>
              <a:rPr lang="en" sz="1800" b="0" i="0" u="none" strike="noStrike" spc="-20">
                <a:solidFill>
                  <a:srgbClr val="FFFFFF"/>
                </a:solidFill>
                <a:highlight>
                  <a:srgbClr val="000000">
                    <a:alpha val="0"/>
                  </a:srgbClr>
                </a:highlight>
                <a:latin typeface="Microsoft Sans Serif"/>
                <a:cs typeface="Microsoft Sans Serif"/>
              </a:rPr>
              <a:t>transient ischemic attacks in the anamnesis;</a:t>
            </a:r>
            <a:endParaRPr sz="1800">
              <a:latin typeface="Microsoft Sans Serif"/>
              <a:cs typeface="Microsoft Sans Serif"/>
            </a:endParaRPr>
          </a:p>
          <a:p>
            <a:pPr marL="396875" marR="69215" indent="-384810" rtl="0">
              <a:lnSpc>
                <a:spcPct val="80000"/>
              </a:lnSpc>
              <a:spcBef>
                <a:spcPts val="430"/>
              </a:spcBef>
              <a:tabLst>
                <a:tab pos="396875" algn="l"/>
              </a:tabLst>
            </a:pPr>
            <a:r>
              <a:rPr lang="en" sz="1400" b="0" i="0" u="none" strike="noStrike" spc="-170">
                <a:solidFill>
                  <a:srgbClr val="FF388B"/>
                </a:solidFill>
                <a:highlight>
                  <a:srgbClr val="000000">
                    <a:alpha val="0"/>
                  </a:srgbClr>
                </a:highlight>
                <a:latin typeface="Cambria"/>
                <a:cs typeface="Cambria"/>
              </a:rPr>
              <a:t>⦿	</a:t>
            </a:r>
            <a:r>
              <a:rPr lang="en" sz="1800" b="0" i="0" u="none" strike="noStrike" spc="-25">
                <a:solidFill>
                  <a:srgbClr val="FFFFFF"/>
                </a:solidFill>
                <a:highlight>
                  <a:srgbClr val="000000">
                    <a:alpha val="0"/>
                  </a:srgbClr>
                </a:highlight>
                <a:latin typeface="Microsoft Sans Serif"/>
                <a:cs typeface="Microsoft Sans Serif"/>
              </a:rPr>
              <a:t>Atherosclerosis of the vessels of the lower extremities with ischemia of the lower extremities 2B - 3 stages;</a:t>
            </a:r>
            <a:endParaRPr sz="1800">
              <a:latin typeface="Microsoft Sans Serif"/>
              <a:cs typeface="Microsoft Sans Serif"/>
            </a:endParaRPr>
          </a:p>
          <a:p>
            <a:pPr marL="396875" marR="962660" indent="-384810" rtl="0">
              <a:lnSpc>
                <a:spcPct val="80000"/>
              </a:lnSpc>
              <a:spcBef>
                <a:spcPts val="430"/>
              </a:spcBef>
              <a:tabLst>
                <a:tab pos="396875" algn="l"/>
              </a:tabLst>
            </a:pPr>
            <a:r>
              <a:rPr lang="en" sz="1400" b="0" i="0" u="none" strike="noStrike" spc="-170">
                <a:solidFill>
                  <a:srgbClr val="FF388B"/>
                </a:solidFill>
                <a:highlight>
                  <a:srgbClr val="000000">
                    <a:alpha val="0"/>
                  </a:srgbClr>
                </a:highlight>
                <a:latin typeface="Cambria"/>
                <a:cs typeface="Cambria"/>
              </a:rPr>
              <a:t>⦿	</a:t>
            </a:r>
            <a:r>
              <a:rPr lang="en" sz="1800" b="0" i="0" u="none" strike="noStrike" spc="-15">
                <a:solidFill>
                  <a:srgbClr val="FFFFFF"/>
                </a:solidFill>
                <a:highlight>
                  <a:srgbClr val="000000">
                    <a:alpha val="0"/>
                  </a:srgbClr>
                </a:highlight>
                <a:latin typeface="Microsoft Sans Serif"/>
                <a:cs typeface="Microsoft Sans Serif"/>
              </a:rPr>
              <a:t>Pronounced diastasis of the sternum (contraindications for physical activity of the upper extremities).</a:t>
            </a:r>
            <a:endParaRPr sz="1800">
              <a:latin typeface="Microsoft Sans Serif"/>
              <a:cs typeface="Microsoft Sans Serif"/>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504570"/>
            <a:ext cx="7232650" cy="650875"/>
          </a:xfrm>
          <a:prstGeom prst="rect">
            <a:avLst/>
          </a:prstGeom>
        </p:spPr>
        <p:txBody>
          <a:bodyPr vert="horz" wrap="square" lIns="0" tIns="13335" rIns="0" bIns="0" rtlCol="0">
            <a:noAutofit/>
          </a:bodyPr>
          <a:lstStyle/>
          <a:p>
            <a:pPr marL="12700" rtl="0">
              <a:lnSpc>
                <a:spcPct val="100000"/>
              </a:lnSpc>
              <a:spcBef>
                <a:spcPts val="105"/>
              </a:spcBef>
            </a:pPr>
            <a:r>
              <a:rPr lang="en" sz="4100" b="0" i="0" u="none" strike="noStrike" spc="-10">
                <a:highlight>
                  <a:srgbClr val="000000">
                    <a:alpha val="0"/>
                  </a:srgbClr>
                </a:highlight>
                <a:latin typeface="Franklin Gothic Medium"/>
              </a:rPr>
              <a:t>Goals of physical rehabilitation</a:t>
            </a:r>
            <a:endParaRPr sz="4100"/>
          </a:p>
        </p:txBody>
      </p:sp>
      <p:sp>
        <p:nvSpPr>
          <p:cNvPr id="3" name="object 3"/>
          <p:cNvSpPr txBox="1"/>
          <p:nvPr/>
        </p:nvSpPr>
        <p:spPr>
          <a:xfrm>
            <a:off x="572516" y="1624406"/>
            <a:ext cx="7155180" cy="4208145"/>
          </a:xfrm>
          <a:prstGeom prst="rect">
            <a:avLst/>
          </a:prstGeom>
        </p:spPr>
        <p:txBody>
          <a:bodyPr vert="horz" wrap="square" lIns="0" tIns="12065" rIns="0" bIns="0" rtlCol="0">
            <a:noAutofit/>
          </a:bodyPr>
          <a:lstStyle/>
          <a:p>
            <a:pPr marL="396875" marR="5080" indent="-384810" rtl="0">
              <a:lnSpc>
                <a:spcPct val="100000"/>
              </a:lnSpc>
              <a:spcBef>
                <a:spcPts val="95"/>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10">
                <a:solidFill>
                  <a:srgbClr val="FFFFFF"/>
                </a:solidFill>
                <a:highlight>
                  <a:srgbClr val="000000">
                    <a:alpha val="0"/>
                  </a:srgbClr>
                </a:highlight>
                <a:latin typeface="Microsoft Sans Serif"/>
                <a:cs typeface="Microsoft Sans Serif"/>
              </a:rPr>
              <a:t>Restore the functions of the cardiovascular system, physical performance and maintain it at the achieved level</a:t>
            </a:r>
            <a:endParaRPr sz="2800">
              <a:latin typeface="Microsoft Sans Serif"/>
              <a:cs typeface="Microsoft Sans Serif"/>
            </a:endParaRPr>
          </a:p>
          <a:p>
            <a:pPr marL="396875" marR="182880" indent="-384810" rtl="0">
              <a:lnSpc>
                <a:spcPct val="100000"/>
              </a:lnSpc>
              <a:spcBef>
                <a:spcPts val="675"/>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5">
                <a:solidFill>
                  <a:srgbClr val="FFFFFF"/>
                </a:solidFill>
                <a:highlight>
                  <a:srgbClr val="000000">
                    <a:alpha val="0"/>
                  </a:srgbClr>
                </a:highlight>
                <a:latin typeface="Microsoft Sans Serif"/>
                <a:cs typeface="Microsoft Sans Serif"/>
              </a:rPr>
              <a:t>To return the patient to professional activity</a:t>
            </a:r>
            <a:endParaRPr sz="2800">
              <a:latin typeface="Microsoft Sans Serif"/>
              <a:cs typeface="Microsoft Sans Serif"/>
            </a:endParaRPr>
          </a:p>
          <a:p>
            <a:pPr marL="396875" marR="637540" indent="-384810" rtl="0">
              <a:lnSpc>
                <a:spcPct val="100000"/>
              </a:lnSpc>
              <a:spcBef>
                <a:spcPts val="675"/>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10">
                <a:solidFill>
                  <a:srgbClr val="FFFFFF"/>
                </a:solidFill>
                <a:highlight>
                  <a:srgbClr val="000000">
                    <a:alpha val="0"/>
                  </a:srgbClr>
                </a:highlight>
                <a:latin typeface="Microsoft Sans Serif"/>
                <a:cs typeface="Microsoft Sans Serif"/>
              </a:rPr>
              <a:t>To stop the progression of atherosclerosis, coronary heart disease and the development of ACS</a:t>
            </a:r>
            <a:endParaRPr sz="2800">
              <a:latin typeface="Microsoft Sans Serif"/>
              <a:cs typeface="Microsoft Sans Serif"/>
            </a:endParaRPr>
          </a:p>
          <a:p>
            <a:pPr marL="12700" rtl="0">
              <a:lnSpc>
                <a:spcPct val="100000"/>
              </a:lnSpc>
              <a:spcBef>
                <a:spcPts val="675"/>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35">
                <a:solidFill>
                  <a:srgbClr val="FFFFFF"/>
                </a:solidFill>
                <a:highlight>
                  <a:srgbClr val="000000">
                    <a:alpha val="0"/>
                  </a:srgbClr>
                </a:highlight>
                <a:latin typeface="Microsoft Sans Serif"/>
                <a:cs typeface="Microsoft Sans Serif"/>
              </a:rPr>
              <a:t>Improve psychological status</a:t>
            </a:r>
            <a:endParaRPr sz="2800">
              <a:latin typeface="Microsoft Sans Serif"/>
              <a:cs typeface="Microsoft Sans Serif"/>
            </a:endParaRPr>
          </a:p>
          <a:p>
            <a:pPr marL="12700" rtl="0">
              <a:lnSpc>
                <a:spcPct val="100000"/>
              </a:lnSpc>
              <a:spcBef>
                <a:spcPts val="670"/>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40">
                <a:solidFill>
                  <a:srgbClr val="FFFFFF"/>
                </a:solidFill>
                <a:highlight>
                  <a:srgbClr val="000000">
                    <a:alpha val="0"/>
                  </a:srgbClr>
                </a:highlight>
                <a:latin typeface="Microsoft Sans Serif"/>
                <a:cs typeface="Microsoft Sans Serif"/>
              </a:rPr>
              <a:t>Increase life expectancy</a:t>
            </a:r>
            <a:endParaRPr sz="2800">
              <a:latin typeface="Microsoft Sans Serif"/>
              <a:cs typeface="Microsoft Sans Serif"/>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2516" y="1366520"/>
            <a:ext cx="3875404" cy="2221230"/>
          </a:xfrm>
          <a:prstGeom prst="rect">
            <a:avLst/>
          </a:prstGeom>
        </p:spPr>
        <p:txBody>
          <a:bodyPr vert="horz" wrap="square" lIns="0" tIns="12700" rIns="0" bIns="0" rtlCol="0">
            <a:noAutofit/>
          </a:bodyPr>
          <a:lstStyle/>
          <a:p>
            <a:pPr marL="396875" marR="5080" indent="-384810" rtl="0">
              <a:lnSpc>
                <a:spcPct val="100000"/>
              </a:lnSpc>
              <a:spcBef>
                <a:spcPts val="100"/>
              </a:spcBef>
              <a:tabLst>
                <a:tab pos="396875" algn="l"/>
              </a:tabLst>
            </a:pPr>
            <a:r>
              <a:rPr lang="en" sz="1900" b="0" i="0" u="none" strike="noStrike" spc="-190">
                <a:solidFill>
                  <a:srgbClr val="FF388B"/>
                </a:solidFill>
                <a:highlight>
                  <a:srgbClr val="000000">
                    <a:alpha val="0"/>
                  </a:srgbClr>
                </a:highlight>
                <a:latin typeface="Cambria"/>
                <a:cs typeface="Cambria"/>
              </a:rPr>
              <a:t>⦿	</a:t>
            </a:r>
            <a:r>
              <a:rPr lang="en" sz="2400" b="0" i="0" u="none" strike="noStrike" spc="-50">
                <a:solidFill>
                  <a:srgbClr val="FFFFFF"/>
                </a:solidFill>
                <a:highlight>
                  <a:srgbClr val="000000">
                    <a:alpha val="0"/>
                  </a:srgbClr>
                </a:highlight>
                <a:latin typeface="Microsoft Sans Serif"/>
                <a:cs typeface="Microsoft Sans Serif"/>
              </a:rPr>
              <a:t>Physical rehabilitation begins from the first day after the surgical intervention.</a:t>
            </a:r>
            <a:endParaRPr sz="2400">
              <a:latin typeface="Microsoft Sans Serif"/>
              <a:cs typeface="Microsoft Sans Serif"/>
            </a:endParaRPr>
          </a:p>
        </p:txBody>
      </p:sp>
      <p:pic>
        <p:nvPicPr>
          <p:cNvPr id="3" name="object 3"/>
          <p:cNvPicPr/>
          <p:nvPr/>
        </p:nvPicPr>
        <p:blipFill>
          <a:blip r:embed="rId2"/>
          <a:stretch>
            <a:fillRect/>
          </a:stretch>
        </p:blipFill>
        <p:spPr>
          <a:xfrm>
            <a:off x="3635883" y="2852902"/>
            <a:ext cx="4896484" cy="3447034"/>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77495"/>
            <a:ext cx="7894320" cy="5654040"/>
          </a:xfrm>
          <a:prstGeom prst="rect">
            <a:avLst/>
          </a:prstGeom>
        </p:spPr>
        <p:txBody>
          <a:bodyPr vert="horz" wrap="square" lIns="0" tIns="92075" rIns="0" bIns="0" rtlCol="0">
            <a:noAutofit/>
          </a:bodyPr>
          <a:lstStyle/>
          <a:p>
            <a:pPr marL="433070" marR="1470025" indent="-384810" rtl="0">
              <a:lnSpc>
                <a:spcPct val="80000"/>
              </a:lnSpc>
              <a:spcBef>
                <a:spcPts val="725"/>
              </a:spcBef>
              <a:tabLst>
                <a:tab pos="433070" algn="l"/>
              </a:tabLst>
            </a:pPr>
            <a:r>
              <a:rPr lang="en" sz="2000" b="0" i="0" u="none" strike="noStrike" spc="-200">
                <a:solidFill>
                  <a:srgbClr val="FF388B"/>
                </a:solidFill>
                <a:highlight>
                  <a:srgbClr val="000000">
                    <a:alpha val="0"/>
                  </a:srgbClr>
                </a:highlight>
                <a:latin typeface="Cambria"/>
                <a:cs typeface="Cambria"/>
              </a:rPr>
              <a:t>⦿	</a:t>
            </a:r>
            <a:r>
              <a:rPr lang="en" sz="2600" b="0" i="0" u="none" strike="noStrike">
                <a:solidFill>
                  <a:srgbClr val="FFFFFF"/>
                </a:solidFill>
                <a:highlight>
                  <a:srgbClr val="000000">
                    <a:alpha val="0"/>
                  </a:srgbClr>
                </a:highlight>
                <a:latin typeface="Microsoft Sans Serif"/>
                <a:cs typeface="Microsoft Sans Serif"/>
              </a:rPr>
              <a:t>Motor load is used as the main means for the recovery of patients after CABG.</a:t>
            </a:r>
            <a:endParaRPr sz="2600">
              <a:latin typeface="Microsoft Sans Serif"/>
              <a:cs typeface="Microsoft Sans Serif"/>
            </a:endParaRPr>
          </a:p>
          <a:p>
            <a:pPr>
              <a:lnSpc>
                <a:spcPct val="100000"/>
              </a:lnSpc>
              <a:spcBef>
                <a:spcPts val="10"/>
              </a:spcBef>
            </a:pPr>
            <a:endParaRPr sz="3300">
              <a:latin typeface="Microsoft Sans Serif"/>
              <a:cs typeface="Microsoft Sans Serif"/>
            </a:endParaRPr>
          </a:p>
          <a:p>
            <a:pPr marL="433070" marR="5080" indent="-384810" rtl="0">
              <a:lnSpc>
                <a:spcPct val="80000"/>
              </a:lnSpc>
              <a:tabLst>
                <a:tab pos="524510" algn="l"/>
              </a:tabLst>
            </a:pPr>
            <a:r>
              <a:rPr lang="en" sz="2000" b="0" i="0" u="none" strike="noStrike" spc="-200">
                <a:solidFill>
                  <a:srgbClr val="FF388B"/>
                </a:solidFill>
                <a:highlight>
                  <a:srgbClr val="000000">
                    <a:alpha val="0"/>
                  </a:srgbClr>
                </a:highlight>
                <a:latin typeface="Cambria"/>
                <a:cs typeface="Cambria"/>
              </a:rPr>
              <a:t>⦿		</a:t>
            </a:r>
            <a:r>
              <a:rPr lang="en" sz="2600" b="0" i="0" u="none" strike="noStrike">
                <a:solidFill>
                  <a:srgbClr val="FFFFFF"/>
                </a:solidFill>
                <a:highlight>
                  <a:srgbClr val="000000">
                    <a:alpha val="0"/>
                  </a:srgbClr>
                </a:highlight>
                <a:latin typeface="Microsoft Sans Serif"/>
                <a:cs typeface="Microsoft Sans Serif"/>
              </a:rPr>
              <a:t>On the first day, you can already sit on the bed, reach for a chair, performing several attempts.</a:t>
            </a:r>
            <a:endParaRPr sz="2600">
              <a:latin typeface="Microsoft Sans Serif"/>
              <a:cs typeface="Microsoft Sans Serif"/>
            </a:endParaRPr>
          </a:p>
          <a:p>
            <a:pPr>
              <a:lnSpc>
                <a:spcPct val="100000"/>
              </a:lnSpc>
              <a:spcBef>
                <a:spcPts val="10"/>
              </a:spcBef>
            </a:pPr>
            <a:endParaRPr sz="2750">
              <a:latin typeface="Microsoft Sans Serif"/>
              <a:cs typeface="Microsoft Sans Serif"/>
            </a:endParaRPr>
          </a:p>
          <a:p>
            <a:pPr marL="12700" marR="3120390" indent="36195" rtl="0">
              <a:lnSpc>
                <a:spcPct val="100000"/>
              </a:lnSpc>
              <a:tabLst>
                <a:tab pos="433070" algn="l"/>
              </a:tabLst>
            </a:pPr>
            <a:r>
              <a:rPr lang="en" sz="2000" b="0" i="0" u="none" strike="noStrike" spc="-200">
                <a:solidFill>
                  <a:srgbClr val="FF388B"/>
                </a:solidFill>
                <a:highlight>
                  <a:srgbClr val="000000">
                    <a:alpha val="0"/>
                  </a:srgbClr>
                </a:highlight>
                <a:latin typeface="Cambria"/>
                <a:cs typeface="Cambria"/>
              </a:rPr>
              <a:t>⦿	</a:t>
            </a:r>
            <a:r>
              <a:rPr lang="en" sz="2600" b="0" i="0" u="none" strike="noStrike">
                <a:solidFill>
                  <a:srgbClr val="FFFFFF"/>
                </a:solidFill>
                <a:highlight>
                  <a:srgbClr val="000000">
                    <a:alpha val="0"/>
                  </a:srgbClr>
                </a:highlight>
                <a:latin typeface="Microsoft Sans Serif"/>
                <a:cs typeface="Microsoft Sans Serif"/>
              </a:rPr>
              <a:t>On the second day, you can already get out of bed and move around the ward with the help of a nurse,</a:t>
            </a:r>
            <a:endParaRPr sz="2600">
              <a:latin typeface="Microsoft Sans Serif"/>
              <a:cs typeface="Microsoft Sans Serif"/>
            </a:endParaRPr>
          </a:p>
          <a:p>
            <a:pPr marL="12700" marR="3110865" rtl="0">
              <a:lnSpc>
                <a:spcPct val="100000"/>
              </a:lnSpc>
            </a:pPr>
            <a:r>
              <a:rPr lang="en" sz="2600" b="0" i="0" u="none" strike="noStrike">
                <a:solidFill>
                  <a:srgbClr val="FFFFFF"/>
                </a:solidFill>
                <a:highlight>
                  <a:srgbClr val="000000">
                    <a:alpha val="0"/>
                  </a:srgbClr>
                </a:highlight>
                <a:latin typeface="Microsoft Sans Serif"/>
                <a:cs typeface="Microsoft Sans Serif"/>
              </a:rPr>
              <a:t>and also start performing simple exercises of physical therapy for hands and feet.</a:t>
            </a:r>
            <a:endParaRPr sz="2600">
              <a:latin typeface="Microsoft Sans Serif"/>
              <a:cs typeface="Microsoft Sans Serif"/>
            </a:endParaRPr>
          </a:p>
        </p:txBody>
      </p:sp>
      <p:pic>
        <p:nvPicPr>
          <p:cNvPr id="3" name="object 3"/>
          <p:cNvPicPr/>
          <p:nvPr/>
        </p:nvPicPr>
        <p:blipFill>
          <a:blip r:embed="rId2"/>
          <a:stretch>
            <a:fillRect/>
          </a:stretch>
        </p:blipFill>
        <p:spPr>
          <a:xfrm>
            <a:off x="6012179" y="3141014"/>
            <a:ext cx="2885439" cy="2585339"/>
          </a:xfrm>
          <a:prstGeom prst="rect">
            <a:avLst/>
          </a:prstGeo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2516" y="1561922"/>
            <a:ext cx="7257415" cy="3803015"/>
          </a:xfrm>
          <a:prstGeom prst="rect">
            <a:avLst/>
          </a:prstGeom>
        </p:spPr>
        <p:txBody>
          <a:bodyPr vert="horz" wrap="square" lIns="0" tIns="76835" rIns="0" bIns="0" rtlCol="0">
            <a:noAutofit/>
          </a:bodyPr>
          <a:lstStyle/>
          <a:p>
            <a:pPr marL="396875" marR="83185" indent="-384810" rtl="0">
              <a:lnSpc>
                <a:spcPct val="80000"/>
              </a:lnSpc>
              <a:spcBef>
                <a:spcPts val="605"/>
              </a:spcBef>
              <a:tabLst>
                <a:tab pos="396875" algn="l"/>
              </a:tabLst>
            </a:pPr>
            <a:r>
              <a:rPr lang="en" sz="1600" b="0" i="0" u="none" strike="noStrike" spc="-155">
                <a:solidFill>
                  <a:srgbClr val="FF388B"/>
                </a:solidFill>
                <a:highlight>
                  <a:srgbClr val="000000">
                    <a:alpha val="0"/>
                  </a:srgbClr>
                </a:highlight>
                <a:latin typeface="Cambria"/>
                <a:cs typeface="Cambria"/>
              </a:rPr>
              <a:t>⦿	</a:t>
            </a:r>
            <a:r>
              <a:rPr lang="en" sz="2100" b="0" i="0" u="none" strike="noStrike" spc="5">
                <a:solidFill>
                  <a:srgbClr val="FFFFFF"/>
                </a:solidFill>
                <a:highlight>
                  <a:srgbClr val="000000">
                    <a:alpha val="0"/>
                  </a:srgbClr>
                </a:highlight>
                <a:latin typeface="Microsoft Sans Serif"/>
                <a:cs typeface="Microsoft Sans Serif"/>
              </a:rPr>
              <a:t>After the healing of the sternum suture, the patient is allowed to move on to more complex exercises (usually after five to six weeks).</a:t>
            </a:r>
            <a:endParaRPr sz="2100">
              <a:latin typeface="Microsoft Sans Serif"/>
              <a:cs typeface="Microsoft Sans Serif"/>
            </a:endParaRPr>
          </a:p>
          <a:p>
            <a:pPr>
              <a:lnSpc>
                <a:spcPct val="100000"/>
              </a:lnSpc>
              <a:spcBef>
                <a:spcPts val="25"/>
              </a:spcBef>
            </a:pPr>
            <a:endParaRPr sz="2650">
              <a:latin typeface="Microsoft Sans Serif"/>
              <a:cs typeface="Microsoft Sans Serif"/>
            </a:endParaRPr>
          </a:p>
          <a:p>
            <a:pPr marL="396875" marR="5080" indent="-384810" rtl="0">
              <a:lnSpc>
                <a:spcPct val="80000"/>
              </a:lnSpc>
              <a:tabLst>
                <a:tab pos="396875" algn="l"/>
              </a:tabLst>
            </a:pPr>
            <a:r>
              <a:rPr lang="en" sz="1600" b="0" i="0" u="none" strike="noStrike" spc="-155">
                <a:solidFill>
                  <a:srgbClr val="FF388B"/>
                </a:solidFill>
                <a:highlight>
                  <a:srgbClr val="000000">
                    <a:alpha val="0"/>
                  </a:srgbClr>
                </a:highlight>
                <a:latin typeface="Cambria"/>
                <a:cs typeface="Cambria"/>
              </a:rPr>
              <a:t>⦿	</a:t>
            </a:r>
            <a:r>
              <a:rPr lang="en" sz="2100" b="0" i="0" u="none" strike="noStrike" spc="-15">
                <a:solidFill>
                  <a:srgbClr val="FFFFFF"/>
                </a:solidFill>
                <a:highlight>
                  <a:srgbClr val="000000">
                    <a:alpha val="0"/>
                  </a:srgbClr>
                </a:highlight>
                <a:latin typeface="Microsoft Sans Serif"/>
                <a:cs typeface="Microsoft Sans Serif"/>
              </a:rPr>
              <a:t>The most important rule is the dosing of physical activity, restriction in lifting weights. The main types of exercise during this period include walking, light running, various exercise equipment, swimming. During physical exercises, starting from the first day after surgery and as the patient recovers, the most important indicators of the cardiovascular system are monitored - blood pressure, pulse rate, ECG.</a:t>
            </a:r>
            <a:endParaRPr sz="2100">
              <a:latin typeface="Microsoft Sans Serif"/>
              <a:cs typeface="Microsoft Sans Serif"/>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545719"/>
            <a:ext cx="6845934" cy="574040"/>
          </a:xfrm>
          <a:prstGeom prst="rect">
            <a:avLst/>
          </a:prstGeom>
        </p:spPr>
        <p:txBody>
          <a:bodyPr vert="horz" wrap="square" lIns="0" tIns="12700" rIns="0" bIns="0" rtlCol="0">
            <a:noAutofit/>
          </a:bodyPr>
          <a:lstStyle/>
          <a:p>
            <a:pPr marL="12700" rtl="0">
              <a:lnSpc>
                <a:spcPct val="100000"/>
              </a:lnSpc>
              <a:spcBef>
                <a:spcPts val="100"/>
              </a:spcBef>
            </a:pPr>
            <a:r>
              <a:rPr lang="en" sz="3600" b="0" i="0" u="none" strike="noStrike" spc="-55">
                <a:highlight>
                  <a:srgbClr val="000000">
                    <a:alpha val="0"/>
                  </a:srgbClr>
                </a:highlight>
                <a:latin typeface="Franklin Gothic Medium"/>
              </a:rPr>
              <a:t>The training session includes:</a:t>
            </a:r>
          </a:p>
        </p:txBody>
      </p:sp>
      <p:sp>
        <p:nvSpPr>
          <p:cNvPr id="3" name="object 3"/>
          <p:cNvSpPr txBox="1"/>
          <p:nvPr/>
        </p:nvSpPr>
        <p:spPr>
          <a:xfrm>
            <a:off x="572516" y="1625930"/>
            <a:ext cx="3847084" cy="4342765"/>
          </a:xfrm>
          <a:prstGeom prst="rect">
            <a:avLst/>
          </a:prstGeom>
        </p:spPr>
        <p:txBody>
          <a:bodyPr vert="horz" wrap="square" lIns="0" tIns="12700" rIns="0" bIns="0" rtlCol="0">
            <a:noAutofit/>
          </a:bodyPr>
          <a:lstStyle/>
          <a:p>
            <a:pPr marL="12700" rtl="0">
              <a:lnSpc>
                <a:spcPct val="100000"/>
              </a:lnSpc>
              <a:spcBef>
                <a:spcPts val="100"/>
              </a:spcBef>
              <a:tabLst>
                <a:tab pos="396875" algn="l"/>
              </a:tabLst>
            </a:pPr>
            <a:r>
              <a:rPr lang="en" sz="1900" b="0" i="0" u="none" strike="noStrike" spc="-190" dirty="0">
                <a:solidFill>
                  <a:srgbClr val="FF388B"/>
                </a:solidFill>
                <a:highlight>
                  <a:srgbClr val="000000">
                    <a:alpha val="0"/>
                  </a:srgbClr>
                </a:highlight>
                <a:latin typeface="Cambria"/>
                <a:cs typeface="Cambria"/>
              </a:rPr>
              <a:t>⦿	</a:t>
            </a:r>
            <a:r>
              <a:rPr lang="en" sz="2400" b="0" i="0" u="none" strike="noStrike" spc="-40" dirty="0">
                <a:solidFill>
                  <a:srgbClr val="FFFFFF"/>
                </a:solidFill>
                <a:highlight>
                  <a:srgbClr val="000000">
                    <a:alpha val="0"/>
                  </a:srgbClr>
                </a:highlight>
                <a:latin typeface="Microsoft Sans Serif"/>
                <a:cs typeface="Microsoft Sans Serif"/>
              </a:rPr>
              <a:t>Therapeutic gymnastics</a:t>
            </a:r>
            <a:endParaRPr sz="2400" dirty="0">
              <a:latin typeface="Microsoft Sans Serif"/>
              <a:cs typeface="Microsoft Sans Serif"/>
            </a:endParaRPr>
          </a:p>
          <a:p>
            <a:pPr marL="396875" rtl="0">
              <a:lnSpc>
                <a:spcPct val="100000"/>
              </a:lnSpc>
            </a:pPr>
            <a:r>
              <a:rPr lang="en" sz="2400" b="0" i="0" u="none" strike="noStrike" spc="630" dirty="0">
                <a:solidFill>
                  <a:srgbClr val="FFFFFF"/>
                </a:solidFill>
                <a:highlight>
                  <a:srgbClr val="000000">
                    <a:alpha val="0"/>
                  </a:srgbClr>
                </a:highlight>
                <a:latin typeface="Microsoft Sans Serif"/>
                <a:cs typeface="Microsoft Sans Serif"/>
              </a:rPr>
              <a:t>– 15-20min.</a:t>
            </a:r>
            <a:endParaRPr sz="2400" dirty="0">
              <a:latin typeface="Microsoft Sans Serif"/>
              <a:cs typeface="Microsoft Sans Serif"/>
            </a:endParaRPr>
          </a:p>
          <a:p>
            <a:pPr marL="396875" marR="320675" indent="-384810" rtl="0">
              <a:lnSpc>
                <a:spcPct val="100000"/>
              </a:lnSpc>
              <a:spcBef>
                <a:spcPts val="575"/>
              </a:spcBef>
              <a:tabLst>
                <a:tab pos="396875" algn="l"/>
              </a:tabLst>
            </a:pPr>
            <a:r>
              <a:rPr lang="en" sz="1900" b="0" i="0" u="none" strike="noStrike" spc="-190" dirty="0">
                <a:solidFill>
                  <a:srgbClr val="FF388B"/>
                </a:solidFill>
                <a:highlight>
                  <a:srgbClr val="000000">
                    <a:alpha val="0"/>
                  </a:srgbClr>
                </a:highlight>
                <a:latin typeface="Cambria"/>
                <a:cs typeface="Cambria"/>
              </a:rPr>
              <a:t>⦿	</a:t>
            </a:r>
            <a:r>
              <a:rPr lang="en" sz="2400" b="0" i="0" u="none" strike="noStrike" spc="-30" dirty="0">
                <a:solidFill>
                  <a:srgbClr val="FFFFFF"/>
                </a:solidFill>
                <a:highlight>
                  <a:srgbClr val="000000">
                    <a:alpha val="0"/>
                  </a:srgbClr>
                </a:highlight>
                <a:latin typeface="Microsoft Sans Serif"/>
                <a:cs typeface="Microsoft Sans Serif"/>
              </a:rPr>
              <a:t>Training on a bicycle ergometer - 20 - 30min.</a:t>
            </a:r>
            <a:endParaRPr sz="2400" dirty="0">
              <a:latin typeface="Microsoft Sans Serif"/>
              <a:cs typeface="Microsoft Sans Serif"/>
            </a:endParaRPr>
          </a:p>
          <a:p>
            <a:pPr marL="12700" rtl="0">
              <a:lnSpc>
                <a:spcPct val="100000"/>
              </a:lnSpc>
              <a:spcBef>
                <a:spcPts val="580"/>
              </a:spcBef>
              <a:tabLst>
                <a:tab pos="396875" algn="l"/>
              </a:tabLst>
            </a:pPr>
            <a:r>
              <a:rPr lang="en" sz="1900" b="0" i="0" u="none" strike="noStrike" spc="-190" dirty="0">
                <a:solidFill>
                  <a:srgbClr val="FF388B"/>
                </a:solidFill>
                <a:highlight>
                  <a:srgbClr val="000000">
                    <a:alpha val="0"/>
                  </a:srgbClr>
                </a:highlight>
                <a:latin typeface="Cambria"/>
                <a:cs typeface="Cambria"/>
              </a:rPr>
              <a:t>⦿	</a:t>
            </a:r>
            <a:r>
              <a:rPr lang="en" sz="2400" b="0" i="0" u="none" strike="noStrike" spc="-30" dirty="0">
                <a:solidFill>
                  <a:srgbClr val="FFFFFF"/>
                </a:solidFill>
                <a:highlight>
                  <a:srgbClr val="000000">
                    <a:alpha val="0"/>
                  </a:srgbClr>
                </a:highlight>
                <a:latin typeface="Microsoft Sans Serif"/>
                <a:cs typeface="Microsoft Sans Serif"/>
              </a:rPr>
              <a:t>Walking – 10min.</a:t>
            </a:r>
            <a:endParaRPr sz="2400" dirty="0">
              <a:latin typeface="Microsoft Sans Serif"/>
              <a:cs typeface="Microsoft Sans Serif"/>
            </a:endParaRPr>
          </a:p>
          <a:p>
            <a:pPr>
              <a:lnSpc>
                <a:spcPct val="100000"/>
              </a:lnSpc>
              <a:spcBef>
                <a:spcPts val="15"/>
              </a:spcBef>
            </a:pPr>
            <a:endParaRPr sz="3550" dirty="0">
              <a:latin typeface="Microsoft Sans Serif"/>
              <a:cs typeface="Microsoft Sans Serif"/>
            </a:endParaRPr>
          </a:p>
          <a:p>
            <a:pPr marL="396875" marR="5080" indent="-384810" rtl="0">
              <a:lnSpc>
                <a:spcPct val="100000"/>
              </a:lnSpc>
              <a:tabLst>
                <a:tab pos="396875" algn="l"/>
              </a:tabLst>
            </a:pPr>
            <a:r>
              <a:rPr lang="en" sz="1900" b="0" i="0" u="none" strike="noStrike" spc="-190" dirty="0">
                <a:solidFill>
                  <a:srgbClr val="FF388B"/>
                </a:solidFill>
                <a:highlight>
                  <a:srgbClr val="000000">
                    <a:alpha val="0"/>
                  </a:srgbClr>
                </a:highlight>
                <a:latin typeface="Cambria"/>
                <a:cs typeface="Cambria"/>
              </a:rPr>
              <a:t>⦿	</a:t>
            </a:r>
            <a:r>
              <a:rPr lang="en" sz="2400" b="0" i="0" u="none" strike="noStrike" spc="-20" dirty="0">
                <a:solidFill>
                  <a:srgbClr val="FFFFFF"/>
                </a:solidFill>
                <a:highlight>
                  <a:srgbClr val="000000">
                    <a:alpha val="0"/>
                  </a:srgbClr>
                </a:highlight>
                <a:latin typeface="Microsoft Sans Serif"/>
                <a:cs typeface="Microsoft Sans Serif"/>
              </a:rPr>
              <a:t>The duration of one lesson is 45- 60 minutes. Classes are held 24-30 </a:t>
            </a:r>
            <a:r>
              <a:rPr lang="en" sz="2000" b="0" i="0" u="none" strike="noStrike" spc="-10" dirty="0">
                <a:solidFill>
                  <a:srgbClr val="FFFFFF"/>
                </a:solidFill>
                <a:highlight>
                  <a:srgbClr val="000000">
                    <a:alpha val="0"/>
                  </a:srgbClr>
                </a:highlight>
                <a:latin typeface="Microsoft Sans Serif"/>
                <a:cs typeface="Microsoft Sans Serif"/>
              </a:rPr>
              <a:t>days</a:t>
            </a:r>
            <a:endParaRPr sz="2000" dirty="0">
              <a:latin typeface="Microsoft Sans Serif"/>
              <a:cs typeface="Microsoft Sans Serif"/>
            </a:endParaRPr>
          </a:p>
        </p:txBody>
      </p:sp>
      <p:pic>
        <p:nvPicPr>
          <p:cNvPr id="4" name="object 4"/>
          <p:cNvPicPr/>
          <p:nvPr/>
        </p:nvPicPr>
        <p:blipFill>
          <a:blip r:embed="rId2"/>
          <a:stretch>
            <a:fillRect/>
          </a:stretch>
        </p:blipFill>
        <p:spPr>
          <a:xfrm>
            <a:off x="4788027" y="2564892"/>
            <a:ext cx="3810000" cy="2578099"/>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8" y="466166"/>
            <a:ext cx="7434581"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spc="-50" dirty="0">
                <a:highlight>
                  <a:srgbClr val="000000">
                    <a:alpha val="0"/>
                  </a:srgbClr>
                </a:highlight>
                <a:latin typeface="Franklin Gothic Medium"/>
              </a:rPr>
              <a:t>Therapeutic gymnastics</a:t>
            </a:r>
            <a:endParaRPr sz="4600" dirty="0"/>
          </a:p>
        </p:txBody>
      </p:sp>
      <p:sp>
        <p:nvSpPr>
          <p:cNvPr id="3" name="object 3"/>
          <p:cNvSpPr txBox="1"/>
          <p:nvPr/>
        </p:nvSpPr>
        <p:spPr>
          <a:xfrm>
            <a:off x="572516" y="1581734"/>
            <a:ext cx="7118984" cy="4080510"/>
          </a:xfrm>
          <a:prstGeom prst="rect">
            <a:avLst/>
          </a:prstGeom>
        </p:spPr>
        <p:txBody>
          <a:bodyPr vert="horz" wrap="square" lIns="0" tIns="60960" rIns="0" bIns="0" rtlCol="0">
            <a:noAutofit/>
          </a:bodyPr>
          <a:lstStyle/>
          <a:p>
            <a:pPr marL="396875" marR="853440" indent="-384810" rtl="0">
              <a:lnSpc>
                <a:spcPts val="3020"/>
              </a:lnSpc>
              <a:spcBef>
                <a:spcPts val="480"/>
              </a:spcBef>
              <a:tabLst>
                <a:tab pos="396875" algn="l"/>
              </a:tabLst>
            </a:pPr>
            <a:r>
              <a:rPr lang="en" sz="2200" b="0" i="0" u="none" strike="noStrike" spc="-250" dirty="0">
                <a:solidFill>
                  <a:srgbClr val="FF388B"/>
                </a:solidFill>
                <a:highlight>
                  <a:srgbClr val="000000">
                    <a:alpha val="0"/>
                  </a:srgbClr>
                </a:highlight>
                <a:latin typeface="Cambria"/>
                <a:cs typeface="Cambria"/>
              </a:rPr>
              <a:t>⦿	</a:t>
            </a:r>
            <a:r>
              <a:rPr lang="en" sz="2800" b="0" i="0" u="none" strike="noStrike" spc="-5" dirty="0">
                <a:solidFill>
                  <a:srgbClr val="FFFFFF"/>
                </a:solidFill>
                <a:highlight>
                  <a:srgbClr val="000000">
                    <a:alpha val="0"/>
                  </a:srgbClr>
                </a:highlight>
                <a:latin typeface="Microsoft Sans Serif"/>
                <a:cs typeface="Microsoft Sans Serif"/>
              </a:rPr>
              <a:t>The choice of exercises and duration depends on the group of physical activity and the patient's condition.</a:t>
            </a:r>
            <a:endParaRPr sz="2800" dirty="0">
              <a:latin typeface="Microsoft Sans Serif"/>
              <a:cs typeface="Microsoft Sans Serif"/>
            </a:endParaRPr>
          </a:p>
          <a:p>
            <a:pPr>
              <a:lnSpc>
                <a:spcPct val="100000"/>
              </a:lnSpc>
              <a:spcBef>
                <a:spcPts val="35"/>
              </a:spcBef>
            </a:pPr>
            <a:endParaRPr sz="3800" dirty="0">
              <a:latin typeface="Microsoft Sans Serif"/>
              <a:cs typeface="Microsoft Sans Serif"/>
            </a:endParaRPr>
          </a:p>
          <a:p>
            <a:pPr marL="396875" marR="5080" indent="-384810" rtl="0">
              <a:lnSpc>
                <a:spcPct val="90000"/>
              </a:lnSpc>
              <a:tabLst>
                <a:tab pos="396875" algn="l"/>
              </a:tabLst>
            </a:pPr>
            <a:r>
              <a:rPr lang="en" sz="2200" b="0" i="0" u="none" strike="noStrike" spc="-250" dirty="0">
                <a:solidFill>
                  <a:srgbClr val="FF388B"/>
                </a:solidFill>
                <a:highlight>
                  <a:srgbClr val="000000">
                    <a:alpha val="0"/>
                  </a:srgbClr>
                </a:highlight>
                <a:latin typeface="Cambria"/>
                <a:cs typeface="Cambria"/>
              </a:rPr>
              <a:t>⦿	</a:t>
            </a:r>
            <a:r>
              <a:rPr lang="en" sz="2800" b="1" i="1" u="none" strike="noStrike" spc="-20" dirty="0">
                <a:solidFill>
                  <a:srgbClr val="FFFFFF"/>
                </a:solidFill>
                <a:highlight>
                  <a:srgbClr val="000000">
                    <a:alpha val="0"/>
                  </a:srgbClr>
                </a:highlight>
                <a:latin typeface="Arial"/>
                <a:cs typeface="Arial"/>
              </a:rPr>
              <a:t>The objectives</a:t>
            </a:r>
            <a:r>
              <a:rPr lang="en" sz="2800" b="1" i="1" u="none" strike="noStrike" spc="-10" dirty="0">
                <a:solidFill>
                  <a:srgbClr val="FFFFFF"/>
                </a:solidFill>
                <a:highlight>
                  <a:srgbClr val="000000">
                    <a:alpha val="0"/>
                  </a:srgbClr>
                </a:highlight>
                <a:latin typeface="Arial"/>
                <a:cs typeface="Arial"/>
              </a:rPr>
              <a:t> of the Therapeutic gymnastics:</a:t>
            </a:r>
            <a:r>
              <a:rPr lang="en" sz="2800" b="0" i="0" u="none" strike="noStrike" spc="-25" dirty="0">
                <a:solidFill>
                  <a:srgbClr val="FFFFFF"/>
                </a:solidFill>
                <a:highlight>
                  <a:srgbClr val="000000">
                    <a:alpha val="0"/>
                  </a:srgbClr>
                </a:highlight>
                <a:latin typeface="Microsoft Sans Serif"/>
                <a:cs typeface="Microsoft Sans Serif"/>
              </a:rPr>
              <a:t> prevention of cardiorespiratory complications, the development of adhesions, posture disorders, gradual adaptation of the cardiovascular system to physical exertion, increasing the psychoemotional status of the patient.</a:t>
            </a:r>
            <a:endParaRPr sz="2800" dirty="0">
              <a:latin typeface="Microsoft Sans Serif"/>
              <a:cs typeface="Microsoft Sans Serif"/>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504570"/>
            <a:ext cx="8044181" cy="1248030"/>
          </a:xfrm>
          <a:prstGeom prst="rect">
            <a:avLst/>
          </a:prstGeom>
        </p:spPr>
        <p:txBody>
          <a:bodyPr vert="horz" wrap="square" lIns="0" tIns="13335" rIns="0" bIns="0" rtlCol="0">
            <a:noAutofit/>
          </a:bodyPr>
          <a:lstStyle/>
          <a:p>
            <a:pPr marL="12700" rtl="0">
              <a:lnSpc>
                <a:spcPct val="100000"/>
              </a:lnSpc>
              <a:spcBef>
                <a:spcPts val="105"/>
              </a:spcBef>
            </a:pPr>
            <a:r>
              <a:rPr lang="en" sz="4100" b="0" i="0" u="none" strike="noStrike" spc="-10" dirty="0">
                <a:highlight>
                  <a:srgbClr val="000000">
                    <a:alpha val="0"/>
                  </a:srgbClr>
                </a:highlight>
                <a:latin typeface="Franklin Gothic Medium"/>
              </a:rPr>
              <a:t>The Therapeutic gymnastics procedure uses:</a:t>
            </a:r>
            <a:endParaRPr sz="4100" dirty="0"/>
          </a:p>
        </p:txBody>
      </p:sp>
      <p:sp>
        <p:nvSpPr>
          <p:cNvPr id="3" name="object 3"/>
          <p:cNvSpPr txBox="1"/>
          <p:nvPr/>
        </p:nvSpPr>
        <p:spPr>
          <a:xfrm>
            <a:off x="533400" y="2004608"/>
            <a:ext cx="7153909" cy="4385945"/>
          </a:xfrm>
          <a:prstGeom prst="rect">
            <a:avLst/>
          </a:prstGeom>
        </p:spPr>
        <p:txBody>
          <a:bodyPr vert="horz" wrap="square" lIns="0" tIns="57785" rIns="0" bIns="0" rtlCol="0">
            <a:noAutofit/>
          </a:bodyPr>
          <a:lstStyle/>
          <a:p>
            <a:pPr marL="396875" marR="932815" indent="-384810" rtl="0">
              <a:lnSpc>
                <a:spcPts val="2810"/>
              </a:lnSpc>
              <a:spcBef>
                <a:spcPts val="455"/>
              </a:spcBef>
              <a:tabLst>
                <a:tab pos="396875" algn="l"/>
              </a:tabLst>
            </a:pPr>
            <a:r>
              <a:rPr lang="en" sz="2000" b="0" i="0" u="none" strike="noStrike" spc="-200" dirty="0">
                <a:solidFill>
                  <a:srgbClr val="FF388B"/>
                </a:solidFill>
                <a:highlight>
                  <a:srgbClr val="000000">
                    <a:alpha val="0"/>
                  </a:srgbClr>
                </a:highlight>
                <a:latin typeface="Cambria"/>
                <a:cs typeface="Cambria"/>
              </a:rPr>
              <a:t>⦿	</a:t>
            </a:r>
            <a:r>
              <a:rPr lang="en" sz="2600" b="0" i="0" u="none" strike="noStrike" spc="-15" dirty="0">
                <a:solidFill>
                  <a:srgbClr val="FFFFFF"/>
                </a:solidFill>
                <a:highlight>
                  <a:srgbClr val="000000">
                    <a:alpha val="0"/>
                  </a:srgbClr>
                </a:highlight>
                <a:latin typeface="Microsoft Sans Serif"/>
                <a:cs typeface="Microsoft Sans Serif"/>
              </a:rPr>
              <a:t>General developmental exercises for upper and lower limbs, neck and trunk;</a:t>
            </a:r>
            <a:endParaRPr sz="2600" dirty="0">
              <a:latin typeface="Microsoft Sans Serif"/>
              <a:cs typeface="Microsoft Sans Serif"/>
            </a:endParaRPr>
          </a:p>
          <a:p>
            <a:pPr marL="396875" marR="381000" indent="-384810" rtl="0">
              <a:lnSpc>
                <a:spcPts val="2810"/>
              </a:lnSpc>
              <a:spcBef>
                <a:spcPts val="620"/>
              </a:spcBef>
              <a:tabLst>
                <a:tab pos="396875" algn="l"/>
              </a:tabLst>
            </a:pPr>
            <a:r>
              <a:rPr lang="en" sz="2000" b="0" i="0" u="none" strike="noStrike" spc="-200" dirty="0">
                <a:solidFill>
                  <a:srgbClr val="FF388B"/>
                </a:solidFill>
                <a:highlight>
                  <a:srgbClr val="000000">
                    <a:alpha val="0"/>
                  </a:srgbClr>
                </a:highlight>
                <a:latin typeface="Cambria"/>
                <a:cs typeface="Cambria"/>
              </a:rPr>
              <a:t>⦿	</a:t>
            </a:r>
            <a:r>
              <a:rPr lang="en" sz="2600" b="0" i="0" u="none" strike="noStrike" spc="-40" dirty="0">
                <a:solidFill>
                  <a:srgbClr val="FFFFFF"/>
                </a:solidFill>
                <a:highlight>
                  <a:srgbClr val="000000">
                    <a:alpha val="0"/>
                  </a:srgbClr>
                </a:highlight>
                <a:latin typeface="Microsoft Sans Serif"/>
                <a:cs typeface="Microsoft Sans Serif"/>
              </a:rPr>
              <a:t>Static and dynamic breathing exercises;</a:t>
            </a:r>
            <a:endParaRPr sz="2600" dirty="0">
              <a:latin typeface="Microsoft Sans Serif"/>
              <a:cs typeface="Microsoft Sans Serif"/>
            </a:endParaRPr>
          </a:p>
          <a:p>
            <a:pPr marL="12700" rtl="0">
              <a:lnSpc>
                <a:spcPct val="100000"/>
              </a:lnSpc>
              <a:spcBef>
                <a:spcPts val="270"/>
              </a:spcBef>
              <a:tabLst>
                <a:tab pos="396875" algn="l"/>
              </a:tabLst>
            </a:pPr>
            <a:r>
              <a:rPr lang="en" sz="2000" b="0" i="0" u="none" strike="noStrike" spc="-200" dirty="0">
                <a:solidFill>
                  <a:srgbClr val="FF388B"/>
                </a:solidFill>
                <a:highlight>
                  <a:srgbClr val="000000">
                    <a:alpha val="0"/>
                  </a:srgbClr>
                </a:highlight>
                <a:latin typeface="Cambria"/>
                <a:cs typeface="Cambria"/>
              </a:rPr>
              <a:t>⦿	</a:t>
            </a:r>
            <a:r>
              <a:rPr lang="en" sz="2600" b="0" i="0" u="none" strike="noStrike" spc="-30" dirty="0">
                <a:solidFill>
                  <a:srgbClr val="FFFFFF"/>
                </a:solidFill>
                <a:highlight>
                  <a:srgbClr val="000000">
                    <a:alpha val="0"/>
                  </a:srgbClr>
                </a:highlight>
                <a:latin typeface="Microsoft Sans Serif"/>
                <a:cs typeface="Microsoft Sans Serif"/>
              </a:rPr>
              <a:t>Diaphragmatic breathing;</a:t>
            </a:r>
            <a:endParaRPr sz="2600" dirty="0">
              <a:latin typeface="Microsoft Sans Serif"/>
              <a:cs typeface="Microsoft Sans Serif"/>
            </a:endParaRPr>
          </a:p>
          <a:p>
            <a:pPr marL="396875" marR="498475" indent="-384810" rtl="0">
              <a:lnSpc>
                <a:spcPts val="2810"/>
              </a:lnSpc>
              <a:spcBef>
                <a:spcPts val="665"/>
              </a:spcBef>
              <a:tabLst>
                <a:tab pos="396875" algn="l"/>
              </a:tabLst>
            </a:pPr>
            <a:r>
              <a:rPr lang="en" sz="2000" b="0" i="0" u="none" strike="noStrike" spc="-200" dirty="0">
                <a:solidFill>
                  <a:srgbClr val="FF388B"/>
                </a:solidFill>
                <a:highlight>
                  <a:srgbClr val="000000">
                    <a:alpha val="0"/>
                  </a:srgbClr>
                </a:highlight>
                <a:latin typeface="Cambria"/>
                <a:cs typeface="Cambria"/>
              </a:rPr>
              <a:t>⦿	</a:t>
            </a:r>
            <a:r>
              <a:rPr lang="en" sz="2600" b="0" i="0" u="none" strike="noStrike" spc="-30" dirty="0">
                <a:solidFill>
                  <a:srgbClr val="FFFFFF"/>
                </a:solidFill>
                <a:highlight>
                  <a:srgbClr val="000000">
                    <a:alpha val="0"/>
                  </a:srgbClr>
                </a:highlight>
                <a:latin typeface="Microsoft Sans Serif"/>
                <a:cs typeface="Microsoft Sans Serif"/>
              </a:rPr>
              <a:t>Exercises for relaxation of skeletal muscles;</a:t>
            </a:r>
            <a:endParaRPr sz="2600" dirty="0">
              <a:latin typeface="Microsoft Sans Serif"/>
              <a:cs typeface="Microsoft Sans Serif"/>
            </a:endParaRPr>
          </a:p>
          <a:p>
            <a:pPr marL="12700" rtl="0">
              <a:lnSpc>
                <a:spcPct val="100000"/>
              </a:lnSpc>
              <a:spcBef>
                <a:spcPts val="270"/>
              </a:spcBef>
              <a:tabLst>
                <a:tab pos="396875" algn="l"/>
              </a:tabLst>
            </a:pPr>
            <a:r>
              <a:rPr lang="en" sz="2000" b="0" i="0" u="none" strike="noStrike" spc="-200" dirty="0">
                <a:solidFill>
                  <a:srgbClr val="FF388B"/>
                </a:solidFill>
                <a:highlight>
                  <a:srgbClr val="000000">
                    <a:alpha val="0"/>
                  </a:srgbClr>
                </a:highlight>
                <a:latin typeface="Cambria"/>
                <a:cs typeface="Cambria"/>
              </a:rPr>
              <a:t>⦿	</a:t>
            </a:r>
            <a:r>
              <a:rPr lang="en" sz="2600" b="0" i="0" u="none" strike="noStrike" spc="-30" dirty="0">
                <a:solidFill>
                  <a:srgbClr val="FFFFFF"/>
                </a:solidFill>
                <a:highlight>
                  <a:srgbClr val="000000">
                    <a:alpha val="0"/>
                  </a:srgbClr>
                </a:highlight>
                <a:latin typeface="Microsoft Sans Serif"/>
                <a:cs typeface="Microsoft Sans Serif"/>
              </a:rPr>
              <a:t>Coordination and balance exercises;</a:t>
            </a:r>
            <a:endParaRPr sz="2600" dirty="0">
              <a:latin typeface="Microsoft Sans Serif"/>
              <a:cs typeface="Microsoft Sans Serif"/>
            </a:endParaRPr>
          </a:p>
          <a:p>
            <a:pPr marL="396875" marR="1430020" indent="-384810" rtl="0">
              <a:lnSpc>
                <a:spcPts val="2810"/>
              </a:lnSpc>
              <a:spcBef>
                <a:spcPts val="665"/>
              </a:spcBef>
              <a:tabLst>
                <a:tab pos="396875" algn="l"/>
              </a:tabLst>
            </a:pPr>
            <a:r>
              <a:rPr lang="en" sz="2000" b="0" i="0" u="none" strike="noStrike" spc="-200" dirty="0">
                <a:solidFill>
                  <a:srgbClr val="FF388B"/>
                </a:solidFill>
                <a:highlight>
                  <a:srgbClr val="000000">
                    <a:alpha val="0"/>
                  </a:srgbClr>
                </a:highlight>
                <a:latin typeface="Cambria"/>
                <a:cs typeface="Cambria"/>
              </a:rPr>
              <a:t>⦿	</a:t>
            </a:r>
            <a:r>
              <a:rPr lang="en" sz="2600" b="0" i="0" u="none" strike="noStrike" spc="-30" dirty="0">
                <a:solidFill>
                  <a:srgbClr val="FFFFFF"/>
                </a:solidFill>
                <a:highlight>
                  <a:srgbClr val="000000">
                    <a:alpha val="0"/>
                  </a:srgbClr>
                </a:highlight>
                <a:latin typeface="Microsoft Sans Serif"/>
                <a:cs typeface="Microsoft Sans Serif"/>
              </a:rPr>
              <a:t>Exercises for training muscle strength and endurance.</a:t>
            </a:r>
            <a:endParaRPr sz="2600" dirty="0">
              <a:latin typeface="Microsoft Sans Serif"/>
              <a:cs typeface="Microsoft Sans Serif"/>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274700"/>
            <a:ext cx="7467600" cy="1143000"/>
          </a:xfrm>
          <a:custGeom>
            <a:avLst/>
            <a:gdLst/>
            <a:ahLst/>
            <a:cxnLst/>
            <a:rect l="l" t="t" r="r" b="b"/>
            <a:pathLst>
              <a:path w="7467600" h="1143000">
                <a:moveTo>
                  <a:pt x="7467600" y="0"/>
                </a:moveTo>
                <a:lnTo>
                  <a:pt x="0" y="0"/>
                </a:lnTo>
                <a:lnTo>
                  <a:pt x="0" y="1143000"/>
                </a:lnTo>
                <a:lnTo>
                  <a:pt x="7467600" y="1143000"/>
                </a:lnTo>
                <a:lnTo>
                  <a:pt x="7467600" y="0"/>
                </a:lnTo>
                <a:close/>
              </a:path>
            </a:pathLst>
          </a:custGeom>
          <a:noFill/>
        </p:spPr>
        <p:txBody>
          <a:bodyPr wrap="square" lIns="0" tIns="0" rIns="0" bIns="0" rtlCol="0">
            <a:noAutofit/>
          </a:bodyPr>
          <a:lstStyle/>
          <a:p>
            <a:endParaRPr/>
          </a:p>
        </p:txBody>
      </p:sp>
      <p:sp>
        <p:nvSpPr>
          <p:cNvPr id="3" name="object 3"/>
          <p:cNvSpPr txBox="1">
            <a:spLocks noGrp="1"/>
          </p:cNvSpPr>
          <p:nvPr>
            <p:ph type="title"/>
          </p:nvPr>
        </p:nvSpPr>
        <p:spPr>
          <a:xfrm>
            <a:off x="568608" y="262712"/>
            <a:ext cx="6607937" cy="1276350"/>
          </a:xfrm>
          <a:prstGeom prst="rect">
            <a:avLst/>
          </a:prstGeom>
        </p:spPr>
        <p:txBody>
          <a:bodyPr vert="horz" wrap="square" lIns="0" tIns="13335" rIns="0" bIns="0" rtlCol="0" anchor="ctr">
            <a:noAutofit/>
          </a:bodyPr>
          <a:lstStyle/>
          <a:p>
            <a:pPr marL="469900" marR="5080" indent="-457834" algn="ctr" rtl="0">
              <a:lnSpc>
                <a:spcPct val="100000"/>
              </a:lnSpc>
              <a:spcBef>
                <a:spcPts val="105"/>
              </a:spcBef>
            </a:pPr>
            <a:r>
              <a:rPr lang="en" sz="4100" b="0" i="0" u="none" strike="noStrike" spc="80" dirty="0">
                <a:highlight>
                  <a:srgbClr val="000000">
                    <a:alpha val="0"/>
                  </a:srgbClr>
                </a:highlight>
                <a:latin typeface="Franklin Gothic Medium"/>
              </a:rPr>
              <a:t>Cardiological rehabilitation.</a:t>
            </a:r>
            <a:endParaRPr sz="4100" dirty="0"/>
          </a:p>
        </p:txBody>
      </p:sp>
      <p:sp>
        <p:nvSpPr>
          <p:cNvPr id="4" name="object 4"/>
          <p:cNvSpPr txBox="1"/>
          <p:nvPr/>
        </p:nvSpPr>
        <p:spPr>
          <a:xfrm>
            <a:off x="692150" y="2133600"/>
            <a:ext cx="7232650" cy="4208145"/>
          </a:xfrm>
          <a:prstGeom prst="rect">
            <a:avLst/>
          </a:prstGeom>
        </p:spPr>
        <p:txBody>
          <a:bodyPr vert="horz" wrap="square" lIns="0" tIns="97790" rIns="0" bIns="0" rtlCol="0">
            <a:noAutofit/>
          </a:bodyPr>
          <a:lstStyle/>
          <a:p>
            <a:pPr marL="396875" marR="5080" indent="-384810" rtl="0">
              <a:lnSpc>
                <a:spcPct val="80000"/>
              </a:lnSpc>
              <a:spcBef>
                <a:spcPts val="770"/>
              </a:spcBef>
              <a:tabLst>
                <a:tab pos="396875" algn="l"/>
              </a:tabLst>
            </a:pPr>
            <a:r>
              <a:rPr lang="en" sz="2200" b="0" i="0" u="none" strike="noStrike" spc="-250" dirty="0">
                <a:solidFill>
                  <a:srgbClr val="FF388B"/>
                </a:solidFill>
                <a:highlight>
                  <a:srgbClr val="000000">
                    <a:alpha val="0"/>
                  </a:srgbClr>
                </a:highlight>
                <a:latin typeface="Cambria"/>
                <a:cs typeface="Cambria"/>
              </a:rPr>
              <a:t>⦿	</a:t>
            </a:r>
            <a:r>
              <a:rPr lang="en" sz="2800" b="0" i="0" u="none" strike="noStrike" spc="-30" dirty="0">
                <a:solidFill>
                  <a:srgbClr val="FFFFFF"/>
                </a:solidFill>
                <a:highlight>
                  <a:srgbClr val="000000">
                    <a:alpha val="0"/>
                  </a:srgbClr>
                </a:highlight>
                <a:latin typeface="Microsoft Sans Serif"/>
                <a:cs typeface="Microsoft Sans Serif"/>
              </a:rPr>
              <a:t>Cardiological rehabilitation is understood as a set of measures carried out under medical supervision (supervision) aimed at helping a patient who has suffered a myocardial infarction or a severe cardiological disease, as well as after cardiac surgery, for a better and faster recovery of physical parameters to the maximum possible level of activity.</a:t>
            </a:r>
            <a:endParaRPr sz="2800" dirty="0">
              <a:latin typeface="Microsoft Sans Serif"/>
              <a:cs typeface="Microsoft Sans Serif"/>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457288" y="332701"/>
            <a:ext cx="8434832" cy="5904611"/>
          </a:xfrm>
          <a:prstGeom prst="rect">
            <a:avLst/>
          </a:prstGeo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539546" y="404710"/>
            <a:ext cx="8090534" cy="6120638"/>
          </a:xfrm>
          <a:prstGeom prst="rect">
            <a:avLst/>
          </a:prstGeom>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1095260" y="1600263"/>
            <a:ext cx="6191504" cy="4525899"/>
          </a:xfrm>
          <a:prstGeom prst="rect">
            <a:avLst/>
          </a:prstGeo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6166"/>
            <a:ext cx="4164329"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spc="-40">
                <a:highlight>
                  <a:srgbClr val="000000">
                    <a:alpha val="0"/>
                  </a:srgbClr>
                </a:highlight>
                <a:latin typeface="Franklin Gothic Medium"/>
              </a:rPr>
              <a:t>Veloergometry</a:t>
            </a:r>
            <a:endParaRPr sz="4600"/>
          </a:p>
        </p:txBody>
      </p:sp>
      <p:sp>
        <p:nvSpPr>
          <p:cNvPr id="3" name="object 3"/>
          <p:cNvSpPr txBox="1"/>
          <p:nvPr/>
        </p:nvSpPr>
        <p:spPr>
          <a:xfrm>
            <a:off x="572516" y="1625930"/>
            <a:ext cx="3619500" cy="4294505"/>
          </a:xfrm>
          <a:prstGeom prst="rect">
            <a:avLst/>
          </a:prstGeom>
        </p:spPr>
        <p:txBody>
          <a:bodyPr vert="horz" wrap="square" lIns="0" tIns="13335" rIns="0" bIns="0" rtlCol="0">
            <a:noAutofit/>
          </a:bodyPr>
          <a:lstStyle/>
          <a:p>
            <a:pPr marL="12700" rtl="0">
              <a:lnSpc>
                <a:spcPct val="100000"/>
              </a:lnSpc>
              <a:spcBef>
                <a:spcPts val="105"/>
              </a:spcBef>
              <a:tabLst>
                <a:tab pos="396875" algn="l"/>
              </a:tabLst>
            </a:pPr>
            <a:r>
              <a:rPr lang="en" sz="1600" b="0" i="0" u="none" strike="noStrike" spc="-175">
                <a:solidFill>
                  <a:srgbClr val="FF388B"/>
                </a:solidFill>
                <a:highlight>
                  <a:srgbClr val="000000">
                    <a:alpha val="0"/>
                  </a:srgbClr>
                </a:highlight>
                <a:latin typeface="Cambria"/>
                <a:cs typeface="Cambria"/>
              </a:rPr>
              <a:t>⦿	</a:t>
            </a:r>
            <a:r>
              <a:rPr lang="en" sz="2000" b="1" i="1" u="none" strike="noStrike" spc="-15">
                <a:solidFill>
                  <a:srgbClr val="FFFFFF"/>
                </a:solidFill>
                <a:highlight>
                  <a:srgbClr val="000000">
                    <a:alpha val="0"/>
                  </a:srgbClr>
                </a:highlight>
                <a:latin typeface="Arial"/>
                <a:cs typeface="Arial"/>
              </a:rPr>
              <a:t>Tasks</a:t>
            </a:r>
            <a:endParaRPr sz="2000">
              <a:latin typeface="Arial"/>
              <a:cs typeface="Arial"/>
            </a:endParaRPr>
          </a:p>
          <a:p>
            <a:pPr marL="396875" marR="5080" rtl="0">
              <a:lnSpc>
                <a:spcPct val="100000"/>
              </a:lnSpc>
            </a:pPr>
            <a:r>
              <a:rPr lang="en" sz="2000" b="1" i="1" u="none" strike="noStrike" spc="-10">
                <a:solidFill>
                  <a:srgbClr val="FFFFFF"/>
                </a:solidFill>
                <a:highlight>
                  <a:srgbClr val="000000">
                    <a:alpha val="0"/>
                  </a:srgbClr>
                </a:highlight>
                <a:latin typeface="Arial"/>
                <a:cs typeface="Arial"/>
              </a:rPr>
              <a:t>bicycle ergometry:</a:t>
            </a:r>
            <a:r>
              <a:rPr lang="en" sz="2000" b="0" i="0" u="none" strike="noStrike" spc="-10">
                <a:solidFill>
                  <a:srgbClr val="FFFFFF"/>
                </a:solidFill>
                <a:highlight>
                  <a:srgbClr val="000000">
                    <a:alpha val="0"/>
                  </a:srgbClr>
                </a:highlight>
                <a:latin typeface="Microsoft Sans Serif"/>
                <a:cs typeface="Microsoft Sans Serif"/>
              </a:rPr>
              <a:t> improving physical performance by increasing the coronary reserve, improving the functional state of the cardiovascular system (increased myocardial contractility, normalization of vascular tone, activation of anticoagulants</a:t>
            </a:r>
            <a:endParaRPr sz="2000">
              <a:latin typeface="Microsoft Sans Serif"/>
              <a:cs typeface="Microsoft Sans Serif"/>
            </a:endParaRPr>
          </a:p>
        </p:txBody>
      </p:sp>
      <p:sp>
        <p:nvSpPr>
          <p:cNvPr id="4" name="object 4"/>
          <p:cNvSpPr txBox="1"/>
          <p:nvPr/>
        </p:nvSpPr>
        <p:spPr>
          <a:xfrm>
            <a:off x="4599813" y="1625930"/>
            <a:ext cx="2898775" cy="1855470"/>
          </a:xfrm>
          <a:prstGeom prst="rect">
            <a:avLst/>
          </a:prstGeom>
        </p:spPr>
        <p:txBody>
          <a:bodyPr vert="horz" wrap="square" lIns="0" tIns="13335" rIns="0" bIns="0" rtlCol="0">
            <a:noAutofit/>
          </a:bodyPr>
          <a:lstStyle/>
          <a:p>
            <a:pPr marL="12700" marR="5080" rtl="0">
              <a:lnSpc>
                <a:spcPct val="100000"/>
              </a:lnSpc>
              <a:spcBef>
                <a:spcPts val="105"/>
              </a:spcBef>
            </a:pPr>
            <a:r>
              <a:rPr lang="en" sz="2000" b="0" i="0" u="none" strike="noStrike" spc="-15">
                <a:solidFill>
                  <a:srgbClr val="FFFFFF"/>
                </a:solidFill>
                <a:highlight>
                  <a:srgbClr val="000000">
                    <a:alpha val="0"/>
                  </a:srgbClr>
                </a:highlight>
                <a:latin typeface="Microsoft Sans Serif"/>
                <a:cs typeface="Microsoft Sans Serif"/>
              </a:rPr>
              <a:t>blood systems), normalization of the central nervous system, normalization of metabolism, elimination of muscle imbalance.</a:t>
            </a:r>
            <a:endParaRPr sz="2000">
              <a:latin typeface="Microsoft Sans Serif"/>
              <a:cs typeface="Microsoft Sans Serif"/>
            </a:endParaRPr>
          </a:p>
        </p:txBody>
      </p:sp>
      <p:pic>
        <p:nvPicPr>
          <p:cNvPr id="5" name="object 5"/>
          <p:cNvPicPr/>
          <p:nvPr/>
        </p:nvPicPr>
        <p:blipFill>
          <a:blip r:embed="rId2"/>
          <a:stretch>
            <a:fillRect/>
          </a:stretch>
        </p:blipFill>
        <p:spPr>
          <a:xfrm>
            <a:off x="4788027" y="3645025"/>
            <a:ext cx="4183126" cy="3212973"/>
          </a:xfrm>
          <a:prstGeom prst="rect">
            <a:avLst/>
          </a:prstGeo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8" y="466166"/>
            <a:ext cx="7815581"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spc="-105" dirty="0">
                <a:highlight>
                  <a:srgbClr val="000000">
                    <a:alpha val="0"/>
                  </a:srgbClr>
                </a:highlight>
                <a:latin typeface="Franklin Gothic Medium"/>
              </a:rPr>
              <a:t>Stages of bicycle ergometry:</a:t>
            </a:r>
            <a:endParaRPr sz="4600" dirty="0"/>
          </a:p>
        </p:txBody>
      </p:sp>
      <p:sp>
        <p:nvSpPr>
          <p:cNvPr id="3" name="object 3"/>
          <p:cNvSpPr txBox="1"/>
          <p:nvPr/>
        </p:nvSpPr>
        <p:spPr>
          <a:xfrm>
            <a:off x="572516" y="1577162"/>
            <a:ext cx="7254875" cy="4278630"/>
          </a:xfrm>
          <a:prstGeom prst="rect">
            <a:avLst/>
          </a:prstGeom>
        </p:spPr>
        <p:txBody>
          <a:bodyPr vert="horz" wrap="square" lIns="0" tIns="64769" rIns="0" bIns="0" rtlCol="0">
            <a:noAutofit/>
          </a:bodyPr>
          <a:lstStyle/>
          <a:p>
            <a:pPr marL="396875" marR="5080" indent="-384810" rtl="0">
              <a:lnSpc>
                <a:spcPts val="3240"/>
              </a:lnSpc>
              <a:spcBef>
                <a:spcPts val="509"/>
              </a:spcBef>
            </a:pPr>
            <a:r>
              <a:rPr lang="en" sz="2400" b="0" i="0" u="none" strike="noStrike" spc="-260">
                <a:solidFill>
                  <a:srgbClr val="FF388B"/>
                </a:solidFill>
                <a:highlight>
                  <a:srgbClr val="000000">
                    <a:alpha val="0"/>
                  </a:srgbClr>
                </a:highlight>
                <a:latin typeface="Cambria"/>
                <a:cs typeface="Cambria"/>
              </a:rPr>
              <a:t>⦿</a:t>
            </a:r>
            <a:r>
              <a:rPr lang="en" sz="3000" b="0" i="0" u="none" strike="noStrike" spc="-60">
                <a:solidFill>
                  <a:srgbClr val="FFFFFF"/>
                </a:solidFill>
                <a:highlight>
                  <a:srgbClr val="000000">
                    <a:alpha val="0"/>
                  </a:srgbClr>
                </a:highlight>
                <a:latin typeface="Microsoft Sans Serif"/>
                <a:cs typeface="Microsoft Sans Serif"/>
              </a:rPr>
              <a:t> Each of which lasts from 5 to 10 days. Duration 20-30minutes.</a:t>
            </a:r>
            <a:endParaRPr sz="3000">
              <a:latin typeface="Microsoft Sans Serif"/>
              <a:cs typeface="Microsoft Sans Serif"/>
            </a:endParaRPr>
          </a:p>
          <a:p>
            <a:pPr marL="396875" marR="73025" indent="-384810" rtl="0">
              <a:lnSpc>
                <a:spcPct val="90000"/>
              </a:lnSpc>
              <a:spcBef>
                <a:spcPts val="670"/>
              </a:spcBef>
            </a:pPr>
            <a:r>
              <a:rPr lang="en" sz="2400" b="0" i="0" u="none" strike="noStrike" spc="-265">
                <a:solidFill>
                  <a:srgbClr val="FF388B"/>
                </a:solidFill>
                <a:highlight>
                  <a:srgbClr val="000000">
                    <a:alpha val="0"/>
                  </a:srgbClr>
                </a:highlight>
                <a:latin typeface="Cambria"/>
                <a:cs typeface="Cambria"/>
              </a:rPr>
              <a:t> Stage</a:t>
            </a:r>
            <a:r>
              <a:rPr lang="en" sz="3000" b="0" i="0" u="none" strike="noStrike">
                <a:solidFill>
                  <a:srgbClr val="FFFFFF"/>
                </a:solidFill>
                <a:highlight>
                  <a:srgbClr val="000000">
                    <a:alpha val="0"/>
                  </a:srgbClr>
                </a:highlight>
                <a:latin typeface="Microsoft Sans Serif"/>
                <a:cs typeface="Microsoft Sans Serif"/>
              </a:rPr>
              <a:t> 1 and 2 includes a five-minute warm-up and a training part alternating with rest. Stage 3 the training load time increases to 10 minutes with 1 minute of rest. Stage 4 20-minute load, without rest with a gradual decrease in load.</a:t>
            </a:r>
            <a:endParaRPr sz="3000">
              <a:latin typeface="Microsoft Sans Serif"/>
              <a:cs typeface="Microsoft Sans Serif"/>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5004053" y="332651"/>
            <a:ext cx="3829050" cy="5715000"/>
          </a:xfrm>
          <a:prstGeom prst="rect">
            <a:avLst/>
          </a:prstGeom>
        </p:spPr>
      </p:pic>
      <p:pic>
        <p:nvPicPr>
          <p:cNvPr id="3" name="object 3"/>
          <p:cNvPicPr/>
          <p:nvPr/>
        </p:nvPicPr>
        <p:blipFill>
          <a:blip r:embed="rId3"/>
          <a:stretch>
            <a:fillRect/>
          </a:stretch>
        </p:blipFill>
        <p:spPr>
          <a:xfrm>
            <a:off x="251523" y="908786"/>
            <a:ext cx="4595876" cy="4680458"/>
          </a:xfrm>
          <a:prstGeom prst="rect">
            <a:avLst/>
          </a:prstGeom>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5877" rIns="0" bIns="0" rtlCol="0">
            <a:noAutofit/>
          </a:bodyPr>
          <a:lstStyle/>
          <a:p>
            <a:pPr marL="263525" marR="5080" rtl="0">
              <a:lnSpc>
                <a:spcPct val="100000"/>
              </a:lnSpc>
              <a:spcBef>
                <a:spcPts val="100"/>
              </a:spcBef>
            </a:pPr>
            <a:r>
              <a:rPr lang="en" sz="3600" b="0" i="0" u="none" strike="noStrike" spc="-60">
                <a:highlight>
                  <a:srgbClr val="000000">
                    <a:alpha val="0"/>
                  </a:srgbClr>
                </a:highlight>
                <a:latin typeface="Franklin Gothic Medium"/>
              </a:rPr>
              <a:t>The scheme of training on an exercise bike at home</a:t>
            </a:r>
          </a:p>
        </p:txBody>
      </p:sp>
      <p:sp>
        <p:nvSpPr>
          <p:cNvPr id="3" name="object 3"/>
          <p:cNvSpPr txBox="1"/>
          <p:nvPr/>
        </p:nvSpPr>
        <p:spPr>
          <a:xfrm>
            <a:off x="655116" y="1610055"/>
            <a:ext cx="7753350" cy="4079875"/>
          </a:xfrm>
          <a:prstGeom prst="rect">
            <a:avLst/>
          </a:prstGeom>
        </p:spPr>
        <p:txBody>
          <a:bodyPr vert="horz" wrap="square" lIns="0" tIns="55244" rIns="0" bIns="0" rtlCol="0">
            <a:noAutofit/>
          </a:bodyPr>
          <a:lstStyle/>
          <a:p>
            <a:pPr marL="396240" marR="398780" indent="-384175" rtl="0">
              <a:lnSpc>
                <a:spcPct val="90000"/>
              </a:lnSpc>
              <a:spcBef>
                <a:spcPts val="434"/>
              </a:spcBef>
              <a:tabLst>
                <a:tab pos="396240"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35">
                <a:solidFill>
                  <a:srgbClr val="FFFFFF"/>
                </a:solidFill>
                <a:highlight>
                  <a:srgbClr val="000000">
                    <a:alpha val="0"/>
                  </a:srgbClr>
                </a:highlight>
                <a:latin typeface="Microsoft Sans Serif"/>
                <a:cs typeface="Microsoft Sans Serif"/>
              </a:rPr>
              <a:t>The training begins with a load level of less than 50% of the achieved power during the VEM test. Within 5 minutes, it gradually increases to a load equal to 50%.</a:t>
            </a:r>
            <a:endParaRPr sz="2800">
              <a:latin typeface="Microsoft Sans Serif"/>
              <a:cs typeface="Microsoft Sans Serif"/>
            </a:endParaRPr>
          </a:p>
          <a:p>
            <a:pPr marL="396240" marR="5080" indent="-384175" algn="just" rtl="0">
              <a:lnSpc>
                <a:spcPts val="3030"/>
              </a:lnSpc>
              <a:spcBef>
                <a:spcPts val="710"/>
              </a:spcBef>
            </a:pPr>
            <a:r>
              <a:rPr lang="en" sz="2200" b="0" i="0" u="none" strike="noStrike" spc="-250">
                <a:solidFill>
                  <a:srgbClr val="FF388B"/>
                </a:solidFill>
                <a:highlight>
                  <a:srgbClr val="000000">
                    <a:alpha val="0"/>
                  </a:srgbClr>
                </a:highlight>
                <a:latin typeface="Cambria"/>
                <a:cs typeface="Cambria"/>
              </a:rPr>
              <a:t>⦿</a:t>
            </a:r>
            <a:r>
              <a:rPr lang="en" sz="2800" b="0" i="0" u="none" strike="noStrike" spc="-5">
                <a:solidFill>
                  <a:srgbClr val="FFFFFF"/>
                </a:solidFill>
                <a:highlight>
                  <a:srgbClr val="000000">
                    <a:alpha val="0"/>
                  </a:srgbClr>
                </a:highlight>
                <a:latin typeface="Microsoft Sans Serif"/>
                <a:cs typeface="Microsoft Sans Serif"/>
              </a:rPr>
              <a:t> Main phase- intensity remains at the achieved level or increases to 60%.  Duration - at least 30 minutes.</a:t>
            </a:r>
            <a:endParaRPr sz="2800">
              <a:latin typeface="Microsoft Sans Serif"/>
              <a:cs typeface="Microsoft Sans Serif"/>
            </a:endParaRPr>
          </a:p>
          <a:p>
            <a:pPr marL="396240" marR="424180" indent="-384175" algn="just" rtl="0">
              <a:lnSpc>
                <a:spcPts val="3020"/>
              </a:lnSpc>
              <a:spcBef>
                <a:spcPts val="665"/>
              </a:spcBef>
            </a:pPr>
            <a:r>
              <a:rPr lang="en" sz="2200" b="0" i="0" u="none" strike="noStrike" spc="-250">
                <a:solidFill>
                  <a:srgbClr val="FF388B"/>
                </a:solidFill>
                <a:highlight>
                  <a:srgbClr val="000000">
                    <a:alpha val="0"/>
                  </a:srgbClr>
                </a:highlight>
                <a:latin typeface="Cambria"/>
                <a:cs typeface="Cambria"/>
              </a:rPr>
              <a:t>⦿</a:t>
            </a:r>
            <a:r>
              <a:rPr lang="en" sz="2800" b="0" i="0" u="none" strike="noStrike" spc="-35">
                <a:solidFill>
                  <a:srgbClr val="FFFFFF"/>
                </a:solidFill>
                <a:highlight>
                  <a:srgbClr val="000000">
                    <a:alpha val="0"/>
                  </a:srgbClr>
                </a:highlight>
                <a:latin typeface="Microsoft Sans Serif"/>
                <a:cs typeface="Microsoft Sans Serif"/>
              </a:rPr>
              <a:t> The lesson ends with a gradual decrease in the load during 5-10 minutes.</a:t>
            </a:r>
            <a:endParaRPr sz="2800">
              <a:latin typeface="Microsoft Sans Serif"/>
              <a:cs typeface="Microsoft Sans Serif"/>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6166"/>
            <a:ext cx="5570220"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spc="-60">
                <a:highlight>
                  <a:srgbClr val="000000">
                    <a:alpha val="0"/>
                  </a:srgbClr>
                </a:highlight>
                <a:latin typeface="Franklin Gothic Medium"/>
              </a:rPr>
              <a:t>Dosed walking</a:t>
            </a:r>
            <a:endParaRPr sz="4600"/>
          </a:p>
        </p:txBody>
      </p:sp>
      <p:sp>
        <p:nvSpPr>
          <p:cNvPr id="3" name="object 3"/>
          <p:cNvSpPr txBox="1">
            <a:spLocks noGrp="1"/>
          </p:cNvSpPr>
          <p:nvPr>
            <p:ph sz="half" idx="2"/>
          </p:nvPr>
        </p:nvSpPr>
        <p:spPr>
          <a:prstGeom prst="rect">
            <a:avLst/>
          </a:prstGeom>
        </p:spPr>
        <p:txBody>
          <a:bodyPr vert="horz" wrap="square" lIns="0" tIns="13335" rIns="0" bIns="0" rtlCol="0">
            <a:noAutofit/>
          </a:bodyPr>
          <a:lstStyle/>
          <a:p>
            <a:pPr marL="396875" marR="5080" indent="-384810" rtl="0">
              <a:lnSpc>
                <a:spcPct val="100000"/>
              </a:lnSpc>
              <a:spcBef>
                <a:spcPts val="105"/>
              </a:spcBef>
              <a:tabLst>
                <a:tab pos="396875" algn="l"/>
              </a:tabLst>
            </a:pPr>
            <a:r>
              <a:rPr lang="en" sz="1600" b="0" i="0" u="none" strike="noStrike" spc="-175">
                <a:solidFill>
                  <a:srgbClr val="FF388B"/>
                </a:solidFill>
                <a:highlight>
                  <a:srgbClr val="000000">
                    <a:alpha val="0"/>
                  </a:srgbClr>
                </a:highlight>
                <a:latin typeface="Cambria"/>
                <a:cs typeface="Cambria"/>
              </a:rPr>
              <a:t>⦿	</a:t>
            </a:r>
            <a:r>
              <a:rPr lang="en" sz="2000" b="0" i="0" u="none" strike="noStrike" spc="-10">
                <a:highlight>
                  <a:srgbClr val="000000">
                    <a:alpha val="0"/>
                  </a:srgbClr>
                </a:highlight>
                <a:latin typeface="Microsoft Sans Serif"/>
              </a:rPr>
              <a:t>Increases the vitality of the body, strengthens the muscles of the heart, improves blood circulation, breathing and leads to increased physical performance.</a:t>
            </a:r>
            <a:endParaRPr sz="1600">
              <a:latin typeface="Cambria"/>
              <a:cs typeface="Cambria"/>
            </a:endParaRPr>
          </a:p>
          <a:p>
            <a:pPr marL="396875" rtl="0">
              <a:lnSpc>
                <a:spcPct val="100000"/>
              </a:lnSpc>
              <a:spcBef>
                <a:spcPts val="5"/>
              </a:spcBef>
            </a:pPr>
            <a:r>
              <a:rPr lang="en" sz="2000" b="0" i="0" u="none" strike="noStrike" spc="-20">
                <a:highlight>
                  <a:srgbClr val="000000">
                    <a:alpha val="0"/>
                  </a:srgbClr>
                </a:highlight>
                <a:latin typeface="Microsoft Sans Serif"/>
              </a:rPr>
              <a:t>Duration 20 –</a:t>
            </a:r>
          </a:p>
          <a:p>
            <a:pPr marL="396875" rtl="0">
              <a:lnSpc>
                <a:spcPct val="100000"/>
              </a:lnSpc>
            </a:pPr>
            <a:r>
              <a:rPr lang="en" sz="2000" b="0" i="0" u="none" strike="noStrike" spc="-5">
                <a:highlight>
                  <a:srgbClr val="000000">
                    <a:alpha val="0"/>
                  </a:srgbClr>
                </a:highlight>
                <a:latin typeface="Microsoft Sans Serif"/>
              </a:rPr>
              <a:t>30 minutes.</a:t>
            </a:r>
          </a:p>
          <a:p>
            <a:pPr>
              <a:lnSpc>
                <a:spcPct val="100000"/>
              </a:lnSpc>
              <a:spcBef>
                <a:spcPts val="20"/>
              </a:spcBef>
            </a:pPr>
            <a:endParaRPr sz="2950"/>
          </a:p>
          <a:p>
            <a:pPr marL="396875" marR="81915" indent="-384810" rtl="0">
              <a:lnSpc>
                <a:spcPct val="100000"/>
              </a:lnSpc>
              <a:tabLst>
                <a:tab pos="396875" algn="l"/>
              </a:tabLst>
            </a:pPr>
            <a:r>
              <a:rPr lang="en" sz="1600" b="0" i="0" u="none" strike="noStrike" spc="-180">
                <a:solidFill>
                  <a:srgbClr val="FF388B"/>
                </a:solidFill>
                <a:highlight>
                  <a:srgbClr val="000000">
                    <a:alpha val="0"/>
                  </a:srgbClr>
                </a:highlight>
                <a:latin typeface="Cambria"/>
                <a:cs typeface="Cambria"/>
              </a:rPr>
              <a:t>⦿	</a:t>
            </a:r>
            <a:r>
              <a:rPr lang="en" sz="2000" b="0" i="0" u="none" strike="noStrike" spc="-5">
                <a:highlight>
                  <a:srgbClr val="000000">
                    <a:alpha val="0"/>
                  </a:srgbClr>
                </a:highlight>
                <a:latin typeface="Microsoft Sans Serif"/>
              </a:rPr>
              <a:t>Upon discharge from the surgical department , the patient passes through</a:t>
            </a:r>
            <a:endParaRPr sz="1600">
              <a:latin typeface="Cambria"/>
              <a:cs typeface="Cambria"/>
            </a:endParaRPr>
          </a:p>
        </p:txBody>
      </p:sp>
      <p:sp>
        <p:nvSpPr>
          <p:cNvPr id="4" name="object 4"/>
          <p:cNvSpPr txBox="1"/>
          <p:nvPr/>
        </p:nvSpPr>
        <p:spPr>
          <a:xfrm>
            <a:off x="4599813" y="1625930"/>
            <a:ext cx="3235325" cy="2160270"/>
          </a:xfrm>
          <a:prstGeom prst="rect">
            <a:avLst/>
          </a:prstGeom>
        </p:spPr>
        <p:txBody>
          <a:bodyPr vert="horz" wrap="square" lIns="0" tIns="13335" rIns="0" bIns="0" rtlCol="0">
            <a:noAutofit/>
          </a:bodyPr>
          <a:lstStyle/>
          <a:p>
            <a:pPr marL="12700" marR="5080" rtl="0">
              <a:lnSpc>
                <a:spcPct val="100000"/>
              </a:lnSpc>
              <a:spcBef>
                <a:spcPts val="105"/>
              </a:spcBef>
            </a:pPr>
            <a:r>
              <a:rPr lang="en" sz="2000" b="0" i="0" u="none" strike="noStrike" spc="-20">
                <a:solidFill>
                  <a:srgbClr val="FFFFFF"/>
                </a:solidFill>
                <a:highlight>
                  <a:srgbClr val="000000">
                    <a:alpha val="0"/>
                  </a:srgbClr>
                </a:highlight>
                <a:latin typeface="Microsoft Sans Serif"/>
                <a:cs typeface="Microsoft Sans Serif"/>
              </a:rPr>
              <a:t>the corridor is 200-400 meters in for 10 minutes, at a speed of 70-60 steps in 1 minute. Upon discharge from the hospital: 20-30 minutes, at a speed of 90-100 steps in 1 minute.</a:t>
            </a:r>
            <a:endParaRPr sz="2000">
              <a:latin typeface="Microsoft Sans Serif"/>
              <a:cs typeface="Microsoft Sans Serif"/>
            </a:endParaRPr>
          </a:p>
        </p:txBody>
      </p:sp>
      <p:pic>
        <p:nvPicPr>
          <p:cNvPr id="5" name="object 5"/>
          <p:cNvPicPr/>
          <p:nvPr/>
        </p:nvPicPr>
        <p:blipFill>
          <a:blip r:embed="rId2"/>
          <a:stretch>
            <a:fillRect/>
          </a:stretch>
        </p:blipFill>
        <p:spPr>
          <a:xfrm>
            <a:off x="4860035" y="3852290"/>
            <a:ext cx="3690112" cy="3005707"/>
          </a:xfrm>
          <a:prstGeom prst="rect">
            <a:avLst/>
          </a:prstGeo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6166"/>
            <a:ext cx="3230245"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spc="-125">
                <a:highlight>
                  <a:srgbClr val="000000">
                    <a:alpha val="0"/>
                  </a:srgbClr>
                </a:highlight>
                <a:latin typeface="Franklin Gothic Medium"/>
              </a:rPr>
              <a:t>Walking pace</a:t>
            </a:r>
            <a:endParaRPr sz="4600"/>
          </a:p>
        </p:txBody>
      </p:sp>
      <p:sp>
        <p:nvSpPr>
          <p:cNvPr id="3" name="object 3"/>
          <p:cNvSpPr txBox="1"/>
          <p:nvPr/>
        </p:nvSpPr>
        <p:spPr>
          <a:xfrm>
            <a:off x="572516" y="1622882"/>
            <a:ext cx="8038084" cy="4050029"/>
          </a:xfrm>
          <a:prstGeom prst="rect">
            <a:avLst/>
          </a:prstGeom>
        </p:spPr>
        <p:txBody>
          <a:bodyPr vert="horz" wrap="square" lIns="0" tIns="12700" rIns="0" bIns="0" rtlCol="0">
            <a:noAutofit/>
          </a:bodyPr>
          <a:lstStyle/>
          <a:p>
            <a:pPr marL="396875" marR="2380615" indent="-384810" rtl="0">
              <a:lnSpc>
                <a:spcPct val="100000"/>
              </a:lnSpc>
              <a:spcBef>
                <a:spcPts val="100"/>
              </a:spcBef>
            </a:pPr>
            <a:r>
              <a:rPr lang="en" sz="2400" b="0" i="0" u="none" strike="noStrike" spc="-260" dirty="0">
                <a:solidFill>
                  <a:srgbClr val="FF388B"/>
                </a:solidFill>
                <a:highlight>
                  <a:srgbClr val="000000">
                    <a:alpha val="0"/>
                  </a:srgbClr>
                </a:highlight>
                <a:latin typeface="Cambria"/>
                <a:cs typeface="Cambria"/>
              </a:rPr>
              <a:t>⦿</a:t>
            </a:r>
            <a:r>
              <a:rPr lang="en" sz="3000" b="0" i="0" u="none" strike="noStrike" spc="-55" dirty="0">
                <a:solidFill>
                  <a:srgbClr val="FFFFFF"/>
                </a:solidFill>
                <a:highlight>
                  <a:srgbClr val="000000">
                    <a:alpha val="0"/>
                  </a:srgbClr>
                </a:highlight>
                <a:latin typeface="Microsoft Sans Serif"/>
                <a:cs typeface="Microsoft Sans Serif"/>
              </a:rPr>
              <a:t> D.M. Aronov's formula: </a:t>
            </a:r>
            <a:br>
              <a:rPr lang="en" sz="3000" b="0" i="0" u="none" strike="noStrike" spc="-55" dirty="0">
                <a:solidFill>
                  <a:srgbClr val="FFFFFF"/>
                </a:solidFill>
                <a:highlight>
                  <a:srgbClr val="000000">
                    <a:alpha val="0"/>
                  </a:srgbClr>
                </a:highlight>
                <a:latin typeface="Microsoft Sans Serif"/>
                <a:cs typeface="Microsoft Sans Serif"/>
              </a:rPr>
            </a:br>
            <a:r>
              <a:rPr lang="en" sz="3000" b="0" i="0" u="none" strike="noStrike" spc="-55" dirty="0">
                <a:solidFill>
                  <a:srgbClr val="FFFFFF"/>
                </a:solidFill>
                <a:highlight>
                  <a:srgbClr val="000000">
                    <a:alpha val="0"/>
                  </a:srgbClr>
                </a:highlight>
                <a:latin typeface="Microsoft Sans Serif"/>
                <a:cs typeface="Microsoft Sans Serif"/>
              </a:rPr>
              <a:t>X = 0.042M + 0.15h + 65.5</a:t>
            </a:r>
          </a:p>
          <a:p>
            <a:pPr marL="396875" marR="2380615" indent="-384810" rtl="0">
              <a:lnSpc>
                <a:spcPct val="100000"/>
              </a:lnSpc>
              <a:spcBef>
                <a:spcPts val="100"/>
              </a:spcBef>
            </a:pPr>
            <a:endParaRPr sz="4450" dirty="0">
              <a:latin typeface="Microsoft Sans Serif"/>
              <a:cs typeface="Microsoft Sans Serif"/>
            </a:endParaRPr>
          </a:p>
          <a:p>
            <a:pPr marL="12700" rtl="0">
              <a:lnSpc>
                <a:spcPct val="100000"/>
              </a:lnSpc>
            </a:pPr>
            <a:r>
              <a:rPr lang="en" sz="2400" b="0" i="0" u="none" strike="noStrike" spc="-265" dirty="0">
                <a:solidFill>
                  <a:srgbClr val="FF388B"/>
                </a:solidFill>
                <a:highlight>
                  <a:srgbClr val="000000">
                    <a:alpha val="0"/>
                  </a:srgbClr>
                </a:highlight>
                <a:latin typeface="Cambria"/>
                <a:cs typeface="Cambria"/>
              </a:rPr>
              <a:t>⦿</a:t>
            </a:r>
            <a:r>
              <a:rPr lang="en" sz="3000" b="0" i="0" u="none" strike="noStrike" spc="-30" dirty="0">
                <a:solidFill>
                  <a:srgbClr val="FFFFFF"/>
                </a:solidFill>
                <a:highlight>
                  <a:srgbClr val="000000">
                    <a:alpha val="0"/>
                  </a:srgbClr>
                </a:highlight>
                <a:latin typeface="Microsoft Sans Serif"/>
                <a:cs typeface="Microsoft Sans Serif"/>
              </a:rPr>
              <a:t> X - the desired walking pace (steps/min)</a:t>
            </a:r>
            <a:endParaRPr sz="3000" dirty="0">
              <a:latin typeface="Microsoft Sans Serif"/>
              <a:cs typeface="Microsoft Sans Serif"/>
            </a:endParaRPr>
          </a:p>
          <a:p>
            <a:pPr marL="396875" marR="5080" indent="-384810" rtl="0">
              <a:lnSpc>
                <a:spcPct val="100000"/>
              </a:lnSpc>
              <a:spcBef>
                <a:spcPts val="720"/>
              </a:spcBef>
            </a:pPr>
            <a:r>
              <a:rPr lang="en" sz="2400" b="0" i="0" u="none" strike="noStrike" spc="-265" dirty="0">
                <a:solidFill>
                  <a:srgbClr val="FF388B"/>
                </a:solidFill>
                <a:highlight>
                  <a:srgbClr val="000000">
                    <a:alpha val="0"/>
                  </a:srgbClr>
                </a:highlight>
                <a:latin typeface="Cambria"/>
                <a:cs typeface="Cambria"/>
              </a:rPr>
              <a:t>⦿</a:t>
            </a:r>
            <a:r>
              <a:rPr lang="en" sz="3000" b="0" i="0" u="none" strike="noStrike" spc="-5" dirty="0">
                <a:solidFill>
                  <a:srgbClr val="FFFFFF"/>
                </a:solidFill>
                <a:highlight>
                  <a:srgbClr val="000000">
                    <a:alpha val="0"/>
                  </a:srgbClr>
                </a:highlight>
                <a:latin typeface="Microsoft Sans Serif"/>
                <a:cs typeface="Microsoft Sans Serif"/>
              </a:rPr>
              <a:t> M - threshold load power at the VEM test (in kgm/min)</a:t>
            </a:r>
            <a:endParaRPr sz="3000" dirty="0">
              <a:latin typeface="Microsoft Sans Serif"/>
              <a:cs typeface="Microsoft Sans Serif"/>
            </a:endParaRPr>
          </a:p>
          <a:p>
            <a:pPr marL="396875" marR="399415" indent="-384810" rtl="0">
              <a:lnSpc>
                <a:spcPct val="100000"/>
              </a:lnSpc>
              <a:spcBef>
                <a:spcPts val="725"/>
              </a:spcBef>
            </a:pPr>
            <a:r>
              <a:rPr lang="en" sz="2400" b="0" i="0" u="none" strike="noStrike" spc="-265" dirty="0">
                <a:solidFill>
                  <a:srgbClr val="FF388B"/>
                </a:solidFill>
                <a:highlight>
                  <a:srgbClr val="000000">
                    <a:alpha val="0"/>
                  </a:srgbClr>
                </a:highlight>
                <a:latin typeface="Cambria"/>
                <a:cs typeface="Cambria"/>
              </a:rPr>
              <a:t>⦿</a:t>
            </a:r>
            <a:r>
              <a:rPr lang="en" sz="3000" b="0" i="0" u="none" strike="noStrike" spc="-30" dirty="0">
                <a:solidFill>
                  <a:srgbClr val="FFFFFF"/>
                </a:solidFill>
                <a:highlight>
                  <a:srgbClr val="000000">
                    <a:alpha val="0"/>
                  </a:srgbClr>
                </a:highlight>
                <a:latin typeface="Microsoft Sans Serif"/>
                <a:cs typeface="Microsoft Sans Serif"/>
              </a:rPr>
              <a:t> H - HR at the load height in the VEM sample</a:t>
            </a:r>
            <a:endParaRPr sz="3000" dirty="0">
              <a:latin typeface="Microsoft Sans Serif"/>
              <a:cs typeface="Microsoft Sans Serif"/>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8" y="466166"/>
            <a:ext cx="7967981"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spc="-70" dirty="0">
                <a:highlight>
                  <a:srgbClr val="000000">
                    <a:alpha val="0"/>
                  </a:srgbClr>
                </a:highlight>
                <a:latin typeface="Franklin Gothic Medium"/>
              </a:rPr>
              <a:t>Therapeutic massage</a:t>
            </a:r>
            <a:endParaRPr sz="4600" dirty="0"/>
          </a:p>
        </p:txBody>
      </p:sp>
      <p:sp>
        <p:nvSpPr>
          <p:cNvPr id="3" name="object 3"/>
          <p:cNvSpPr txBox="1"/>
          <p:nvPr/>
        </p:nvSpPr>
        <p:spPr>
          <a:xfrm>
            <a:off x="572516" y="1539062"/>
            <a:ext cx="6525259" cy="4293870"/>
          </a:xfrm>
          <a:prstGeom prst="rect">
            <a:avLst/>
          </a:prstGeom>
        </p:spPr>
        <p:txBody>
          <a:bodyPr vert="horz" wrap="square" lIns="0" tIns="12065" rIns="0" bIns="0" rtlCol="0">
            <a:noAutofit/>
          </a:bodyPr>
          <a:lstStyle/>
          <a:p>
            <a:pPr marL="12700" rtl="0">
              <a:lnSpc>
                <a:spcPct val="100000"/>
              </a:lnSpc>
              <a:spcBef>
                <a:spcPts val="95"/>
              </a:spcBef>
              <a:tabLst>
                <a:tab pos="396875" algn="l"/>
              </a:tabLst>
            </a:pPr>
            <a:r>
              <a:rPr lang="en" sz="2200" b="0" i="0" u="none" strike="noStrike" spc="-250" dirty="0">
                <a:solidFill>
                  <a:srgbClr val="FF388B"/>
                </a:solidFill>
                <a:highlight>
                  <a:srgbClr val="000000">
                    <a:alpha val="0"/>
                  </a:srgbClr>
                </a:highlight>
                <a:latin typeface="Cambria"/>
                <a:cs typeface="Cambria"/>
              </a:rPr>
              <a:t>⦿	</a:t>
            </a:r>
            <a:r>
              <a:rPr lang="en" sz="2800" b="0" i="0" u="none" strike="noStrike" spc="-25" dirty="0">
                <a:solidFill>
                  <a:srgbClr val="FFFFFF"/>
                </a:solidFill>
                <a:highlight>
                  <a:srgbClr val="000000">
                    <a:alpha val="0"/>
                  </a:srgbClr>
                </a:highlight>
                <a:latin typeface="Microsoft Sans Serif"/>
                <a:cs typeface="Microsoft Sans Serif"/>
              </a:rPr>
              <a:t>improves vascular tone</a:t>
            </a:r>
            <a:endParaRPr sz="2800" dirty="0">
              <a:latin typeface="Microsoft Sans Serif"/>
              <a:cs typeface="Microsoft Sans Serif"/>
            </a:endParaRPr>
          </a:p>
          <a:p>
            <a:pPr marL="12700" rtl="0">
              <a:lnSpc>
                <a:spcPct val="100000"/>
              </a:lnSpc>
              <a:tabLst>
                <a:tab pos="396875" algn="l"/>
              </a:tabLst>
            </a:pPr>
            <a:r>
              <a:rPr lang="en" sz="2200" b="0" i="0" u="none" strike="noStrike" spc="-250" dirty="0">
                <a:solidFill>
                  <a:srgbClr val="FF388B"/>
                </a:solidFill>
                <a:highlight>
                  <a:srgbClr val="000000">
                    <a:alpha val="0"/>
                  </a:srgbClr>
                </a:highlight>
                <a:latin typeface="Cambria"/>
                <a:cs typeface="Cambria"/>
              </a:rPr>
              <a:t>⦿	</a:t>
            </a:r>
            <a:r>
              <a:rPr lang="en" sz="2800" b="0" i="0" u="none" strike="noStrike" spc="-35" dirty="0">
                <a:solidFill>
                  <a:srgbClr val="FFFFFF"/>
                </a:solidFill>
                <a:highlight>
                  <a:srgbClr val="000000">
                    <a:alpha val="0"/>
                  </a:srgbClr>
                </a:highlight>
                <a:latin typeface="Microsoft Sans Serif"/>
                <a:cs typeface="Microsoft Sans Serif"/>
              </a:rPr>
              <a:t>normalizes blood pressure</a:t>
            </a:r>
            <a:endParaRPr sz="2800" dirty="0">
              <a:latin typeface="Microsoft Sans Serif"/>
              <a:cs typeface="Microsoft Sans Serif"/>
            </a:endParaRPr>
          </a:p>
          <a:p>
            <a:pPr marL="12700" rtl="0">
              <a:lnSpc>
                <a:spcPct val="100000"/>
              </a:lnSpc>
              <a:tabLst>
                <a:tab pos="396875" algn="l"/>
              </a:tabLst>
            </a:pPr>
            <a:r>
              <a:rPr lang="en" sz="2200" b="0" i="0" u="none" strike="noStrike" spc="-250" dirty="0">
                <a:solidFill>
                  <a:srgbClr val="FF388B"/>
                </a:solidFill>
                <a:highlight>
                  <a:srgbClr val="000000">
                    <a:alpha val="0"/>
                  </a:srgbClr>
                </a:highlight>
                <a:latin typeface="Cambria"/>
                <a:cs typeface="Cambria"/>
              </a:rPr>
              <a:t>⦿	</a:t>
            </a:r>
            <a:r>
              <a:rPr lang="en" sz="2800" b="0" i="0" u="none" strike="noStrike" spc="-20" dirty="0">
                <a:solidFill>
                  <a:srgbClr val="FFFFFF"/>
                </a:solidFill>
                <a:highlight>
                  <a:srgbClr val="000000">
                    <a:alpha val="0"/>
                  </a:srgbClr>
                </a:highlight>
                <a:latin typeface="Microsoft Sans Serif"/>
                <a:cs typeface="Microsoft Sans Serif"/>
              </a:rPr>
              <a:t>eliminates the phenomenon of stagnation</a:t>
            </a:r>
            <a:endParaRPr sz="2800" dirty="0">
              <a:latin typeface="Microsoft Sans Serif"/>
              <a:cs typeface="Microsoft Sans Serif"/>
            </a:endParaRPr>
          </a:p>
          <a:p>
            <a:pPr marL="12700" rtl="0">
              <a:lnSpc>
                <a:spcPct val="100000"/>
              </a:lnSpc>
              <a:spcBef>
                <a:spcPts val="5"/>
              </a:spcBef>
              <a:tabLst>
                <a:tab pos="396875" algn="l"/>
              </a:tabLst>
            </a:pPr>
            <a:r>
              <a:rPr lang="en" sz="2200" b="0" i="0" u="none" strike="noStrike" spc="-250" dirty="0">
                <a:solidFill>
                  <a:srgbClr val="FF388B"/>
                </a:solidFill>
                <a:highlight>
                  <a:srgbClr val="000000">
                    <a:alpha val="0"/>
                  </a:srgbClr>
                </a:highlight>
                <a:latin typeface="Cambria"/>
                <a:cs typeface="Cambria"/>
              </a:rPr>
              <a:t>⦿	</a:t>
            </a:r>
            <a:r>
              <a:rPr lang="en" sz="2800" b="0" i="0" u="none" strike="noStrike" spc="-40" dirty="0">
                <a:solidFill>
                  <a:srgbClr val="FFFFFF"/>
                </a:solidFill>
                <a:highlight>
                  <a:srgbClr val="000000">
                    <a:alpha val="0"/>
                  </a:srgbClr>
                </a:highlight>
                <a:latin typeface="Microsoft Sans Serif"/>
                <a:cs typeface="Microsoft Sans Serif"/>
              </a:rPr>
              <a:t>activates metabolic processes.</a:t>
            </a:r>
          </a:p>
          <a:p>
            <a:pPr marL="12700" rtl="0">
              <a:lnSpc>
                <a:spcPct val="100000"/>
              </a:lnSpc>
              <a:spcBef>
                <a:spcPts val="5"/>
              </a:spcBef>
              <a:tabLst>
                <a:tab pos="396875" algn="l"/>
              </a:tabLst>
            </a:pPr>
            <a:endParaRPr sz="3550" dirty="0">
              <a:latin typeface="Microsoft Sans Serif"/>
              <a:cs typeface="Microsoft Sans Serif"/>
            </a:endParaRPr>
          </a:p>
          <a:p>
            <a:pPr marL="396875" marR="94615" indent="-384810" rtl="0">
              <a:lnSpc>
                <a:spcPct val="80000"/>
              </a:lnSpc>
              <a:spcBef>
                <a:spcPts val="5"/>
              </a:spcBef>
              <a:tabLst>
                <a:tab pos="396875" algn="l"/>
              </a:tabLst>
            </a:pPr>
            <a:r>
              <a:rPr lang="en" sz="2200" b="0" i="0" u="none" strike="noStrike" spc="-250" dirty="0">
                <a:solidFill>
                  <a:srgbClr val="FF388B"/>
                </a:solidFill>
                <a:highlight>
                  <a:srgbClr val="000000">
                    <a:alpha val="0"/>
                  </a:srgbClr>
                </a:highlight>
                <a:latin typeface="Cambria"/>
                <a:cs typeface="Cambria"/>
              </a:rPr>
              <a:t>⦿	</a:t>
            </a:r>
            <a:r>
              <a:rPr lang="en" sz="2800" b="0" i="0" u="none" strike="noStrike" spc="-40" dirty="0">
                <a:solidFill>
                  <a:srgbClr val="FFFFFF"/>
                </a:solidFill>
                <a:highlight>
                  <a:srgbClr val="000000">
                    <a:alpha val="0"/>
                  </a:srgbClr>
                </a:highlight>
                <a:latin typeface="Microsoft Sans Serif"/>
                <a:cs typeface="Microsoft Sans Serif"/>
              </a:rPr>
              <a:t>The technique is gentle without vigorous impact, at a slow pace, pain is not allowed.</a:t>
            </a:r>
            <a:endParaRPr sz="2800" dirty="0">
              <a:latin typeface="Microsoft Sans Serif"/>
              <a:cs typeface="Microsoft Sans Serif"/>
            </a:endParaRPr>
          </a:p>
          <a:p>
            <a:pPr marL="396875" marR="5080" rtl="0">
              <a:lnSpc>
                <a:spcPct val="80000"/>
              </a:lnSpc>
            </a:pPr>
            <a:r>
              <a:rPr lang="en" sz="2800" b="0" i="0" u="none" strike="noStrike" spc="-25" dirty="0">
                <a:solidFill>
                  <a:srgbClr val="FFFFFF"/>
                </a:solidFill>
                <a:highlight>
                  <a:srgbClr val="000000">
                    <a:alpha val="0"/>
                  </a:srgbClr>
                </a:highlight>
                <a:latin typeface="Microsoft Sans Serif"/>
                <a:cs typeface="Microsoft Sans Serif"/>
              </a:rPr>
              <a:t>Massage begins in the back and collar area, ends in the heart area.</a:t>
            </a:r>
            <a:endParaRPr sz="2800" dirty="0">
              <a:latin typeface="Microsoft Sans Serif"/>
              <a:cs typeface="Microsoft Sans Serif"/>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3532" y="260604"/>
            <a:ext cx="8210868" cy="1440180"/>
          </a:xfrm>
          <a:prstGeom prst="rect">
            <a:avLst/>
          </a:prstGeom>
          <a:noFill/>
        </p:spPr>
        <p:txBody>
          <a:bodyPr vert="horz" wrap="square" lIns="0" tIns="0" rIns="0" bIns="0" rtlCol="0">
            <a:noAutofit/>
          </a:bodyPr>
          <a:lstStyle/>
          <a:p>
            <a:pPr marL="45720" rtl="0">
              <a:lnSpc>
                <a:spcPts val="3125"/>
              </a:lnSpc>
            </a:pPr>
            <a:r>
              <a:rPr lang="en" sz="3600" i="0" u="none" strike="noStrike" spc="-195" dirty="0">
                <a:solidFill>
                  <a:schemeClr val="bg1"/>
                </a:solidFill>
                <a:highlight>
                  <a:srgbClr val="000000">
                    <a:alpha val="0"/>
                  </a:srgbClr>
                </a:highlight>
                <a:latin typeface="Arial"/>
                <a:cs typeface="Arial"/>
              </a:rPr>
              <a:t>Comprehensive cardiological rehabilitation -</a:t>
            </a:r>
            <a:endParaRPr sz="3600" dirty="0">
              <a:solidFill>
                <a:schemeClr val="bg1"/>
              </a:solidFill>
              <a:latin typeface="Arial"/>
              <a:cs typeface="Arial"/>
            </a:endParaRPr>
          </a:p>
          <a:p>
            <a:pPr marL="45720" rtl="0">
              <a:lnSpc>
                <a:spcPct val="100000"/>
              </a:lnSpc>
            </a:pPr>
            <a:r>
              <a:rPr lang="en" sz="3600" i="0" u="none" strike="noStrike" spc="-325" dirty="0">
                <a:solidFill>
                  <a:schemeClr val="bg1"/>
                </a:solidFill>
                <a:highlight>
                  <a:srgbClr val="000000">
                    <a:alpha val="0"/>
                  </a:srgbClr>
                </a:highlight>
                <a:latin typeface="Arial"/>
                <a:cs typeface="Arial"/>
              </a:rPr>
              <a:t>this is a process that should:</a:t>
            </a:r>
            <a:endParaRPr sz="3600" dirty="0">
              <a:solidFill>
                <a:schemeClr val="bg1"/>
              </a:solidFill>
              <a:latin typeface="Arial"/>
              <a:cs typeface="Arial"/>
            </a:endParaRPr>
          </a:p>
        </p:txBody>
      </p:sp>
      <p:sp>
        <p:nvSpPr>
          <p:cNvPr id="3" name="object 3"/>
          <p:cNvSpPr txBox="1"/>
          <p:nvPr/>
        </p:nvSpPr>
        <p:spPr>
          <a:xfrm>
            <a:off x="366775" y="1867661"/>
            <a:ext cx="7879080" cy="3227070"/>
          </a:xfrm>
          <a:prstGeom prst="rect">
            <a:avLst/>
          </a:prstGeom>
        </p:spPr>
        <p:txBody>
          <a:bodyPr vert="horz" wrap="square" lIns="0" tIns="0" rIns="0" bIns="0" rtlCol="0">
            <a:noAutofit/>
          </a:bodyPr>
          <a:lstStyle/>
          <a:p>
            <a:pPr marL="527050" indent="-514350" rtl="0">
              <a:lnSpc>
                <a:spcPct val="100000"/>
              </a:lnSpc>
              <a:spcBef>
                <a:spcPts val="100"/>
              </a:spcBef>
              <a:buFont typeface="+mj-lt"/>
              <a:buAutoNum type="arabicPeriod"/>
            </a:pPr>
            <a:r>
              <a:rPr lang="en" sz="3200" b="0" i="0" u="none" strike="noStrike"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start immediately;</a:t>
            </a:r>
            <a:endParaRPr lang="en" sz="3200" dirty="0">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27050" indent="-514350" rtl="0">
              <a:lnSpc>
                <a:spcPct val="100000"/>
              </a:lnSpc>
              <a:spcBef>
                <a:spcPts val="100"/>
              </a:spcBef>
              <a:buFont typeface="+mj-lt"/>
              <a:buAutoNum type="arabicPeriod"/>
            </a:pPr>
            <a:r>
              <a:rPr lang="en" sz="3200" b="0" i="0" u="none" strike="noStrike" spc="-30"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go on uninterrupted;</a:t>
            </a:r>
            <a:endParaRPr lang="en" sz="3200" dirty="0">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27050" indent="-514350" rtl="0">
              <a:lnSpc>
                <a:spcPct val="100000"/>
              </a:lnSpc>
              <a:spcBef>
                <a:spcPts val="100"/>
              </a:spcBef>
              <a:buFont typeface="+mj-lt"/>
              <a:buAutoNum type="arabicPeriod"/>
            </a:pPr>
            <a:r>
              <a:rPr lang="en" sz="3200" b="0" i="0" u="none" strike="noStrike" spc="-10"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be carried out in </a:t>
            </a:r>
            <a:r>
              <a:rPr lang="en" sz="3200" b="0" i="0" u="none" strike="noStrike" spc="-20"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stages;</a:t>
            </a:r>
            <a:endParaRPr lang="en" sz="3200" dirty="0">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27050" indent="-514350" rtl="0">
              <a:lnSpc>
                <a:spcPct val="100000"/>
              </a:lnSpc>
              <a:spcBef>
                <a:spcPts val="100"/>
              </a:spcBef>
              <a:buFont typeface="+mj-lt"/>
              <a:buAutoNum type="arabicPeriod"/>
            </a:pPr>
            <a:r>
              <a:rPr lang="en" sz="3200" b="0" i="0" u="none" strike="noStrike" spc="-10"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based on the individual characteristics of the patient;</a:t>
            </a:r>
            <a:endParaRPr lang="en" sz="3200" dirty="0">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27050" indent="-514350" rtl="0">
              <a:lnSpc>
                <a:spcPct val="100000"/>
              </a:lnSpc>
              <a:spcBef>
                <a:spcPts val="100"/>
              </a:spcBef>
              <a:buFont typeface="+mj-lt"/>
              <a:buAutoNum type="arabicPeriod"/>
            </a:pPr>
            <a:r>
              <a:rPr lang="en" sz="3200" b="0" i="0" u="none" strike="noStrike" spc="-10" dirty="0">
                <a:solidFill>
                  <a:srgbClr val="FFFFFF"/>
                </a:solidFill>
                <a:highlight>
                  <a:srgbClr val="000000">
                    <a:alpha val="0"/>
                  </a:srgbClr>
                </a:highlight>
                <a:latin typeface="Microsoft Sans Serif" panose="020B0604020202020204" pitchFamily="34" charset="0"/>
                <a:ea typeface="Microsoft Sans Serif" panose="020B0604020202020204" pitchFamily="34" charset="0"/>
                <a:cs typeface="Microsoft Sans Serif" panose="020B0604020202020204" pitchFamily="34" charset="0"/>
              </a:rPr>
              <a:t>to be carried out in a way acceptable to the patient and his environment.</a:t>
            </a:r>
            <a:endParaRPr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609600"/>
            <a:ext cx="6769100" cy="2037714"/>
          </a:xfrm>
          <a:prstGeom prst="rect">
            <a:avLst/>
          </a:prstGeom>
        </p:spPr>
        <p:txBody>
          <a:bodyPr vert="horz" wrap="square" lIns="0" tIns="104139" rIns="0" bIns="0" rtlCol="0">
            <a:noAutofit/>
          </a:bodyPr>
          <a:lstStyle/>
          <a:p>
            <a:pPr marL="12700" rtl="0">
              <a:lnSpc>
                <a:spcPct val="100000"/>
              </a:lnSpc>
              <a:spcBef>
                <a:spcPts val="819"/>
              </a:spcBef>
              <a:tabLst>
                <a:tab pos="503555" algn="l"/>
              </a:tabLst>
            </a:pPr>
            <a:r>
              <a:rPr lang="en" sz="2400" b="0" i="0" u="none" strike="noStrike" spc="-260" dirty="0">
                <a:solidFill>
                  <a:srgbClr val="FF388B"/>
                </a:solidFill>
                <a:highlight>
                  <a:srgbClr val="000000">
                    <a:alpha val="0"/>
                  </a:srgbClr>
                </a:highlight>
                <a:latin typeface="Cambria"/>
                <a:cs typeface="Cambria"/>
              </a:rPr>
              <a:t>⦿	</a:t>
            </a:r>
            <a:r>
              <a:rPr lang="en" sz="3000" b="0" i="0" u="none" strike="noStrike" spc="-15" dirty="0">
                <a:solidFill>
                  <a:srgbClr val="FFFFFF"/>
                </a:solidFill>
                <a:highlight>
                  <a:srgbClr val="000000">
                    <a:alpha val="0"/>
                  </a:srgbClr>
                </a:highlight>
                <a:latin typeface="Microsoft Sans Serif"/>
                <a:cs typeface="Microsoft Sans Serif"/>
              </a:rPr>
              <a:t>The duration of the event is 15-20 minutes.</a:t>
            </a:r>
            <a:endParaRPr sz="3000" dirty="0">
              <a:latin typeface="Microsoft Sans Serif"/>
              <a:cs typeface="Microsoft Sans Serif"/>
            </a:endParaRPr>
          </a:p>
          <a:p>
            <a:pPr marL="396875" marR="5080" indent="-384810" rtl="0">
              <a:lnSpc>
                <a:spcPct val="100000"/>
              </a:lnSpc>
              <a:spcBef>
                <a:spcPts val="720"/>
              </a:spcBef>
            </a:pPr>
            <a:r>
              <a:rPr lang="en" sz="2400" b="0" i="0" u="none" strike="noStrike" spc="-265" dirty="0">
                <a:solidFill>
                  <a:srgbClr val="FF388B"/>
                </a:solidFill>
                <a:highlight>
                  <a:srgbClr val="000000">
                    <a:alpha val="0"/>
                  </a:srgbClr>
                </a:highlight>
                <a:latin typeface="Cambria"/>
                <a:cs typeface="Cambria"/>
              </a:rPr>
              <a:t>⦿</a:t>
            </a:r>
            <a:r>
              <a:rPr lang="en" sz="3000" b="0" i="0" u="none" strike="noStrike" dirty="0">
                <a:solidFill>
                  <a:srgbClr val="FFFFFF"/>
                </a:solidFill>
                <a:highlight>
                  <a:srgbClr val="000000">
                    <a:alpha val="0"/>
                  </a:srgbClr>
                </a:highlight>
                <a:latin typeface="Microsoft Sans Serif"/>
                <a:cs typeface="Microsoft Sans Serif"/>
              </a:rPr>
              <a:t> The first 3-5 procedures – no more than 10 minutes. Only 10-15 procedures are performed every other day.</a:t>
            </a:r>
            <a:endParaRPr sz="3000" dirty="0">
              <a:latin typeface="Microsoft Sans Serif"/>
              <a:cs typeface="Microsoft Sans Serif"/>
            </a:endParaRPr>
          </a:p>
        </p:txBody>
      </p:sp>
      <p:pic>
        <p:nvPicPr>
          <p:cNvPr id="3" name="object 3"/>
          <p:cNvPicPr/>
          <p:nvPr/>
        </p:nvPicPr>
        <p:blipFill>
          <a:blip r:embed="rId2"/>
          <a:stretch>
            <a:fillRect/>
          </a:stretch>
        </p:blipFill>
        <p:spPr>
          <a:xfrm>
            <a:off x="4932045" y="3941064"/>
            <a:ext cx="2879598" cy="1949958"/>
          </a:xfrm>
          <a:prstGeom prst="rect">
            <a:avLst/>
          </a:prstGeom>
        </p:spPr>
      </p:pic>
      <p:pic>
        <p:nvPicPr>
          <p:cNvPr id="4" name="object 4"/>
          <p:cNvPicPr/>
          <p:nvPr/>
        </p:nvPicPr>
        <p:blipFill>
          <a:blip r:embed="rId3"/>
          <a:stretch>
            <a:fillRect/>
          </a:stretch>
        </p:blipFill>
        <p:spPr>
          <a:xfrm>
            <a:off x="2123694" y="3933063"/>
            <a:ext cx="2438781" cy="1957959"/>
          </a:xfrm>
          <a:prstGeom prst="rect">
            <a:avLst/>
          </a:prstGeom>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6166"/>
            <a:ext cx="6958965"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spc="-60">
                <a:highlight>
                  <a:srgbClr val="000000">
                    <a:alpha val="0"/>
                  </a:srgbClr>
                </a:highlight>
                <a:latin typeface="Franklin Gothic Medium"/>
              </a:rPr>
              <a:t>Mental rehabilitation</a:t>
            </a:r>
            <a:endParaRPr sz="4600"/>
          </a:p>
        </p:txBody>
      </p:sp>
      <p:sp>
        <p:nvSpPr>
          <p:cNvPr id="3" name="object 3"/>
          <p:cNvSpPr txBox="1"/>
          <p:nvPr/>
        </p:nvSpPr>
        <p:spPr>
          <a:xfrm>
            <a:off x="572516" y="1581734"/>
            <a:ext cx="7237095" cy="4293870"/>
          </a:xfrm>
          <a:prstGeom prst="rect">
            <a:avLst/>
          </a:prstGeom>
        </p:spPr>
        <p:txBody>
          <a:bodyPr vert="horz" wrap="square" lIns="0" tIns="55244" rIns="0" bIns="0" rtlCol="0">
            <a:noAutofit/>
          </a:bodyPr>
          <a:lstStyle/>
          <a:p>
            <a:pPr marL="396875" marR="5080" indent="-384810" rtl="0">
              <a:lnSpc>
                <a:spcPct val="90000"/>
              </a:lnSpc>
              <a:spcBef>
                <a:spcPts val="434"/>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5">
                <a:solidFill>
                  <a:srgbClr val="FFFFFF"/>
                </a:solidFill>
                <a:highlight>
                  <a:srgbClr val="000000">
                    <a:alpha val="0"/>
                  </a:srgbClr>
                </a:highlight>
                <a:latin typeface="Microsoft Sans Serif"/>
                <a:cs typeface="Microsoft Sans Serif"/>
              </a:rPr>
              <a:t>Due to prolonged surgery, extensive chest trauma and postoperative brain hypoxia, many patients experience temporary psychoemotional disorders. They worry about their condition, are anxious, do not believe in the possibility of recovery, do not sleep well, complain of headaches, dizziness. In such situations, psychological rehabilitation is necessary.</a:t>
            </a:r>
            <a:endParaRPr sz="2800">
              <a:latin typeface="Microsoft Sans Serif"/>
              <a:cs typeface="Microsoft Sans Serif"/>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6166"/>
            <a:ext cx="1233805"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a:highlight>
                  <a:srgbClr val="000000">
                    <a:alpha val="0"/>
                  </a:srgbClr>
                </a:highlight>
                <a:latin typeface="Franklin Gothic Medium"/>
              </a:rPr>
              <a:t>Goal</a:t>
            </a:r>
            <a:endParaRPr sz="4600"/>
          </a:p>
        </p:txBody>
      </p:sp>
      <p:sp>
        <p:nvSpPr>
          <p:cNvPr id="3" name="object 3"/>
          <p:cNvSpPr txBox="1"/>
          <p:nvPr/>
        </p:nvSpPr>
        <p:spPr>
          <a:xfrm>
            <a:off x="572516" y="1622882"/>
            <a:ext cx="7242175" cy="4415790"/>
          </a:xfrm>
          <a:prstGeom prst="rect">
            <a:avLst/>
          </a:prstGeom>
        </p:spPr>
        <p:txBody>
          <a:bodyPr vert="horz" wrap="square" lIns="0" tIns="12700" rIns="0" bIns="0" rtlCol="0">
            <a:noAutofit/>
          </a:bodyPr>
          <a:lstStyle/>
          <a:p>
            <a:pPr marL="396875" marR="5080" indent="-384810" rtl="0">
              <a:lnSpc>
                <a:spcPct val="100000"/>
              </a:lnSpc>
              <a:spcBef>
                <a:spcPts val="100"/>
              </a:spcBef>
            </a:pPr>
            <a:r>
              <a:rPr lang="en" sz="2400" b="0" i="0" u="none" strike="noStrike" spc="-260">
                <a:solidFill>
                  <a:srgbClr val="FF388B"/>
                </a:solidFill>
                <a:highlight>
                  <a:srgbClr val="000000">
                    <a:alpha val="0"/>
                  </a:srgbClr>
                </a:highlight>
                <a:latin typeface="Cambria"/>
                <a:cs typeface="Cambria"/>
              </a:rPr>
              <a:t> Formation</a:t>
            </a:r>
            <a:r>
              <a:rPr lang="en" sz="3000" b="0" i="0" u="none" strike="noStrike" spc="-40">
                <a:solidFill>
                  <a:srgbClr val="FFFFFF"/>
                </a:solidFill>
                <a:highlight>
                  <a:srgbClr val="000000">
                    <a:alpha val="0"/>
                  </a:srgbClr>
                </a:highlight>
                <a:latin typeface="Microsoft Sans Serif"/>
                <a:cs typeface="Microsoft Sans Serif"/>
              </a:rPr>
              <a:t> of an adequate attitude to their condition in patients</a:t>
            </a:r>
            <a:endParaRPr sz="3000">
              <a:latin typeface="Microsoft Sans Serif"/>
              <a:cs typeface="Microsoft Sans Serif"/>
            </a:endParaRPr>
          </a:p>
          <a:p>
            <a:pPr marL="12700" rtl="0">
              <a:lnSpc>
                <a:spcPct val="100000"/>
              </a:lnSpc>
              <a:spcBef>
                <a:spcPts val="720"/>
              </a:spcBef>
            </a:pPr>
            <a:r>
              <a:rPr lang="en" sz="2400" b="0" i="0" u="none" strike="noStrike" spc="-265">
                <a:solidFill>
                  <a:srgbClr val="FF388B"/>
                </a:solidFill>
                <a:highlight>
                  <a:srgbClr val="000000">
                    <a:alpha val="0"/>
                  </a:srgbClr>
                </a:highlight>
                <a:latin typeface="Cambria"/>
                <a:cs typeface="Cambria"/>
              </a:rPr>
              <a:t>⦿</a:t>
            </a:r>
            <a:r>
              <a:rPr lang="en" sz="3000" b="0" i="0" u="none" strike="noStrike" spc="-5">
                <a:solidFill>
                  <a:srgbClr val="FFFFFF"/>
                </a:solidFill>
                <a:highlight>
                  <a:srgbClr val="000000">
                    <a:alpha val="0"/>
                  </a:srgbClr>
                </a:highlight>
                <a:latin typeface="Microsoft Sans Serif"/>
                <a:cs typeface="Microsoft Sans Serif"/>
              </a:rPr>
              <a:t> Removal of psychoemotional stress</a:t>
            </a:r>
            <a:endParaRPr sz="3000">
              <a:latin typeface="Microsoft Sans Serif"/>
              <a:cs typeface="Microsoft Sans Serif"/>
            </a:endParaRPr>
          </a:p>
          <a:p>
            <a:pPr marL="396875" marR="589280" indent="-384810" rtl="0">
              <a:lnSpc>
                <a:spcPct val="100000"/>
              </a:lnSpc>
              <a:spcBef>
                <a:spcPts val="725"/>
              </a:spcBef>
            </a:pPr>
            <a:r>
              <a:rPr lang="en" sz="2400" b="0" i="0" u="none" strike="noStrike" spc="-265">
                <a:solidFill>
                  <a:srgbClr val="FF388B"/>
                </a:solidFill>
                <a:highlight>
                  <a:srgbClr val="000000">
                    <a:alpha val="0"/>
                  </a:srgbClr>
                </a:highlight>
                <a:latin typeface="Cambria"/>
                <a:cs typeface="Cambria"/>
              </a:rPr>
              <a:t>⦿</a:t>
            </a:r>
            <a:r>
              <a:rPr lang="en" sz="3000" b="0" i="0" u="none" strike="noStrike" spc="-5">
                <a:solidFill>
                  <a:srgbClr val="FFFFFF"/>
                </a:solidFill>
                <a:highlight>
                  <a:srgbClr val="000000">
                    <a:alpha val="0"/>
                  </a:srgbClr>
                </a:highlight>
                <a:latin typeface="Microsoft Sans Serif"/>
                <a:cs typeface="Microsoft Sans Serif"/>
              </a:rPr>
              <a:t> Increasing the patient's commitment to the implementation of medical recommendations</a:t>
            </a:r>
            <a:endParaRPr sz="3000">
              <a:latin typeface="Microsoft Sans Serif"/>
              <a:cs typeface="Microsoft Sans Serif"/>
            </a:endParaRPr>
          </a:p>
          <a:p>
            <a:pPr marL="396875" marR="536575" indent="-384810" rtl="0">
              <a:lnSpc>
                <a:spcPct val="100000"/>
              </a:lnSpc>
              <a:spcBef>
                <a:spcPts val="720"/>
              </a:spcBef>
            </a:pPr>
            <a:r>
              <a:rPr lang="en" sz="2400" b="0" i="0" u="none" strike="noStrike" spc="-265">
                <a:solidFill>
                  <a:srgbClr val="FF388B"/>
                </a:solidFill>
                <a:highlight>
                  <a:srgbClr val="000000">
                    <a:alpha val="0"/>
                  </a:srgbClr>
                </a:highlight>
                <a:latin typeface="Cambria"/>
                <a:cs typeface="Cambria"/>
              </a:rPr>
              <a:t> Full</a:t>
            </a:r>
            <a:r>
              <a:rPr lang="en" sz="3000" b="0" i="0" u="none" strike="noStrike" spc="-15">
                <a:solidFill>
                  <a:srgbClr val="FFFFFF"/>
                </a:solidFill>
                <a:highlight>
                  <a:srgbClr val="000000">
                    <a:alpha val="0"/>
                  </a:srgbClr>
                </a:highlight>
                <a:latin typeface="Microsoft Sans Serif"/>
                <a:cs typeface="Microsoft Sans Serif"/>
              </a:rPr>
              <a:t> participation of the patient in cardiorehabilitation and secondary prevention programs.</a:t>
            </a:r>
            <a:endParaRPr sz="3000">
              <a:latin typeface="Microsoft Sans Serif"/>
              <a:cs typeface="Microsoft Sans Serif"/>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6166"/>
            <a:ext cx="3521710"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spc="-70">
                <a:highlight>
                  <a:srgbClr val="000000">
                    <a:alpha val="0"/>
                  </a:srgbClr>
                </a:highlight>
                <a:latin typeface="Franklin Gothic Medium"/>
              </a:rPr>
              <a:t>Diet therapy</a:t>
            </a:r>
            <a:endParaRPr sz="4600"/>
          </a:p>
        </p:txBody>
      </p:sp>
      <p:sp>
        <p:nvSpPr>
          <p:cNvPr id="3" name="object 3"/>
          <p:cNvSpPr txBox="1"/>
          <p:nvPr/>
        </p:nvSpPr>
        <p:spPr>
          <a:xfrm>
            <a:off x="535940" y="1531429"/>
            <a:ext cx="6217920" cy="2220595"/>
          </a:xfrm>
          <a:prstGeom prst="rect">
            <a:avLst/>
          </a:prstGeom>
        </p:spPr>
        <p:txBody>
          <a:bodyPr vert="horz" wrap="square" lIns="0" tIns="104139" rIns="0" bIns="0" rtlCol="0">
            <a:noAutofit/>
          </a:bodyPr>
          <a:lstStyle/>
          <a:p>
            <a:pPr marL="12700" rtl="0">
              <a:lnSpc>
                <a:spcPct val="100000"/>
              </a:lnSpc>
              <a:spcBef>
                <a:spcPts val="819"/>
              </a:spcBef>
            </a:pPr>
            <a:r>
              <a:rPr lang="en" sz="3000" b="0" i="0" u="none" strike="noStrike" spc="-20">
                <a:solidFill>
                  <a:srgbClr val="FFFFFF"/>
                </a:solidFill>
                <a:highlight>
                  <a:srgbClr val="000000">
                    <a:alpha val="0"/>
                  </a:srgbClr>
                </a:highlight>
                <a:latin typeface="Microsoft Sans Serif"/>
                <a:cs typeface="Microsoft Sans Serif"/>
              </a:rPr>
              <a:t>Goals:</a:t>
            </a:r>
            <a:endParaRPr sz="3000">
              <a:latin typeface="Microsoft Sans Serif"/>
              <a:cs typeface="Microsoft Sans Serif"/>
            </a:endParaRPr>
          </a:p>
          <a:p>
            <a:pPr marL="433070" indent="-384810" rtl="0">
              <a:lnSpc>
                <a:spcPct val="100000"/>
              </a:lnSpc>
              <a:spcBef>
                <a:spcPts val="720"/>
              </a:spcBef>
              <a:buClr>
                <a:srgbClr val="FF388B"/>
              </a:buClr>
              <a:buSzPct val="80000"/>
              <a:buChar char="•"/>
              <a:tabLst>
                <a:tab pos="433070" algn="l"/>
                <a:tab pos="433705" algn="l"/>
              </a:tabLst>
            </a:pPr>
            <a:r>
              <a:rPr lang="en" sz="3000" b="0" i="0" u="none" strike="noStrike" spc="-30">
                <a:solidFill>
                  <a:srgbClr val="FFFFFF"/>
                </a:solidFill>
                <a:highlight>
                  <a:srgbClr val="000000">
                    <a:alpha val="0"/>
                  </a:srgbClr>
                </a:highlight>
                <a:latin typeface="Microsoft Sans Serif"/>
                <a:cs typeface="Microsoft Sans Serif"/>
              </a:rPr>
              <a:t>Get rid of excess weight</a:t>
            </a:r>
            <a:endParaRPr sz="3000">
              <a:latin typeface="Microsoft Sans Serif"/>
              <a:cs typeface="Microsoft Sans Serif"/>
            </a:endParaRPr>
          </a:p>
          <a:p>
            <a:pPr marL="433070" indent="-384810" rtl="0">
              <a:lnSpc>
                <a:spcPct val="100000"/>
              </a:lnSpc>
              <a:spcBef>
                <a:spcPts val="725"/>
              </a:spcBef>
              <a:buClr>
                <a:srgbClr val="FF388B"/>
              </a:buClr>
              <a:buSzPct val="80000"/>
              <a:buChar char="•"/>
              <a:tabLst>
                <a:tab pos="433070" algn="l"/>
                <a:tab pos="433705" algn="l"/>
              </a:tabLst>
            </a:pPr>
            <a:r>
              <a:rPr lang="en" sz="3000" b="0" i="0" u="none" strike="noStrike" spc="-25">
                <a:solidFill>
                  <a:srgbClr val="FFFFFF"/>
                </a:solidFill>
                <a:highlight>
                  <a:srgbClr val="000000">
                    <a:alpha val="0"/>
                  </a:srgbClr>
                </a:highlight>
                <a:latin typeface="Microsoft Sans Serif"/>
                <a:cs typeface="Microsoft Sans Serif"/>
              </a:rPr>
              <a:t>Reduce blood pressure</a:t>
            </a:r>
            <a:endParaRPr sz="3000">
              <a:latin typeface="Microsoft Sans Serif"/>
              <a:cs typeface="Microsoft Sans Serif"/>
            </a:endParaRPr>
          </a:p>
          <a:p>
            <a:pPr marL="433070" indent="-384810" rtl="0">
              <a:lnSpc>
                <a:spcPct val="100000"/>
              </a:lnSpc>
              <a:spcBef>
                <a:spcPts val="720"/>
              </a:spcBef>
              <a:buClr>
                <a:srgbClr val="FF388B"/>
              </a:buClr>
              <a:buSzPct val="80000"/>
              <a:buChar char="•"/>
              <a:tabLst>
                <a:tab pos="433070" algn="l"/>
                <a:tab pos="433705" algn="l"/>
              </a:tabLst>
            </a:pPr>
            <a:r>
              <a:rPr lang="en" sz="3000" b="0" i="0" u="none" strike="noStrike" spc="-25">
                <a:solidFill>
                  <a:srgbClr val="FFFFFF"/>
                </a:solidFill>
                <a:highlight>
                  <a:srgbClr val="000000">
                    <a:alpha val="0"/>
                  </a:srgbClr>
                </a:highlight>
                <a:latin typeface="Microsoft Sans Serif"/>
                <a:cs typeface="Microsoft Sans Serif"/>
              </a:rPr>
              <a:t>Reduce the level of cholesterol in the blood</a:t>
            </a:r>
            <a:endParaRPr sz="3000">
              <a:latin typeface="Microsoft Sans Serif"/>
              <a:cs typeface="Microsoft Sans Serif"/>
            </a:endParaRPr>
          </a:p>
        </p:txBody>
      </p:sp>
      <p:pic>
        <p:nvPicPr>
          <p:cNvPr id="4" name="object 4"/>
          <p:cNvPicPr/>
          <p:nvPr/>
        </p:nvPicPr>
        <p:blipFill>
          <a:blip r:embed="rId2"/>
          <a:stretch>
            <a:fillRect/>
          </a:stretch>
        </p:blipFill>
        <p:spPr>
          <a:xfrm>
            <a:off x="4571619" y="3789057"/>
            <a:ext cx="4059554" cy="2701417"/>
          </a:xfrm>
          <a:prstGeom prst="rect">
            <a:avLst/>
          </a:prstGeom>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66166"/>
            <a:ext cx="3521710" cy="726440"/>
          </a:xfrm>
          <a:prstGeom prst="rect">
            <a:avLst/>
          </a:prstGeom>
        </p:spPr>
        <p:txBody>
          <a:bodyPr vert="horz" wrap="square" lIns="0" tIns="12065" rIns="0" bIns="0" rtlCol="0">
            <a:noAutofit/>
          </a:bodyPr>
          <a:lstStyle/>
          <a:p>
            <a:pPr marL="12700" rtl="0">
              <a:lnSpc>
                <a:spcPct val="100000"/>
              </a:lnSpc>
              <a:spcBef>
                <a:spcPts val="95"/>
              </a:spcBef>
            </a:pPr>
            <a:r>
              <a:rPr lang="en" sz="4600" b="0" i="0" u="none" strike="noStrike" spc="-70">
                <a:highlight>
                  <a:srgbClr val="000000">
                    <a:alpha val="0"/>
                  </a:srgbClr>
                </a:highlight>
                <a:latin typeface="Franklin Gothic Medium"/>
              </a:rPr>
              <a:t>Diet therapy</a:t>
            </a:r>
            <a:endParaRPr sz="4600"/>
          </a:p>
        </p:txBody>
      </p:sp>
      <p:sp>
        <p:nvSpPr>
          <p:cNvPr id="3" name="object 3"/>
          <p:cNvSpPr txBox="1"/>
          <p:nvPr/>
        </p:nvSpPr>
        <p:spPr>
          <a:xfrm>
            <a:off x="535940" y="1577162"/>
            <a:ext cx="7041515" cy="4232910"/>
          </a:xfrm>
          <a:prstGeom prst="rect">
            <a:avLst/>
          </a:prstGeom>
        </p:spPr>
        <p:txBody>
          <a:bodyPr vert="horz" wrap="square" lIns="0" tIns="64769" rIns="0" bIns="0" rtlCol="0">
            <a:noAutofit/>
          </a:bodyPr>
          <a:lstStyle/>
          <a:p>
            <a:pPr marL="433070" marR="5080" indent="-384810" rtl="0">
              <a:lnSpc>
                <a:spcPts val="3240"/>
              </a:lnSpc>
              <a:spcBef>
                <a:spcPts val="509"/>
              </a:spcBef>
            </a:pPr>
            <a:r>
              <a:rPr lang="en" sz="2400" b="0" i="0" u="none" strike="noStrike" spc="-260">
                <a:solidFill>
                  <a:srgbClr val="FF388B"/>
                </a:solidFill>
                <a:highlight>
                  <a:srgbClr val="000000">
                    <a:alpha val="0"/>
                  </a:srgbClr>
                </a:highlight>
                <a:latin typeface="Cambria"/>
                <a:cs typeface="Cambria"/>
              </a:rPr>
              <a:t>⦿</a:t>
            </a:r>
            <a:r>
              <a:rPr lang="en" sz="3000" b="0" i="0" u="none" strike="noStrike" spc="-15">
                <a:solidFill>
                  <a:srgbClr val="FFFFFF"/>
                </a:solidFill>
                <a:highlight>
                  <a:srgbClr val="000000">
                    <a:alpha val="0"/>
                  </a:srgbClr>
                </a:highlight>
                <a:latin typeface="Microsoft Sans Serif"/>
                <a:cs typeface="Microsoft Sans Serif"/>
              </a:rPr>
              <a:t> Restriction of consumption of animal products rich in cholesterol and unsaturated fatty acids</a:t>
            </a:r>
            <a:endParaRPr sz="3000">
              <a:latin typeface="Microsoft Sans Serif"/>
              <a:cs typeface="Microsoft Sans Serif"/>
            </a:endParaRPr>
          </a:p>
          <a:p>
            <a:pPr marL="48895" rtl="0">
              <a:lnSpc>
                <a:spcPct val="100000"/>
              </a:lnSpc>
              <a:spcBef>
                <a:spcPts val="315"/>
              </a:spcBef>
            </a:pPr>
            <a:r>
              <a:rPr lang="en" sz="2400" b="0" i="0" u="none" strike="noStrike" spc="-260">
                <a:solidFill>
                  <a:srgbClr val="FF388B"/>
                </a:solidFill>
                <a:highlight>
                  <a:srgbClr val="000000">
                    <a:alpha val="0"/>
                  </a:srgbClr>
                </a:highlight>
                <a:latin typeface="Cambria"/>
                <a:cs typeface="Cambria"/>
              </a:rPr>
              <a:t>⦿</a:t>
            </a:r>
            <a:r>
              <a:rPr lang="en" sz="3000" b="0" i="0" u="none" strike="noStrike" spc="-25">
                <a:solidFill>
                  <a:srgbClr val="FFFFFF"/>
                </a:solidFill>
                <a:highlight>
                  <a:srgbClr val="000000">
                    <a:alpha val="0"/>
                  </a:srgbClr>
                </a:highlight>
                <a:latin typeface="Microsoft Sans Serif"/>
                <a:cs typeface="Microsoft Sans Serif"/>
              </a:rPr>
              <a:t> Fish consumption</a:t>
            </a:r>
            <a:endParaRPr sz="3000">
              <a:latin typeface="Microsoft Sans Serif"/>
              <a:cs typeface="Microsoft Sans Serif"/>
            </a:endParaRPr>
          </a:p>
          <a:p>
            <a:pPr marL="433070" marR="239395" indent="-384810" rtl="0">
              <a:lnSpc>
                <a:spcPts val="3240"/>
              </a:lnSpc>
              <a:spcBef>
                <a:spcPts val="765"/>
              </a:spcBef>
            </a:pPr>
            <a:r>
              <a:rPr lang="en" sz="2400" b="0" i="0" u="none" strike="noStrike" spc="-265">
                <a:solidFill>
                  <a:srgbClr val="FF388B"/>
                </a:solidFill>
                <a:highlight>
                  <a:srgbClr val="000000">
                    <a:alpha val="0"/>
                  </a:srgbClr>
                </a:highlight>
                <a:latin typeface="Cambria"/>
                <a:cs typeface="Cambria"/>
              </a:rPr>
              <a:t>⦿</a:t>
            </a:r>
            <a:r>
              <a:rPr lang="en" sz="3000" b="0" i="0" u="none" strike="noStrike" spc="-40">
                <a:solidFill>
                  <a:srgbClr val="FFFFFF"/>
                </a:solidFill>
                <a:highlight>
                  <a:srgbClr val="000000">
                    <a:alpha val="0"/>
                  </a:srgbClr>
                </a:highlight>
                <a:latin typeface="Microsoft Sans Serif"/>
                <a:cs typeface="Microsoft Sans Serif"/>
              </a:rPr>
              <a:t> Increased consumption of plant-based products</a:t>
            </a:r>
            <a:endParaRPr sz="3000">
              <a:latin typeface="Microsoft Sans Serif"/>
              <a:cs typeface="Microsoft Sans Serif"/>
            </a:endParaRPr>
          </a:p>
          <a:p>
            <a:pPr marL="12700" rtl="0">
              <a:lnSpc>
                <a:spcPct val="100000"/>
              </a:lnSpc>
              <a:spcBef>
                <a:spcPts val="315"/>
              </a:spcBef>
            </a:pPr>
            <a:r>
              <a:rPr lang="en" sz="3000" b="0" i="0" u="none" strike="noStrike" spc="-10">
                <a:solidFill>
                  <a:srgbClr val="FFFFFF"/>
                </a:solidFill>
                <a:highlight>
                  <a:srgbClr val="000000">
                    <a:alpha val="0"/>
                  </a:srgbClr>
                </a:highlight>
                <a:latin typeface="Microsoft Sans Serif"/>
                <a:cs typeface="Microsoft Sans Serif"/>
              </a:rPr>
              <a:t>-dietary fiber not less than 30g/day</a:t>
            </a:r>
            <a:endParaRPr sz="3000">
              <a:latin typeface="Microsoft Sans Serif"/>
              <a:cs typeface="Microsoft Sans Serif"/>
            </a:endParaRPr>
          </a:p>
          <a:p>
            <a:pPr marL="12700" rtl="0">
              <a:lnSpc>
                <a:spcPct val="100000"/>
              </a:lnSpc>
              <a:spcBef>
                <a:spcPts val="360"/>
              </a:spcBef>
            </a:pPr>
            <a:r>
              <a:rPr lang="en" sz="3000" b="0" i="0" u="none" strike="noStrike" spc="-25">
                <a:solidFill>
                  <a:srgbClr val="FFFFFF"/>
                </a:solidFill>
                <a:highlight>
                  <a:srgbClr val="000000">
                    <a:alpha val="0"/>
                  </a:srgbClr>
                </a:highlight>
                <a:latin typeface="Microsoft Sans Serif"/>
                <a:cs typeface="Microsoft Sans Serif"/>
              </a:rPr>
              <a:t>-pectin substances not less than 15g/ day</a:t>
            </a:r>
            <a:endParaRPr sz="3000">
              <a:latin typeface="Microsoft Sans Serif"/>
              <a:cs typeface="Microsoft Sans Serif"/>
            </a:endParaRPr>
          </a:p>
          <a:p>
            <a:pPr marL="48895" rtl="0">
              <a:lnSpc>
                <a:spcPct val="100000"/>
              </a:lnSpc>
              <a:spcBef>
                <a:spcPts val="365"/>
              </a:spcBef>
            </a:pPr>
            <a:r>
              <a:rPr lang="en" sz="2400" b="0" i="0" u="none" strike="noStrike" spc="-260">
                <a:solidFill>
                  <a:srgbClr val="FF388B"/>
                </a:solidFill>
                <a:highlight>
                  <a:srgbClr val="000000">
                    <a:alpha val="0"/>
                  </a:srgbClr>
                </a:highlight>
                <a:latin typeface="Cambria"/>
                <a:cs typeface="Cambria"/>
              </a:rPr>
              <a:t>⦿</a:t>
            </a:r>
            <a:r>
              <a:rPr lang="en" sz="2400" b="0" i="0" u="none" strike="noStrike" spc="-195">
                <a:solidFill>
                  <a:srgbClr val="FF388B"/>
                </a:solidFill>
                <a:highlight>
                  <a:srgbClr val="000000">
                    <a:alpha val="0"/>
                  </a:srgbClr>
                </a:highlight>
                <a:latin typeface="Cambria"/>
                <a:cs typeface="Cambria"/>
              </a:rPr>
              <a:t> </a:t>
            </a:r>
            <a:r>
              <a:rPr lang="en" sz="3000" b="0" i="0" u="none" strike="noStrike" spc="-15">
                <a:solidFill>
                  <a:srgbClr val="FFFFFF"/>
                </a:solidFill>
                <a:highlight>
                  <a:srgbClr val="000000">
                    <a:alpha val="0"/>
                  </a:srgbClr>
                </a:highlight>
                <a:latin typeface="Microsoft Sans Serif"/>
                <a:cs typeface="Microsoft Sans Serif"/>
              </a:rPr>
              <a:t>Limit salt intake</a:t>
            </a:r>
            <a:endParaRPr sz="3000">
              <a:latin typeface="Microsoft Sans Serif"/>
              <a:cs typeface="Microsoft Sans Serif"/>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2516" y="1625930"/>
            <a:ext cx="7049770" cy="2220595"/>
          </a:xfrm>
          <a:prstGeom prst="rect">
            <a:avLst/>
          </a:prstGeom>
        </p:spPr>
        <p:txBody>
          <a:bodyPr vert="horz" wrap="square" lIns="0" tIns="12700" rIns="0" bIns="0" rtlCol="0">
            <a:noAutofit/>
          </a:bodyPr>
          <a:lstStyle/>
          <a:p>
            <a:pPr marL="396875" marR="5080" indent="-384810" rtl="0">
              <a:lnSpc>
                <a:spcPct val="100000"/>
              </a:lnSpc>
              <a:spcBef>
                <a:spcPts val="100"/>
              </a:spcBef>
              <a:tabLst>
                <a:tab pos="396875" algn="l"/>
              </a:tabLst>
            </a:pPr>
            <a:r>
              <a:rPr lang="en" sz="1900" b="0" i="0" u="none" strike="noStrike" spc="-190">
                <a:solidFill>
                  <a:srgbClr val="FF388B"/>
                </a:solidFill>
                <a:highlight>
                  <a:srgbClr val="000000">
                    <a:alpha val="0"/>
                  </a:srgbClr>
                </a:highlight>
                <a:latin typeface="Cambria"/>
                <a:cs typeface="Cambria"/>
              </a:rPr>
              <a:t>⦿	</a:t>
            </a:r>
            <a:r>
              <a:rPr lang="en" sz="2400" b="0" i="0" u="none" strike="noStrike" spc="-5">
                <a:solidFill>
                  <a:srgbClr val="FFFFFF"/>
                </a:solidFill>
                <a:highlight>
                  <a:srgbClr val="000000">
                    <a:alpha val="0"/>
                  </a:srgbClr>
                </a:highlight>
                <a:latin typeface="Microsoft Sans Serif"/>
                <a:cs typeface="Microsoft Sans Serif"/>
              </a:rPr>
              <a:t>At the end of treatment in the rehabilitation department, the patient is individually selected a training regime and, having received appropriate recommendations, is sent to the sanatorium stage-lasting at least 24 days.</a:t>
            </a:r>
            <a:endParaRPr sz="2400">
              <a:latin typeface="Microsoft Sans Serif"/>
              <a:cs typeface="Microsoft Sans Serif"/>
            </a:endParaRPr>
          </a:p>
        </p:txBody>
      </p:sp>
      <p:pic>
        <p:nvPicPr>
          <p:cNvPr id="3" name="object 3"/>
          <p:cNvPicPr/>
          <p:nvPr/>
        </p:nvPicPr>
        <p:blipFill>
          <a:blip r:embed="rId2"/>
          <a:stretch>
            <a:fillRect/>
          </a:stretch>
        </p:blipFill>
        <p:spPr>
          <a:xfrm>
            <a:off x="4427982" y="3645027"/>
            <a:ext cx="4000500" cy="3019425"/>
          </a:xfrm>
          <a:prstGeom prst="rect">
            <a:avLst/>
          </a:prstGeom>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816990"/>
            <a:ext cx="6834505" cy="650875"/>
          </a:xfrm>
          <a:prstGeom prst="rect">
            <a:avLst/>
          </a:prstGeom>
        </p:spPr>
        <p:txBody>
          <a:bodyPr vert="horz" wrap="square" lIns="0" tIns="13335" rIns="0" bIns="0" rtlCol="0">
            <a:noAutofit/>
          </a:bodyPr>
          <a:lstStyle/>
          <a:p>
            <a:pPr marL="12700" rtl="0">
              <a:lnSpc>
                <a:spcPct val="100000"/>
              </a:lnSpc>
              <a:spcBef>
                <a:spcPts val="105"/>
              </a:spcBef>
            </a:pPr>
            <a:r>
              <a:rPr lang="en" sz="4100" b="1" i="0" u="none" strike="noStrike" spc="-400">
                <a:highlight>
                  <a:srgbClr val="000000">
                    <a:alpha val="0"/>
                  </a:srgbClr>
                </a:highlight>
                <a:latin typeface="Arial"/>
                <a:cs typeface="Arial"/>
              </a:rPr>
              <a:t>Spa treatment</a:t>
            </a:r>
            <a:endParaRPr sz="4100">
              <a:latin typeface="Arial"/>
              <a:cs typeface="Arial"/>
            </a:endParaRPr>
          </a:p>
        </p:txBody>
      </p:sp>
      <p:sp>
        <p:nvSpPr>
          <p:cNvPr id="3" name="object 3"/>
          <p:cNvSpPr txBox="1"/>
          <p:nvPr/>
        </p:nvSpPr>
        <p:spPr>
          <a:xfrm>
            <a:off x="572516" y="1624406"/>
            <a:ext cx="7129780" cy="4293870"/>
          </a:xfrm>
          <a:prstGeom prst="rect">
            <a:avLst/>
          </a:prstGeom>
        </p:spPr>
        <p:txBody>
          <a:bodyPr vert="horz" wrap="square" lIns="0" tIns="12065" rIns="0" bIns="0" rtlCol="0">
            <a:noAutofit/>
          </a:bodyPr>
          <a:lstStyle/>
          <a:p>
            <a:pPr marL="396875" marR="5080" indent="-384810" rtl="0">
              <a:lnSpc>
                <a:spcPct val="100000"/>
              </a:lnSpc>
              <a:spcBef>
                <a:spcPts val="95"/>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85">
                <a:solidFill>
                  <a:srgbClr val="FFFFFF"/>
                </a:solidFill>
                <a:highlight>
                  <a:srgbClr val="000000">
                    <a:alpha val="0"/>
                  </a:srgbClr>
                </a:highlight>
                <a:latin typeface="Microsoft Sans Serif"/>
                <a:cs typeface="Microsoft Sans Serif"/>
              </a:rPr>
              <a:t>To fully restore the body, as well as strengthen it, it is necessary to undergo a rehabilitation course in a cardiorheumatology sanatorium.</a:t>
            </a:r>
            <a:endParaRPr sz="2800">
              <a:latin typeface="Microsoft Sans Serif"/>
              <a:cs typeface="Microsoft Sans Serif"/>
            </a:endParaRPr>
          </a:p>
          <a:p>
            <a:pPr marL="396875" marR="171450" rtl="0">
              <a:lnSpc>
                <a:spcPct val="100000"/>
              </a:lnSpc>
              <a:spcBef>
                <a:spcPts val="5"/>
              </a:spcBef>
            </a:pPr>
            <a:r>
              <a:rPr lang="en" sz="2800" b="0" i="0" u="none" strike="noStrike" spc="-70">
                <a:solidFill>
                  <a:srgbClr val="FFFFFF"/>
                </a:solidFill>
                <a:highlight>
                  <a:srgbClr val="000000">
                    <a:alpha val="0"/>
                  </a:srgbClr>
                </a:highlight>
                <a:latin typeface="Microsoft Sans Serif"/>
                <a:cs typeface="Microsoft Sans Serif"/>
              </a:rPr>
              <a:t>The course of treatment is 4-8 weeks.  It is advisable to hold it every year.  In such sanatoriums, general strengthening physiotherapy procedures, therapeutic gymnastics and massage are carried out.</a:t>
            </a:r>
            <a:endParaRPr sz="2800">
              <a:latin typeface="Microsoft Sans Serif"/>
              <a:cs typeface="Microsoft Sans Serif"/>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545719"/>
            <a:ext cx="6836409" cy="574040"/>
          </a:xfrm>
          <a:prstGeom prst="rect">
            <a:avLst/>
          </a:prstGeom>
        </p:spPr>
        <p:txBody>
          <a:bodyPr vert="horz" wrap="square" lIns="0" tIns="12700" rIns="0" bIns="0" rtlCol="0">
            <a:noAutofit/>
          </a:bodyPr>
          <a:lstStyle/>
          <a:p>
            <a:pPr marL="12700" rtl="0">
              <a:lnSpc>
                <a:spcPct val="100000"/>
              </a:lnSpc>
              <a:spcBef>
                <a:spcPts val="100"/>
              </a:spcBef>
            </a:pPr>
            <a:r>
              <a:rPr lang="en" sz="3600" b="0" i="0" u="none" strike="noStrike" spc="-45">
                <a:highlight>
                  <a:srgbClr val="000000">
                    <a:alpha val="0"/>
                  </a:srgbClr>
                </a:highlight>
                <a:latin typeface="Franklin Gothic Medium"/>
              </a:rPr>
              <a:t>Dispensary stage of rehabilitation</a:t>
            </a:r>
          </a:p>
        </p:txBody>
      </p:sp>
      <p:sp>
        <p:nvSpPr>
          <p:cNvPr id="3" name="object 3"/>
          <p:cNvSpPr txBox="1"/>
          <p:nvPr/>
        </p:nvSpPr>
        <p:spPr>
          <a:xfrm>
            <a:off x="572516" y="1581734"/>
            <a:ext cx="7203440" cy="4293870"/>
          </a:xfrm>
          <a:prstGeom prst="rect">
            <a:avLst/>
          </a:prstGeom>
        </p:spPr>
        <p:txBody>
          <a:bodyPr vert="horz" wrap="square" lIns="0" tIns="55244" rIns="0" bIns="0" rtlCol="0">
            <a:noAutofit/>
          </a:bodyPr>
          <a:lstStyle/>
          <a:p>
            <a:pPr marL="396875" marR="5080" indent="-384810" rtl="0">
              <a:lnSpc>
                <a:spcPct val="90000"/>
              </a:lnSpc>
              <a:spcBef>
                <a:spcPts val="434"/>
              </a:spcBef>
              <a:tabLst>
                <a:tab pos="396875" algn="l"/>
              </a:tabLst>
            </a:pPr>
            <a:r>
              <a:rPr lang="en" sz="2200" b="0" i="0" u="none" strike="noStrike" spc="-250">
                <a:solidFill>
                  <a:srgbClr val="FF388B"/>
                </a:solidFill>
                <a:highlight>
                  <a:srgbClr val="000000">
                    <a:alpha val="0"/>
                  </a:srgbClr>
                </a:highlight>
                <a:latin typeface="Cambria"/>
                <a:cs typeface="Cambria"/>
              </a:rPr>
              <a:t>⦿	</a:t>
            </a:r>
            <a:r>
              <a:rPr lang="en" sz="2800" b="0" i="0" u="none" strike="noStrike" spc="-5">
                <a:solidFill>
                  <a:srgbClr val="FFFFFF"/>
                </a:solidFill>
                <a:highlight>
                  <a:srgbClr val="000000">
                    <a:alpha val="0"/>
                  </a:srgbClr>
                </a:highlight>
                <a:latin typeface="Microsoft Sans Serif"/>
                <a:cs typeface="Microsoft Sans Serif"/>
              </a:rPr>
              <a:t>At this stage, therapeutic and preventive measures and physical rehabilitation are continuing on the basis of recommendations received at the inpatient stage. The control is carried out by cardiologists at the place of residence. The physical aspect of rehabilitation should take place in the department of rehabilitation treatment in the polyclinic under the supervision of a cardiologist and a rehabilitologist.</a:t>
            </a:r>
            <a:endParaRPr sz="2800">
              <a:latin typeface="Microsoft Sans Serif"/>
              <a:cs typeface="Microsoft Sans Serif"/>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4572" y="811149"/>
            <a:ext cx="3521075" cy="937894"/>
          </a:xfrm>
          <a:prstGeom prst="rect">
            <a:avLst/>
          </a:prstGeom>
        </p:spPr>
        <p:txBody>
          <a:bodyPr vert="horz" wrap="square" lIns="0" tIns="82550" rIns="0" bIns="0" rtlCol="0">
            <a:noAutofit/>
          </a:bodyPr>
          <a:lstStyle/>
          <a:p>
            <a:pPr marL="396240" marR="5080" indent="-384175" algn="just" rtl="0">
              <a:lnSpc>
                <a:spcPct val="80100"/>
              </a:lnSpc>
              <a:spcBef>
                <a:spcPts val="650"/>
              </a:spcBef>
            </a:pPr>
            <a:r>
              <a:rPr lang="en" sz="1800" b="0" i="0" u="none" strike="noStrike" spc="-165">
                <a:solidFill>
                  <a:srgbClr val="FF388B"/>
                </a:solidFill>
                <a:highlight>
                  <a:srgbClr val="000000">
                    <a:alpha val="0"/>
                  </a:srgbClr>
                </a:highlight>
                <a:latin typeface="Cambria"/>
                <a:cs typeface="Cambria"/>
              </a:rPr>
              <a:t> Myocardial</a:t>
            </a:r>
            <a:r>
              <a:rPr lang="en" sz="2300" b="0" i="0" u="none" strike="noStrike" spc="-25">
                <a:solidFill>
                  <a:srgbClr val="FFFFFF"/>
                </a:solidFill>
                <a:highlight>
                  <a:srgbClr val="000000">
                    <a:alpha val="0"/>
                  </a:srgbClr>
                </a:highlight>
                <a:latin typeface="Microsoft Sans Serif"/>
                <a:cs typeface="Microsoft Sans Serif"/>
              </a:rPr>
              <a:t> infarction is one of the clinical forms of ischemic</a:t>
            </a:r>
            <a:endParaRPr sz="2300">
              <a:latin typeface="Microsoft Sans Serif"/>
              <a:cs typeface="Microsoft Sans Serif"/>
            </a:endParaRPr>
          </a:p>
        </p:txBody>
      </p:sp>
      <p:sp>
        <p:nvSpPr>
          <p:cNvPr id="3" name="object 3"/>
          <p:cNvSpPr txBox="1"/>
          <p:nvPr/>
        </p:nvSpPr>
        <p:spPr>
          <a:xfrm>
            <a:off x="2928620" y="1652777"/>
            <a:ext cx="1132205" cy="376555"/>
          </a:xfrm>
          <a:prstGeom prst="rect">
            <a:avLst/>
          </a:prstGeom>
        </p:spPr>
        <p:txBody>
          <a:bodyPr vert="horz" wrap="square" lIns="0" tIns="13335" rIns="0" bIns="0" rtlCol="0">
            <a:noAutofit/>
          </a:bodyPr>
          <a:lstStyle/>
          <a:p>
            <a:pPr marL="12700" rtl="0">
              <a:lnSpc>
                <a:spcPct val="100000"/>
              </a:lnSpc>
              <a:spcBef>
                <a:spcPts val="105"/>
              </a:spcBef>
            </a:pPr>
            <a:r>
              <a:rPr lang="en" sz="2300" b="0" i="0" u="none" strike="noStrike" spc="-35">
                <a:solidFill>
                  <a:srgbClr val="FFFFFF"/>
                </a:solidFill>
                <a:highlight>
                  <a:srgbClr val="000000">
                    <a:alpha val="0"/>
                  </a:srgbClr>
                </a:highlight>
                <a:latin typeface="Microsoft Sans Serif"/>
                <a:cs typeface="Microsoft Sans Serif"/>
              </a:rPr>
              <a:t>diseases</a:t>
            </a:r>
            <a:endParaRPr sz="2300">
              <a:latin typeface="Microsoft Sans Serif"/>
              <a:cs typeface="Microsoft Sans Serif"/>
            </a:endParaRPr>
          </a:p>
        </p:txBody>
      </p:sp>
      <p:sp>
        <p:nvSpPr>
          <p:cNvPr id="4" name="object 4"/>
          <p:cNvSpPr txBox="1"/>
          <p:nvPr/>
        </p:nvSpPr>
        <p:spPr>
          <a:xfrm>
            <a:off x="2928620" y="1933194"/>
            <a:ext cx="1870710" cy="376555"/>
          </a:xfrm>
          <a:prstGeom prst="rect">
            <a:avLst/>
          </a:prstGeom>
        </p:spPr>
        <p:txBody>
          <a:bodyPr vert="horz" wrap="square" lIns="0" tIns="13335" rIns="0" bIns="0" rtlCol="0">
            <a:noAutofit/>
          </a:bodyPr>
          <a:lstStyle/>
          <a:p>
            <a:pPr marL="12700" rtl="0">
              <a:lnSpc>
                <a:spcPct val="100000"/>
              </a:lnSpc>
              <a:spcBef>
                <a:spcPts val="105"/>
              </a:spcBef>
            </a:pPr>
            <a:r>
              <a:rPr lang="en" sz="2300" b="0" i="0" u="none" strike="noStrike" spc="-25">
                <a:solidFill>
                  <a:srgbClr val="FFFFFF"/>
                </a:solidFill>
                <a:highlight>
                  <a:srgbClr val="000000">
                    <a:alpha val="0"/>
                  </a:srgbClr>
                </a:highlight>
                <a:latin typeface="Microsoft Sans Serif"/>
                <a:cs typeface="Microsoft Sans Serif"/>
              </a:rPr>
              <a:t>passing</a:t>
            </a:r>
            <a:endParaRPr sz="2300">
              <a:latin typeface="Microsoft Sans Serif"/>
              <a:cs typeface="Microsoft Sans Serif"/>
            </a:endParaRPr>
          </a:p>
        </p:txBody>
      </p:sp>
      <p:sp>
        <p:nvSpPr>
          <p:cNvPr id="5" name="object 5"/>
          <p:cNvSpPr txBox="1"/>
          <p:nvPr/>
        </p:nvSpPr>
        <p:spPr>
          <a:xfrm>
            <a:off x="4995417" y="1652777"/>
            <a:ext cx="1069975" cy="657225"/>
          </a:xfrm>
          <a:prstGeom prst="rect">
            <a:avLst/>
          </a:prstGeom>
        </p:spPr>
        <p:txBody>
          <a:bodyPr vert="horz" wrap="square" lIns="0" tIns="13335" rIns="0" bIns="0" rtlCol="0">
            <a:noAutofit/>
          </a:bodyPr>
          <a:lstStyle/>
          <a:p>
            <a:pPr marR="5080" algn="r" rtl="0">
              <a:lnSpc>
                <a:spcPts val="2485"/>
              </a:lnSpc>
              <a:spcBef>
                <a:spcPts val="105"/>
              </a:spcBef>
            </a:pPr>
            <a:r>
              <a:rPr lang="en" sz="2300" b="0" i="0" u="none" strike="noStrike" spc="-15">
                <a:solidFill>
                  <a:srgbClr val="FFFFFF"/>
                </a:solidFill>
                <a:highlight>
                  <a:srgbClr val="000000">
                    <a:alpha val="0"/>
                  </a:srgbClr>
                </a:highlight>
                <a:latin typeface="Microsoft Sans Serif"/>
                <a:cs typeface="Microsoft Sans Serif"/>
              </a:rPr>
              <a:t>of a heart,</a:t>
            </a:r>
            <a:endParaRPr sz="2300">
              <a:latin typeface="Microsoft Sans Serif"/>
              <a:cs typeface="Microsoft Sans Serif"/>
            </a:endParaRPr>
          </a:p>
          <a:p>
            <a:pPr marR="5080" algn="r" rtl="0">
              <a:lnSpc>
                <a:spcPts val="2485"/>
              </a:lnSpc>
            </a:pPr>
            <a:r>
              <a:rPr lang="en" sz="2300" b="0" i="0" u="none" strike="noStrike">
                <a:solidFill>
                  <a:srgbClr val="FFFFFF"/>
                </a:solidFill>
                <a:highlight>
                  <a:srgbClr val="000000">
                    <a:alpha val="0"/>
                  </a:srgbClr>
                </a:highlight>
                <a:latin typeface="Microsoft Sans Serif"/>
                <a:cs typeface="Microsoft Sans Serif"/>
              </a:rPr>
              <a:t>with</a:t>
            </a:r>
            <a:endParaRPr sz="2300">
              <a:latin typeface="Microsoft Sans Serif"/>
              <a:cs typeface="Microsoft Sans Serif"/>
            </a:endParaRPr>
          </a:p>
        </p:txBody>
      </p:sp>
      <p:sp>
        <p:nvSpPr>
          <p:cNvPr id="6" name="object 6"/>
          <p:cNvSpPr txBox="1"/>
          <p:nvPr/>
        </p:nvSpPr>
        <p:spPr>
          <a:xfrm>
            <a:off x="2928620" y="2213559"/>
            <a:ext cx="3138170" cy="2340610"/>
          </a:xfrm>
          <a:prstGeom prst="rect">
            <a:avLst/>
          </a:prstGeom>
        </p:spPr>
        <p:txBody>
          <a:bodyPr vert="horz" wrap="square" lIns="0" tIns="83185" rIns="0" bIns="0" rtlCol="0">
            <a:noAutofit/>
          </a:bodyPr>
          <a:lstStyle/>
          <a:p>
            <a:pPr marL="12700" marR="5080" rtl="0">
              <a:lnSpc>
                <a:spcPct val="80000"/>
              </a:lnSpc>
              <a:spcBef>
                <a:spcPts val="655"/>
              </a:spcBef>
              <a:tabLst>
                <a:tab pos="1730375" algn="l"/>
                <a:tab pos="2623820" algn="l"/>
                <a:tab pos="2700020" algn="l"/>
              </a:tabLst>
            </a:pPr>
            <a:r>
              <a:rPr lang="en" sz="2300" b="0" i="0" u="none" strike="noStrike" spc="-25">
                <a:solidFill>
                  <a:srgbClr val="FFFFFF"/>
                </a:solidFill>
                <a:highlight>
                  <a:srgbClr val="000000">
                    <a:alpha val="0"/>
                  </a:srgbClr>
                </a:highlight>
                <a:latin typeface="Microsoft Sans Serif"/>
                <a:cs typeface="Microsoft Sans Serif"/>
              </a:rPr>
              <a:t>the development of ischemic necrosis of the area	of the myocardium due to absolute		or relative insufficiency 	 	 of its blood supply.</a:t>
            </a:r>
            <a:endParaRPr sz="2300">
              <a:latin typeface="Microsoft Sans Serif"/>
              <a:cs typeface="Microsoft Sans Serif"/>
            </a:endParaRPr>
          </a:p>
        </p:txBody>
      </p:sp>
      <p:pic>
        <p:nvPicPr>
          <p:cNvPr id="7" name="object 7"/>
          <p:cNvPicPr/>
          <p:nvPr/>
        </p:nvPicPr>
        <p:blipFill>
          <a:blip r:embed="rId2"/>
          <a:stretch>
            <a:fillRect/>
          </a:stretch>
        </p:blipFill>
        <p:spPr>
          <a:xfrm>
            <a:off x="6292850" y="1196975"/>
            <a:ext cx="2851149" cy="3384550"/>
          </a:xfrm>
          <a:prstGeom prst="rect">
            <a:avLst/>
          </a:prstGeom>
        </p:spPr>
      </p:pic>
      <p:pic>
        <p:nvPicPr>
          <p:cNvPr id="8" name="object 8"/>
          <p:cNvPicPr/>
          <p:nvPr/>
        </p:nvPicPr>
        <p:blipFill>
          <a:blip r:embed="rId3"/>
          <a:stretch>
            <a:fillRect/>
          </a:stretch>
        </p:blipFill>
        <p:spPr>
          <a:xfrm>
            <a:off x="0" y="1214374"/>
            <a:ext cx="2482469" cy="3312414"/>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7660" rIns="0" bIns="0" rtlCol="0">
            <a:noAutofit/>
          </a:bodyPr>
          <a:lstStyle/>
          <a:p>
            <a:pPr marL="335915" marR="5080" rtl="0">
              <a:lnSpc>
                <a:spcPct val="100000"/>
              </a:lnSpc>
              <a:spcBef>
                <a:spcPts val="100"/>
              </a:spcBef>
            </a:pPr>
            <a:r>
              <a:rPr lang="en" sz="3200" b="0" i="0" u="none" strike="noStrike" spc="-60" dirty="0">
                <a:highlight>
                  <a:srgbClr val="000000">
                    <a:alpha val="0"/>
                  </a:srgbClr>
                </a:highlight>
                <a:latin typeface="Franklin Gothic Medium"/>
              </a:rPr>
              <a:t>Rehabilitation after myocardial infarction includes the following points:</a:t>
            </a:r>
            <a:endParaRPr sz="3200" dirty="0"/>
          </a:p>
        </p:txBody>
      </p:sp>
      <p:sp>
        <p:nvSpPr>
          <p:cNvPr id="3" name="object 3"/>
          <p:cNvSpPr txBox="1"/>
          <p:nvPr/>
        </p:nvSpPr>
        <p:spPr>
          <a:xfrm>
            <a:off x="510946" y="1776345"/>
            <a:ext cx="7694295" cy="3684270"/>
          </a:xfrm>
          <a:prstGeom prst="rect">
            <a:avLst/>
          </a:prstGeom>
        </p:spPr>
        <p:txBody>
          <a:bodyPr vert="horz" wrap="square" lIns="0" tIns="104140" rIns="0" bIns="0" rtlCol="0">
            <a:noAutofit/>
          </a:bodyPr>
          <a:lstStyle/>
          <a:p>
            <a:pPr marL="469900" indent="-457200" rtl="0">
              <a:lnSpc>
                <a:spcPct val="100000"/>
              </a:lnSpc>
              <a:spcBef>
                <a:spcPts val="820"/>
              </a:spcBef>
              <a:buFont typeface="+mj-lt"/>
              <a:buAutoNum type="arabicPeriod"/>
            </a:pPr>
            <a:r>
              <a:rPr lang="en" sz="3000" b="0" i="0" u="none" strike="noStrike" spc="-45" dirty="0">
                <a:solidFill>
                  <a:srgbClr val="FFFFFF"/>
                </a:solidFill>
                <a:highlight>
                  <a:srgbClr val="000000">
                    <a:alpha val="0"/>
                  </a:srgbClr>
                </a:highlight>
                <a:latin typeface="Microsoft Sans Serif"/>
                <a:cs typeface="Microsoft Sans Serif"/>
              </a:rPr>
              <a:t>Diet Therapy</a:t>
            </a:r>
            <a:endParaRPr sz="3000" dirty="0">
              <a:latin typeface="Microsoft Sans Serif"/>
              <a:cs typeface="Microsoft Sans Serif"/>
            </a:endParaRPr>
          </a:p>
          <a:p>
            <a:pPr marL="469265" marR="5080" indent="-457200" rtl="0">
              <a:lnSpc>
                <a:spcPct val="100000"/>
              </a:lnSpc>
              <a:spcBef>
                <a:spcPts val="720"/>
              </a:spcBef>
              <a:buFont typeface="+mj-lt"/>
              <a:buAutoNum type="arabicPeriod"/>
              <a:tabLst>
                <a:tab pos="502920" algn="l"/>
              </a:tabLst>
            </a:pPr>
            <a:r>
              <a:rPr lang="en" sz="3000" b="0" i="0" u="none" strike="noStrike" spc="-30" dirty="0">
                <a:solidFill>
                  <a:srgbClr val="FFFFFF"/>
                </a:solidFill>
                <a:highlight>
                  <a:srgbClr val="000000">
                    <a:alpha val="0"/>
                  </a:srgbClr>
                </a:highlight>
                <a:latin typeface="Microsoft Sans Serif"/>
                <a:cs typeface="Microsoft Sans Serif"/>
              </a:rPr>
              <a:t>Drug rehabilitation after myocardial infarction (correction of dyslipidemia, possible complications).</a:t>
            </a:r>
            <a:endParaRPr sz="3000" dirty="0">
              <a:latin typeface="Microsoft Sans Serif"/>
              <a:cs typeface="Microsoft Sans Serif"/>
            </a:endParaRPr>
          </a:p>
          <a:p>
            <a:pPr marL="469900" indent="-457200" rtl="0">
              <a:lnSpc>
                <a:spcPct val="100000"/>
              </a:lnSpc>
              <a:spcBef>
                <a:spcPts val="720"/>
              </a:spcBef>
              <a:buFont typeface="+mj-lt"/>
              <a:buAutoNum type="arabicPeriod"/>
            </a:pPr>
            <a:r>
              <a:rPr lang="en" sz="3000" b="0" i="0" u="none" strike="noStrike" spc="-40" dirty="0">
                <a:solidFill>
                  <a:srgbClr val="FFFFFF"/>
                </a:solidFill>
                <a:highlight>
                  <a:srgbClr val="000000">
                    <a:alpha val="0"/>
                  </a:srgbClr>
                </a:highlight>
                <a:latin typeface="Microsoft Sans Serif"/>
                <a:cs typeface="Microsoft Sans Serif"/>
              </a:rPr>
              <a:t>Metered physical activity.</a:t>
            </a:r>
            <a:endParaRPr sz="3000" dirty="0">
              <a:latin typeface="Microsoft Sans Serif"/>
              <a:cs typeface="Microsoft Sans Serif"/>
            </a:endParaRPr>
          </a:p>
          <a:p>
            <a:pPr marL="469900" indent="-457200" rtl="0">
              <a:lnSpc>
                <a:spcPct val="100000"/>
              </a:lnSpc>
              <a:spcBef>
                <a:spcPts val="720"/>
              </a:spcBef>
              <a:buFont typeface="+mj-lt"/>
              <a:buAutoNum type="arabicPeriod"/>
            </a:pPr>
            <a:r>
              <a:rPr lang="en" sz="3000" b="0" i="0" u="none" strike="noStrike" spc="-40" dirty="0">
                <a:solidFill>
                  <a:srgbClr val="FFFFFF"/>
                </a:solidFill>
                <a:highlight>
                  <a:srgbClr val="000000">
                    <a:alpha val="0"/>
                  </a:srgbClr>
                </a:highlight>
                <a:latin typeface="Microsoft Sans Serif"/>
                <a:cs typeface="Microsoft Sans Serif"/>
              </a:rPr>
              <a:t>Therapeutic gymnastics.</a:t>
            </a:r>
            <a:endParaRPr sz="3000" dirty="0">
              <a:latin typeface="Microsoft Sans Serif"/>
              <a:cs typeface="Microsoft Sans Serif"/>
            </a:endParaRPr>
          </a:p>
          <a:p>
            <a:pPr marL="469900" indent="-457200" rtl="0">
              <a:lnSpc>
                <a:spcPct val="100000"/>
              </a:lnSpc>
              <a:spcBef>
                <a:spcPts val="725"/>
              </a:spcBef>
              <a:buFont typeface="+mj-lt"/>
              <a:buAutoNum type="arabicPeriod"/>
              <a:tabLst>
                <a:tab pos="502920" algn="l"/>
              </a:tabLst>
            </a:pPr>
            <a:r>
              <a:rPr lang="en" sz="3000" b="0" i="0" u="none" strike="noStrike" spc="-25" dirty="0">
                <a:solidFill>
                  <a:srgbClr val="FFFFFF"/>
                </a:solidFill>
                <a:highlight>
                  <a:srgbClr val="000000">
                    <a:alpha val="0"/>
                  </a:srgbClr>
                </a:highlight>
                <a:latin typeface="Microsoft Sans Serif"/>
                <a:cs typeface="Microsoft Sans Serif"/>
              </a:rPr>
              <a:t>Psychological rehabilitation</a:t>
            </a:r>
            <a:endParaRPr sz="3000" dirty="0">
              <a:latin typeface="Microsoft Sans Serif"/>
              <a:cs typeface="Microsoft Sans Serif"/>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2048" y="250063"/>
            <a:ext cx="4696460" cy="650875"/>
          </a:xfrm>
          <a:prstGeom prst="rect">
            <a:avLst/>
          </a:prstGeom>
        </p:spPr>
        <p:txBody>
          <a:bodyPr vert="horz" wrap="square" lIns="0" tIns="12700" rIns="0" bIns="0" rtlCol="0">
            <a:noAutofit/>
          </a:bodyPr>
          <a:lstStyle/>
          <a:p>
            <a:pPr marL="12700" rtl="0">
              <a:lnSpc>
                <a:spcPct val="100000"/>
              </a:lnSpc>
              <a:spcBef>
                <a:spcPts val="100"/>
              </a:spcBef>
              <a:tabLst>
                <a:tab pos="1387475" algn="l"/>
              </a:tabLst>
            </a:pPr>
            <a:r>
              <a:rPr lang="en" sz="4100" b="0" i="0" u="none" strike="noStrike" spc="-10" dirty="0">
                <a:highlight>
                  <a:srgbClr val="000000">
                    <a:alpha val="0"/>
                  </a:srgbClr>
                </a:highlight>
                <a:latin typeface="Franklin Gothic Medium"/>
              </a:rPr>
              <a:t>Goals	rehabilitation:</a:t>
            </a:r>
            <a:endParaRPr sz="4100" dirty="0"/>
          </a:p>
        </p:txBody>
      </p:sp>
      <p:sp>
        <p:nvSpPr>
          <p:cNvPr id="3" name="object 3"/>
          <p:cNvSpPr txBox="1"/>
          <p:nvPr/>
        </p:nvSpPr>
        <p:spPr>
          <a:xfrm>
            <a:off x="618236" y="1383030"/>
            <a:ext cx="7872095" cy="3742690"/>
          </a:xfrm>
          <a:prstGeom prst="rect">
            <a:avLst/>
          </a:prstGeom>
        </p:spPr>
        <p:txBody>
          <a:bodyPr vert="horz" wrap="square" lIns="0" tIns="83185" rIns="0" bIns="0" rtlCol="0">
            <a:noAutofit/>
          </a:bodyPr>
          <a:lstStyle/>
          <a:p>
            <a:pPr marL="396875" marR="5080" indent="-384810" rtl="0">
              <a:lnSpc>
                <a:spcPct val="80000"/>
              </a:lnSpc>
              <a:spcBef>
                <a:spcPts val="655"/>
              </a:spcBef>
              <a:tabLst>
                <a:tab pos="396875" algn="l"/>
              </a:tabLst>
            </a:pPr>
            <a:r>
              <a:rPr lang="en" sz="1800" b="0" i="0" u="none" strike="noStrike" spc="-165">
                <a:solidFill>
                  <a:srgbClr val="FF388B"/>
                </a:solidFill>
                <a:highlight>
                  <a:srgbClr val="000000">
                    <a:alpha val="0"/>
                  </a:srgbClr>
                </a:highlight>
                <a:latin typeface="Cambria"/>
                <a:cs typeface="Cambria"/>
              </a:rPr>
              <a:t>⦿	</a:t>
            </a:r>
            <a:r>
              <a:rPr lang="en" sz="2300" b="0" i="0" u="none" strike="noStrike" spc="-30">
                <a:solidFill>
                  <a:srgbClr val="FFFFFF"/>
                </a:solidFill>
                <a:highlight>
                  <a:srgbClr val="000000">
                    <a:alpha val="0"/>
                  </a:srgbClr>
                </a:highlight>
                <a:latin typeface="Microsoft Sans Serif"/>
                <a:cs typeface="Microsoft Sans Serif"/>
              </a:rPr>
              <a:t>The opportunity to avoid disability and return to normal work</a:t>
            </a:r>
            <a:endParaRPr sz="2300">
              <a:latin typeface="Microsoft Sans Serif"/>
              <a:cs typeface="Microsoft Sans Serif"/>
            </a:endParaRPr>
          </a:p>
          <a:p>
            <a:pPr marL="12700" rtl="0">
              <a:lnSpc>
                <a:spcPts val="2485"/>
              </a:lnSpc>
              <a:tabLst>
                <a:tab pos="396875" algn="l"/>
              </a:tabLst>
            </a:pPr>
            <a:r>
              <a:rPr lang="en" sz="1800" b="0" i="0" u="none" strike="noStrike" spc="-165">
                <a:solidFill>
                  <a:srgbClr val="FF388B"/>
                </a:solidFill>
                <a:highlight>
                  <a:srgbClr val="000000">
                    <a:alpha val="0"/>
                  </a:srgbClr>
                </a:highlight>
                <a:latin typeface="Cambria"/>
                <a:cs typeface="Cambria"/>
              </a:rPr>
              <a:t>⦿	</a:t>
            </a:r>
            <a:r>
              <a:rPr lang="en" sz="2300" b="0" i="0" u="none" strike="noStrike" spc="-20">
                <a:solidFill>
                  <a:srgbClr val="FFFFFF"/>
                </a:solidFill>
                <a:highlight>
                  <a:srgbClr val="000000">
                    <a:alpha val="0"/>
                  </a:srgbClr>
                </a:highlight>
                <a:latin typeface="Microsoft Sans Serif"/>
                <a:cs typeface="Microsoft Sans Serif"/>
              </a:rPr>
              <a:t>reduce the risk of repeated heart attacks and</a:t>
            </a:r>
            <a:endParaRPr sz="2300">
              <a:latin typeface="Microsoft Sans Serif"/>
              <a:cs typeface="Microsoft Sans Serif"/>
            </a:endParaRPr>
          </a:p>
          <a:p>
            <a:pPr marL="396875" rtl="0">
              <a:lnSpc>
                <a:spcPts val="2485"/>
              </a:lnSpc>
            </a:pPr>
            <a:r>
              <a:rPr lang="en" sz="2300" b="0" i="0" u="none" strike="noStrike" spc="-15">
                <a:solidFill>
                  <a:srgbClr val="FFFFFF"/>
                </a:solidFill>
                <a:highlight>
                  <a:srgbClr val="000000">
                    <a:alpha val="0"/>
                  </a:srgbClr>
                </a:highlight>
                <a:latin typeface="Microsoft Sans Serif"/>
                <a:cs typeface="Microsoft Sans Serif"/>
              </a:rPr>
              <a:t>other cardiovascular events</a:t>
            </a:r>
            <a:endParaRPr sz="2300">
              <a:latin typeface="Microsoft Sans Serif"/>
              <a:cs typeface="Microsoft Sans Serif"/>
            </a:endParaRPr>
          </a:p>
          <a:p>
            <a:pPr marL="12700" rtl="0">
              <a:lnSpc>
                <a:spcPct val="100000"/>
              </a:lnSpc>
              <a:tabLst>
                <a:tab pos="396875" algn="l"/>
              </a:tabLst>
            </a:pPr>
            <a:r>
              <a:rPr lang="en" sz="1800" b="0" i="0" u="none" strike="noStrike" spc="-165">
                <a:solidFill>
                  <a:srgbClr val="FF388B"/>
                </a:solidFill>
                <a:highlight>
                  <a:srgbClr val="000000">
                    <a:alpha val="0"/>
                  </a:srgbClr>
                </a:highlight>
                <a:latin typeface="Cambria"/>
                <a:cs typeface="Cambria"/>
              </a:rPr>
              <a:t>⦿	</a:t>
            </a:r>
            <a:r>
              <a:rPr lang="en" sz="2300" b="0" i="0" u="none" strike="noStrike" spc="-20">
                <a:solidFill>
                  <a:srgbClr val="FFFFFF"/>
                </a:solidFill>
                <a:highlight>
                  <a:srgbClr val="000000">
                    <a:alpha val="0"/>
                  </a:srgbClr>
                </a:highlight>
                <a:latin typeface="Microsoft Sans Serif"/>
                <a:cs typeface="Microsoft Sans Serif"/>
              </a:rPr>
              <a:t>reduce the risk of death from heart disease</a:t>
            </a:r>
            <a:endParaRPr sz="2300">
              <a:latin typeface="Microsoft Sans Serif"/>
              <a:cs typeface="Microsoft Sans Serif"/>
            </a:endParaRPr>
          </a:p>
          <a:p>
            <a:pPr marL="12700" rtl="0">
              <a:lnSpc>
                <a:spcPct val="100000"/>
              </a:lnSpc>
              <a:tabLst>
                <a:tab pos="396875" algn="l"/>
              </a:tabLst>
            </a:pPr>
            <a:r>
              <a:rPr lang="en" sz="1800" b="0" i="0" u="none" strike="noStrike" spc="-165">
                <a:solidFill>
                  <a:srgbClr val="FF388B"/>
                </a:solidFill>
                <a:highlight>
                  <a:srgbClr val="000000">
                    <a:alpha val="0"/>
                  </a:srgbClr>
                </a:highlight>
                <a:latin typeface="Cambria"/>
                <a:cs typeface="Cambria"/>
              </a:rPr>
              <a:t>⦿	</a:t>
            </a:r>
            <a:r>
              <a:rPr lang="en" sz="2300" b="0" i="0" u="none" strike="noStrike" spc="-15">
                <a:solidFill>
                  <a:srgbClr val="FFFFFF"/>
                </a:solidFill>
                <a:highlight>
                  <a:srgbClr val="000000">
                    <a:alpha val="0"/>
                  </a:srgbClr>
                </a:highlight>
                <a:latin typeface="Microsoft Sans Serif"/>
                <a:cs typeface="Microsoft Sans Serif"/>
              </a:rPr>
              <a:t>improve the physical condition of the patient</a:t>
            </a:r>
            <a:endParaRPr sz="2300">
              <a:latin typeface="Microsoft Sans Serif"/>
              <a:cs typeface="Microsoft Sans Serif"/>
            </a:endParaRPr>
          </a:p>
          <a:p>
            <a:pPr marL="12700" rtl="0">
              <a:lnSpc>
                <a:spcPct val="100000"/>
              </a:lnSpc>
              <a:tabLst>
                <a:tab pos="396875" algn="l"/>
              </a:tabLst>
            </a:pPr>
            <a:r>
              <a:rPr lang="en" sz="1800" b="0" i="0" u="none" strike="noStrike" spc="-165">
                <a:solidFill>
                  <a:srgbClr val="FF388B"/>
                </a:solidFill>
                <a:highlight>
                  <a:srgbClr val="000000">
                    <a:alpha val="0"/>
                  </a:srgbClr>
                </a:highlight>
                <a:latin typeface="Cambria"/>
                <a:cs typeface="Cambria"/>
              </a:rPr>
              <a:t>⦿	</a:t>
            </a:r>
            <a:r>
              <a:rPr lang="en" sz="2300" b="0" i="0" u="none" strike="noStrike" spc="-20">
                <a:solidFill>
                  <a:srgbClr val="FFFFFF"/>
                </a:solidFill>
                <a:highlight>
                  <a:srgbClr val="000000">
                    <a:alpha val="0"/>
                  </a:srgbClr>
                </a:highlight>
                <a:latin typeface="Microsoft Sans Serif"/>
                <a:cs typeface="Microsoft Sans Serif"/>
              </a:rPr>
              <a:t>reduce the need for medicines</a:t>
            </a:r>
            <a:endParaRPr sz="2300">
              <a:latin typeface="Microsoft Sans Serif"/>
              <a:cs typeface="Microsoft Sans Serif"/>
            </a:endParaRPr>
          </a:p>
          <a:p>
            <a:pPr marL="12700" rtl="0">
              <a:lnSpc>
                <a:spcPct val="100000"/>
              </a:lnSpc>
              <a:tabLst>
                <a:tab pos="396875" algn="l"/>
              </a:tabLst>
            </a:pPr>
            <a:r>
              <a:rPr lang="en" sz="1800" b="0" i="0" u="none" strike="noStrike" spc="-165">
                <a:solidFill>
                  <a:srgbClr val="FF388B"/>
                </a:solidFill>
                <a:highlight>
                  <a:srgbClr val="000000">
                    <a:alpha val="0"/>
                  </a:srgbClr>
                </a:highlight>
                <a:latin typeface="Cambria"/>
                <a:cs typeface="Cambria"/>
              </a:rPr>
              <a:t>⦿	</a:t>
            </a:r>
            <a:r>
              <a:rPr lang="en" sz="2300" b="0" i="0" u="none" strike="noStrike" spc="-20">
                <a:solidFill>
                  <a:srgbClr val="FFFFFF"/>
                </a:solidFill>
                <a:highlight>
                  <a:srgbClr val="000000">
                    <a:alpha val="0"/>
                  </a:srgbClr>
                </a:highlight>
                <a:latin typeface="Microsoft Sans Serif"/>
                <a:cs typeface="Microsoft Sans Serif"/>
              </a:rPr>
              <a:t>reduce blood pressure</a:t>
            </a:r>
            <a:endParaRPr sz="2300">
              <a:latin typeface="Microsoft Sans Serif"/>
              <a:cs typeface="Microsoft Sans Serif"/>
            </a:endParaRPr>
          </a:p>
          <a:p>
            <a:pPr marL="12700" rtl="0">
              <a:lnSpc>
                <a:spcPct val="100000"/>
              </a:lnSpc>
              <a:tabLst>
                <a:tab pos="396875" algn="l"/>
              </a:tabLst>
            </a:pPr>
            <a:r>
              <a:rPr lang="en" sz="1800" b="0" i="0" u="none" strike="noStrike" spc="-165">
                <a:solidFill>
                  <a:srgbClr val="FF388B"/>
                </a:solidFill>
                <a:highlight>
                  <a:srgbClr val="000000">
                    <a:alpha val="0"/>
                  </a:srgbClr>
                </a:highlight>
                <a:latin typeface="Cambria"/>
                <a:cs typeface="Cambria"/>
              </a:rPr>
              <a:t>⦿	</a:t>
            </a:r>
            <a:r>
              <a:rPr lang="en" sz="2300" b="0" i="0" u="none" strike="noStrike" spc="-25">
                <a:solidFill>
                  <a:srgbClr val="FFFFFF"/>
                </a:solidFill>
                <a:highlight>
                  <a:srgbClr val="000000">
                    <a:alpha val="0"/>
                  </a:srgbClr>
                </a:highlight>
                <a:latin typeface="Microsoft Sans Serif"/>
                <a:cs typeface="Microsoft Sans Serif"/>
              </a:rPr>
              <a:t>slow down the progression of atherosclerosis</a:t>
            </a:r>
            <a:endParaRPr sz="2300">
              <a:latin typeface="Microsoft Sans Serif"/>
              <a:cs typeface="Microsoft Sans Serif"/>
            </a:endParaRPr>
          </a:p>
          <a:p>
            <a:pPr marL="12700" rtl="0">
              <a:lnSpc>
                <a:spcPct val="100000"/>
              </a:lnSpc>
              <a:tabLst>
                <a:tab pos="396875" algn="l"/>
              </a:tabLst>
            </a:pPr>
            <a:r>
              <a:rPr lang="en" sz="1800" b="0" i="0" u="none" strike="noStrike" spc="-165">
                <a:solidFill>
                  <a:srgbClr val="FF388B"/>
                </a:solidFill>
                <a:highlight>
                  <a:srgbClr val="000000">
                    <a:alpha val="0"/>
                  </a:srgbClr>
                </a:highlight>
                <a:latin typeface="Cambria"/>
                <a:cs typeface="Cambria"/>
              </a:rPr>
              <a:t>⦿	</a:t>
            </a:r>
            <a:r>
              <a:rPr lang="en" sz="2300" b="0" i="0" u="none" strike="noStrike" spc="-15">
                <a:solidFill>
                  <a:srgbClr val="FFFFFF"/>
                </a:solidFill>
                <a:highlight>
                  <a:srgbClr val="000000">
                    <a:alpha val="0"/>
                  </a:srgbClr>
                </a:highlight>
                <a:latin typeface="Microsoft Sans Serif"/>
                <a:cs typeface="Microsoft Sans Serif"/>
              </a:rPr>
              <a:t>weight loss</a:t>
            </a:r>
            <a:endParaRPr sz="2300">
              <a:latin typeface="Microsoft Sans Serif"/>
              <a:cs typeface="Microsoft Sans Serif"/>
            </a:endParaRPr>
          </a:p>
          <a:p>
            <a:pPr marL="12700" rtl="0">
              <a:lnSpc>
                <a:spcPct val="100000"/>
              </a:lnSpc>
              <a:spcBef>
                <a:spcPts val="5"/>
              </a:spcBef>
              <a:tabLst>
                <a:tab pos="396875" algn="l"/>
              </a:tabLst>
            </a:pPr>
            <a:r>
              <a:rPr lang="en" sz="1800" b="0" i="0" u="none" strike="noStrike" spc="-165">
                <a:solidFill>
                  <a:srgbClr val="FF388B"/>
                </a:solidFill>
                <a:highlight>
                  <a:srgbClr val="000000">
                    <a:alpha val="0"/>
                  </a:srgbClr>
                </a:highlight>
                <a:latin typeface="Cambria"/>
                <a:cs typeface="Cambria"/>
              </a:rPr>
              <a:t>⦿	</a:t>
            </a:r>
            <a:r>
              <a:rPr lang="en" sz="2300" b="0" i="0" u="none" strike="noStrike" spc="-5">
                <a:solidFill>
                  <a:srgbClr val="FFFFFF"/>
                </a:solidFill>
                <a:highlight>
                  <a:srgbClr val="000000">
                    <a:alpha val="0"/>
                  </a:srgbClr>
                </a:highlight>
                <a:latin typeface="Microsoft Sans Serif"/>
                <a:cs typeface="Microsoft Sans Serif"/>
              </a:rPr>
              <a:t>improving the quality of life.</a:t>
            </a:r>
            <a:endParaRPr sz="2300">
              <a:latin typeface="Microsoft Sans Serif"/>
              <a:cs typeface="Microsoft Sans Serif"/>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TotalTime>
  <Words>3582</Words>
  <Application>Microsoft Office PowerPoint</Application>
  <PresentationFormat>On-screen Show (4:3)</PresentationFormat>
  <Paragraphs>298</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Cambria</vt:lpstr>
      <vt:lpstr>Franklin Gothic Medium</vt:lpstr>
      <vt:lpstr>Microsoft Sans Serif</vt:lpstr>
      <vt:lpstr>Times New Roman</vt:lpstr>
      <vt:lpstr>Wingdings</vt:lpstr>
      <vt:lpstr>Office Theme</vt:lpstr>
      <vt:lpstr>PowerPoint Presentation</vt:lpstr>
      <vt:lpstr>Lecture plan</vt:lpstr>
      <vt:lpstr>The purpose of the lecture:</vt:lpstr>
      <vt:lpstr>Relevance</vt:lpstr>
      <vt:lpstr>Cardiological rehabilitation.</vt:lpstr>
      <vt:lpstr>PowerPoint Presentation</vt:lpstr>
      <vt:lpstr>PowerPoint Presentation</vt:lpstr>
      <vt:lpstr>Rehabilitation after myocardial infarction includes the following points:</vt:lpstr>
      <vt:lpstr>Goals rehabilitation:</vt:lpstr>
      <vt:lpstr>At the stage of rehabilitation , the following tasks are set:</vt:lpstr>
      <vt:lpstr>PowerPoint Presentation</vt:lpstr>
      <vt:lpstr>6 "golden rules" of diet after myocardial infarction</vt:lpstr>
      <vt:lpstr>Contraindications of physical therapy:</vt:lpstr>
      <vt:lpstr>Stationary stage</vt:lpstr>
      <vt:lpstr>The main tasks of physical therapy at the stationary stage are:</vt:lpstr>
      <vt:lpstr>PowerPoint Presentation</vt:lpstr>
      <vt:lpstr>PowerPoint Presentation</vt:lpstr>
      <vt:lpstr>PowerPoint Presentation</vt:lpstr>
      <vt:lpstr>Sanatorium stage:</vt:lpstr>
      <vt:lpstr>Tasks of the sanatorium stage:</vt:lpstr>
      <vt:lpstr>PowerPoint Presentation</vt:lpstr>
      <vt:lpstr>PowerPoint Presentation</vt:lpstr>
      <vt:lpstr>Outpatient-polyclinic stage of rehabilitation</vt:lpstr>
      <vt:lpstr>PowerPoint Presentation</vt:lpstr>
      <vt:lpstr>Non - drug methods include:</vt:lpstr>
      <vt:lpstr>Stage I Hypertension:</vt:lpstr>
      <vt:lpstr>Stage II – III Hypertension</vt:lpstr>
      <vt:lpstr>Functional Efficiency (FE)</vt:lpstr>
      <vt:lpstr>Depending on the level of physical performance, 4 functional classes of patients are distinguished.</vt:lpstr>
      <vt:lpstr>Recommendations:</vt:lpstr>
      <vt:lpstr>Rehabilitation after coronary artery bypass grafting and stenting</vt:lpstr>
      <vt:lpstr>Relevance</vt:lpstr>
      <vt:lpstr>Coronary artery bypass grafting (CABG)</vt:lpstr>
      <vt:lpstr>Types of coronary bypass surgery</vt:lpstr>
      <vt:lpstr>Stenting</vt:lpstr>
      <vt:lpstr>The main differences of the methods</vt:lpstr>
      <vt:lpstr>⦿ Patients who have undergone CABG surgery must undergo three stages of rehabilitation:</vt:lpstr>
      <vt:lpstr>Prognosis of patients who underwent coronary artery bypass grafting (CABG), depends on a number of circumstances</vt:lpstr>
      <vt:lpstr>PowerPoint Presentation</vt:lpstr>
      <vt:lpstr>Stationary stage of rehabilitation</vt:lpstr>
      <vt:lpstr>The peculiarity of the recovery period in patients who underwent stenting</vt:lpstr>
      <vt:lpstr>Physical rehabilitation</vt:lpstr>
      <vt:lpstr>Goals of physical rehabilitation</vt:lpstr>
      <vt:lpstr>PowerPoint Presentation</vt:lpstr>
      <vt:lpstr>PowerPoint Presentation</vt:lpstr>
      <vt:lpstr>PowerPoint Presentation</vt:lpstr>
      <vt:lpstr>The training session includes:</vt:lpstr>
      <vt:lpstr>Therapeutic gymnastics</vt:lpstr>
      <vt:lpstr>The Therapeutic gymnastics procedure uses:</vt:lpstr>
      <vt:lpstr>PowerPoint Presentation</vt:lpstr>
      <vt:lpstr>PowerPoint Presentation</vt:lpstr>
      <vt:lpstr>PowerPoint Presentation</vt:lpstr>
      <vt:lpstr>Veloergometry</vt:lpstr>
      <vt:lpstr>Stages of bicycle ergometry:</vt:lpstr>
      <vt:lpstr>PowerPoint Presentation</vt:lpstr>
      <vt:lpstr>The scheme of training on an exercise bike at home</vt:lpstr>
      <vt:lpstr>Dosed walking</vt:lpstr>
      <vt:lpstr>Walking pace</vt:lpstr>
      <vt:lpstr>Therapeutic massage</vt:lpstr>
      <vt:lpstr>PowerPoint Presentation</vt:lpstr>
      <vt:lpstr>Mental rehabilitation</vt:lpstr>
      <vt:lpstr>Goal</vt:lpstr>
      <vt:lpstr>Diet therapy</vt:lpstr>
      <vt:lpstr>Diet therapy</vt:lpstr>
      <vt:lpstr>PowerPoint Presentation</vt:lpstr>
      <vt:lpstr>Spa treatment</vt:lpstr>
      <vt:lpstr>Dispensary stage of rehabilitation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физио</dc:creator>
  <cp:lastModifiedBy>Cyorbu</cp:lastModifiedBy>
  <cp:revision>11</cp:revision>
  <dcterms:created xsi:type="dcterms:W3CDTF">2023-03-29T13:05:47Z</dcterms:created>
  <dcterms:modified xsi:type="dcterms:W3CDTF">2023-04-12T22:21:06Z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2018-01-24T00:00:00Z</vt:filetime>
  </property>
  <property fmtid="{D5CDD505-2E9C-101B-9397-08002B2CF9AE}" pid="3" name="Creator">
    <vt:lpwstr>Microsoft® PowerPoint® 2010</vt:lpwstr>
  </property>
  <property fmtid="{D5CDD505-2E9C-101B-9397-08002B2CF9AE}" pid="4" name="LastSaved">
    <vt:filetime>2023-03-29T00:00:00Z</vt:filetime>
  </property>
</Properties>
</file>